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1" r:id="rId2"/>
  </p:sldMasterIdLst>
  <p:notesMasterIdLst>
    <p:notesMasterId r:id="rId2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48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358D59-02E1-4F6B-93C0-720C9A190734}" type="doc">
      <dgm:prSet loTypeId="urn:microsoft.com/office/officeart/2005/8/layout/bProcess3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D53014-5007-411A-84AE-DABA51868716}">
      <dgm:prSet phldrT="[Текст]"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namne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sis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04E321-2A73-49AC-AB33-63643DC20701}" type="parTrans" cxnId="{BEC7E164-DCCC-42B1-AFB1-36E802B64A11}">
      <dgm:prSet/>
      <dgm:spPr/>
      <dgm:t>
        <a:bodyPr/>
        <a:lstStyle/>
        <a:p>
          <a:endParaRPr lang="ru-RU"/>
        </a:p>
      </dgm:t>
    </dgm:pt>
    <dgm:pt modelId="{93803151-D6C8-47C3-9C0E-5B8D9B3BB825}" type="sibTrans" cxnId="{BEC7E164-DCCC-42B1-AFB1-36E802B64A11}">
      <dgm:prSet/>
      <dgm:spPr/>
      <dgm:t>
        <a:bodyPr/>
        <a:lstStyle/>
        <a:p>
          <a:endParaRPr lang="ru-RU"/>
        </a:p>
      </dgm:t>
    </dgm:pt>
    <dgm:pt modelId="{2C965180-8228-4B32-986A-EBC18D54D0F7}">
      <dgm:prSet phldrT="[Текст]"/>
      <dgm:spPr/>
      <dgm:t>
        <a:bodyPr/>
        <a:lstStyle/>
        <a:p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Xray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0583C-EACB-49C3-BB5F-B47BAFCA711E}" type="parTrans" cxnId="{8CA8E2DE-30F0-443F-B8C7-31C6F8CB9510}">
      <dgm:prSet/>
      <dgm:spPr/>
      <dgm:t>
        <a:bodyPr/>
        <a:lstStyle/>
        <a:p>
          <a:endParaRPr lang="ru-RU"/>
        </a:p>
      </dgm:t>
    </dgm:pt>
    <dgm:pt modelId="{2CF8BD8C-F2F2-424B-B6BA-FBBFB9B867E3}" type="sibTrans" cxnId="{8CA8E2DE-30F0-443F-B8C7-31C6F8CB9510}">
      <dgm:prSet/>
      <dgm:spPr/>
      <dgm:t>
        <a:bodyPr/>
        <a:lstStyle/>
        <a:p>
          <a:endParaRPr lang="ru-RU"/>
        </a:p>
      </dgm:t>
    </dgm:pt>
    <dgm:pt modelId="{1C18CA69-CE1E-45DD-B710-A47AC666644E}">
      <dgm:prSet phldrT="[Текст]"/>
      <dgm:spPr/>
      <dgm:t>
        <a:bodyPr/>
        <a:lstStyle/>
        <a:p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CG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27C74D-8938-4FB3-BAC0-FF0EE51EAB7E}" type="parTrans" cxnId="{BCB97138-19E9-40E2-937D-4FFFDAF4DEE5}">
      <dgm:prSet/>
      <dgm:spPr/>
      <dgm:t>
        <a:bodyPr/>
        <a:lstStyle/>
        <a:p>
          <a:endParaRPr lang="ru-RU"/>
        </a:p>
      </dgm:t>
    </dgm:pt>
    <dgm:pt modelId="{A05FB456-21AE-40E4-9BA5-F8C4A332089C}" type="sibTrans" cxnId="{BCB97138-19E9-40E2-937D-4FFFDAF4DEE5}">
      <dgm:prSet/>
      <dgm:spPr/>
      <dgm:t>
        <a:bodyPr/>
        <a:lstStyle/>
        <a:p>
          <a:endParaRPr lang="ru-RU"/>
        </a:p>
      </dgm:t>
    </dgm:pt>
    <dgm:pt modelId="{852B6119-E147-4966-8138-4710E5DB6DB9}">
      <dgm:prSet phldrT="[Текст]"/>
      <dgm:spPr/>
      <dgm:t>
        <a:bodyPr/>
        <a:lstStyle/>
        <a:p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US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G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C4AC22-4FA3-47A6-BCDF-9A7FA045EE4F}" type="parTrans" cxnId="{D5046772-5CE3-4F27-830F-F9D98D0EC316}">
      <dgm:prSet/>
      <dgm:spPr/>
      <dgm:t>
        <a:bodyPr/>
        <a:lstStyle/>
        <a:p>
          <a:endParaRPr lang="ru-RU"/>
        </a:p>
      </dgm:t>
    </dgm:pt>
    <dgm:pt modelId="{C4BBB7EF-6F75-497A-94BD-9194969E1E23}" type="sibTrans" cxnId="{D5046772-5CE3-4F27-830F-F9D98D0EC316}">
      <dgm:prSet/>
      <dgm:spPr/>
      <dgm:t>
        <a:bodyPr/>
        <a:lstStyle/>
        <a:p>
          <a:endParaRPr lang="ru-RU"/>
        </a:p>
      </dgm:t>
    </dgm:pt>
    <dgm:pt modelId="{B3441136-8CEE-441F-B851-96A33E01E639}">
      <dgm:prSet phldrT="[Текст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934449-68DF-4092-98AB-1A48EB4B0BDD}" type="parTrans" cxnId="{4FCACC2B-3AE6-421E-A5DA-C9AD3ADECC52}">
      <dgm:prSet/>
      <dgm:spPr/>
      <dgm:t>
        <a:bodyPr/>
        <a:lstStyle/>
        <a:p>
          <a:endParaRPr lang="ru-RU"/>
        </a:p>
      </dgm:t>
    </dgm:pt>
    <dgm:pt modelId="{90EE629D-5F1A-4CC0-A082-882782F9D0CB}" type="sibTrans" cxnId="{4FCACC2B-3AE6-421E-A5DA-C9AD3ADECC52}">
      <dgm:prSet/>
      <dgm:spPr/>
      <dgm:t>
        <a:bodyPr/>
        <a:lstStyle/>
        <a:p>
          <a:endParaRPr lang="ru-RU"/>
        </a:p>
      </dgm:t>
    </dgm:pt>
    <dgm:pt modelId="{D2ED087E-92F2-40F5-A21F-1D885BBC012E}" type="pres">
      <dgm:prSet presAssocID="{F4358D59-02E1-4F6B-93C0-720C9A1907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FF7078-58A5-4CD9-A9F4-B2C7B43A78C5}" type="pres">
      <dgm:prSet presAssocID="{15D53014-5007-411A-84AE-DABA5186871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E7B5EA-C40F-4603-BEF6-B64227BE7C3D}" type="pres">
      <dgm:prSet presAssocID="{93803151-D6C8-47C3-9C0E-5B8D9B3BB825}" presName="sibTrans" presStyleLbl="sibTrans1D1" presStyleIdx="0" presStyleCnt="4"/>
      <dgm:spPr/>
      <dgm:t>
        <a:bodyPr/>
        <a:lstStyle/>
        <a:p>
          <a:endParaRPr lang="ru-RU"/>
        </a:p>
      </dgm:t>
    </dgm:pt>
    <dgm:pt modelId="{6E7DCF25-1588-4221-A670-88996C4EB8C5}" type="pres">
      <dgm:prSet presAssocID="{93803151-D6C8-47C3-9C0E-5B8D9B3BB825}" presName="connectorText" presStyleLbl="sibTrans1D1" presStyleIdx="0" presStyleCnt="4"/>
      <dgm:spPr/>
      <dgm:t>
        <a:bodyPr/>
        <a:lstStyle/>
        <a:p>
          <a:endParaRPr lang="ru-RU"/>
        </a:p>
      </dgm:t>
    </dgm:pt>
    <dgm:pt modelId="{5AB09624-08CA-480E-8CF5-23D31D2D539C}" type="pres">
      <dgm:prSet presAssocID="{2C965180-8228-4B32-986A-EBC18D54D0F7}" presName="node" presStyleLbl="node1" presStyleIdx="1" presStyleCnt="5" custLinFactNeighborX="1220" custLinFactNeighborY="-56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35CD9-D82A-4B49-B8EC-FA3DC2325E0F}" type="pres">
      <dgm:prSet presAssocID="{2CF8BD8C-F2F2-424B-B6BA-FBBFB9B867E3}" presName="sibTrans" presStyleLbl="sibTrans1D1" presStyleIdx="1" presStyleCnt="4"/>
      <dgm:spPr/>
      <dgm:t>
        <a:bodyPr/>
        <a:lstStyle/>
        <a:p>
          <a:endParaRPr lang="ru-RU"/>
        </a:p>
      </dgm:t>
    </dgm:pt>
    <dgm:pt modelId="{3BA11E15-579C-475E-A5AD-326DF0423C1B}" type="pres">
      <dgm:prSet presAssocID="{2CF8BD8C-F2F2-424B-B6BA-FBBFB9B867E3}" presName="connectorText" presStyleLbl="sibTrans1D1" presStyleIdx="1" presStyleCnt="4"/>
      <dgm:spPr/>
      <dgm:t>
        <a:bodyPr/>
        <a:lstStyle/>
        <a:p>
          <a:endParaRPr lang="ru-RU"/>
        </a:p>
      </dgm:t>
    </dgm:pt>
    <dgm:pt modelId="{C3A0F58F-EFD6-401F-AFE6-6853104240C2}" type="pres">
      <dgm:prSet presAssocID="{1C18CA69-CE1E-45DD-B710-A47AC666644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5E559A-0279-465B-B845-962EE09699F3}" type="pres">
      <dgm:prSet presAssocID="{A05FB456-21AE-40E4-9BA5-F8C4A332089C}" presName="sibTrans" presStyleLbl="sibTrans1D1" presStyleIdx="2" presStyleCnt="4"/>
      <dgm:spPr/>
      <dgm:t>
        <a:bodyPr/>
        <a:lstStyle/>
        <a:p>
          <a:endParaRPr lang="ru-RU"/>
        </a:p>
      </dgm:t>
    </dgm:pt>
    <dgm:pt modelId="{67AC4D76-F074-422E-8BA3-02F7954EF588}" type="pres">
      <dgm:prSet presAssocID="{A05FB456-21AE-40E4-9BA5-F8C4A332089C}" presName="connectorText" presStyleLbl="sibTrans1D1" presStyleIdx="2" presStyleCnt="4"/>
      <dgm:spPr/>
      <dgm:t>
        <a:bodyPr/>
        <a:lstStyle/>
        <a:p>
          <a:endParaRPr lang="ru-RU"/>
        </a:p>
      </dgm:t>
    </dgm:pt>
    <dgm:pt modelId="{6082622E-D82D-445D-A96F-7AD0A576DEF2}" type="pres">
      <dgm:prSet presAssocID="{852B6119-E147-4966-8138-4710E5DB6DB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17E05D-A28B-4DDD-92AA-B1068BE51630}" type="pres">
      <dgm:prSet presAssocID="{C4BBB7EF-6F75-497A-94BD-9194969E1E23}" presName="sibTrans" presStyleLbl="sibTrans1D1" presStyleIdx="3" presStyleCnt="4"/>
      <dgm:spPr/>
      <dgm:t>
        <a:bodyPr/>
        <a:lstStyle/>
        <a:p>
          <a:endParaRPr lang="ru-RU"/>
        </a:p>
      </dgm:t>
    </dgm:pt>
    <dgm:pt modelId="{030F9F4E-4EA2-4A5F-8807-8B5A4ADC408E}" type="pres">
      <dgm:prSet presAssocID="{C4BBB7EF-6F75-497A-94BD-9194969E1E23}" presName="connectorText" presStyleLbl="sibTrans1D1" presStyleIdx="3" presStyleCnt="4"/>
      <dgm:spPr/>
      <dgm:t>
        <a:bodyPr/>
        <a:lstStyle/>
        <a:p>
          <a:endParaRPr lang="ru-RU"/>
        </a:p>
      </dgm:t>
    </dgm:pt>
    <dgm:pt modelId="{17D6F407-D303-4D67-AB58-0697ECCD5376}" type="pres">
      <dgm:prSet presAssocID="{B3441136-8CEE-441F-B851-96A33E01E63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5766E3-DE45-4A9A-B144-B555C21DA772}" type="presOf" srcId="{93803151-D6C8-47C3-9C0E-5B8D9B3BB825}" destId="{0AE7B5EA-C40F-4603-BEF6-B64227BE7C3D}" srcOrd="0" destOrd="0" presId="urn:microsoft.com/office/officeart/2005/8/layout/bProcess3"/>
    <dgm:cxn modelId="{45793CDD-564D-43E8-998A-E57C1A91C790}" type="presOf" srcId="{A05FB456-21AE-40E4-9BA5-F8C4A332089C}" destId="{67AC4D76-F074-422E-8BA3-02F7954EF588}" srcOrd="1" destOrd="0" presId="urn:microsoft.com/office/officeart/2005/8/layout/bProcess3"/>
    <dgm:cxn modelId="{A4AFADFB-AADC-4B96-9AAD-2ED0A79D88AB}" type="presOf" srcId="{B3441136-8CEE-441F-B851-96A33E01E639}" destId="{17D6F407-D303-4D67-AB58-0697ECCD5376}" srcOrd="0" destOrd="0" presId="urn:microsoft.com/office/officeart/2005/8/layout/bProcess3"/>
    <dgm:cxn modelId="{9199A08B-D3DC-48BE-B9F2-FCD7A3734957}" type="presOf" srcId="{C4BBB7EF-6F75-497A-94BD-9194969E1E23}" destId="{030F9F4E-4EA2-4A5F-8807-8B5A4ADC408E}" srcOrd="1" destOrd="0" presId="urn:microsoft.com/office/officeart/2005/8/layout/bProcess3"/>
    <dgm:cxn modelId="{AE3277B5-F619-40C3-A9F8-012FB4EC2F77}" type="presOf" srcId="{1C18CA69-CE1E-45DD-B710-A47AC666644E}" destId="{C3A0F58F-EFD6-401F-AFE6-6853104240C2}" srcOrd="0" destOrd="0" presId="urn:microsoft.com/office/officeart/2005/8/layout/bProcess3"/>
    <dgm:cxn modelId="{4FCACC2B-3AE6-421E-A5DA-C9AD3ADECC52}" srcId="{F4358D59-02E1-4F6B-93C0-720C9A190734}" destId="{B3441136-8CEE-441F-B851-96A33E01E639}" srcOrd="4" destOrd="0" parTransId="{D7934449-68DF-4092-98AB-1A48EB4B0BDD}" sibTransId="{90EE629D-5F1A-4CC0-A082-882782F9D0CB}"/>
    <dgm:cxn modelId="{3F915A82-3DBF-4474-B831-C3AA7D23A96C}" type="presOf" srcId="{2C965180-8228-4B32-986A-EBC18D54D0F7}" destId="{5AB09624-08CA-480E-8CF5-23D31D2D539C}" srcOrd="0" destOrd="0" presId="urn:microsoft.com/office/officeart/2005/8/layout/bProcess3"/>
    <dgm:cxn modelId="{7B6D0BCB-A42A-4190-95A2-464CDA23F4B5}" type="presOf" srcId="{2CF8BD8C-F2F2-424B-B6BA-FBBFB9B867E3}" destId="{B7E35CD9-D82A-4B49-B8EC-FA3DC2325E0F}" srcOrd="0" destOrd="0" presId="urn:microsoft.com/office/officeart/2005/8/layout/bProcess3"/>
    <dgm:cxn modelId="{8037C1B1-B8A1-445A-8C38-8C023B45156F}" type="presOf" srcId="{93803151-D6C8-47C3-9C0E-5B8D9B3BB825}" destId="{6E7DCF25-1588-4221-A670-88996C4EB8C5}" srcOrd="1" destOrd="0" presId="urn:microsoft.com/office/officeart/2005/8/layout/bProcess3"/>
    <dgm:cxn modelId="{BCB97138-19E9-40E2-937D-4FFFDAF4DEE5}" srcId="{F4358D59-02E1-4F6B-93C0-720C9A190734}" destId="{1C18CA69-CE1E-45DD-B710-A47AC666644E}" srcOrd="2" destOrd="0" parTransId="{EA27C74D-8938-4FB3-BAC0-FF0EE51EAB7E}" sibTransId="{A05FB456-21AE-40E4-9BA5-F8C4A332089C}"/>
    <dgm:cxn modelId="{3E21FA79-3CB2-4540-B1DA-568F06A1E85F}" type="presOf" srcId="{C4BBB7EF-6F75-497A-94BD-9194969E1E23}" destId="{ED17E05D-A28B-4DDD-92AA-B1068BE51630}" srcOrd="0" destOrd="0" presId="urn:microsoft.com/office/officeart/2005/8/layout/bProcess3"/>
    <dgm:cxn modelId="{B5E1A45B-E037-422A-A5C6-D7505ED454D5}" type="presOf" srcId="{2CF8BD8C-F2F2-424B-B6BA-FBBFB9B867E3}" destId="{3BA11E15-579C-475E-A5AD-326DF0423C1B}" srcOrd="1" destOrd="0" presId="urn:microsoft.com/office/officeart/2005/8/layout/bProcess3"/>
    <dgm:cxn modelId="{D5046772-5CE3-4F27-830F-F9D98D0EC316}" srcId="{F4358D59-02E1-4F6B-93C0-720C9A190734}" destId="{852B6119-E147-4966-8138-4710E5DB6DB9}" srcOrd="3" destOrd="0" parTransId="{85C4AC22-4FA3-47A6-BCDF-9A7FA045EE4F}" sibTransId="{C4BBB7EF-6F75-497A-94BD-9194969E1E23}"/>
    <dgm:cxn modelId="{795DE6BE-63AF-4C26-B038-CA04C39946F0}" type="presOf" srcId="{15D53014-5007-411A-84AE-DABA51868716}" destId="{78FF7078-58A5-4CD9-A9F4-B2C7B43A78C5}" srcOrd="0" destOrd="0" presId="urn:microsoft.com/office/officeart/2005/8/layout/bProcess3"/>
    <dgm:cxn modelId="{18D468F5-8172-4397-81CA-B3C3C164DF4F}" type="presOf" srcId="{852B6119-E147-4966-8138-4710E5DB6DB9}" destId="{6082622E-D82D-445D-A96F-7AD0A576DEF2}" srcOrd="0" destOrd="0" presId="urn:microsoft.com/office/officeart/2005/8/layout/bProcess3"/>
    <dgm:cxn modelId="{BEC7E164-DCCC-42B1-AFB1-36E802B64A11}" srcId="{F4358D59-02E1-4F6B-93C0-720C9A190734}" destId="{15D53014-5007-411A-84AE-DABA51868716}" srcOrd="0" destOrd="0" parTransId="{0304E321-2A73-49AC-AB33-63643DC20701}" sibTransId="{93803151-D6C8-47C3-9C0E-5B8D9B3BB825}"/>
    <dgm:cxn modelId="{0D2E13A1-24B9-4BC3-8883-775C125C6C3A}" type="presOf" srcId="{A05FB456-21AE-40E4-9BA5-F8C4A332089C}" destId="{425E559A-0279-465B-B845-962EE09699F3}" srcOrd="0" destOrd="0" presId="urn:microsoft.com/office/officeart/2005/8/layout/bProcess3"/>
    <dgm:cxn modelId="{051003AB-1F59-41DB-8012-0CAA94CC9039}" type="presOf" srcId="{F4358D59-02E1-4F6B-93C0-720C9A190734}" destId="{D2ED087E-92F2-40F5-A21F-1D885BBC012E}" srcOrd="0" destOrd="0" presId="urn:microsoft.com/office/officeart/2005/8/layout/bProcess3"/>
    <dgm:cxn modelId="{8CA8E2DE-30F0-443F-B8C7-31C6F8CB9510}" srcId="{F4358D59-02E1-4F6B-93C0-720C9A190734}" destId="{2C965180-8228-4B32-986A-EBC18D54D0F7}" srcOrd="1" destOrd="0" parTransId="{9A00583C-EACB-49C3-BB5F-B47BAFCA711E}" sibTransId="{2CF8BD8C-F2F2-424B-B6BA-FBBFB9B867E3}"/>
    <dgm:cxn modelId="{C1D735B1-0021-4252-8078-2BF7CD6F9760}" type="presParOf" srcId="{D2ED087E-92F2-40F5-A21F-1D885BBC012E}" destId="{78FF7078-58A5-4CD9-A9F4-B2C7B43A78C5}" srcOrd="0" destOrd="0" presId="urn:microsoft.com/office/officeart/2005/8/layout/bProcess3"/>
    <dgm:cxn modelId="{ED59F091-DE2B-4676-B55E-8299FD9E064A}" type="presParOf" srcId="{D2ED087E-92F2-40F5-A21F-1D885BBC012E}" destId="{0AE7B5EA-C40F-4603-BEF6-B64227BE7C3D}" srcOrd="1" destOrd="0" presId="urn:microsoft.com/office/officeart/2005/8/layout/bProcess3"/>
    <dgm:cxn modelId="{10F29866-7B74-45AB-86AD-72415C2D5185}" type="presParOf" srcId="{0AE7B5EA-C40F-4603-BEF6-B64227BE7C3D}" destId="{6E7DCF25-1588-4221-A670-88996C4EB8C5}" srcOrd="0" destOrd="0" presId="urn:microsoft.com/office/officeart/2005/8/layout/bProcess3"/>
    <dgm:cxn modelId="{FE8E98A9-3482-406C-93D8-348D37E8CC87}" type="presParOf" srcId="{D2ED087E-92F2-40F5-A21F-1D885BBC012E}" destId="{5AB09624-08CA-480E-8CF5-23D31D2D539C}" srcOrd="2" destOrd="0" presId="urn:microsoft.com/office/officeart/2005/8/layout/bProcess3"/>
    <dgm:cxn modelId="{4716CF7F-374E-4FF9-840F-5A57BC99CC27}" type="presParOf" srcId="{D2ED087E-92F2-40F5-A21F-1D885BBC012E}" destId="{B7E35CD9-D82A-4B49-B8EC-FA3DC2325E0F}" srcOrd="3" destOrd="0" presId="urn:microsoft.com/office/officeart/2005/8/layout/bProcess3"/>
    <dgm:cxn modelId="{7FEB8C86-7B68-4F16-A574-2CBD206C00DA}" type="presParOf" srcId="{B7E35CD9-D82A-4B49-B8EC-FA3DC2325E0F}" destId="{3BA11E15-579C-475E-A5AD-326DF0423C1B}" srcOrd="0" destOrd="0" presId="urn:microsoft.com/office/officeart/2005/8/layout/bProcess3"/>
    <dgm:cxn modelId="{B4E6A5A7-F3CB-4F30-8093-AADCB891B585}" type="presParOf" srcId="{D2ED087E-92F2-40F5-A21F-1D885BBC012E}" destId="{C3A0F58F-EFD6-401F-AFE6-6853104240C2}" srcOrd="4" destOrd="0" presId="urn:microsoft.com/office/officeart/2005/8/layout/bProcess3"/>
    <dgm:cxn modelId="{1970B523-4ED0-4EEA-8258-F5BF621D057E}" type="presParOf" srcId="{D2ED087E-92F2-40F5-A21F-1D885BBC012E}" destId="{425E559A-0279-465B-B845-962EE09699F3}" srcOrd="5" destOrd="0" presId="urn:microsoft.com/office/officeart/2005/8/layout/bProcess3"/>
    <dgm:cxn modelId="{73983D0D-E438-496A-97A0-8FE3A4E3C601}" type="presParOf" srcId="{425E559A-0279-465B-B845-962EE09699F3}" destId="{67AC4D76-F074-422E-8BA3-02F7954EF588}" srcOrd="0" destOrd="0" presId="urn:microsoft.com/office/officeart/2005/8/layout/bProcess3"/>
    <dgm:cxn modelId="{3FE67EF5-679F-44D5-9164-0D51D52063F7}" type="presParOf" srcId="{D2ED087E-92F2-40F5-A21F-1D885BBC012E}" destId="{6082622E-D82D-445D-A96F-7AD0A576DEF2}" srcOrd="6" destOrd="0" presId="urn:microsoft.com/office/officeart/2005/8/layout/bProcess3"/>
    <dgm:cxn modelId="{A87C45CB-1D04-494F-851A-E91884795E5E}" type="presParOf" srcId="{D2ED087E-92F2-40F5-A21F-1D885BBC012E}" destId="{ED17E05D-A28B-4DDD-92AA-B1068BE51630}" srcOrd="7" destOrd="0" presId="urn:microsoft.com/office/officeart/2005/8/layout/bProcess3"/>
    <dgm:cxn modelId="{279C76CB-C08C-4224-967E-36587FFC5214}" type="presParOf" srcId="{ED17E05D-A28B-4DDD-92AA-B1068BE51630}" destId="{030F9F4E-4EA2-4A5F-8807-8B5A4ADC408E}" srcOrd="0" destOrd="0" presId="urn:microsoft.com/office/officeart/2005/8/layout/bProcess3"/>
    <dgm:cxn modelId="{108DAEB5-0B33-4DCE-B2B6-49E21F89FF20}" type="presParOf" srcId="{D2ED087E-92F2-40F5-A21F-1D885BBC012E}" destId="{17D6F407-D303-4D67-AB58-0697ECCD5376}" srcOrd="8" destOrd="0" presId="urn:microsoft.com/office/officeart/2005/8/layout/bProcess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85811-3204-4BF3-A778-E0D2DF03FC35}" type="datetimeFigureOut">
              <a:rPr lang="en-US" smtClean="0"/>
              <a:pPr/>
              <a:t>9/17/2021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46F44-BD26-4831-B852-E5B6DCF16A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18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09" y="319565"/>
            <a:ext cx="15135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8314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96212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D1AB02-5DFC-4D4F-9683-F77AEE0B9C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5535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405040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382749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52313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58278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905185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6152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776622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1162352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747607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39808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327203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189522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946471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412952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421303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689159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1548415282"/>
      </p:ext>
    </p:extLst>
  </p:cSld>
  <p:clrMapOvr>
    <a:masterClrMapping/>
  </p:clrMapOvr>
  <p:hf sldNum="0"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79611095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6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09" y="319565"/>
            <a:ext cx="151355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1100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1100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0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09" y="22655"/>
            <a:ext cx="8495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az-Latn-AZ" sz="20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20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95787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xmlns="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3628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77CFFC-522D-4D84-8582-5772883709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 smtClean="0"/>
              <a:t>Tietze syndrome or costochondritis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985BADA-DAD1-451C-AA90-03B0119E65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Ph.D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endParaRPr lang="az-Latn-AZ" alt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Azerbaijan Medical University</a:t>
            </a: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I Surgical Diseases Department</a:t>
            </a:r>
            <a:endParaRPr lang="az-Latn-AZ" alt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622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67178" cy="316840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600" dirty="0" smtClean="0"/>
              <a:t>   </a:t>
            </a:r>
            <a:r>
              <a:rPr lang="en-US" sz="3200" dirty="0" smtClean="0"/>
              <a:t>It </a:t>
            </a:r>
            <a:r>
              <a:rPr lang="en-US" sz="3200" dirty="0" smtClean="0"/>
              <a:t>is a form of </a:t>
            </a:r>
            <a:r>
              <a:rPr lang="en-US" sz="3200" dirty="0" err="1" smtClean="0"/>
              <a:t>chondropathy</a:t>
            </a:r>
            <a:r>
              <a:rPr lang="en-US" sz="3200" dirty="0" smtClean="0"/>
              <a:t>, </a:t>
            </a:r>
            <a:r>
              <a:rPr lang="en-US" sz="3200" dirty="0" smtClean="0"/>
              <a:t>characterized </a:t>
            </a:r>
            <a:r>
              <a:rPr lang="en-US" sz="3200" dirty="0" smtClean="0"/>
              <a:t>by aseptic inflammation of the </a:t>
            </a:r>
            <a:r>
              <a:rPr lang="en-US" sz="3200" dirty="0" err="1" smtClean="0"/>
              <a:t>sternoclavicular</a:t>
            </a:r>
            <a:r>
              <a:rPr lang="en-US" sz="3200" dirty="0" smtClean="0"/>
              <a:t> </a:t>
            </a:r>
            <a:r>
              <a:rPr lang="en-US" sz="3200" dirty="0" smtClean="0"/>
              <a:t>and upper </a:t>
            </a:r>
            <a:r>
              <a:rPr lang="en-US" sz="3200" dirty="0" err="1" smtClean="0"/>
              <a:t>sternocostal</a:t>
            </a:r>
            <a:r>
              <a:rPr lang="en-US" sz="3200" dirty="0" smtClean="0"/>
              <a:t> joints.</a:t>
            </a:r>
            <a:endParaRPr lang="en-US" sz="3200" dirty="0"/>
          </a:p>
        </p:txBody>
      </p:sp>
      <p:sp>
        <p:nvSpPr>
          <p:cNvPr id="6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700808"/>
            <a:ext cx="4753609" cy="435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535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Localization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10908" cy="4351338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   The </a:t>
            </a:r>
            <a:r>
              <a:rPr lang="en-US" dirty="0" smtClean="0"/>
              <a:t>process usually occurs in II-III, and in rare cases in I and IV </a:t>
            </a:r>
            <a:r>
              <a:rPr lang="en-US" dirty="0" err="1" smtClean="0"/>
              <a:t>costosternal</a:t>
            </a:r>
            <a:r>
              <a:rPr lang="en-US" dirty="0" smtClean="0"/>
              <a:t> joints. </a:t>
            </a:r>
            <a:r>
              <a:rPr lang="en-US" dirty="0" smtClean="0"/>
              <a:t>Morphologically, </a:t>
            </a:r>
            <a:r>
              <a:rPr lang="en-US" dirty="0" smtClean="0"/>
              <a:t>occurs hypertrophy of cartilage.</a:t>
            </a:r>
            <a:endParaRPr lang="en-US" dirty="0"/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6040" y="1700808"/>
            <a:ext cx="5216800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363449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Etiology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695" y="1586474"/>
            <a:ext cx="6350391" cy="4351338"/>
          </a:xfrm>
        </p:spPr>
        <p:txBody>
          <a:bodyPr/>
          <a:lstStyle/>
          <a:p>
            <a:pPr>
              <a:buNone/>
            </a:pPr>
            <a:r>
              <a:rPr lang="en-US" sz="3600" b="1" dirty="0" smtClean="0">
                <a:solidFill>
                  <a:srgbClr val="0070C0"/>
                </a:solidFill>
              </a:rPr>
              <a:t>The etiology is unknown</a:t>
            </a:r>
            <a:r>
              <a:rPr lang="en-US" sz="3600" b="1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r>
              <a:rPr lang="en-US" b="1" dirty="0" smtClean="0"/>
              <a:t>There are 3 theories that explain its origin</a:t>
            </a:r>
            <a:r>
              <a:rPr lang="en-US" b="1" dirty="0" smtClean="0"/>
              <a:t>:</a:t>
            </a:r>
          </a:p>
          <a:p>
            <a:pPr>
              <a:buFont typeface="Wingdings" pitchFamily="2" charset="2"/>
              <a:buChar char="v"/>
            </a:pPr>
            <a:r>
              <a:rPr lang="en-US" b="1" dirty="0" smtClean="0"/>
              <a:t>Trauma theory</a:t>
            </a:r>
          </a:p>
          <a:p>
            <a:pPr>
              <a:buFont typeface="Wingdings" pitchFamily="2" charset="2"/>
              <a:buChar char="v"/>
            </a:pPr>
            <a:r>
              <a:rPr lang="en-US" b="1" dirty="0" smtClean="0"/>
              <a:t>Infectious-allergic theory</a:t>
            </a:r>
          </a:p>
          <a:p>
            <a:pPr>
              <a:buFont typeface="Wingdings" pitchFamily="2" charset="2"/>
              <a:buChar char="v"/>
            </a:pPr>
            <a:r>
              <a:rPr lang="en-US" b="1" dirty="0" smtClean="0"/>
              <a:t>Alimentary-dystrophic </a:t>
            </a:r>
            <a:r>
              <a:rPr lang="en-US" b="1" dirty="0" smtClean="0"/>
              <a:t>theory</a:t>
            </a:r>
            <a:endParaRPr lang="en-US" b="1" dirty="0"/>
          </a:p>
        </p:txBody>
      </p:sp>
      <p:pic>
        <p:nvPicPr>
          <p:cNvPr id="6" name="Рисунок 5" descr="ÐÐ¾ÑÐ¾Ð¶ÐµÐµ Ð¸Ð·Ð¾Ð±ÑÐ°Ð¶ÐµÐ½Ð¸Ðµ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5988" y="1547446"/>
            <a:ext cx="4896544" cy="348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2593875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presentation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95314" cy="435133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local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pain</a:t>
            </a:r>
          </a:p>
          <a:p>
            <a:pPr>
              <a:buNone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yperemia </a:t>
            </a:r>
          </a:p>
          <a:p>
            <a:pPr>
              <a:buNone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ard swelling</a:t>
            </a:r>
          </a:p>
          <a:p>
            <a:pPr>
              <a:buNone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shortness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breath</a:t>
            </a:r>
          </a:p>
          <a:p>
            <a:pPr>
              <a:buNone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cough</a:t>
            </a:r>
          </a:p>
          <a:p>
            <a:pPr>
              <a:buNone/>
            </a:pP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smtClean="0">
                <a:solidFill>
                  <a:srgbClr val="0070C0"/>
                </a:solidFill>
                <a:cs typeface="Arial" pitchFamily="34" charset="0"/>
              </a:rPr>
              <a:t>The </a:t>
            </a:r>
            <a:r>
              <a:rPr lang="en-US" sz="2400" dirty="0" smtClean="0">
                <a:solidFill>
                  <a:srgbClr val="0070C0"/>
                </a:solidFill>
                <a:cs typeface="Arial" pitchFamily="34" charset="0"/>
              </a:rPr>
              <a:t>pain often begins after a blow or compression to the anterior wall of the chest.</a:t>
            </a:r>
            <a:endParaRPr lang="en-US" sz="2400" dirty="0">
              <a:solidFill>
                <a:srgbClr val="0070C0"/>
              </a:solidFill>
              <a:cs typeface="Arial" pitchFamily="34" charset="0"/>
            </a:endParaRPr>
          </a:p>
        </p:txBody>
      </p:sp>
      <p:pic>
        <p:nvPicPr>
          <p:cNvPr id="6" name="Рисунок 6" descr="http://www.ijoonline.com/articles/2019/53/4/images/IndianJOrthop_2019_53_4_574_257495_f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4072" y="1556792"/>
            <a:ext cx="4536504" cy="433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2497126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Diagnosis</a:t>
            </a:r>
            <a:endParaRPr lang="en-US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18411179"/>
              </p:ext>
            </p:extLst>
          </p:nvPr>
        </p:nvGraphicFramePr>
        <p:xfrm>
          <a:off x="359898" y="1139484"/>
          <a:ext cx="6940550" cy="5332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 descr="http://www.ijoonline.com/articles/2019/53/4/images/IndianJOrthop_2019_53_4_574_257495_f2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22516" y="1214640"/>
            <a:ext cx="4407035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2526678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Diagnostic criteria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3E0B3AA1-5786-4207-B143-9A8083F66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7167" y="1459865"/>
            <a:ext cx="5956495" cy="4351338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  </a:t>
            </a:r>
            <a:r>
              <a:rPr lang="en-US" dirty="0" smtClean="0">
                <a:solidFill>
                  <a:srgbClr val="0070C0"/>
                </a:solidFill>
              </a:rPr>
              <a:t>local </a:t>
            </a:r>
            <a:r>
              <a:rPr lang="en-US" dirty="0" smtClean="0">
                <a:solidFill>
                  <a:srgbClr val="0070C0"/>
                </a:solidFill>
              </a:rPr>
              <a:t>pain in the anterior wall of the </a:t>
            </a:r>
            <a:r>
              <a:rPr lang="en-US" dirty="0" smtClean="0">
                <a:solidFill>
                  <a:srgbClr val="0070C0"/>
                </a:solidFill>
              </a:rPr>
              <a:t>chest</a:t>
            </a:r>
          </a:p>
          <a:p>
            <a:pPr algn="just">
              <a:buNone/>
            </a:pPr>
            <a:r>
              <a:rPr lang="en-US" dirty="0" smtClean="0">
                <a:solidFill>
                  <a:srgbClr val="0070C0"/>
                </a:solidFill>
              </a:rPr>
              <a:t>  </a:t>
            </a:r>
            <a:r>
              <a:rPr lang="en-US" dirty="0" smtClean="0">
                <a:solidFill>
                  <a:srgbClr val="0070C0"/>
                </a:solidFill>
              </a:rPr>
              <a:t>hyperemia in the area of pain (acute </a:t>
            </a:r>
            <a:r>
              <a:rPr lang="en-US" dirty="0" smtClean="0">
                <a:solidFill>
                  <a:srgbClr val="0070C0"/>
                </a:solidFill>
              </a:rPr>
              <a:t>phase) </a:t>
            </a:r>
          </a:p>
          <a:p>
            <a:pPr algn="just">
              <a:buNone/>
            </a:pP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solid, immobile swelling in the area of pain (40-70%) </a:t>
            </a:r>
            <a:endParaRPr lang="en-US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en-US" dirty="0" smtClean="0">
                <a:solidFill>
                  <a:srgbClr val="0070C0"/>
                </a:solidFill>
              </a:rPr>
              <a:t> ECG </a:t>
            </a:r>
            <a:r>
              <a:rPr lang="en-US" dirty="0" smtClean="0">
                <a:solidFill>
                  <a:srgbClr val="0070C0"/>
                </a:solidFill>
              </a:rPr>
              <a:t>(</a:t>
            </a:r>
            <a:r>
              <a:rPr lang="en-US" dirty="0" err="1" smtClean="0">
                <a:solidFill>
                  <a:srgbClr val="0070C0"/>
                </a:solidFill>
              </a:rPr>
              <a:t>EchCG</a:t>
            </a:r>
            <a:r>
              <a:rPr lang="en-US" dirty="0" smtClean="0">
                <a:solidFill>
                  <a:srgbClr val="0070C0"/>
                </a:solidFill>
              </a:rPr>
              <a:t>) </a:t>
            </a:r>
            <a:r>
              <a:rPr lang="en-US" dirty="0" smtClean="0">
                <a:solidFill>
                  <a:srgbClr val="0070C0"/>
                </a:solidFill>
              </a:rPr>
              <a:t>is a </a:t>
            </a:r>
            <a:r>
              <a:rPr lang="en-US" dirty="0" smtClean="0">
                <a:solidFill>
                  <a:srgbClr val="0070C0"/>
                </a:solidFill>
              </a:rPr>
              <a:t>normal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3719643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Treatment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9FCBFBF-FE78-42DB-B3E4-DDCB8DAF36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Rest </a:t>
            </a:r>
            <a:r>
              <a:rPr lang="en-US" dirty="0" smtClean="0"/>
              <a:t>restriction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NSAID </a:t>
            </a:r>
            <a:r>
              <a:rPr lang="en-US" dirty="0" smtClean="0"/>
              <a:t>(per </a:t>
            </a:r>
            <a:r>
              <a:rPr lang="en-US" dirty="0" err="1" smtClean="0"/>
              <a:t>os</a:t>
            </a:r>
            <a:r>
              <a:rPr lang="en-US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Steroids </a:t>
            </a:r>
            <a:r>
              <a:rPr lang="en-US" dirty="0" smtClean="0"/>
              <a:t>(injection-3 months</a:t>
            </a:r>
            <a:r>
              <a:rPr lang="en-US" dirty="0" smtClean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Surgical </a:t>
            </a:r>
            <a:r>
              <a:rPr lang="en-US" dirty="0" smtClean="0"/>
              <a:t>treatment</a:t>
            </a:r>
            <a:endParaRPr lang="en-US" dirty="0"/>
          </a:p>
        </p:txBody>
      </p:sp>
      <p:pic>
        <p:nvPicPr>
          <p:cNvPr id="7" name="Рисунок 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32104" y="1628800"/>
            <a:ext cx="4037644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3139904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Surgery 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7013" y="1417662"/>
            <a:ext cx="4774809" cy="4096874"/>
          </a:xfrm>
        </p:spPr>
        <p:txBody>
          <a:bodyPr/>
          <a:lstStyle/>
          <a:p>
            <a:pPr>
              <a:buNone/>
            </a:pPr>
            <a:r>
              <a:rPr lang="en-US" b="1" dirty="0" err="1" smtClean="0"/>
              <a:t>Chondrectomy</a:t>
            </a:r>
            <a:r>
              <a:rPr lang="en-US" dirty="0" smtClean="0"/>
              <a:t>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recurrence– NO.</a:t>
            </a:r>
            <a:endParaRPr lang="en-US" dirty="0"/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8335" y="1347445"/>
            <a:ext cx="4799939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B3EDAEC-D191-4E52-8D23-EB29AD92234D}"/>
              </a:ext>
            </a:extLst>
          </p:cNvPr>
          <p:cNvSpPr txBox="1"/>
          <p:nvPr/>
        </p:nvSpPr>
        <p:spPr>
          <a:xfrm>
            <a:off x="10221686" y="172926"/>
            <a:ext cx="1726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Tietze syndrome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48079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Neoplasms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of 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the chest wall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508" y="1741219"/>
            <a:ext cx="5337517" cy="435133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600" dirty="0" smtClean="0"/>
              <a:t>   With </a:t>
            </a:r>
            <a:r>
              <a:rPr lang="en-US" sz="3600" dirty="0" smtClean="0"/>
              <a:t>the exception of </a:t>
            </a:r>
            <a:r>
              <a:rPr lang="en-US" sz="3600" dirty="0" smtClean="0"/>
              <a:t>breast and </a:t>
            </a:r>
            <a:r>
              <a:rPr lang="en-US" sz="3600" dirty="0" smtClean="0"/>
              <a:t>parietal pleural </a:t>
            </a:r>
            <a:r>
              <a:rPr lang="en-US" sz="3600" dirty="0" err="1" smtClean="0"/>
              <a:t>neoplasms</a:t>
            </a:r>
            <a:r>
              <a:rPr lang="en-US" sz="3600" dirty="0" smtClean="0"/>
              <a:t>, </a:t>
            </a:r>
            <a:r>
              <a:rPr lang="en-US" sz="3600" dirty="0" smtClean="0"/>
              <a:t>benign and malignant </a:t>
            </a:r>
            <a:r>
              <a:rPr lang="en-US" sz="3600" dirty="0" smtClean="0"/>
              <a:t>tumors </a:t>
            </a:r>
            <a:r>
              <a:rPr lang="en-US" sz="3600" dirty="0" smtClean="0"/>
              <a:t>from ribs, muscles and other tissues are </a:t>
            </a:r>
            <a:r>
              <a:rPr lang="en-US" sz="3600" dirty="0" smtClean="0"/>
              <a:t>considered</a:t>
            </a:r>
            <a:endParaRPr lang="en-US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Рисунок 5" descr="ÐÐ°ÑÑÐ¸Ð½ÐºÐ¸ Ð¿Ð¾ Ð·Ð°Ð¿ÑÐ¾ÑÑ thoracic wall tumors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168008" y="1519505"/>
            <a:ext cx="5472608" cy="4357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855959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Classification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5142" y="1811557"/>
            <a:ext cx="6913098" cy="4351338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tx2"/>
                </a:solidFill>
              </a:rPr>
              <a:t>Primary: </a:t>
            </a:r>
            <a:r>
              <a:rPr lang="en-US" dirty="0" smtClean="0">
                <a:solidFill>
                  <a:schemeClr val="tx2"/>
                </a:solidFill>
              </a:rPr>
              <a:t>benign and </a:t>
            </a:r>
            <a:r>
              <a:rPr lang="en-US" dirty="0" smtClean="0">
                <a:solidFill>
                  <a:schemeClr val="tx2"/>
                </a:solidFill>
              </a:rPr>
              <a:t>malignant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</a:rPr>
              <a:t>Secondary(metastatic</a:t>
            </a:r>
            <a:r>
              <a:rPr lang="en-US" dirty="0" smtClean="0">
                <a:solidFill>
                  <a:schemeClr val="tx2"/>
                </a:solidFill>
              </a:rPr>
              <a:t>): sarcomas, </a:t>
            </a:r>
            <a:r>
              <a:rPr lang="en-US" dirty="0" smtClean="0">
                <a:solidFill>
                  <a:schemeClr val="tx2"/>
                </a:solidFill>
              </a:rPr>
              <a:t>carcinoma</a:t>
            </a:r>
          </a:p>
          <a:p>
            <a:pPr>
              <a:buNone/>
            </a:pPr>
            <a:r>
              <a:rPr lang="en-US" dirty="0" smtClean="0">
                <a:solidFill>
                  <a:schemeClr val="tx2"/>
                </a:solidFill>
              </a:rPr>
              <a:t>Other</a:t>
            </a:r>
            <a:r>
              <a:rPr lang="en-US" dirty="0" smtClean="0">
                <a:solidFill>
                  <a:schemeClr val="tx2"/>
                </a:solidFill>
              </a:rPr>
              <a:t>: cysts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3207900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Benign tumors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185" y="1488001"/>
            <a:ext cx="5267178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200" dirty="0" err="1" smtClean="0"/>
              <a:t>lipoma</a:t>
            </a:r>
            <a:r>
              <a:rPr lang="en-US" sz="3200" dirty="0" smtClean="0"/>
              <a:t>  </a:t>
            </a:r>
            <a:endParaRPr lang="en-US" sz="3200" dirty="0" smtClean="0"/>
          </a:p>
          <a:p>
            <a:pPr>
              <a:buNone/>
            </a:pPr>
            <a:r>
              <a:rPr lang="en-US" sz="3200" dirty="0" smtClean="0"/>
              <a:t>cavernous </a:t>
            </a:r>
            <a:r>
              <a:rPr lang="en-US" sz="3200" dirty="0" err="1" smtClean="0"/>
              <a:t>lymphangioma</a:t>
            </a:r>
            <a:r>
              <a:rPr lang="en-US" sz="3200" dirty="0" smtClean="0"/>
              <a:t> </a:t>
            </a:r>
            <a:endParaRPr lang="en-US" sz="3200" dirty="0" smtClean="0"/>
          </a:p>
          <a:p>
            <a:pPr>
              <a:buNone/>
            </a:pPr>
            <a:r>
              <a:rPr lang="en-US" sz="3200" dirty="0" smtClean="0"/>
              <a:t> </a:t>
            </a:r>
            <a:r>
              <a:rPr lang="en-US" sz="3200" dirty="0" err="1" smtClean="0"/>
              <a:t>hemangioma</a:t>
            </a:r>
            <a:r>
              <a:rPr lang="en-US" sz="3200" dirty="0" smtClean="0"/>
              <a:t>  </a:t>
            </a:r>
            <a:endParaRPr lang="en-US" sz="3200" dirty="0" smtClean="0"/>
          </a:p>
          <a:p>
            <a:pPr>
              <a:buNone/>
            </a:pPr>
            <a:r>
              <a:rPr lang="en-US" sz="3200" dirty="0" err="1" smtClean="0"/>
              <a:t>chondroma</a:t>
            </a:r>
            <a:r>
              <a:rPr lang="en-US" sz="3200" dirty="0" smtClean="0"/>
              <a:t> </a:t>
            </a:r>
          </a:p>
          <a:p>
            <a:pPr>
              <a:buNone/>
            </a:pPr>
            <a:r>
              <a:rPr lang="en-US" sz="3200" dirty="0" smtClean="0"/>
              <a:t> </a:t>
            </a:r>
            <a:r>
              <a:rPr lang="en-US" sz="3200" dirty="0" err="1" smtClean="0"/>
              <a:t>osteoma</a:t>
            </a:r>
            <a:r>
              <a:rPr lang="en-US" sz="3200" dirty="0" smtClean="0"/>
              <a:t>  </a:t>
            </a:r>
            <a:endParaRPr lang="en-US" sz="3200" dirty="0" smtClean="0"/>
          </a:p>
          <a:p>
            <a:pPr>
              <a:buNone/>
            </a:pPr>
            <a:r>
              <a:rPr lang="en-US" sz="3200" dirty="0" err="1" smtClean="0"/>
              <a:t>eosinophilic</a:t>
            </a:r>
            <a:r>
              <a:rPr lang="en-US" sz="3200" dirty="0" smtClean="0"/>
              <a:t> </a:t>
            </a:r>
            <a:r>
              <a:rPr lang="en-US" sz="3200" dirty="0" err="1" smtClean="0"/>
              <a:t>granuloma</a:t>
            </a:r>
            <a:r>
              <a:rPr lang="en-US" sz="3200" dirty="0" smtClean="0"/>
              <a:t>  </a:t>
            </a:r>
            <a:endParaRPr lang="en-US" sz="3200" dirty="0" smtClean="0"/>
          </a:p>
          <a:p>
            <a:pPr>
              <a:buNone/>
            </a:pPr>
            <a:r>
              <a:rPr lang="en-US" sz="3200" dirty="0" err="1" smtClean="0"/>
              <a:t>osteoblastoclastoma</a:t>
            </a:r>
            <a:endParaRPr lang="en-US" sz="3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Picture 2" descr="ÐÐ°ÑÑÐ¸Ð½ÐºÐ¸ Ð¿Ð¾ Ð·Ð°Ð¿ÑÐ¾ÑÑ thoracic wall tumo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7595" y="1170286"/>
            <a:ext cx="5181600" cy="4752528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2453413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Clinical presentation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Asymptomatic</a:t>
            </a:r>
          </a:p>
          <a:p>
            <a:pPr>
              <a:buNone/>
            </a:pPr>
            <a:r>
              <a:rPr lang="en-US" dirty="0" smtClean="0"/>
              <a:t>Symptomatic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Swelling </a:t>
            </a:r>
            <a:r>
              <a:rPr lang="en-US" dirty="0" smtClean="0"/>
              <a:t>(derivative</a:t>
            </a:r>
            <a:r>
              <a:rPr lang="en-US" dirty="0" smtClean="0"/>
              <a:t>)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pain </a:t>
            </a:r>
            <a:r>
              <a:rPr lang="en-US" dirty="0" smtClean="0"/>
              <a:t>when infecting adjacent structures or squeezing the </a:t>
            </a:r>
            <a:r>
              <a:rPr lang="en-US" dirty="0" err="1" smtClean="0"/>
              <a:t>intercostal</a:t>
            </a:r>
            <a:r>
              <a:rPr lang="en-US" dirty="0" smtClean="0"/>
              <a:t> </a:t>
            </a:r>
            <a:r>
              <a:rPr lang="en-US" dirty="0" smtClean="0"/>
              <a:t>nerves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cough</a:t>
            </a:r>
            <a:r>
              <a:rPr lang="en-US" dirty="0" smtClean="0"/>
              <a:t>, shortness of breath, </a:t>
            </a:r>
            <a:r>
              <a:rPr lang="en-US" dirty="0" err="1" smtClean="0"/>
              <a:t>hemoptysis</a:t>
            </a:r>
            <a:r>
              <a:rPr lang="en-US" dirty="0" smtClean="0"/>
              <a:t>, </a:t>
            </a:r>
            <a:r>
              <a:rPr lang="en-US" dirty="0" smtClean="0"/>
              <a:t>weight loss as a result of growth of the tumor and damage to internal </a:t>
            </a:r>
            <a:r>
              <a:rPr lang="en-US" dirty="0" smtClean="0"/>
              <a:t>structures</a:t>
            </a:r>
          </a:p>
          <a:p>
            <a:pPr>
              <a:buNone/>
            </a:pPr>
            <a:r>
              <a:rPr lang="en-US" dirty="0" smtClean="0"/>
              <a:t>Diagnosis-</a:t>
            </a:r>
            <a:r>
              <a:rPr lang="en-US" dirty="0" smtClean="0"/>
              <a:t>- </a:t>
            </a:r>
            <a:r>
              <a:rPr lang="en-US" dirty="0" err="1" smtClean="0"/>
              <a:t>Xray</a:t>
            </a:r>
            <a:r>
              <a:rPr lang="en-US" dirty="0" smtClean="0"/>
              <a:t>, USG, </a:t>
            </a:r>
            <a:r>
              <a:rPr lang="en-US" dirty="0" smtClean="0"/>
              <a:t>CT, biopsy, angiography and </a:t>
            </a:r>
            <a:r>
              <a:rPr lang="en-US" dirty="0" err="1" smtClean="0"/>
              <a:t>bronchoscopy</a:t>
            </a:r>
            <a:r>
              <a:rPr lang="en-US" dirty="0" smtClean="0"/>
              <a:t> as </a:t>
            </a:r>
            <a:r>
              <a:rPr lang="en-US" dirty="0" smtClean="0"/>
              <a:t>directed</a:t>
            </a:r>
          </a:p>
          <a:p>
            <a:pPr>
              <a:buNone/>
            </a:pPr>
            <a:r>
              <a:rPr lang="en-US" dirty="0" smtClean="0"/>
              <a:t>Radical </a:t>
            </a:r>
            <a:r>
              <a:rPr lang="en-US" dirty="0" smtClean="0"/>
              <a:t>treatment --- excision, rib and </a:t>
            </a:r>
            <a:r>
              <a:rPr lang="en-US" dirty="0" err="1" smtClean="0"/>
              <a:t>sternal</a:t>
            </a:r>
            <a:r>
              <a:rPr lang="en-US" dirty="0" smtClean="0"/>
              <a:t> resection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202064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Malignant tumors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1348"/>
            <a:ext cx="10515600" cy="5065615"/>
          </a:xfrm>
        </p:spPr>
        <p:txBody>
          <a:bodyPr>
            <a:normAutofit fontScale="92500" lnSpcReduction="10000"/>
          </a:bodyPr>
          <a:lstStyle/>
          <a:p>
            <a:r>
              <a:rPr lang="en-US" sz="2600" dirty="0" smtClean="0">
                <a:latin typeface="Arial" pitchFamily="34" charset="0"/>
                <a:cs typeface="Arial" pitchFamily="34" charset="0"/>
              </a:rPr>
              <a:t>Primary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secondary</a:t>
            </a:r>
          </a:p>
          <a:p>
            <a:r>
              <a:rPr lang="en-US" sz="2600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rimary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malignancies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– sarcomas </a:t>
            </a:r>
          </a:p>
          <a:p>
            <a:r>
              <a:rPr lang="en-US" sz="2600" dirty="0" smtClean="0">
                <a:latin typeface="Arial" pitchFamily="34" charset="0"/>
                <a:cs typeface="Arial" pitchFamily="34" charset="0"/>
              </a:rPr>
              <a:t>45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% of them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develops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from soft tissues, and 55% from cartilage and bone tissue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r>
              <a:rPr lang="en-US" sz="2600" b="1" dirty="0" smtClean="0">
                <a:latin typeface="Arial" pitchFamily="34" charset="0"/>
                <a:cs typeface="Arial" pitchFamily="34" charset="0"/>
              </a:rPr>
              <a:t>According to the histological structure</a:t>
            </a:r>
            <a:r>
              <a:rPr lang="en-US" sz="26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None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Fibrosarcoma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Ewing sarcoma</a:t>
            </a:r>
          </a:p>
          <a:p>
            <a:pPr>
              <a:buNone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Osteosarcoma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Chondrosarcoma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Reticulosarcoma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Angioleyomyosarcoma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hemangiopericytar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sarcoma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831512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Secondary tumors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628" y="1319188"/>
            <a:ext cx="4943622" cy="4351338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en-US" dirty="0" smtClean="0"/>
              <a:t>Lung</a:t>
            </a:r>
          </a:p>
          <a:p>
            <a:pPr algn="just">
              <a:buFont typeface="Wingdings" pitchFamily="2" charset="2"/>
              <a:buChar char="q"/>
            </a:pPr>
            <a:r>
              <a:rPr lang="en-US" dirty="0" err="1" smtClean="0"/>
              <a:t>Mediastinum</a:t>
            </a:r>
            <a:endParaRPr lang="en-US" dirty="0" smtClean="0"/>
          </a:p>
          <a:p>
            <a:pPr algn="just">
              <a:buFont typeface="Wingdings" pitchFamily="2" charset="2"/>
              <a:buChar char="q"/>
            </a:pPr>
            <a:r>
              <a:rPr lang="en-US" dirty="0" smtClean="0"/>
              <a:t>metastasis of malignant tumors of other organs</a:t>
            </a:r>
          </a:p>
          <a:p>
            <a:pPr algn="just">
              <a:buNone/>
            </a:pPr>
            <a:endParaRPr lang="en-US" dirty="0" smtClean="0"/>
          </a:p>
          <a:p>
            <a:pPr algn="just">
              <a:buFont typeface="Wingdings" pitchFamily="2" charset="2"/>
              <a:buChar char="q"/>
            </a:pPr>
            <a:endParaRPr lang="en-US" dirty="0" smtClean="0"/>
          </a:p>
        </p:txBody>
      </p:sp>
      <p:pic>
        <p:nvPicPr>
          <p:cNvPr id="4100" name="Picture 4" descr="Disease recurrence at the chest wall (3a) and lung metastasis (3b).... |  Download Scientific Diagr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3328" y="1392702"/>
            <a:ext cx="5715000" cy="2779835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29252240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Metastatic </a:t>
            </a:r>
            <a:r>
              <a:rPr lang="en-US" dirty="0" smtClean="0"/>
              <a:t>chest</a:t>
            </a:r>
            <a:r>
              <a:rPr lang="az-Latn-AZ" dirty="0" smtClean="0"/>
              <a:t> </a:t>
            </a:r>
            <a:r>
              <a:rPr lang="az-Latn-AZ" dirty="0" smtClean="0"/>
              <a:t>wall </a:t>
            </a:r>
            <a:r>
              <a:rPr lang="en-US" dirty="0" smtClean="0"/>
              <a:t>tumors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37517" cy="435133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A </a:t>
            </a:r>
            <a:r>
              <a:rPr lang="en-US" dirty="0" smtClean="0"/>
              <a:t>67-year-old woman with cervical SCC metastasis to the left half of the chest</a:t>
            </a:r>
            <a:endParaRPr lang="en-US" dirty="0"/>
          </a:p>
        </p:txBody>
      </p:sp>
      <p:pic>
        <p:nvPicPr>
          <p:cNvPr id="6" name="Содержимое 4" descr="http://www.jmedscindmc.com/articles/2014/34/6/images/JMedSci_2014_34_6_272_147272_f1.jpg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312024" y="1700808"/>
            <a:ext cx="5181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8375326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Clinical presentation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51585" cy="435133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Asymptomatic in the early </a:t>
            </a:r>
            <a:r>
              <a:rPr lang="en-US" dirty="0" smtClean="0"/>
              <a:t>stages</a:t>
            </a:r>
          </a:p>
          <a:p>
            <a:pPr>
              <a:buNone/>
            </a:pPr>
            <a:r>
              <a:rPr lang="en-US" dirty="0" smtClean="0"/>
              <a:t>Regarding </a:t>
            </a:r>
            <a:r>
              <a:rPr lang="en-US" dirty="0" smtClean="0"/>
              <a:t>tumor growth: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in the chest  </a:t>
            </a:r>
            <a:r>
              <a:rPr lang="en-US" dirty="0" smtClean="0"/>
              <a:t>discomfort</a:t>
            </a:r>
          </a:p>
          <a:p>
            <a:pPr>
              <a:buNone/>
            </a:pPr>
            <a:r>
              <a:rPr lang="en-US" dirty="0" smtClean="0"/>
              <a:t>Pain</a:t>
            </a:r>
          </a:p>
          <a:p>
            <a:pPr>
              <a:buNone/>
            </a:pPr>
            <a:r>
              <a:rPr lang="en-US" dirty="0" smtClean="0"/>
              <a:t>Fever</a:t>
            </a:r>
          </a:p>
          <a:p>
            <a:pPr>
              <a:buNone/>
            </a:pPr>
            <a:r>
              <a:rPr lang="en-US" dirty="0" smtClean="0"/>
              <a:t>Anorexia</a:t>
            </a:r>
          </a:p>
          <a:p>
            <a:pPr>
              <a:buNone/>
            </a:pPr>
            <a:r>
              <a:rPr lang="en-US" dirty="0" smtClean="0"/>
              <a:t>weight loss</a:t>
            </a:r>
          </a:p>
          <a:p>
            <a:pPr>
              <a:buNone/>
            </a:pPr>
            <a:r>
              <a:rPr lang="en-US" dirty="0" smtClean="0"/>
              <a:t>deformation </a:t>
            </a:r>
            <a:r>
              <a:rPr lang="en-US" dirty="0" smtClean="0"/>
              <a:t>of the thorax</a:t>
            </a:r>
            <a:endParaRPr lang="en-US" dirty="0"/>
          </a:p>
        </p:txBody>
      </p:sp>
      <p:pic>
        <p:nvPicPr>
          <p:cNvPr id="6" name="Рисунок 4" descr="https://ars.els-cdn.com/content/image/1-s2.0-S1556086415324229-gr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7371" y="1855552"/>
            <a:ext cx="489654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959336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Diagnosis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X-ray, CT, MRI, PET, biopsy, bone </a:t>
            </a:r>
            <a:r>
              <a:rPr lang="en-US" dirty="0" err="1" smtClean="0"/>
              <a:t>scintigraphy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8818610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Treatment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2032" y="1825625"/>
            <a:ext cx="5753686" cy="435133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Radical resection (malignant pleural </a:t>
            </a:r>
            <a:r>
              <a:rPr lang="en-US" dirty="0" err="1" smtClean="0"/>
              <a:t>exudate</a:t>
            </a:r>
            <a:r>
              <a:rPr lang="en-US" dirty="0" smtClean="0"/>
              <a:t> is contraindicated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Chemotherapy</a:t>
            </a:r>
          </a:p>
          <a:p>
            <a:pPr>
              <a:buNone/>
            </a:pPr>
            <a:r>
              <a:rPr lang="en-US" dirty="0" smtClean="0"/>
              <a:t>Radiotherapy</a:t>
            </a:r>
            <a:endParaRPr lang="ru-RU" dirty="0"/>
          </a:p>
        </p:txBody>
      </p:sp>
      <p:pic>
        <p:nvPicPr>
          <p:cNvPr id="5" name="Рисунок 5" descr="http://www.jmedscindmc.com/articles/2014/34/6/images/JMedSci_2014_34_6_272_147272_f2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484784"/>
            <a:ext cx="5181600" cy="4692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Surgery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7524" y="1094105"/>
            <a:ext cx="5196840" cy="1831975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Chest </a:t>
            </a:r>
            <a:r>
              <a:rPr lang="en-US" dirty="0" smtClean="0"/>
              <a:t>defects formed during the operation are repaired with skin and muscle locks, synthetic </a:t>
            </a:r>
            <a:r>
              <a:rPr lang="en-US" dirty="0" smtClean="0"/>
              <a:t>mesh.</a:t>
            </a:r>
            <a:endParaRPr lang="ru-RU" dirty="0"/>
          </a:p>
        </p:txBody>
      </p:sp>
      <p:pic>
        <p:nvPicPr>
          <p:cNvPr id="5" name="Содержимое 4" descr="http://www.jmedscindmc.com/articles/2014/34/6/images/JMedSci_2014_34_6_272_147272_f3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20136" y="1340768"/>
            <a:ext cx="4265612" cy="494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jtd.amegroups.com/article/viewFile/4471/html/3504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408" y="3868468"/>
            <a:ext cx="5940425" cy="241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Synthetic ribs</a:t>
            </a:r>
            <a:endParaRPr lang="ru-RU" dirty="0"/>
          </a:p>
        </p:txBody>
      </p:sp>
      <p:pic>
        <p:nvPicPr>
          <p:cNvPr id="5" name="Содержимое 4" descr="Chest wall reconstruction with polylactic acid (PLA) rib struts.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952500" y="1412776"/>
            <a:ext cx="4855468" cy="3676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86471" y="5438894"/>
            <a:ext cx="2651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Polylactic</a:t>
            </a:r>
            <a:r>
              <a:rPr lang="en-US" dirty="0" smtClean="0"/>
              <a:t> acid rib complex</a:t>
            </a:r>
            <a:endParaRPr lang="ru-RU" dirty="0"/>
          </a:p>
        </p:txBody>
      </p:sp>
      <p:pic>
        <p:nvPicPr>
          <p:cNvPr id="7" name="Рисунок 5" descr="3D CT reconstruction showing titanium rib bridges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6040" y="1412776"/>
            <a:ext cx="5040560" cy="35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7812148" y="5368555"/>
            <a:ext cx="23148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Titanium </a:t>
            </a:r>
            <a:r>
              <a:rPr lang="en-US" dirty="0" smtClean="0"/>
              <a:t>synthetic ribs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Prognosis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200" dirty="0" smtClean="0"/>
              <a:t>The 5-year survival after radical treatment is 16.8%.</a:t>
            </a:r>
            <a:endParaRPr lang="ru-RU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A4597C5-453F-4B9C-8581-C1318CF2B217}"/>
              </a:ext>
            </a:extLst>
          </p:cNvPr>
          <p:cNvSpPr txBox="1"/>
          <p:nvPr/>
        </p:nvSpPr>
        <p:spPr>
          <a:xfrm>
            <a:off x="10181375" y="0"/>
            <a:ext cx="201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of the</a:t>
            </a:r>
          </a:p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chest wall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="" xmlns:a16="http://schemas.microsoft.com/office/drawing/2014/main" id="{3D2870DB-F1F6-4512-BEEA-12648B79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</p:spPr>
        <p:txBody>
          <a:bodyPr/>
          <a:lstStyle/>
          <a:p>
            <a:r>
              <a:rPr lang="en-US" sz="1400" dirty="0" smtClean="0"/>
              <a:t>Ass. </a:t>
            </a:r>
            <a:r>
              <a:rPr lang="en-US" sz="1400" dirty="0" err="1" smtClean="0"/>
              <a:t>Mahir</a:t>
            </a:r>
            <a:r>
              <a:rPr lang="en-US" sz="1400" dirty="0" smtClean="0"/>
              <a:t> G. </a:t>
            </a:r>
            <a:r>
              <a:rPr lang="en-US" sz="1400" dirty="0" err="1" smtClean="0"/>
              <a:t>Mahmudov</a:t>
            </a:r>
            <a:endParaRPr lang="en-US" sz="1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THANK YOU FOR ATTENTION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21022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7" id="{CFEC8B34-B3C9-4BB5-A10A-2314B18BBEB6}" vid="{D44C3823-ACDE-4290-BE6B-68B35F61668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457</TotalTime>
  <Words>708</Words>
  <Application>Microsoft Office PowerPoint</Application>
  <PresentationFormat>Произвольный</PresentationFormat>
  <Paragraphs>168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Praktiki dərs şablonu 1</vt:lpstr>
      <vt:lpstr>Praktiki dərs şablonu 7</vt:lpstr>
      <vt:lpstr>Tietze syndrome or costochondritis</vt:lpstr>
      <vt:lpstr>Definition</vt:lpstr>
      <vt:lpstr>Localization</vt:lpstr>
      <vt:lpstr>Etiology</vt:lpstr>
      <vt:lpstr>Clinical presentation</vt:lpstr>
      <vt:lpstr>Diagnosis</vt:lpstr>
      <vt:lpstr>Diagnostic criteria</vt:lpstr>
      <vt:lpstr>Treatment </vt:lpstr>
      <vt:lpstr>Surgery </vt:lpstr>
      <vt:lpstr>Neoplasms of the chest wall</vt:lpstr>
      <vt:lpstr>Classification</vt:lpstr>
      <vt:lpstr>Benign tumors</vt:lpstr>
      <vt:lpstr>Clinical presentation</vt:lpstr>
      <vt:lpstr>Malignant tumors</vt:lpstr>
      <vt:lpstr>Secondary tumors</vt:lpstr>
      <vt:lpstr>Metastatic chest wall tumors</vt:lpstr>
      <vt:lpstr>Clinical presentation</vt:lpstr>
      <vt:lpstr>Diagnosis</vt:lpstr>
      <vt:lpstr>Treatment</vt:lpstr>
      <vt:lpstr>Surgery</vt:lpstr>
      <vt:lpstr>Synthetic ribs</vt:lpstr>
      <vt:lpstr>Prognosis </vt:lpstr>
      <vt:lpstr>Слайд 23</vt:lpstr>
      <vt:lpstr>      www.bck.az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Xəstəliyin adı</dc:title>
  <dc:creator>Nuru Bayramov</dc:creator>
  <cp:lastModifiedBy>windows-user</cp:lastModifiedBy>
  <cp:revision>23</cp:revision>
  <dcterms:created xsi:type="dcterms:W3CDTF">2019-06-22T12:56:24Z</dcterms:created>
  <dcterms:modified xsi:type="dcterms:W3CDTF">2021-09-17T08:55:45Z</dcterms:modified>
</cp:coreProperties>
</file>