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45"/>
  </p:notesMasterIdLst>
  <p:sldIdLst>
    <p:sldId id="256" r:id="rId2"/>
    <p:sldId id="337" r:id="rId3"/>
    <p:sldId id="334" r:id="rId4"/>
    <p:sldId id="368" r:id="rId5"/>
    <p:sldId id="369" r:id="rId6"/>
    <p:sldId id="370" r:id="rId7"/>
    <p:sldId id="371" r:id="rId8"/>
    <p:sldId id="372" r:id="rId9"/>
    <p:sldId id="373" r:id="rId10"/>
    <p:sldId id="336" r:id="rId11"/>
    <p:sldId id="335" r:id="rId12"/>
    <p:sldId id="333" r:id="rId13"/>
    <p:sldId id="332" r:id="rId14"/>
    <p:sldId id="331" r:id="rId15"/>
    <p:sldId id="330" r:id="rId16"/>
    <p:sldId id="338" r:id="rId17"/>
    <p:sldId id="339" r:id="rId18"/>
    <p:sldId id="340" r:id="rId19"/>
    <p:sldId id="341" r:id="rId20"/>
    <p:sldId id="346" r:id="rId21"/>
    <p:sldId id="347" r:id="rId22"/>
    <p:sldId id="342" r:id="rId23"/>
    <p:sldId id="343" r:id="rId24"/>
    <p:sldId id="344" r:id="rId25"/>
    <p:sldId id="367" r:id="rId26"/>
    <p:sldId id="345" r:id="rId27"/>
    <p:sldId id="355" r:id="rId28"/>
    <p:sldId id="348" r:id="rId29"/>
    <p:sldId id="349" r:id="rId30"/>
    <p:sldId id="351" r:id="rId31"/>
    <p:sldId id="352" r:id="rId32"/>
    <p:sldId id="353" r:id="rId33"/>
    <p:sldId id="356" r:id="rId34"/>
    <p:sldId id="354" r:id="rId35"/>
    <p:sldId id="357" r:id="rId36"/>
    <p:sldId id="358" r:id="rId37"/>
    <p:sldId id="359" r:id="rId38"/>
    <p:sldId id="361" r:id="rId39"/>
    <p:sldId id="360" r:id="rId40"/>
    <p:sldId id="362" r:id="rId41"/>
    <p:sldId id="363" r:id="rId42"/>
    <p:sldId id="375" r:id="rId43"/>
    <p:sldId id="374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73" autoAdjust="0"/>
    <p:restoredTop sz="86380" autoAdjust="0"/>
  </p:normalViewPr>
  <p:slideViewPr>
    <p:cSldViewPr>
      <p:cViewPr varScale="1">
        <p:scale>
          <a:sx n="79" d="100"/>
          <a:sy n="79" d="100"/>
        </p:scale>
        <p:origin x="558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64" y="38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pPr/>
              <a:t>10/26/2021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86261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45881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8558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50230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77858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52518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04414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0269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50254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2411284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7736630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Dr. Kamran Musayev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Venoz damar</a:t>
            </a:r>
          </a:p>
          <a:p>
            <a:pPr algn="r"/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xəstəlikləri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74487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m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 smtClean="0"/>
              <a:t>Venoz damar xəstəlikləri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/>
              <a:t>Prof.Dr. Kamran Musayev</a:t>
            </a:r>
            <a:endParaRPr lang="ru-RU" b="1" dirty="0"/>
          </a:p>
          <a:p>
            <a:r>
              <a:rPr lang="az-Latn-AZ" b="1" dirty="0" smtClean="0"/>
              <a:t>Azərbaycan Tibb Universiteti</a:t>
            </a:r>
          </a:p>
          <a:p>
            <a:r>
              <a:rPr lang="az-Latn-AZ" b="1" dirty="0" smtClean="0"/>
              <a:t>I Cərrahi xəstəlikləri kafedrası</a:t>
            </a:r>
            <a:endParaRPr lang="en-US" b="1" dirty="0"/>
          </a:p>
        </p:txBody>
      </p:sp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Mətn Qutusu 8"/>
          <p:cNvSpPr txBox="1"/>
          <p:nvPr/>
        </p:nvSpPr>
        <p:spPr>
          <a:xfrm>
            <a:off x="7167570" y="1643050"/>
            <a:ext cx="4429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3600" dirty="0" smtClean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200" dirty="0" smtClean="0"/>
              <a:t>Venoz damarların </a:t>
            </a:r>
            <a:r>
              <a:rPr lang="tr-TR" sz="3200" dirty="0" smtClean="0"/>
              <a:t>anatom</a:t>
            </a:r>
            <a:r>
              <a:rPr lang="az-Latn-AZ" sz="3200" dirty="0" smtClean="0"/>
              <a:t>i</a:t>
            </a:r>
            <a:r>
              <a:rPr lang="tr-TR" sz="3200" dirty="0" smtClean="0"/>
              <a:t>yas</a:t>
            </a:r>
            <a:r>
              <a:rPr lang="az-Latn-AZ" sz="3200" dirty="0" smtClean="0"/>
              <a:t>ı</a:t>
            </a: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02910" y="1196752"/>
            <a:ext cx="5181600" cy="4836195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/>
              <a:t>Aşağı</a:t>
            </a:r>
            <a:r>
              <a:rPr lang="en-US" sz="2400" dirty="0"/>
              <a:t> </a:t>
            </a:r>
            <a:r>
              <a:rPr lang="en-US" sz="2400" dirty="0" err="1"/>
              <a:t>ətrafların</a:t>
            </a:r>
            <a:r>
              <a:rPr lang="en-US" sz="2400" dirty="0"/>
              <a:t> </a:t>
            </a:r>
            <a:r>
              <a:rPr lang="en-US" sz="2000" dirty="0" err="1"/>
              <a:t>venoz</a:t>
            </a:r>
            <a:r>
              <a:rPr lang="en-US" sz="2400" dirty="0"/>
              <a:t> </a:t>
            </a:r>
            <a:r>
              <a:rPr lang="en-US" sz="2400" dirty="0" err="1"/>
              <a:t>sistemi</a:t>
            </a:r>
            <a:r>
              <a:rPr lang="en-US" sz="2400" dirty="0"/>
              <a:t> 3 </a:t>
            </a:r>
            <a:r>
              <a:rPr lang="en-US" sz="2400" dirty="0" err="1"/>
              <a:t>qrup</a:t>
            </a:r>
            <a:r>
              <a:rPr lang="en-US" sz="2400" dirty="0"/>
              <a:t> </a:t>
            </a:r>
            <a:r>
              <a:rPr lang="en-US" sz="2400" dirty="0" err="1"/>
              <a:t>venalardan</a:t>
            </a:r>
            <a:r>
              <a:rPr lang="en-US" sz="2400" dirty="0"/>
              <a:t> </a:t>
            </a:r>
            <a:r>
              <a:rPr lang="en-US" sz="2400" dirty="0" err="1"/>
              <a:t>ibarətdir</a:t>
            </a:r>
            <a:r>
              <a:rPr lang="en-US" sz="2400" dirty="0"/>
              <a:t>:</a:t>
            </a:r>
          </a:p>
          <a:p>
            <a:pPr algn="just"/>
            <a:r>
              <a:rPr lang="en-US" sz="2400" dirty="0"/>
              <a:t>• </a:t>
            </a:r>
            <a:r>
              <a:rPr lang="en-US" sz="2400" b="1" dirty="0" err="1"/>
              <a:t>Səthi</a:t>
            </a:r>
            <a:r>
              <a:rPr lang="en-US" sz="2400" b="1" dirty="0"/>
              <a:t>: </a:t>
            </a:r>
            <a:r>
              <a:rPr lang="en-US" sz="2400" b="1" dirty="0" err="1"/>
              <a:t>böyük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</a:t>
            </a:r>
            <a:r>
              <a:rPr lang="en-US" sz="2400" b="1" dirty="0" err="1"/>
              <a:t>kiçik</a:t>
            </a:r>
            <a:r>
              <a:rPr lang="en-US" sz="2400" b="1" dirty="0"/>
              <a:t> </a:t>
            </a:r>
            <a:r>
              <a:rPr lang="en-US" sz="2400" b="1" dirty="0" err="1"/>
              <a:t>dərialtı</a:t>
            </a:r>
            <a:r>
              <a:rPr lang="en-US" sz="2400" b="1" dirty="0"/>
              <a:t> </a:t>
            </a:r>
            <a:r>
              <a:rPr lang="en-US" sz="2400" b="1" dirty="0" err="1"/>
              <a:t>venalar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</a:t>
            </a:r>
            <a:r>
              <a:rPr lang="en-US" sz="2400" b="1" dirty="0" err="1"/>
              <a:t>onların</a:t>
            </a:r>
            <a:r>
              <a:rPr lang="en-US" sz="2400" b="1" dirty="0"/>
              <a:t> </a:t>
            </a:r>
            <a:r>
              <a:rPr lang="en-US" sz="2400" b="1" dirty="0" err="1"/>
              <a:t>şaxələri</a:t>
            </a:r>
            <a:r>
              <a:rPr lang="en-US" sz="2400" b="1" dirty="0"/>
              <a:t>;</a:t>
            </a:r>
          </a:p>
          <a:p>
            <a:pPr algn="just"/>
            <a:r>
              <a:rPr lang="en-US" sz="2400" dirty="0"/>
              <a:t>• </a:t>
            </a:r>
            <a:r>
              <a:rPr lang="en-US" sz="2400" b="1" dirty="0" err="1"/>
              <a:t>Dərin</a:t>
            </a:r>
            <a:r>
              <a:rPr lang="en-US" sz="2400" b="1" dirty="0"/>
              <a:t>: </a:t>
            </a:r>
            <a:r>
              <a:rPr lang="en-US" sz="2400" b="1" dirty="0" err="1"/>
              <a:t>əzələlər</a:t>
            </a:r>
            <a:r>
              <a:rPr lang="en-US" sz="2400" b="1" dirty="0"/>
              <a:t> </a:t>
            </a:r>
            <a:r>
              <a:rPr lang="en-US" sz="2400" b="1" dirty="0" err="1"/>
              <a:t>arasında</a:t>
            </a:r>
            <a:r>
              <a:rPr lang="en-US" sz="2400" b="1" dirty="0"/>
              <a:t> </a:t>
            </a:r>
            <a:r>
              <a:rPr lang="en-US" sz="2400" b="1" dirty="0" err="1"/>
              <a:t>yerləşən</a:t>
            </a:r>
            <a:r>
              <a:rPr lang="en-US" sz="2400" b="1" dirty="0"/>
              <a:t> </a:t>
            </a:r>
            <a:r>
              <a:rPr lang="en-US" sz="2400" b="1" dirty="0" err="1"/>
              <a:t>magistral</a:t>
            </a:r>
            <a:r>
              <a:rPr lang="en-US" sz="2400" b="1" dirty="0"/>
              <a:t> </a:t>
            </a:r>
            <a:r>
              <a:rPr lang="en-US" sz="2400" b="1" dirty="0" err="1"/>
              <a:t>venalar</a:t>
            </a:r>
            <a:r>
              <a:rPr lang="en-US" sz="2400" b="1" dirty="0"/>
              <a:t>;</a:t>
            </a:r>
          </a:p>
          <a:p>
            <a:pPr algn="just"/>
            <a:r>
              <a:rPr lang="en-US" sz="2400" dirty="0"/>
              <a:t>• </a:t>
            </a:r>
            <a:r>
              <a:rPr lang="en-US" sz="2400" b="1" dirty="0" err="1"/>
              <a:t>Perforant</a:t>
            </a:r>
            <a:r>
              <a:rPr lang="en-US" sz="2400" b="1" dirty="0"/>
              <a:t>: </a:t>
            </a:r>
            <a:r>
              <a:rPr lang="en-US" sz="2400" b="1" dirty="0" err="1"/>
              <a:t>səthi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</a:t>
            </a:r>
            <a:r>
              <a:rPr lang="en-US" sz="2400" b="1" dirty="0" err="1"/>
              <a:t>dərin</a:t>
            </a:r>
            <a:r>
              <a:rPr lang="en-US" sz="2400" b="1" dirty="0"/>
              <a:t> </a:t>
            </a:r>
            <a:r>
              <a:rPr lang="en-US" sz="2400" b="1" dirty="0" err="1"/>
              <a:t>sistemi</a:t>
            </a:r>
            <a:r>
              <a:rPr lang="en-US" sz="2400" b="1" dirty="0"/>
              <a:t> </a:t>
            </a:r>
            <a:r>
              <a:rPr lang="en-US" sz="2400" b="1" dirty="0" err="1"/>
              <a:t>birləşdirir</a:t>
            </a:r>
            <a:r>
              <a:rPr lang="en-US" sz="2400" b="1" dirty="0"/>
              <a:t>.</a:t>
            </a:r>
          </a:p>
          <a:p>
            <a:pPr algn="just"/>
            <a:r>
              <a:rPr lang="en-US" sz="2400" dirty="0" err="1"/>
              <a:t>Qan</a:t>
            </a:r>
            <a:r>
              <a:rPr lang="en-US" sz="2400" dirty="0"/>
              <a:t> </a:t>
            </a:r>
            <a:r>
              <a:rPr lang="en-US" sz="2400" dirty="0" err="1"/>
              <a:t>səthi</a:t>
            </a:r>
            <a:r>
              <a:rPr lang="en-US" sz="2400" dirty="0"/>
              <a:t> </a:t>
            </a:r>
            <a:r>
              <a:rPr lang="en-US" sz="2400" dirty="0" err="1"/>
              <a:t>sistemdən</a:t>
            </a:r>
            <a:r>
              <a:rPr lang="en-US" sz="2400" dirty="0"/>
              <a:t> </a:t>
            </a:r>
            <a:r>
              <a:rPr lang="en-US" sz="2400" dirty="0" err="1"/>
              <a:t>dərin</a:t>
            </a:r>
            <a:r>
              <a:rPr lang="en-US" sz="2400" dirty="0"/>
              <a:t> </a:t>
            </a:r>
            <a:r>
              <a:rPr lang="en-US" sz="2400" dirty="0" err="1"/>
              <a:t>sistemə</a:t>
            </a:r>
            <a:r>
              <a:rPr lang="en-US" sz="2400" dirty="0"/>
              <a:t>: </a:t>
            </a:r>
            <a:r>
              <a:rPr lang="en-US" sz="2400" dirty="0" err="1"/>
              <a:t>safeno</a:t>
            </a:r>
            <a:r>
              <a:rPr lang="en-US" sz="2400" dirty="0"/>
              <a:t>-femoral, </a:t>
            </a:r>
            <a:r>
              <a:rPr lang="en-US" sz="2400" dirty="0" err="1"/>
              <a:t>safeno</a:t>
            </a:r>
            <a:r>
              <a:rPr lang="en-US" sz="2400" dirty="0"/>
              <a:t>-popliteal </a:t>
            </a:r>
            <a:r>
              <a:rPr lang="en-US" sz="2400" dirty="0" err="1"/>
              <a:t>birləşmələr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endParaRPr lang="en-US" sz="2400" dirty="0"/>
          </a:p>
          <a:p>
            <a:pPr algn="just"/>
            <a:r>
              <a:rPr lang="en-US" sz="2400" dirty="0" err="1"/>
              <a:t>perforantlar</a:t>
            </a:r>
            <a:r>
              <a:rPr lang="en-US" sz="2400" dirty="0"/>
              <a:t> </a:t>
            </a:r>
            <a:r>
              <a:rPr lang="en-US" sz="2400" dirty="0" err="1"/>
              <a:t>vasitəsi</a:t>
            </a:r>
            <a:r>
              <a:rPr lang="en-US" sz="2400" dirty="0"/>
              <a:t> </a:t>
            </a:r>
            <a:r>
              <a:rPr lang="en-US" sz="2400" dirty="0" err="1"/>
              <a:t>ilə</a:t>
            </a:r>
            <a:r>
              <a:rPr lang="en-US" sz="2400" dirty="0"/>
              <a:t> </a:t>
            </a:r>
            <a:r>
              <a:rPr lang="en-US" sz="2400" dirty="0" err="1"/>
              <a:t>keçir</a:t>
            </a:r>
            <a:r>
              <a:rPr lang="en-US" sz="2400" dirty="0"/>
              <a:t>.</a:t>
            </a:r>
            <a:endParaRPr lang="ru-RU" sz="2400" dirty="0"/>
          </a:p>
          <a:p>
            <a:endParaRPr lang="en-US" sz="24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Şəkil 7" descr="depositphotos_60761091-stock-photo-human-bloodstream-didactic-board-of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168008" y="527664"/>
            <a:ext cx="5663596" cy="606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Fiziologiya </a:t>
            </a:r>
            <a:endParaRPr lang="ru-RU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95284" y="1235018"/>
            <a:ext cx="5181600" cy="478627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az-Latn-AZ" sz="2400" dirty="0">
                <a:solidFill>
                  <a:schemeClr val="tx2"/>
                </a:solidFill>
              </a:rPr>
              <a:t>Venoz qan dövranı</a:t>
            </a:r>
          </a:p>
          <a:p>
            <a:r>
              <a:rPr lang="az-Latn-AZ" sz="2400" dirty="0">
                <a:solidFill>
                  <a:srgbClr val="002060"/>
                </a:solidFill>
              </a:rPr>
              <a:t>Pompa </a:t>
            </a:r>
          </a:p>
          <a:p>
            <a:pPr>
              <a:buFontTx/>
              <a:buNone/>
            </a:pPr>
            <a:r>
              <a:rPr lang="az-Latn-AZ" sz="2400" dirty="0"/>
              <a:t>	- əzələlər </a:t>
            </a:r>
          </a:p>
          <a:p>
            <a:pPr>
              <a:buFontTx/>
              <a:buNone/>
            </a:pPr>
            <a:r>
              <a:rPr lang="az-Latn-AZ" sz="2400" dirty="0"/>
              <a:t>	- sinusoidal venalar</a:t>
            </a:r>
          </a:p>
          <a:p>
            <a:r>
              <a:rPr lang="az-Latn-AZ" sz="2400" dirty="0">
                <a:solidFill>
                  <a:srgbClr val="002060"/>
                </a:solidFill>
              </a:rPr>
              <a:t>Qapaqcıqlar</a:t>
            </a:r>
          </a:p>
          <a:p>
            <a:pPr>
              <a:buFontTx/>
              <a:buNone/>
            </a:pPr>
            <a:r>
              <a:rPr lang="az-Latn-AZ" sz="2400" dirty="0"/>
              <a:t>	- birtərəfli qan axımını təmin edirlər</a:t>
            </a:r>
          </a:p>
          <a:p>
            <a:pPr>
              <a:buFontTx/>
              <a:buNone/>
            </a:pPr>
            <a:r>
              <a:rPr lang="az-Latn-AZ" sz="2400" dirty="0"/>
              <a:t>		- aşağı ətrafdan ürəyə</a:t>
            </a:r>
          </a:p>
          <a:p>
            <a:pPr>
              <a:buFontTx/>
              <a:buNone/>
            </a:pPr>
            <a:r>
              <a:rPr lang="az-Latn-AZ" sz="2400" dirty="0"/>
              <a:t>		- səthi venalardan dərin venalara</a:t>
            </a:r>
            <a:endParaRPr lang="tr-TR" sz="2400" dirty="0"/>
          </a:p>
          <a:p>
            <a:endParaRPr lang="en-US" sz="24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Şəkil 9" descr="venoz-sistem-02-0484e703c086eec9c7a931bcf11a63b2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876884" y="980728"/>
            <a:ext cx="5691724" cy="511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Tərifi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err="1"/>
              <a:t>Varikoz</a:t>
            </a:r>
            <a:r>
              <a:rPr lang="en-US" dirty="0"/>
              <a:t> </a:t>
            </a:r>
            <a:r>
              <a:rPr lang="en-US" dirty="0" err="1"/>
              <a:t>venalar</a:t>
            </a:r>
            <a:r>
              <a:rPr lang="en-US" dirty="0"/>
              <a:t> normal </a:t>
            </a:r>
            <a:r>
              <a:rPr lang="en-US" dirty="0" err="1"/>
              <a:t>venaların</a:t>
            </a:r>
            <a:r>
              <a:rPr lang="en-US" dirty="0"/>
              <a:t> </a:t>
            </a:r>
            <a:r>
              <a:rPr lang="en-US" dirty="0" err="1"/>
              <a:t>genişlənməsi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qıvrılmış</a:t>
            </a:r>
            <a:r>
              <a:rPr lang="en-US" dirty="0"/>
              <a:t> </a:t>
            </a:r>
            <a:r>
              <a:rPr lang="en-US" dirty="0" err="1"/>
              <a:t>şəklə</a:t>
            </a:r>
            <a:r>
              <a:rPr lang="en-US" dirty="0"/>
              <a:t> </a:t>
            </a:r>
            <a:r>
              <a:rPr lang="en-US" dirty="0" err="1" smtClean="0"/>
              <a:t>düşməsindən</a:t>
            </a:r>
            <a:r>
              <a:rPr lang="az-Latn-AZ" dirty="0" smtClean="0"/>
              <a:t> </a:t>
            </a:r>
            <a:r>
              <a:rPr lang="en-US" dirty="0" err="1" smtClean="0"/>
              <a:t>ibarətdir</a:t>
            </a:r>
            <a:endParaRPr lang="en-US" dirty="0"/>
          </a:p>
        </p:txBody>
      </p:sp>
      <p:pic>
        <p:nvPicPr>
          <p:cNvPr id="8" name="Picture 2" descr="What are Varicose Veins? - YouTub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12024" y="1124744"/>
            <a:ext cx="5181600" cy="5052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Rast</a:t>
            </a:r>
            <a:r>
              <a:rPr lang="en-US" dirty="0" smtClean="0"/>
              <a:t> </a:t>
            </a:r>
            <a:r>
              <a:rPr lang="en-US" dirty="0" err="1" smtClean="0"/>
              <a:t>gəlməsi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0960" y="1142984"/>
            <a:ext cx="112157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Əhalinin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20-30% -ə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qədəri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varikoz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xəstəliyindən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əziyyət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çəkir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Qadın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kişi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nisbəti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- 9:1.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4" descr="Varicose veins - Wikipedi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04798" y="2543968"/>
            <a:ext cx="5181600" cy="3400042"/>
          </a:xfrm>
          <a:prstGeom prst="rect">
            <a:avLst/>
          </a:prstGeom>
          <a:noFill/>
        </p:spPr>
      </p:pic>
      <p:pic>
        <p:nvPicPr>
          <p:cNvPr id="10" name="Picture 2" descr="All you need to know about the health condition called varicose vein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85780" y="2543968"/>
            <a:ext cx="5181600" cy="34004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Təsnifatı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en-US" b="1" dirty="0" err="1"/>
              <a:t>Formasına</a:t>
            </a:r>
            <a:r>
              <a:rPr lang="en-US" b="1" dirty="0"/>
              <a:t> </a:t>
            </a:r>
            <a:r>
              <a:rPr lang="en-US" b="1" dirty="0" err="1"/>
              <a:t>görə</a:t>
            </a:r>
            <a:r>
              <a:rPr lang="en-US" b="1" dirty="0"/>
              <a:t>: 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dirty="0"/>
              <a:t> </a:t>
            </a:r>
            <a:r>
              <a:rPr lang="en-US" b="1" dirty="0" err="1"/>
              <a:t>Sapşəkilli</a:t>
            </a:r>
            <a:r>
              <a:rPr lang="en-US" b="1" dirty="0"/>
              <a:t> </a:t>
            </a:r>
            <a:r>
              <a:rPr lang="en-US" b="1" dirty="0" err="1"/>
              <a:t>venalar</a:t>
            </a:r>
            <a:r>
              <a:rPr lang="en-US" b="1" dirty="0"/>
              <a:t> –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b="1" dirty="0"/>
              <a:t> </a:t>
            </a:r>
            <a:r>
              <a:rPr lang="en-US" b="1" dirty="0" err="1"/>
              <a:t>Alov</a:t>
            </a:r>
            <a:r>
              <a:rPr lang="en-US" b="1" dirty="0"/>
              <a:t> </a:t>
            </a:r>
            <a:r>
              <a:rPr lang="en-US" b="1" dirty="0" err="1"/>
              <a:t>dili</a:t>
            </a:r>
            <a:r>
              <a:rPr lang="en-US" b="1" dirty="0"/>
              <a:t> </a:t>
            </a:r>
            <a:r>
              <a:rPr lang="en-US" b="1" dirty="0" err="1"/>
              <a:t>şəklində</a:t>
            </a:r>
            <a:r>
              <a:rPr lang="en-US" b="1" dirty="0"/>
              <a:t> -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b="1" dirty="0" err="1"/>
              <a:t>Silindrşəkilli</a:t>
            </a:r>
            <a:r>
              <a:rPr lang="en-US" b="1" dirty="0"/>
              <a:t> –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/>
              <a:t>  </a:t>
            </a:r>
            <a:r>
              <a:rPr lang="en-US" b="1" dirty="0" err="1"/>
              <a:t>Venoz</a:t>
            </a:r>
            <a:r>
              <a:rPr lang="en-US" b="1" dirty="0"/>
              <a:t> </a:t>
            </a:r>
            <a:r>
              <a:rPr lang="en-US" b="1" dirty="0" err="1"/>
              <a:t>malformasiyalar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38348" y="1643050"/>
            <a:ext cx="7429552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/>
              <a:t>–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Səbəbləri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42984"/>
            <a:ext cx="10515600" cy="5033979"/>
          </a:xfrm>
        </p:spPr>
        <p:txBody>
          <a:bodyPr>
            <a:normAutofit/>
          </a:bodyPr>
          <a:lstStyle/>
          <a:p>
            <a:pPr algn="just"/>
            <a:endParaRPr lang="az-Latn-AZ" sz="2400" dirty="0" smtClean="0"/>
          </a:p>
          <a:p>
            <a:pPr algn="just"/>
            <a:r>
              <a:rPr lang="en-US" sz="2400" dirty="0" err="1" smtClean="0"/>
              <a:t>Polietioloji</a:t>
            </a:r>
            <a:r>
              <a:rPr lang="en-US" sz="2400" dirty="0" smtClean="0"/>
              <a:t> </a:t>
            </a:r>
            <a:r>
              <a:rPr lang="en-US" sz="2400" dirty="0" err="1"/>
              <a:t>xəstəlikdir</a:t>
            </a:r>
            <a:r>
              <a:rPr lang="en-US" sz="2400" dirty="0"/>
              <a:t>: - </a:t>
            </a:r>
            <a:r>
              <a:rPr lang="en-US" sz="2400" dirty="0" err="1"/>
              <a:t>yaş</a:t>
            </a:r>
            <a:r>
              <a:rPr lang="en-US" sz="2400" dirty="0"/>
              <a:t>, </a:t>
            </a:r>
            <a:r>
              <a:rPr lang="en-US" sz="2400" dirty="0" err="1"/>
              <a:t>irsiyyət</a:t>
            </a:r>
            <a:r>
              <a:rPr lang="en-US" sz="2400" dirty="0"/>
              <a:t>, </a:t>
            </a:r>
            <a:r>
              <a:rPr lang="en-US" sz="2400" dirty="0" err="1"/>
              <a:t>cins</a:t>
            </a:r>
            <a:r>
              <a:rPr lang="en-US" sz="2400" dirty="0"/>
              <a:t>, </a:t>
            </a:r>
            <a:r>
              <a:rPr lang="en-US" sz="2400" dirty="0" err="1"/>
              <a:t>çoxsaylı</a:t>
            </a:r>
            <a:r>
              <a:rPr lang="en-US" sz="2400" dirty="0"/>
              <a:t> </a:t>
            </a:r>
            <a:r>
              <a:rPr lang="en-US" sz="2400" dirty="0" err="1"/>
              <a:t>hamiləliklər</a:t>
            </a:r>
            <a:r>
              <a:rPr lang="en-US" sz="2400" dirty="0"/>
              <a:t>, </a:t>
            </a:r>
            <a:r>
              <a:rPr lang="en-US" sz="2400" dirty="0" err="1"/>
              <a:t>işin</a:t>
            </a:r>
            <a:r>
              <a:rPr lang="en-US" sz="2400" dirty="0"/>
              <a:t> </a:t>
            </a:r>
            <a:r>
              <a:rPr lang="en-US" sz="2400" dirty="0" err="1"/>
              <a:t>xarakteri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hipodinamiya</a:t>
            </a:r>
            <a:endParaRPr lang="en-US" sz="2400" dirty="0"/>
          </a:p>
          <a:p>
            <a:pPr algn="just"/>
            <a:r>
              <a:rPr lang="en-US" sz="2400" dirty="0" err="1"/>
              <a:t>Varikozun</a:t>
            </a:r>
            <a:r>
              <a:rPr lang="en-US" sz="2400" dirty="0"/>
              <a:t> </a:t>
            </a:r>
            <a:r>
              <a:rPr lang="en-US" sz="2400" dirty="0" err="1"/>
              <a:t>yaranmasının</a:t>
            </a:r>
            <a:r>
              <a:rPr lang="en-US" sz="2400" dirty="0"/>
              <a:t> </a:t>
            </a:r>
            <a:r>
              <a:rPr lang="en-US" sz="2400" dirty="0" err="1"/>
              <a:t>birbaşa</a:t>
            </a:r>
            <a:r>
              <a:rPr lang="en-US" sz="2400" dirty="0"/>
              <a:t> </a:t>
            </a:r>
            <a:r>
              <a:rPr lang="en-US" sz="2400" dirty="0" err="1"/>
              <a:t>səbəbi</a:t>
            </a:r>
            <a:r>
              <a:rPr lang="en-US" sz="2400" dirty="0"/>
              <a:t> </a:t>
            </a:r>
            <a:r>
              <a:rPr lang="en-US" sz="2400" dirty="0" err="1"/>
              <a:t>qapaq</a:t>
            </a:r>
            <a:r>
              <a:rPr lang="en-US" sz="2400" dirty="0"/>
              <a:t> </a:t>
            </a:r>
            <a:r>
              <a:rPr lang="en-US" sz="2400" dirty="0" err="1"/>
              <a:t>çatmazlığı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 err="1"/>
              <a:t>Əsasən</a:t>
            </a:r>
            <a:r>
              <a:rPr lang="en-US" sz="2400" dirty="0"/>
              <a:t> </a:t>
            </a:r>
            <a:r>
              <a:rPr lang="en-US" sz="2400" dirty="0" err="1"/>
              <a:t>idiopatikdir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/>
              <a:t>İkincili</a:t>
            </a:r>
            <a:r>
              <a:rPr lang="en-US" sz="2400" dirty="0"/>
              <a:t> </a:t>
            </a:r>
            <a:r>
              <a:rPr lang="en-US" sz="2400" dirty="0" err="1"/>
              <a:t>olaraq</a:t>
            </a:r>
            <a:r>
              <a:rPr lang="en-US" sz="2400" dirty="0"/>
              <a:t> </a:t>
            </a:r>
            <a:r>
              <a:rPr lang="en-US" sz="2400" dirty="0" err="1"/>
              <a:t>yaranmasına</a:t>
            </a:r>
            <a:r>
              <a:rPr lang="en-US" sz="2400" dirty="0"/>
              <a:t> </a:t>
            </a:r>
            <a:r>
              <a:rPr lang="en-US" sz="2400" dirty="0" err="1"/>
              <a:t>səbəb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:</a:t>
            </a:r>
          </a:p>
          <a:p>
            <a:pPr algn="just"/>
            <a:r>
              <a:rPr lang="en-US" sz="2400" dirty="0"/>
              <a:t>• </a:t>
            </a:r>
            <a:r>
              <a:rPr lang="en-US" sz="2400" dirty="0" err="1"/>
              <a:t>Çanaqdaxili</a:t>
            </a:r>
            <a:r>
              <a:rPr lang="en-US" sz="2400" dirty="0"/>
              <a:t> </a:t>
            </a:r>
            <a:r>
              <a:rPr lang="en-US" sz="2400" dirty="0" err="1"/>
              <a:t>təzyiqin</a:t>
            </a:r>
            <a:r>
              <a:rPr lang="en-US" sz="2400" dirty="0"/>
              <a:t> </a:t>
            </a:r>
            <a:r>
              <a:rPr lang="en-US" sz="2400" dirty="0" err="1"/>
              <a:t>yüksəlməsi</a:t>
            </a:r>
            <a:r>
              <a:rPr lang="en-US" sz="2400" dirty="0"/>
              <a:t> (</a:t>
            </a:r>
            <a:r>
              <a:rPr lang="en-US" sz="2400" dirty="0" err="1"/>
              <a:t>hamiləlik</a:t>
            </a:r>
            <a:r>
              <a:rPr lang="en-US" sz="2400" dirty="0"/>
              <a:t>, </a:t>
            </a:r>
            <a:r>
              <a:rPr lang="en-US" sz="2400" dirty="0" err="1"/>
              <a:t>uşaqlığın</a:t>
            </a:r>
            <a:r>
              <a:rPr lang="en-US" sz="2400" dirty="0"/>
              <a:t> </a:t>
            </a:r>
            <a:r>
              <a:rPr lang="en-US" sz="2400" dirty="0" err="1"/>
              <a:t>fibromiomaları</a:t>
            </a:r>
            <a:r>
              <a:rPr lang="en-US" sz="2400" dirty="0"/>
              <a:t>,</a:t>
            </a:r>
          </a:p>
          <a:p>
            <a:pPr algn="just"/>
            <a:r>
              <a:rPr lang="en-US" sz="2400" dirty="0" err="1"/>
              <a:t>yumurtalığın</a:t>
            </a:r>
            <a:r>
              <a:rPr lang="en-US" sz="2400" dirty="0"/>
              <a:t> </a:t>
            </a:r>
            <a:r>
              <a:rPr lang="en-US" sz="2400" dirty="0" err="1"/>
              <a:t>sistləri</a:t>
            </a:r>
            <a:r>
              <a:rPr lang="en-US" sz="2400" dirty="0"/>
              <a:t>, </a:t>
            </a:r>
            <a:r>
              <a:rPr lang="en-US" sz="2400" dirty="0" err="1"/>
              <a:t>pelvik</a:t>
            </a:r>
            <a:r>
              <a:rPr lang="en-US" sz="2400" dirty="0"/>
              <a:t> </a:t>
            </a:r>
            <a:r>
              <a:rPr lang="en-US" sz="2400" dirty="0" err="1"/>
              <a:t>şişlər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s.);</a:t>
            </a:r>
          </a:p>
          <a:p>
            <a:pPr algn="just"/>
            <a:r>
              <a:rPr lang="en-US" sz="2400" dirty="0"/>
              <a:t>• </a:t>
            </a:r>
            <a:r>
              <a:rPr lang="en-US" sz="2400" dirty="0" err="1"/>
              <a:t>Çanaqdaxili</a:t>
            </a:r>
            <a:r>
              <a:rPr lang="en-US" sz="2400" dirty="0"/>
              <a:t> </a:t>
            </a:r>
            <a:r>
              <a:rPr lang="en-US" sz="2400" dirty="0" err="1"/>
              <a:t>venaların</a:t>
            </a:r>
            <a:r>
              <a:rPr lang="en-US" sz="2400" dirty="0"/>
              <a:t> </a:t>
            </a:r>
            <a:r>
              <a:rPr lang="en-US" sz="2400" dirty="0" err="1"/>
              <a:t>anamoliyaları</a:t>
            </a:r>
            <a:r>
              <a:rPr lang="en-US" sz="2400" dirty="0"/>
              <a:t>, </a:t>
            </a:r>
            <a:r>
              <a:rPr lang="en-US" sz="2400" dirty="0" err="1"/>
              <a:t>çanaq</a:t>
            </a:r>
            <a:r>
              <a:rPr lang="en-US" sz="2400" dirty="0"/>
              <a:t> </a:t>
            </a:r>
            <a:r>
              <a:rPr lang="en-US" sz="2400" dirty="0" err="1"/>
              <a:t>orqanları</a:t>
            </a:r>
            <a:r>
              <a:rPr lang="en-US" sz="2400" dirty="0"/>
              <a:t> </a:t>
            </a:r>
            <a:r>
              <a:rPr lang="en-US" sz="2400" dirty="0" err="1"/>
              <a:t>üzərində</a:t>
            </a:r>
            <a:r>
              <a:rPr lang="en-US" sz="2400" dirty="0"/>
              <a:t> </a:t>
            </a:r>
            <a:r>
              <a:rPr lang="en-US" sz="2400" dirty="0" err="1"/>
              <a:t>cərrahi</a:t>
            </a:r>
            <a:endParaRPr lang="en-US" sz="2400" dirty="0"/>
          </a:p>
          <a:p>
            <a:pPr algn="just"/>
            <a:r>
              <a:rPr lang="en-US" sz="2400" dirty="0" err="1"/>
              <a:t>əməliyyatlar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yaxud</a:t>
            </a:r>
            <a:r>
              <a:rPr lang="en-US" sz="2400" dirty="0"/>
              <a:t> </a:t>
            </a:r>
            <a:r>
              <a:rPr lang="en-US" sz="2400" dirty="0" err="1"/>
              <a:t>şüa</a:t>
            </a:r>
            <a:r>
              <a:rPr lang="en-US" sz="2400" dirty="0"/>
              <a:t> </a:t>
            </a:r>
            <a:r>
              <a:rPr lang="en-US" sz="2400" dirty="0" err="1"/>
              <a:t>terapiyasından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, </a:t>
            </a:r>
            <a:r>
              <a:rPr lang="en-US" sz="2400" dirty="0" err="1"/>
              <a:t>keçirilmiş</a:t>
            </a:r>
            <a:r>
              <a:rPr lang="en-US" sz="2400" dirty="0"/>
              <a:t> </a:t>
            </a:r>
            <a:r>
              <a:rPr lang="en-US" sz="2400" dirty="0" err="1"/>
              <a:t>ileo</a:t>
            </a:r>
            <a:r>
              <a:rPr lang="en-US" sz="2400" dirty="0"/>
              <a:t>-femoral</a:t>
            </a:r>
          </a:p>
          <a:p>
            <a:pPr algn="just"/>
            <a:r>
              <a:rPr lang="en-US" sz="2400" dirty="0" err="1"/>
              <a:t>tromboz</a:t>
            </a:r>
            <a:r>
              <a:rPr lang="en-US" sz="2400" dirty="0"/>
              <a:t>.</a:t>
            </a:r>
            <a:endParaRPr lang="ru-RU" sz="2400" dirty="0"/>
          </a:p>
          <a:p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Simptomları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Ağrı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Qaşınma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hissi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Şişkinlik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Ödem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Qıcolma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Günün</a:t>
            </a:r>
            <a:r>
              <a:rPr lang="en-US" dirty="0"/>
              <a:t> </a:t>
            </a:r>
            <a:r>
              <a:rPr lang="en-US" dirty="0" err="1"/>
              <a:t>sonunda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yaxud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isti</a:t>
            </a:r>
            <a:r>
              <a:rPr lang="en-US" dirty="0"/>
              <a:t> </a:t>
            </a:r>
            <a:r>
              <a:rPr lang="en-US" dirty="0" err="1"/>
              <a:t>havalarda</a:t>
            </a:r>
            <a:r>
              <a:rPr lang="en-US" dirty="0"/>
              <a:t> </a:t>
            </a:r>
            <a:r>
              <a:rPr lang="en-US" dirty="0" err="1"/>
              <a:t>pisləşmə</a:t>
            </a:r>
            <a:endParaRPr lang="ru-RU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2" descr="Varicose Veins | DOC Vein Managemen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1825625"/>
            <a:ext cx="5181600" cy="39823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az-Latn-AZ" dirty="0" smtClean="0"/>
              <a:t>ğırlaşmaları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408" y="1408594"/>
            <a:ext cx="5181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/>
              <a:t>Ekzema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Ekskoriasiya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Flebit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Lipodermatoskleroz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Trofiki</a:t>
            </a:r>
            <a:r>
              <a:rPr lang="en-US" dirty="0"/>
              <a:t> </a:t>
            </a:r>
            <a:r>
              <a:rPr lang="en-US" dirty="0" err="1"/>
              <a:t>dəyişiliklər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xoralar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Qanaxma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Tromboz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dirty="0" err="1"/>
              <a:t>Tromboflebit</a:t>
            </a:r>
            <a:endParaRPr lang="ru-RU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2" descr="Complications of Varicose Vein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56040" y="1211434"/>
            <a:ext cx="5181600" cy="47378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228571" cy="1127262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>Xroniki venoz </a:t>
            </a:r>
            <a:r>
              <a:rPr lang="az-Latn-AZ" sz="2400" dirty="0" err="1" smtClean="0"/>
              <a:t>çatmamazlığın</a:t>
            </a:r>
            <a:r>
              <a:rPr lang="az-Latn-AZ" sz="2400" dirty="0" smtClean="0"/>
              <a:t> patofiziologiyası </a:t>
            </a:r>
            <a:endParaRPr lang="ru-RU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617937"/>
            <a:ext cx="5181600" cy="4559026"/>
          </a:xfrm>
        </p:spPr>
        <p:txBody>
          <a:bodyPr>
            <a:normAutofit/>
          </a:bodyPr>
          <a:lstStyle/>
          <a:p>
            <a:r>
              <a:rPr lang="az-Latn-AZ" dirty="0">
                <a:solidFill>
                  <a:srgbClr val="FF0000"/>
                </a:solidFill>
              </a:rPr>
              <a:t>XVÇ – 70 -90%</a:t>
            </a:r>
          </a:p>
          <a:p>
            <a:pPr>
              <a:buNone/>
            </a:pPr>
            <a:r>
              <a:rPr lang="az-Latn-AZ" dirty="0"/>
              <a:t> səthi venalarda birincili qapaqcıq çatmamazlığı</a:t>
            </a:r>
          </a:p>
          <a:p>
            <a:pPr>
              <a:buNone/>
            </a:pPr>
            <a:endParaRPr lang="az-Latn-AZ" dirty="0"/>
          </a:p>
          <a:p>
            <a:pPr>
              <a:buNone/>
            </a:pPr>
            <a:r>
              <a:rPr lang="az-Latn-AZ" b="1" dirty="0">
                <a:solidFill>
                  <a:srgbClr val="FF0000"/>
                </a:solidFill>
              </a:rPr>
              <a:t>Daha az görülən</a:t>
            </a:r>
          </a:p>
          <a:p>
            <a:r>
              <a:rPr lang="az-Latn-AZ" dirty="0"/>
              <a:t>Dərin venaların obstruksiyası</a:t>
            </a:r>
          </a:p>
          <a:p>
            <a:r>
              <a:rPr lang="az-Latn-AZ" dirty="0"/>
              <a:t>Dərin vena reflüksu</a:t>
            </a:r>
          </a:p>
          <a:p>
            <a:r>
              <a:rPr lang="az-Latn-AZ" dirty="0"/>
              <a:t>Anadangəlmə</a:t>
            </a:r>
          </a:p>
          <a:p>
            <a:r>
              <a:rPr lang="az-Latn-AZ" dirty="0"/>
              <a:t>Əzələ </a:t>
            </a:r>
            <a:r>
              <a:rPr lang="az-Latn-AZ" dirty="0" smtClean="0"/>
              <a:t>patologiyaları</a:t>
            </a:r>
            <a:endParaRPr lang="az-Latn-AZ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Şəkil 9" descr="perforan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48398" y="1617937"/>
            <a:ext cx="5181600" cy="447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8651" cy="1127262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>Qapaqcıqların disfunksiyasının patofiziologiyası</a:t>
            </a:r>
            <a:endParaRPr lang="ru-RU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dirty="0"/>
              <a:t>Venanın divarının incəlməsi</a:t>
            </a:r>
          </a:p>
          <a:p>
            <a:r>
              <a:rPr lang="az-Latn-AZ" dirty="0"/>
              <a:t>Venoz dilatasiya – lokal refluks yaradır</a:t>
            </a:r>
          </a:p>
          <a:p>
            <a:r>
              <a:rPr lang="az-Latn-AZ" dirty="0"/>
              <a:t>Daha sıx bu proseslər səthi venalarda görülür    ( naməlum səbəblərdən)</a:t>
            </a:r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Şəkil 7" descr="venoz-yetmezlik-tedavisi-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1484784"/>
            <a:ext cx="5181600" cy="420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XVÇ yayılması</a:t>
            </a:r>
            <a:endParaRPr lang="ru-RU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7" name="Group 5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238170"/>
              </p:ext>
            </p:extLst>
          </p:nvPr>
        </p:nvGraphicFramePr>
        <p:xfrm>
          <a:off x="164608" y="1547057"/>
          <a:ext cx="11906847" cy="4643829"/>
        </p:xfrm>
        <a:graphic>
          <a:graphicData uri="http://schemas.openxmlformats.org/drawingml/2006/table">
            <a:tbl>
              <a:tblPr/>
              <a:tblGrid>
                <a:gridCol w="3968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70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8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69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z-Latn-A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CC"/>
                          </a:solidFill>
                          <a:effectLst/>
                          <a:latin typeface="Times New Roman" pitchFamily="18" charset="0"/>
                        </a:rPr>
                        <a:t>Yaş 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z-Latn-A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CC"/>
                          </a:solidFill>
                          <a:effectLst/>
                          <a:latin typeface="Times New Roman" pitchFamily="18" charset="0"/>
                        </a:rPr>
                        <a:t>Qadın 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z-Latn-A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CC"/>
                          </a:solidFill>
                          <a:effectLst/>
                          <a:latin typeface="Times New Roman" pitchFamily="18" charset="0"/>
                        </a:rPr>
                        <a:t>Kişi 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12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</a:rPr>
                        <a:t>20-29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</a:rPr>
                        <a:t>1%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12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40-49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</a:rPr>
                        <a:t>24%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12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60-69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</a:rPr>
                        <a:t>43%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12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z-Latn-A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</a:rPr>
                        <a:t>Ümumi</a:t>
                      </a: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20-25%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</a:rPr>
                        <a:t>10-15%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Düzbucaqlı 7"/>
          <p:cNvSpPr/>
          <p:nvPr/>
        </p:nvSpPr>
        <p:spPr>
          <a:xfrm>
            <a:off x="191344" y="962282"/>
            <a:ext cx="111680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ABŞ –da XVÇ ilə 40 milyon insan</a:t>
            </a:r>
            <a:endParaRPr lang="tr-T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Venoz </a:t>
            </a:r>
            <a:r>
              <a:rPr lang="az-Latn-AZ" sz="2800" dirty="0" err="1" smtClean="0"/>
              <a:t>çatmamazlığın</a:t>
            </a:r>
            <a:r>
              <a:rPr lang="az-Latn-AZ" sz="2800" dirty="0" smtClean="0"/>
              <a:t> </a:t>
            </a:r>
            <a:r>
              <a:rPr lang="az-Latn-AZ" sz="2800" dirty="0" err="1" smtClean="0"/>
              <a:t>etiologiyası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381092" y="1608072"/>
            <a:ext cx="10370368" cy="1027311"/>
          </a:xfrm>
        </p:spPr>
        <p:txBody>
          <a:bodyPr/>
          <a:lstStyle/>
          <a:p>
            <a:r>
              <a:rPr lang="az-Latn-AZ" b="1" i="1" dirty="0">
                <a:solidFill>
                  <a:srgbClr val="FF0000"/>
                </a:solidFill>
                <a:latin typeface="Papyrus" pitchFamily="66" charset="0"/>
              </a:rPr>
              <a:t>- </a:t>
            </a:r>
            <a:r>
              <a:rPr lang="az-Latn-AZ" b="1" i="1" dirty="0">
                <a:solidFill>
                  <a:srgbClr val="FF0000"/>
                </a:solidFill>
              </a:rPr>
              <a:t>İrsiyyət - ən böyük  risk faktoru</a:t>
            </a:r>
            <a:endParaRPr lang="ru-RU" b="1" i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9456" y="3857628"/>
            <a:ext cx="9455249" cy="1743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516603" cy="911238"/>
          </a:xfrm>
        </p:spPr>
        <p:txBody>
          <a:bodyPr>
            <a:normAutofit/>
          </a:bodyPr>
          <a:lstStyle/>
          <a:p>
            <a:r>
              <a:rPr lang="az-Latn-AZ" sz="2800" dirty="0" smtClean="0"/>
              <a:t>Venoz </a:t>
            </a:r>
            <a:r>
              <a:rPr lang="az-Latn-AZ" sz="2800" dirty="0" err="1" smtClean="0"/>
              <a:t>çatmamazlığın</a:t>
            </a:r>
            <a:r>
              <a:rPr lang="az-Latn-AZ" sz="2800" dirty="0" smtClean="0"/>
              <a:t> </a:t>
            </a:r>
            <a:r>
              <a:rPr lang="az-Latn-AZ" sz="2800" dirty="0" err="1" smtClean="0"/>
              <a:t>etiologiyası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XVÇ ilə xəstələrin 70 % -ın valideyinlərində eyni patoloqiya.</a:t>
            </a:r>
          </a:p>
          <a:p>
            <a:endParaRPr lang="az-Latn-AZ" dirty="0"/>
          </a:p>
          <a:p>
            <a:r>
              <a:rPr lang="az-Latn-AZ" dirty="0"/>
              <a:t>Valideyinlərin ikisidə bu problemi yaşayırsa= risk  90%</a:t>
            </a:r>
          </a:p>
          <a:p>
            <a:endParaRPr lang="az-Latn-AZ" dirty="0"/>
          </a:p>
          <a:p>
            <a:r>
              <a:rPr lang="az-Latn-AZ" dirty="0"/>
              <a:t>Valideyinlərdən biri  =  oğlanlarda 25%</a:t>
            </a:r>
          </a:p>
          <a:p>
            <a:pPr>
              <a:buFontTx/>
              <a:buNone/>
            </a:pPr>
            <a:r>
              <a:rPr lang="az-Latn-AZ" dirty="0"/>
              <a:t>					 qızlarda 62%</a:t>
            </a:r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XVÇ-ı hazırlayan səbəblər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/>
          </a:bodyPr>
          <a:lstStyle/>
          <a:p>
            <a:r>
              <a:rPr lang="az-Latn-AZ" dirty="0"/>
              <a:t>Qadın hormonları</a:t>
            </a:r>
          </a:p>
          <a:p>
            <a:endParaRPr lang="az-Latn-AZ" dirty="0"/>
          </a:p>
          <a:p>
            <a:pPr>
              <a:buFontTx/>
              <a:buNone/>
            </a:pPr>
            <a:r>
              <a:rPr lang="az-Latn-AZ" dirty="0"/>
              <a:t>	- XVÇ qadınlarda daha çox görülür</a:t>
            </a:r>
          </a:p>
          <a:p>
            <a:pPr>
              <a:buFontTx/>
              <a:buNone/>
            </a:pPr>
            <a:endParaRPr lang="az-Latn-AZ" dirty="0"/>
          </a:p>
          <a:p>
            <a:pPr>
              <a:buFontTx/>
              <a:buNone/>
            </a:pPr>
            <a:r>
              <a:rPr lang="az-Latn-AZ" dirty="0"/>
              <a:t>	- hamiləlik zamanı – kəskin inkişaf</a:t>
            </a:r>
          </a:p>
          <a:p>
            <a:pPr>
              <a:buFontTx/>
              <a:buNone/>
            </a:pPr>
            <a:endParaRPr lang="az-Latn-AZ" dirty="0"/>
          </a:p>
          <a:p>
            <a:pPr>
              <a:buFontTx/>
              <a:buNone/>
            </a:pPr>
            <a:r>
              <a:rPr lang="az-Latn-AZ" dirty="0"/>
              <a:t>		.Dəyişikliklərin çoxu 1-ci trimestrdə</a:t>
            </a:r>
          </a:p>
          <a:p>
            <a:pPr>
              <a:buFontTx/>
              <a:buNone/>
            </a:pPr>
            <a:r>
              <a:rPr lang="az-Latn-AZ" dirty="0"/>
              <a:t>		.Progesteron ilə bağlı</a:t>
            </a:r>
            <a:endParaRPr lang="tr-TR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XVÇ-ı hazırlayan səbəblər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2400" b="1" dirty="0"/>
              <a:t>Qravitasiya ilə əlaqəli</a:t>
            </a:r>
          </a:p>
          <a:p>
            <a:pPr>
              <a:buFontTx/>
              <a:buNone/>
            </a:pPr>
            <a:endParaRPr lang="az-Latn-AZ" sz="2400" b="1" dirty="0"/>
          </a:p>
          <a:p>
            <a:pPr>
              <a:buFontTx/>
              <a:buNone/>
            </a:pPr>
            <a:r>
              <a:rPr lang="az-Latn-AZ" sz="2400" b="1" dirty="0"/>
              <a:t>Işlə bağlı və ya diqər səbəblərdən uzun</a:t>
            </a:r>
          </a:p>
          <a:p>
            <a:pPr>
              <a:buFontTx/>
              <a:buNone/>
            </a:pPr>
            <a:r>
              <a:rPr lang="az-Latn-AZ" sz="2400" b="1" dirty="0"/>
              <a:t>müddət ayaq üstündə duran insanlarda daha çox</a:t>
            </a:r>
            <a:endParaRPr lang="tr-TR" sz="2400" b="1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Simptomatika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Əsas simptomlar:</a:t>
            </a:r>
          </a:p>
          <a:p>
            <a:pPr>
              <a:lnSpc>
                <a:spcPct val="80000"/>
              </a:lnSpc>
            </a:pPr>
            <a:r>
              <a:rPr lang="az-Latn-AZ" dirty="0"/>
              <a:t>Yorqunluq hissi</a:t>
            </a:r>
          </a:p>
          <a:p>
            <a:pPr>
              <a:lnSpc>
                <a:spcPct val="80000"/>
              </a:lnSpc>
            </a:pPr>
            <a:r>
              <a:rPr lang="az-Latn-AZ" dirty="0"/>
              <a:t>Aşağı ətraflarda ağrı</a:t>
            </a:r>
          </a:p>
          <a:p>
            <a:pPr>
              <a:lnSpc>
                <a:spcPct val="80000"/>
              </a:lnSpc>
            </a:pPr>
            <a:r>
              <a:rPr lang="en-US" dirty="0"/>
              <a:t>Q</a:t>
            </a:r>
            <a:r>
              <a:rPr lang="az-Latn-AZ" dirty="0"/>
              <a:t>ı</a:t>
            </a:r>
            <a:r>
              <a:rPr lang="en-US" dirty="0" err="1"/>
              <a:t>colma</a:t>
            </a: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Daha az görülən</a:t>
            </a:r>
          </a:p>
          <a:p>
            <a:pPr>
              <a:lnSpc>
                <a:spcPct val="80000"/>
              </a:lnSpc>
            </a:pPr>
            <a:r>
              <a:rPr lang="az-Latn-AZ" dirty="0"/>
              <a:t>Səthi venalarda flebit</a:t>
            </a:r>
          </a:p>
          <a:p>
            <a:pPr>
              <a:lnSpc>
                <a:spcPct val="80000"/>
              </a:lnSpc>
            </a:pPr>
            <a:r>
              <a:rPr lang="az-Latn-AZ" dirty="0"/>
              <a:t>Varis paketləri</a:t>
            </a:r>
          </a:p>
          <a:p>
            <a:pPr>
              <a:lnSpc>
                <a:spcPct val="80000"/>
              </a:lnSpc>
            </a:pPr>
            <a:r>
              <a:rPr lang="az-Latn-AZ" dirty="0"/>
              <a:t>Ekzema</a:t>
            </a:r>
          </a:p>
          <a:p>
            <a:pPr>
              <a:lnSpc>
                <a:spcPct val="80000"/>
              </a:lnSpc>
            </a:pPr>
            <a:r>
              <a:rPr lang="az-Latn-AZ" dirty="0"/>
              <a:t>Ödem</a:t>
            </a:r>
          </a:p>
          <a:p>
            <a:pPr>
              <a:lnSpc>
                <a:spcPct val="80000"/>
              </a:lnSpc>
            </a:pPr>
            <a:r>
              <a:rPr lang="az-Latn-AZ" dirty="0"/>
              <a:t>Piqmentasiya</a:t>
            </a:r>
          </a:p>
          <a:p>
            <a:pPr>
              <a:lnSpc>
                <a:spcPct val="80000"/>
              </a:lnSpc>
            </a:pPr>
            <a:r>
              <a:rPr lang="az-Latn-AZ" dirty="0"/>
              <a:t>Xoralaşma </a:t>
            </a:r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Şəkil 7" descr="images (14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34200" y="1412776"/>
            <a:ext cx="3891972" cy="446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err="1" smtClean="0"/>
              <a:t>Klassifikasiya</a:t>
            </a:r>
            <a:r>
              <a:rPr lang="az-Latn-AZ" sz="2800" dirty="0" smtClean="0"/>
              <a:t> : Morfoloji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Anormal damarlar</a:t>
            </a:r>
          </a:p>
          <a:p>
            <a:pPr>
              <a:lnSpc>
                <a:spcPct val="80000"/>
              </a:lnSpc>
            </a:pPr>
            <a:r>
              <a:rPr lang="az-Latn-AZ" dirty="0">
                <a:solidFill>
                  <a:schemeClr val="folHlink"/>
                </a:solidFill>
              </a:rPr>
              <a:t> “Spider”</a:t>
            </a:r>
          </a:p>
          <a:p>
            <a:pPr>
              <a:lnSpc>
                <a:spcPct val="80000"/>
              </a:lnSpc>
            </a:pPr>
            <a:r>
              <a:rPr lang="az-Latn-AZ" dirty="0">
                <a:solidFill>
                  <a:schemeClr val="folHlink"/>
                </a:solidFill>
              </a:rPr>
              <a:t>Telangiektaziya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>
                <a:solidFill>
                  <a:schemeClr val="folHlink"/>
                </a:solidFill>
              </a:rPr>
              <a:t>		və venektaziya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“Tor” şəklində venalar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Safen basseynində varikoz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		genişlənmiş venalar</a:t>
            </a:r>
          </a:p>
          <a:p>
            <a:pPr>
              <a:lnSpc>
                <a:spcPct val="80000"/>
              </a:lnSpc>
            </a:pPr>
            <a:r>
              <a:rPr lang="az-Latn-AZ" dirty="0"/>
              <a:t>Safen basseyni olmayan varikoz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		 genişlənmiş venalar</a:t>
            </a:r>
          </a:p>
          <a:p>
            <a:pPr>
              <a:lnSpc>
                <a:spcPct val="80000"/>
              </a:lnSpc>
            </a:pP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Dəri dəyışıklıkləri </a:t>
            </a:r>
            <a:endParaRPr lang="ru-R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931488" y="1681959"/>
            <a:ext cx="4349088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err="1" smtClean="0"/>
              <a:t>Klassifikasiya</a:t>
            </a:r>
            <a:r>
              <a:rPr lang="az-Latn-AZ" sz="2800" dirty="0" smtClean="0"/>
              <a:t> : Morfoloji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052736"/>
            <a:ext cx="5761856" cy="5124227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az-Latn-AZ" sz="1800" dirty="0"/>
              <a:t>Anomal damarlar</a:t>
            </a:r>
          </a:p>
          <a:p>
            <a:pPr>
              <a:lnSpc>
                <a:spcPct val="80000"/>
              </a:lnSpc>
            </a:pPr>
            <a:r>
              <a:rPr lang="az-Latn-AZ" sz="1800" dirty="0"/>
              <a:t> “Spider”</a:t>
            </a:r>
          </a:p>
          <a:p>
            <a:pPr>
              <a:lnSpc>
                <a:spcPct val="80000"/>
              </a:lnSpc>
            </a:pPr>
            <a:r>
              <a:rPr lang="az-Latn-AZ" sz="1800" dirty="0"/>
              <a:t>Teleangioektaziya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sz="1800" dirty="0"/>
              <a:t>		və venektaziya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sz="1800" dirty="0"/>
          </a:p>
          <a:p>
            <a:pPr>
              <a:lnSpc>
                <a:spcPct val="80000"/>
              </a:lnSpc>
            </a:pPr>
            <a:r>
              <a:rPr lang="az-Latn-AZ" sz="1800" dirty="0">
                <a:solidFill>
                  <a:schemeClr val="folHlink"/>
                </a:solidFill>
              </a:rPr>
              <a:t>“</a:t>
            </a:r>
            <a:r>
              <a:rPr lang="az-Latn-AZ" sz="1800" dirty="0">
                <a:solidFill>
                  <a:srgbClr val="FF0000"/>
                </a:solidFill>
              </a:rPr>
              <a:t>Tor” şəklində venalar</a:t>
            </a:r>
          </a:p>
          <a:p>
            <a:pPr>
              <a:lnSpc>
                <a:spcPct val="80000"/>
              </a:lnSpc>
            </a:pPr>
            <a:endParaRPr lang="az-Latn-AZ" sz="1800" dirty="0">
              <a:solidFill>
                <a:schemeClr val="folHlink"/>
              </a:solidFill>
            </a:endParaRPr>
          </a:p>
          <a:p>
            <a:pPr>
              <a:lnSpc>
                <a:spcPct val="80000"/>
              </a:lnSpc>
            </a:pPr>
            <a:r>
              <a:rPr lang="az-Latn-AZ" sz="1800" dirty="0"/>
              <a:t>Safen basseynində varikoz 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sz="1800" dirty="0"/>
              <a:t>		genişlənmiş venalar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sz="1800" dirty="0"/>
          </a:p>
          <a:p>
            <a:pPr>
              <a:lnSpc>
                <a:spcPct val="80000"/>
              </a:lnSpc>
            </a:pPr>
            <a:r>
              <a:rPr lang="az-Latn-AZ" sz="1800" dirty="0"/>
              <a:t>safen basseyni olmayan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sz="1800" dirty="0"/>
              <a:t>		 varikoz genişlənmiş venalar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sz="1800" dirty="0"/>
          </a:p>
          <a:p>
            <a:pPr>
              <a:lnSpc>
                <a:spcPct val="80000"/>
              </a:lnSpc>
            </a:pPr>
            <a:r>
              <a:rPr lang="az-Latn-AZ" sz="1800" dirty="0"/>
              <a:t>Dəri dəyışıklıkləri </a:t>
            </a:r>
            <a:endParaRPr lang="tr-TR" sz="1800" dirty="0"/>
          </a:p>
          <a:p>
            <a:endParaRPr lang="en-US" sz="18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91392" y="1561873"/>
            <a:ext cx="4069027" cy="410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err="1" smtClean="0"/>
              <a:t>Klassifikasiya</a:t>
            </a:r>
            <a:r>
              <a:rPr lang="az-Latn-AZ" sz="2800" dirty="0" smtClean="0"/>
              <a:t> : Morfoloji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7408" y="1484784"/>
            <a:ext cx="5181600" cy="435133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Anomal damarlar</a:t>
            </a:r>
          </a:p>
          <a:p>
            <a:pPr>
              <a:lnSpc>
                <a:spcPct val="80000"/>
              </a:lnSpc>
            </a:pPr>
            <a:r>
              <a:rPr lang="az-Latn-AZ" dirty="0"/>
              <a:t> “Spider”</a:t>
            </a:r>
          </a:p>
          <a:p>
            <a:pPr>
              <a:lnSpc>
                <a:spcPct val="80000"/>
              </a:lnSpc>
            </a:pPr>
            <a:r>
              <a:rPr lang="az-Latn-AZ" dirty="0"/>
              <a:t>Teleangioektaziya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		və venektaziya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“Tor” şəklində venalar</a:t>
            </a:r>
          </a:p>
          <a:p>
            <a:pPr>
              <a:lnSpc>
                <a:spcPct val="80000"/>
              </a:lnSpc>
            </a:pPr>
            <a:r>
              <a:rPr lang="az-Latn-AZ" dirty="0">
                <a:solidFill>
                  <a:srgbClr val="FF0000"/>
                </a:solidFill>
              </a:rPr>
              <a:t>Safen basseynində varikoz 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>
                <a:solidFill>
                  <a:srgbClr val="FF0000"/>
                </a:solidFill>
              </a:rPr>
              <a:t>		genişlənmiş venalar</a:t>
            </a:r>
          </a:p>
          <a:p>
            <a:pPr>
              <a:lnSpc>
                <a:spcPct val="80000"/>
              </a:lnSpc>
            </a:pP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safen basseyni olmayan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		 varikoz genişlənmiş venalar</a:t>
            </a:r>
          </a:p>
          <a:p>
            <a:pPr>
              <a:lnSpc>
                <a:spcPct val="80000"/>
              </a:lnSpc>
            </a:pP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Dəri dəyışıklıkləri </a:t>
            </a:r>
            <a:endParaRPr lang="tr-TR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27980" y="1340768"/>
            <a:ext cx="3960508" cy="4777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err="1" smtClean="0"/>
              <a:t>Klassifikasiya</a:t>
            </a:r>
            <a:r>
              <a:rPr lang="az-Latn-AZ" sz="2800" dirty="0" smtClean="0"/>
              <a:t> : Morfoloji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9416" y="1484784"/>
            <a:ext cx="5181600" cy="435133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Anomal damarlar</a:t>
            </a:r>
          </a:p>
          <a:p>
            <a:pPr>
              <a:lnSpc>
                <a:spcPct val="80000"/>
              </a:lnSpc>
            </a:pPr>
            <a:r>
              <a:rPr lang="az-Latn-AZ" dirty="0"/>
              <a:t> “Spider”</a:t>
            </a:r>
          </a:p>
          <a:p>
            <a:pPr>
              <a:lnSpc>
                <a:spcPct val="80000"/>
              </a:lnSpc>
            </a:pPr>
            <a:r>
              <a:rPr lang="az-Latn-AZ" dirty="0"/>
              <a:t>Teleangioektaziya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		və venektaziya</a:t>
            </a:r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“Tor” şəklində venalar</a:t>
            </a:r>
          </a:p>
          <a:p>
            <a:pPr>
              <a:lnSpc>
                <a:spcPct val="80000"/>
              </a:lnSpc>
            </a:pPr>
            <a:r>
              <a:rPr lang="az-Latn-AZ" dirty="0"/>
              <a:t>Safen basseynində varikoz 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/>
              <a:t>		genişlənmiş venalar</a:t>
            </a:r>
          </a:p>
          <a:p>
            <a:pPr>
              <a:lnSpc>
                <a:spcPct val="80000"/>
              </a:lnSpc>
            </a:pP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>
                <a:solidFill>
                  <a:srgbClr val="FF0000"/>
                </a:solidFill>
              </a:rPr>
              <a:t>safen basseyni olmayan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az-Latn-AZ" dirty="0">
                <a:solidFill>
                  <a:srgbClr val="FF0000"/>
                </a:solidFill>
              </a:rPr>
              <a:t>		 varikoz genişlənmiş venalar</a:t>
            </a:r>
          </a:p>
          <a:p>
            <a:pPr>
              <a:lnSpc>
                <a:spcPct val="80000"/>
              </a:lnSpc>
            </a:pPr>
            <a:endParaRPr lang="az-Latn-AZ" dirty="0"/>
          </a:p>
          <a:p>
            <a:pPr>
              <a:lnSpc>
                <a:spcPct val="80000"/>
              </a:lnSpc>
              <a:buFontTx/>
              <a:buNone/>
            </a:pPr>
            <a:endParaRPr lang="az-Latn-AZ" dirty="0"/>
          </a:p>
          <a:p>
            <a:pPr>
              <a:lnSpc>
                <a:spcPct val="80000"/>
              </a:lnSpc>
            </a:pPr>
            <a:r>
              <a:rPr lang="az-Latn-AZ" dirty="0"/>
              <a:t>Dəri dəyışıklıkləri </a:t>
            </a:r>
            <a:endParaRPr lang="tr-TR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42576" y="1354476"/>
            <a:ext cx="4125911" cy="4517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Dəri dəyişiklikləri</a:t>
            </a:r>
            <a:endParaRPr lang="ru-RU" sz="36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238084" y="1214422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Üzun</a:t>
            </a: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müddətli müalicəsiz XVÇ</a:t>
            </a:r>
          </a:p>
          <a:p>
            <a:pPr>
              <a:lnSpc>
                <a:spcPct val="90000"/>
              </a:lnSpc>
            </a:pP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Ekzema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Ödem</a:t>
            </a: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Lipodermatoskleroz</a:t>
            </a: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Xora açılması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	(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ulcus</a:t>
            </a: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varicosum</a:t>
            </a: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az-Latn-A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85874" y="1214422"/>
            <a:ext cx="3289300" cy="5094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Şəkil 9" descr="07_troficheskie-yazvy-nizhnih-konechnoste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417599" y="2475997"/>
            <a:ext cx="5094898" cy="2571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Venoz </a:t>
            </a:r>
            <a:r>
              <a:rPr lang="az-Latn-AZ" sz="2800" dirty="0" err="1" smtClean="0"/>
              <a:t>çatmamazlığın</a:t>
            </a:r>
            <a:endParaRPr lang="ru-RU" sz="28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Picture 4" descr="var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9376" y="1079436"/>
            <a:ext cx="3494088" cy="5056317"/>
          </a:xfrm>
          <a:prstGeom prst="rect">
            <a:avLst/>
          </a:prstGeom>
          <a:noFill/>
          <a:ln/>
        </p:spPr>
      </p:pic>
      <p:pic>
        <p:nvPicPr>
          <p:cNvPr id="8" name="Şəkil 7" descr="indir 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2992" y="1079436"/>
            <a:ext cx="2515616" cy="5056317"/>
          </a:xfrm>
          <a:prstGeom prst="rect">
            <a:avLst/>
          </a:prstGeom>
        </p:spPr>
      </p:pic>
      <p:pic>
        <p:nvPicPr>
          <p:cNvPr id="10" name="Şəkil 9" descr="indir (1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5840" y="1700808"/>
            <a:ext cx="3714776" cy="35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>
                <a:solidFill>
                  <a:srgbClr val="FF0000"/>
                </a:solidFill>
              </a:rPr>
              <a:t>CEAP</a:t>
            </a:r>
            <a:r>
              <a:rPr lang="az-Latn-AZ" sz="3600" dirty="0" smtClean="0"/>
              <a:t> </a:t>
            </a:r>
            <a:r>
              <a:rPr lang="az-Latn-AZ" sz="3600" dirty="0" err="1" smtClean="0"/>
              <a:t>klassifikasiyası</a:t>
            </a:r>
            <a:endParaRPr lang="ru-RU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/>
          <a:lstStyle/>
          <a:p>
            <a:r>
              <a:rPr lang="az-Latn-AZ" dirty="0"/>
              <a:t>Klinika  ( 0-6 gədər dərəcələndirmə)</a:t>
            </a:r>
          </a:p>
          <a:p>
            <a:pPr>
              <a:buFontTx/>
              <a:buNone/>
            </a:pPr>
            <a:r>
              <a:rPr lang="az-Latn-AZ" dirty="0"/>
              <a:t>	</a:t>
            </a:r>
            <a:r>
              <a:rPr lang="az-Latn-AZ" b="1" i="1" dirty="0">
                <a:solidFill>
                  <a:srgbClr val="FF0000"/>
                </a:solidFill>
              </a:rPr>
              <a:t>C</a:t>
            </a:r>
            <a:r>
              <a:rPr lang="az-Latn-AZ" dirty="0"/>
              <a:t>linic condition</a:t>
            </a:r>
          </a:p>
          <a:p>
            <a:r>
              <a:rPr lang="az-Latn-AZ" dirty="0"/>
              <a:t>Etiologiya (birincili, ikincili və ya anadangəlmə)</a:t>
            </a:r>
          </a:p>
          <a:p>
            <a:pPr>
              <a:buFontTx/>
              <a:buNone/>
            </a:pPr>
            <a:r>
              <a:rPr lang="az-Latn-AZ" dirty="0"/>
              <a:t>	</a:t>
            </a:r>
            <a:r>
              <a:rPr lang="az-Latn-AZ" b="1" dirty="0">
                <a:solidFill>
                  <a:srgbClr val="FF0000"/>
                </a:solidFill>
              </a:rPr>
              <a:t>E</a:t>
            </a:r>
            <a:r>
              <a:rPr lang="az-Latn-AZ" dirty="0"/>
              <a:t>tiology</a:t>
            </a:r>
          </a:p>
          <a:p>
            <a:r>
              <a:rPr lang="az-Latn-AZ" dirty="0"/>
              <a:t>Anatomiya ( səthi, dərin və ya perforator)</a:t>
            </a:r>
          </a:p>
          <a:p>
            <a:pPr>
              <a:buFontTx/>
              <a:buNone/>
            </a:pPr>
            <a:r>
              <a:rPr lang="az-Latn-AZ" dirty="0"/>
              <a:t>	</a:t>
            </a:r>
            <a:r>
              <a:rPr lang="az-Latn-AZ" b="1" dirty="0">
                <a:solidFill>
                  <a:srgbClr val="FF0000"/>
                </a:solidFill>
              </a:rPr>
              <a:t>A</a:t>
            </a:r>
            <a:r>
              <a:rPr lang="az-Latn-AZ" dirty="0"/>
              <a:t>natomic location</a:t>
            </a:r>
          </a:p>
          <a:p>
            <a:r>
              <a:rPr lang="az-Latn-AZ" dirty="0"/>
              <a:t>Patofiziologiya ( reflüks və ya obstruksiya)</a:t>
            </a:r>
          </a:p>
          <a:p>
            <a:pPr>
              <a:buFontTx/>
              <a:buNone/>
            </a:pPr>
            <a:r>
              <a:rPr lang="az-Latn-AZ" dirty="0"/>
              <a:t>	</a:t>
            </a:r>
            <a:r>
              <a:rPr lang="az-Latn-AZ" b="1" dirty="0">
                <a:solidFill>
                  <a:srgbClr val="FF0000"/>
                </a:solidFill>
              </a:rPr>
              <a:t>P</a:t>
            </a:r>
            <a:r>
              <a:rPr lang="az-Latn-AZ" dirty="0"/>
              <a:t>athophysiology</a:t>
            </a:r>
            <a:endParaRPr lang="ru-R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q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Diaqnostikası</a:t>
            </a:r>
            <a:endParaRPr lang="ru-RU" dirty="0"/>
          </a:p>
        </p:txBody>
      </p:sp>
      <p:sp>
        <p:nvSpPr>
          <p:cNvPr id="3" name="Kontent Doldurucusu 2"/>
          <p:cNvSpPr>
            <a:spLocks noGrp="1"/>
          </p:cNvSpPr>
          <p:nvPr>
            <p:ph sz="half" idx="1"/>
          </p:nvPr>
        </p:nvSpPr>
        <p:spPr>
          <a:xfrm>
            <a:off x="623392" y="1268760"/>
            <a:ext cx="5181600" cy="4351338"/>
          </a:xfrm>
        </p:spPr>
        <p:txBody>
          <a:bodyPr/>
          <a:lstStyle/>
          <a:p>
            <a:endParaRPr lang="az-Latn-AZ" dirty="0" smtClean="0"/>
          </a:p>
          <a:p>
            <a:endParaRPr lang="az-Latn-AZ" dirty="0" smtClean="0"/>
          </a:p>
          <a:p>
            <a:endParaRPr lang="az-Latn-AZ" dirty="0" smtClean="0"/>
          </a:p>
          <a:p>
            <a:r>
              <a:rPr lang="az-Latn-AZ" dirty="0" smtClean="0"/>
              <a:t>Rəngli Doppler </a:t>
            </a:r>
            <a:r>
              <a:rPr lang="az-Latn-AZ" dirty="0" smtClean="0"/>
              <a:t>USM</a:t>
            </a:r>
          </a:p>
          <a:p>
            <a:pPr marL="0" indent="0">
              <a:buNone/>
            </a:pPr>
            <a:r>
              <a:rPr lang="az-Latn-AZ" dirty="0" smtClean="0"/>
              <a:t>  </a:t>
            </a:r>
            <a:r>
              <a:rPr lang="az-Latn-AZ" dirty="0" smtClean="0"/>
              <a:t>(</a:t>
            </a:r>
            <a:r>
              <a:rPr lang="az-Latn-AZ" b="1" dirty="0" smtClean="0"/>
              <a:t>Qizil standart </a:t>
            </a:r>
            <a:r>
              <a:rPr lang="az-Latn-AZ" dirty="0" smtClean="0"/>
              <a:t>)</a:t>
            </a:r>
            <a:endParaRPr lang="ru-RU" dirty="0"/>
          </a:p>
        </p:txBody>
      </p:sp>
      <p:pic>
        <p:nvPicPr>
          <p:cNvPr id="8" name="Şəkil 4" descr="Dupleks+USG+Venöz+reflü+Hasta+pozisyonu+Augmentation+Fizyolojik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12024" y="1412776"/>
            <a:ext cx="5011933" cy="3758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Müalicə</a:t>
            </a:r>
            <a:endParaRPr lang="ru-RU" sz="36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214306" y="1007225"/>
            <a:ext cx="57388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Medikamentoz</a:t>
            </a: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venoruton,Detraleks</a:t>
            </a: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tipli dərmanlar)</a:t>
            </a:r>
          </a:p>
          <a:p>
            <a:pPr>
              <a:buFontTx/>
              <a:buChar char="-"/>
            </a:pP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Elastik 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Varikoz</a:t>
            </a:r>
            <a:endParaRPr lang="az-Latn-A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img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96263" y="3429000"/>
            <a:ext cx="3995737" cy="2882900"/>
          </a:xfrm>
          <a:prstGeom prst="rect">
            <a:avLst/>
          </a:prstGeom>
          <a:noFill/>
        </p:spPr>
      </p:pic>
      <p:pic>
        <p:nvPicPr>
          <p:cNvPr id="10" name="Picture 6" descr="img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12000" y="714356"/>
            <a:ext cx="5080000" cy="2247900"/>
          </a:xfrm>
          <a:prstGeom prst="rect">
            <a:avLst/>
          </a:prstGeom>
          <a:noFill/>
        </p:spPr>
      </p:pic>
      <p:pic>
        <p:nvPicPr>
          <p:cNvPr id="11" name="Şəkil 10" descr="images (9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876"/>
            <a:ext cx="3314703" cy="2795596"/>
          </a:xfrm>
          <a:prstGeom prst="rect">
            <a:avLst/>
          </a:prstGeom>
        </p:spPr>
      </p:pic>
      <p:pic>
        <p:nvPicPr>
          <p:cNvPr id="12" name="Şəkil 11" descr="images (2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1554" y="1000108"/>
            <a:ext cx="2143125" cy="2571753"/>
          </a:xfrm>
          <a:prstGeom prst="rect">
            <a:avLst/>
          </a:prstGeom>
        </p:spPr>
      </p:pic>
      <p:pic>
        <p:nvPicPr>
          <p:cNvPr id="13" name="Şəkil 12" descr="images (22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7472" y="3864468"/>
            <a:ext cx="4143404" cy="235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Cərrahi müalicə</a:t>
            </a:r>
            <a:endParaRPr lang="tr-TR" b="1" dirty="0"/>
          </a:p>
        </p:txBody>
      </p:sp>
      <p:pic>
        <p:nvPicPr>
          <p:cNvPr id="9" name="Picture 4" descr="ekstirpasyo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9456" y="1628800"/>
            <a:ext cx="4241620" cy="3452121"/>
          </a:xfrm>
          <a:prstGeom prst="rect">
            <a:avLst/>
          </a:prstGeom>
          <a:noFill/>
        </p:spPr>
      </p:pic>
      <p:pic>
        <p:nvPicPr>
          <p:cNvPr id="10" name="Content Placeholder 9" descr="strippi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81640" y="1740691"/>
            <a:ext cx="4504786" cy="3312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Cərrahi müalicə</a:t>
            </a:r>
            <a:endParaRPr lang="ru-RU" sz="36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Şəkil 10" descr="perforan_ven_ligasyonu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1484784"/>
            <a:ext cx="5181600" cy="4464495"/>
          </a:xfrm>
          <a:prstGeom prst="rect">
            <a:avLst/>
          </a:prstGeom>
        </p:spPr>
      </p:pic>
      <p:pic>
        <p:nvPicPr>
          <p:cNvPr id="13" name="Şəkil 9" descr="images (23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888088" y="1496232"/>
            <a:ext cx="4464496" cy="445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err="1" smtClean="0"/>
              <a:t>Skleroterapiya</a:t>
            </a:r>
            <a:endParaRPr lang="ru-RU" sz="36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1452530" y="2214554"/>
            <a:ext cx="3930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4800" b="1" i="1" dirty="0" smtClean="0">
                <a:solidFill>
                  <a:srgbClr val="FF0000"/>
                </a:solidFill>
                <a:latin typeface="Papyrus" pitchFamily="66" charset="0"/>
              </a:rPr>
              <a:t>-</a:t>
            </a:r>
            <a:endParaRPr lang="ru-RU" sz="4800" b="1" i="1" dirty="0">
              <a:solidFill>
                <a:srgbClr val="FF0000"/>
              </a:solidFill>
              <a:latin typeface="Papyrus" pitchFamily="66" charset="0"/>
            </a:endParaRPr>
          </a:p>
        </p:txBody>
      </p:sp>
      <p:sp>
        <p:nvSpPr>
          <p:cNvPr id="8" name="Düzbucaqlı 7"/>
          <p:cNvSpPr/>
          <p:nvPr/>
        </p:nvSpPr>
        <p:spPr>
          <a:xfrm>
            <a:off x="238084" y="1142984"/>
            <a:ext cx="6096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Dəyişikliyə məruz qalmiş damarın mənfəzinə yeridilən </a:t>
            </a:r>
            <a:r>
              <a:rPr lang="az-Latn-A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dərman vasitəsi </a:t>
            </a:r>
            <a:r>
              <a:rPr lang="az-Latn-A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ilə damarın intiması zədələndirilir və obliterasiya baş verir.</a:t>
            </a:r>
            <a:endParaRPr lang="tr-T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4" descr="sklerotera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0136" y="1209607"/>
            <a:ext cx="4103687" cy="3671887"/>
          </a:xfrm>
          <a:prstGeom prst="rect">
            <a:avLst/>
          </a:prstGeom>
          <a:noFill/>
        </p:spPr>
      </p:pic>
      <p:pic>
        <p:nvPicPr>
          <p:cNvPr id="11" name="Şəkil 10" descr="images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092" y="3697529"/>
            <a:ext cx="5147526" cy="2734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Kəskin venoz tromboz </a:t>
            </a:r>
            <a:endParaRPr lang="ru-RU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3" descr="DVT fem vei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9456" y="1412776"/>
            <a:ext cx="3456384" cy="4447036"/>
          </a:xfrm>
          <a:prstGeom prst="rect">
            <a:avLst/>
          </a:prstGeom>
          <a:noFill/>
        </p:spPr>
      </p:pic>
      <p:pic>
        <p:nvPicPr>
          <p:cNvPr id="12" name="Picture 2" descr="DVT propagat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68008" y="1412776"/>
            <a:ext cx="5112568" cy="44462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Venoz Trombozun Patogenezi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 err="1"/>
              <a:t>Vir</a:t>
            </a:r>
            <a:r>
              <a:rPr lang="az-Latn-AZ" dirty="0"/>
              <a:t>x</a:t>
            </a:r>
            <a:r>
              <a:rPr lang="en-US" dirty="0"/>
              <a:t>o</a:t>
            </a:r>
            <a:r>
              <a:rPr lang="az-Latn-AZ" dirty="0"/>
              <a:t>v</a:t>
            </a:r>
            <a:r>
              <a:rPr lang="en-US" dirty="0"/>
              <a:t> Triad</a:t>
            </a:r>
            <a:r>
              <a:rPr lang="az-Latn-AZ" dirty="0"/>
              <a:t>ası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az-Latn-AZ" dirty="0"/>
              <a:t>-  Damar divarının zədələnməsi</a:t>
            </a:r>
          </a:p>
          <a:p>
            <a:r>
              <a:rPr lang="az-Latn-AZ" dirty="0"/>
              <a:t>-  Qan axımı patoloqiyası </a:t>
            </a:r>
            <a:r>
              <a:rPr lang="en-US" dirty="0"/>
              <a:t> (</a:t>
            </a:r>
            <a:r>
              <a:rPr lang="az-Latn-AZ" dirty="0"/>
              <a:t>staz</a:t>
            </a:r>
            <a:r>
              <a:rPr lang="en-US" dirty="0"/>
              <a:t>)</a:t>
            </a:r>
          </a:p>
          <a:p>
            <a:r>
              <a:rPr lang="az-Latn-AZ" dirty="0"/>
              <a:t>-  Qan laxtalanması pozulmaları</a:t>
            </a:r>
            <a:r>
              <a:rPr lang="en-US" dirty="0"/>
              <a:t> (</a:t>
            </a:r>
            <a:r>
              <a:rPr lang="az-Latn-AZ" dirty="0"/>
              <a:t>hiperkoaqulyasiya</a:t>
            </a:r>
            <a:r>
              <a:rPr lang="en-US" dirty="0"/>
              <a:t>)</a:t>
            </a:r>
            <a:endParaRPr lang="en-A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1452530" y="2214554"/>
            <a:ext cx="39305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4800" b="1" i="1" dirty="0" smtClean="0">
                <a:solidFill>
                  <a:srgbClr val="FF0000"/>
                </a:solidFill>
                <a:latin typeface="Papyrus" pitchFamily="66" charset="0"/>
              </a:rPr>
              <a:t>-</a:t>
            </a:r>
            <a:endParaRPr lang="ru-RU" sz="4800" b="1" i="1" dirty="0">
              <a:solidFill>
                <a:srgbClr val="FF0000"/>
              </a:solidFill>
              <a:latin typeface="Papyrus" pitchFamily="66" charset="0"/>
            </a:endParaRPr>
          </a:p>
        </p:txBody>
      </p:sp>
      <p:pic>
        <p:nvPicPr>
          <p:cNvPr id="12" name="Picture 4" descr="vircow copy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9456" y="1628800"/>
            <a:ext cx="2552252" cy="39022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3600" dirty="0" smtClean="0"/>
              <a:t>Damar divarının zədələnməsi </a:t>
            </a:r>
            <a:endParaRPr lang="ru-RU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/>
          <a:lstStyle/>
          <a:p>
            <a:r>
              <a:rPr lang="en-US" dirty="0" err="1" smtClean="0"/>
              <a:t>Tra</a:t>
            </a:r>
            <a:r>
              <a:rPr lang="az-Latn-AZ" dirty="0"/>
              <a:t>v</a:t>
            </a:r>
            <a:r>
              <a:rPr lang="en-US" dirty="0"/>
              <a:t>ma: </a:t>
            </a:r>
            <a:r>
              <a:rPr lang="az-Latn-AZ" dirty="0"/>
              <a:t>tibbi, cərrahi proseduralar</a:t>
            </a:r>
            <a:r>
              <a:rPr lang="en-US" dirty="0"/>
              <a:t>, </a:t>
            </a:r>
            <a:r>
              <a:rPr lang="az-Latn-AZ" dirty="0"/>
              <a:t>idman</a:t>
            </a:r>
          </a:p>
          <a:p>
            <a:endParaRPr lang="en-US" dirty="0"/>
          </a:p>
          <a:p>
            <a:r>
              <a:rPr lang="az-Latn-AZ" dirty="0"/>
              <a:t>İltihab </a:t>
            </a:r>
            <a:r>
              <a:rPr lang="en-US" dirty="0"/>
              <a:t>: </a:t>
            </a:r>
            <a:r>
              <a:rPr lang="az-Latn-AZ" dirty="0"/>
              <a:t>çanaq orqanlarında</a:t>
            </a:r>
          </a:p>
          <a:p>
            <a:endParaRPr lang="en-US" dirty="0"/>
          </a:p>
          <a:p>
            <a:r>
              <a:rPr lang="az-Latn-AZ" dirty="0"/>
              <a:t>Keçirilmiş tromboflebit</a:t>
            </a:r>
            <a:endParaRPr lang="en-US" dirty="0"/>
          </a:p>
          <a:p>
            <a:endParaRPr lang="az-Latn-AZ" dirty="0"/>
          </a:p>
          <a:p>
            <a:r>
              <a:rPr lang="az-Latn-AZ" dirty="0"/>
              <a:t>Varikoz venalar</a:t>
            </a:r>
            <a:endParaRPr lang="en-US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DVT – risk faktorları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dirty="0"/>
              <a:t>Cərrahiyə</a:t>
            </a:r>
            <a:r>
              <a:rPr lang="en-US" dirty="0"/>
              <a:t> </a:t>
            </a:r>
            <a:endParaRPr lang="az-Latn-AZ" dirty="0"/>
          </a:p>
          <a:p>
            <a:pPr marL="0" indent="0">
              <a:buNone/>
            </a:pPr>
            <a:r>
              <a:rPr lang="az-Latn-AZ" dirty="0"/>
              <a:t>-Onkologiya</a:t>
            </a:r>
            <a:endParaRPr lang="en-US" dirty="0"/>
          </a:p>
          <a:p>
            <a:pPr marL="0" indent="0">
              <a:buNone/>
            </a:pPr>
            <a:r>
              <a:rPr lang="az-Latn-AZ" dirty="0"/>
              <a:t>-</a:t>
            </a:r>
            <a:r>
              <a:rPr lang="en-US" dirty="0"/>
              <a:t>Oral </a:t>
            </a:r>
            <a:r>
              <a:rPr lang="az-Latn-AZ" dirty="0"/>
              <a:t>kontraseptivlər</a:t>
            </a:r>
            <a:endParaRPr lang="en-US" dirty="0"/>
          </a:p>
          <a:p>
            <a:pPr marL="0" indent="0">
              <a:buNone/>
            </a:pPr>
            <a:r>
              <a:rPr lang="az-Latn-AZ" dirty="0"/>
              <a:t>-Polisitemiya</a:t>
            </a:r>
            <a:endParaRPr lang="en-US" dirty="0"/>
          </a:p>
          <a:p>
            <a:pPr marL="0" indent="0">
              <a:buNone/>
            </a:pPr>
            <a:r>
              <a:rPr lang="az-Latn-AZ" dirty="0"/>
              <a:t>-Artıq çəki</a:t>
            </a:r>
            <a:endParaRPr lang="en-US" dirty="0"/>
          </a:p>
          <a:p>
            <a:pPr marL="0" indent="0">
              <a:buNone/>
            </a:pPr>
            <a:r>
              <a:rPr lang="az-Latn-AZ" dirty="0"/>
              <a:t>-Hərəkətsizlik</a:t>
            </a:r>
            <a:endParaRPr lang="ru-RU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Tra</a:t>
            </a:r>
            <a:r>
              <a:rPr lang="az-Latn-AZ" sz="3600" dirty="0" smtClean="0"/>
              <a:t>v</a:t>
            </a:r>
            <a:r>
              <a:rPr lang="en-US" sz="3600" dirty="0" smtClean="0"/>
              <a:t>ma</a:t>
            </a:r>
            <a:endParaRPr lang="ru-RU" sz="36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Picture 3" descr="gunshot ext fixato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95894" y="1124744"/>
            <a:ext cx="3852033" cy="4737596"/>
          </a:xfrm>
          <a:prstGeom prst="rect">
            <a:avLst/>
          </a:prstGeom>
          <a:noFill/>
        </p:spPr>
      </p:pic>
      <p:pic>
        <p:nvPicPr>
          <p:cNvPr id="13" name="Picture 2" descr="ext fixator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830834" y="1124744"/>
            <a:ext cx="4120849" cy="47375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Venoz staz </a:t>
            </a:r>
            <a:endParaRPr lang="ru-RU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 fontScale="92500" lnSpcReduction="20000"/>
          </a:bodyPr>
          <a:lstStyle/>
          <a:p>
            <a:r>
              <a:rPr lang="az-Latn-AZ" dirty="0"/>
              <a:t>Yataq rejimi </a:t>
            </a:r>
            <a:r>
              <a:rPr lang="en-US" dirty="0"/>
              <a:t>: </a:t>
            </a:r>
            <a:r>
              <a:rPr lang="az-Latn-AZ" dirty="0"/>
              <a:t>post-op, bel fəqərələri xəstəlikləri</a:t>
            </a:r>
          </a:p>
          <a:p>
            <a:endParaRPr lang="en-US" dirty="0"/>
          </a:p>
          <a:p>
            <a:r>
              <a:rPr lang="az-Latn-AZ" dirty="0"/>
              <a:t>Aşağı ətrafların uzun müddət məcburi hərəkətsizliyi</a:t>
            </a:r>
          </a:p>
          <a:p>
            <a:endParaRPr lang="en-US" dirty="0"/>
          </a:p>
          <a:p>
            <a:r>
              <a:rPr lang="az-Latn-AZ" dirty="0"/>
              <a:t>Hərəkət məhtudiyyəti: post-op, qəza, ağıl zəifliyi</a:t>
            </a:r>
          </a:p>
          <a:p>
            <a:endParaRPr lang="en-US" dirty="0"/>
          </a:p>
          <a:p>
            <a:r>
              <a:rPr lang="az-Latn-AZ" dirty="0"/>
              <a:t>Xroniki ürək çatmamazlığı</a:t>
            </a:r>
          </a:p>
          <a:p>
            <a:endParaRPr lang="en-US" dirty="0"/>
          </a:p>
          <a:p>
            <a:r>
              <a:rPr lang="az-Latn-AZ" dirty="0"/>
              <a:t>Törəmə ilə kompressiya</a:t>
            </a:r>
          </a:p>
          <a:p>
            <a:endParaRPr lang="en-US" dirty="0"/>
          </a:p>
          <a:p>
            <a:r>
              <a:rPr lang="az-Latn-AZ" dirty="0"/>
              <a:t>Azalmış arterial axim: şok</a:t>
            </a:r>
            <a:endParaRPr lang="en-A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Klinika </a:t>
            </a:r>
            <a:endParaRPr lang="ru-RU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1424" y="1484784"/>
            <a:ext cx="10515600" cy="4351338"/>
          </a:xfrm>
        </p:spPr>
        <p:txBody>
          <a:bodyPr/>
          <a:lstStyle/>
          <a:p>
            <a:r>
              <a:rPr lang="az-Latn-AZ" dirty="0"/>
              <a:t>Ağrı</a:t>
            </a:r>
          </a:p>
          <a:p>
            <a:r>
              <a:rPr lang="az-Latn-AZ" dirty="0"/>
              <a:t>Şişkinlik </a:t>
            </a:r>
          </a:p>
          <a:p>
            <a:r>
              <a:rPr lang="az-Latn-AZ" dirty="0"/>
              <a:t>“Phlegmasia alba dolens”</a:t>
            </a:r>
          </a:p>
          <a:p>
            <a:r>
              <a:rPr lang="az-Latn-AZ" dirty="0"/>
              <a:t>“Phlegmasia cerula dolens”</a:t>
            </a:r>
          </a:p>
          <a:p>
            <a:r>
              <a:rPr lang="az-Latn-AZ" dirty="0"/>
              <a:t>Venoz qanqren</a:t>
            </a:r>
          </a:p>
          <a:p>
            <a:r>
              <a:rPr lang="az-Latn-AZ" dirty="0"/>
              <a:t>“Posttromboflebitik sindrom</a:t>
            </a:r>
            <a:endParaRPr lang="ru-R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Müayinə metodları</a:t>
            </a:r>
            <a:endParaRPr lang="ru-RU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983432" y="1556792"/>
            <a:ext cx="5181600" cy="4351338"/>
          </a:xfrm>
        </p:spPr>
        <p:txBody>
          <a:bodyPr/>
          <a:lstStyle/>
          <a:p>
            <a:r>
              <a:rPr lang="az-Latn-AZ" dirty="0">
                <a:solidFill>
                  <a:schemeClr val="folHlink"/>
                </a:solidFill>
              </a:rPr>
              <a:t>Standart fizikal müayinə</a:t>
            </a:r>
          </a:p>
          <a:p>
            <a:endParaRPr lang="az-Latn-AZ" dirty="0">
              <a:solidFill>
                <a:schemeClr val="folHlink"/>
              </a:solidFill>
            </a:endParaRPr>
          </a:p>
          <a:p>
            <a:r>
              <a:rPr lang="az-Latn-AZ" dirty="0"/>
              <a:t>Doppler USM</a:t>
            </a:r>
          </a:p>
          <a:p>
            <a:endParaRPr lang="az-Latn-AZ" dirty="0"/>
          </a:p>
          <a:p>
            <a:r>
              <a:rPr lang="az-Latn-AZ" dirty="0"/>
              <a:t>Venoqrafiya</a:t>
            </a:r>
          </a:p>
          <a:p>
            <a:endParaRPr lang="az-Latn-AZ" dirty="0"/>
          </a:p>
          <a:p>
            <a:r>
              <a:rPr lang="az-Latn-AZ" dirty="0"/>
              <a:t>Döş qəfəsi Rentgeni </a:t>
            </a:r>
          </a:p>
          <a:p>
            <a:r>
              <a:rPr lang="az-Latn-AZ" dirty="0"/>
              <a:t>( pulmonar tromboemboliya)</a:t>
            </a:r>
            <a:endParaRPr lang="tr-TR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Şəkil 9" descr="images (19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05650" y="1700808"/>
            <a:ext cx="3314700" cy="367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Müayinə metodları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9416" y="1442445"/>
            <a:ext cx="5181600" cy="4351338"/>
          </a:xfrm>
        </p:spPr>
        <p:txBody>
          <a:bodyPr/>
          <a:lstStyle/>
          <a:p>
            <a:r>
              <a:rPr lang="az-Latn-AZ" dirty="0"/>
              <a:t>Döş qəfəsi Rentgeni </a:t>
            </a:r>
          </a:p>
          <a:p>
            <a:r>
              <a:rPr lang="az-Latn-AZ" dirty="0"/>
              <a:t>( pulmonar tromboemboliya</a:t>
            </a:r>
            <a:endParaRPr lang="ru-R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Picture 2" descr="DVT PE cx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53656" y="1357299"/>
            <a:ext cx="4076372" cy="43687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DVT</a:t>
            </a:r>
            <a:endParaRPr lang="ru-RU" sz="36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Şəkil 9" descr="images (17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816081" y="1556792"/>
            <a:ext cx="4320480" cy="4256581"/>
          </a:xfrm>
          <a:prstGeom prst="rect">
            <a:avLst/>
          </a:prstGeom>
        </p:spPr>
      </p:pic>
      <p:pic>
        <p:nvPicPr>
          <p:cNvPr id="13" name="Picture 4" descr="DVT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55440" y="1556792"/>
            <a:ext cx="4032448" cy="42565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DVT müalicəsi</a:t>
            </a:r>
            <a:endParaRPr lang="ru-RU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1424" y="1501649"/>
            <a:ext cx="10515600" cy="4351338"/>
          </a:xfrm>
        </p:spPr>
        <p:txBody>
          <a:bodyPr/>
          <a:lstStyle/>
          <a:p>
            <a:r>
              <a:rPr lang="az-Latn-AZ" dirty="0"/>
              <a:t>Antikoaqulyantlar</a:t>
            </a:r>
          </a:p>
          <a:p>
            <a:endParaRPr lang="en-US" dirty="0"/>
          </a:p>
          <a:p>
            <a:pPr>
              <a:buFontTx/>
              <a:buNone/>
            </a:pPr>
            <a:r>
              <a:rPr lang="en-US" dirty="0"/>
              <a:t>Heparin (</a:t>
            </a:r>
            <a:r>
              <a:rPr lang="az-Latn-AZ" dirty="0"/>
              <a:t>Dərialtı və ya venadaxili inyeksiyalar</a:t>
            </a:r>
            <a:r>
              <a:rPr lang="en-US" dirty="0"/>
              <a:t>)</a:t>
            </a:r>
          </a:p>
          <a:p>
            <a:pPr>
              <a:buFontTx/>
              <a:buNone/>
            </a:pPr>
            <a:r>
              <a:rPr lang="az-Latn-AZ" dirty="0"/>
              <a:t>Varfarin (Oral)</a:t>
            </a:r>
          </a:p>
          <a:p>
            <a:r>
              <a:rPr lang="az-Latn-AZ" dirty="0"/>
              <a:t>Antiaqreqantlar</a:t>
            </a:r>
          </a:p>
          <a:p>
            <a:r>
              <a:rPr lang="az-Latn-AZ" dirty="0"/>
              <a:t>Antiinflamatuarlar</a:t>
            </a:r>
          </a:p>
          <a:p>
            <a:r>
              <a:rPr lang="az-Latn-AZ" dirty="0"/>
              <a:t>Ağrıkəsicilər</a:t>
            </a:r>
            <a:endParaRPr lang="ru-RU" dirty="0"/>
          </a:p>
          <a:p>
            <a:endParaRPr lang="en-US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şlıq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 smtClean="0"/>
              <a:t>Cərrahi </a:t>
            </a:r>
            <a:r>
              <a:rPr lang="az-Latn-AZ" sz="2800" dirty="0" smtClean="0"/>
              <a:t>profilaktika</a:t>
            </a:r>
            <a:endParaRPr lang="ru-RU" sz="2800" dirty="0"/>
          </a:p>
        </p:txBody>
      </p:sp>
      <p:sp>
        <p:nvSpPr>
          <p:cNvPr id="21" name="Mətn Qutusu 20"/>
          <p:cNvSpPr txBox="1"/>
          <p:nvPr/>
        </p:nvSpPr>
        <p:spPr>
          <a:xfrm>
            <a:off x="1381092" y="38576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Mətn Qutusu 21"/>
          <p:cNvSpPr txBox="1"/>
          <p:nvPr/>
        </p:nvSpPr>
        <p:spPr>
          <a:xfrm>
            <a:off x="1533492" y="40100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1452530" y="2214554"/>
            <a:ext cx="184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4800" b="1" i="1" dirty="0">
              <a:solidFill>
                <a:srgbClr val="FF0000"/>
              </a:solidFill>
              <a:latin typeface="Papyrus" pitchFamily="66" charset="0"/>
            </a:endParaRPr>
          </a:p>
        </p:txBody>
      </p:sp>
      <p:pic>
        <p:nvPicPr>
          <p:cNvPr id="13" name="Picture 2" descr="caval filte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9456" y="1124745"/>
            <a:ext cx="3744416" cy="4752528"/>
          </a:xfrm>
          <a:prstGeom prst="rect">
            <a:avLst/>
          </a:prstGeom>
          <a:noFill/>
        </p:spPr>
      </p:pic>
      <p:pic>
        <p:nvPicPr>
          <p:cNvPr id="14" name="Picture 2" descr="greenfield filter copy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216080" y="1116745"/>
            <a:ext cx="4680520" cy="4760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855640" y="2636912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643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57205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1071</TotalTime>
  <Words>697</Words>
  <Application>Microsoft Office PowerPoint</Application>
  <PresentationFormat>Widescreen</PresentationFormat>
  <Paragraphs>294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Papyrus</vt:lpstr>
      <vt:lpstr>Times New Roman</vt:lpstr>
      <vt:lpstr>Wingdings</vt:lpstr>
      <vt:lpstr>Praktiki dərs şablonu 7</vt:lpstr>
      <vt:lpstr>Venoz damar xəstəlikləri</vt:lpstr>
      <vt:lpstr>Venoz damarların anatomiyası</vt:lpstr>
      <vt:lpstr>Fiziologiya </vt:lpstr>
      <vt:lpstr> Tərifi </vt:lpstr>
      <vt:lpstr> Rast gəlməsi </vt:lpstr>
      <vt:lpstr> Təsnifatı </vt:lpstr>
      <vt:lpstr> Səbəbləri </vt:lpstr>
      <vt:lpstr>Simptomları</vt:lpstr>
      <vt:lpstr>Ağırlaşmaları</vt:lpstr>
      <vt:lpstr>Xroniki venoz çatmamazlığın patofiziologiyası </vt:lpstr>
      <vt:lpstr>Qapaqcıqların disfunksiyasının patofiziologiyası</vt:lpstr>
      <vt:lpstr>XVÇ yayılması</vt:lpstr>
      <vt:lpstr>Venoz çatmamazlığın etiologiyası</vt:lpstr>
      <vt:lpstr>Venoz çatmamazlığın etiologiyası</vt:lpstr>
      <vt:lpstr>XVÇ-ı hazırlayan səbəblər</vt:lpstr>
      <vt:lpstr>XVÇ-ı hazırlayan səbəblər</vt:lpstr>
      <vt:lpstr>Simptomatika</vt:lpstr>
      <vt:lpstr>Klassifikasiya : Morfoloji</vt:lpstr>
      <vt:lpstr>Klassifikasiya : Morfoloji</vt:lpstr>
      <vt:lpstr>Klassifikasiya : Morfoloji</vt:lpstr>
      <vt:lpstr>Klassifikasiya : Morfoloji</vt:lpstr>
      <vt:lpstr>Dəri dəyişiklikləri</vt:lpstr>
      <vt:lpstr>Venoz çatmamazlığın</vt:lpstr>
      <vt:lpstr>CEAP klassifikasiyası</vt:lpstr>
      <vt:lpstr>Diaqnostikası</vt:lpstr>
      <vt:lpstr>Müalicə</vt:lpstr>
      <vt:lpstr>Cərrahi müalicə</vt:lpstr>
      <vt:lpstr>Cərrahi müalicə</vt:lpstr>
      <vt:lpstr>Skleroterapiya</vt:lpstr>
      <vt:lpstr>Kəskin venoz tromboz </vt:lpstr>
      <vt:lpstr>Venoz Trombozun Patogenezi</vt:lpstr>
      <vt:lpstr>Damar divarının zədələnməsi </vt:lpstr>
      <vt:lpstr>DVT – risk faktorları</vt:lpstr>
      <vt:lpstr>Travma</vt:lpstr>
      <vt:lpstr>Venoz staz </vt:lpstr>
      <vt:lpstr>Klinika </vt:lpstr>
      <vt:lpstr>Müayinə metodları</vt:lpstr>
      <vt:lpstr>Müayinə metodları</vt:lpstr>
      <vt:lpstr>DVT</vt:lpstr>
      <vt:lpstr>DVT müalicəsi</vt:lpstr>
      <vt:lpstr>Cərrahi profilaktika</vt:lpstr>
      <vt:lpstr>Diqqətinizə görə təşəkkürlər.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Windows User</cp:lastModifiedBy>
  <cp:revision>142</cp:revision>
  <dcterms:created xsi:type="dcterms:W3CDTF">2013-12-27T17:21:26Z</dcterms:created>
  <dcterms:modified xsi:type="dcterms:W3CDTF">2021-10-26T17:57:21Z</dcterms:modified>
</cp:coreProperties>
</file>