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46"/>
  </p:notesMasterIdLst>
  <p:sldIdLst>
    <p:sldId id="343" r:id="rId2"/>
    <p:sldId id="305" r:id="rId3"/>
    <p:sldId id="306" r:id="rId4"/>
    <p:sldId id="304" r:id="rId5"/>
    <p:sldId id="292" r:id="rId6"/>
    <p:sldId id="294" r:id="rId7"/>
    <p:sldId id="299" r:id="rId8"/>
    <p:sldId id="301" r:id="rId9"/>
    <p:sldId id="297" r:id="rId10"/>
    <p:sldId id="303" r:id="rId11"/>
    <p:sldId id="302" r:id="rId12"/>
    <p:sldId id="308" r:id="rId13"/>
    <p:sldId id="293" r:id="rId14"/>
    <p:sldId id="300" r:id="rId15"/>
    <p:sldId id="298" r:id="rId16"/>
    <p:sldId id="295" r:id="rId17"/>
    <p:sldId id="296" r:id="rId18"/>
    <p:sldId id="307" r:id="rId19"/>
    <p:sldId id="309" r:id="rId20"/>
    <p:sldId id="310" r:id="rId21"/>
    <p:sldId id="314" r:id="rId22"/>
    <p:sldId id="311" r:id="rId23"/>
    <p:sldId id="312" r:id="rId24"/>
    <p:sldId id="320" r:id="rId25"/>
    <p:sldId id="321" r:id="rId26"/>
    <p:sldId id="318" r:id="rId27"/>
    <p:sldId id="317" r:id="rId28"/>
    <p:sldId id="316" r:id="rId29"/>
    <p:sldId id="323" r:id="rId30"/>
    <p:sldId id="315" r:id="rId31"/>
    <p:sldId id="324" r:id="rId32"/>
    <p:sldId id="325" r:id="rId33"/>
    <p:sldId id="329" r:id="rId34"/>
    <p:sldId id="322" r:id="rId35"/>
    <p:sldId id="330" r:id="rId36"/>
    <p:sldId id="326" r:id="rId37"/>
    <p:sldId id="331" r:id="rId38"/>
    <p:sldId id="332" r:id="rId39"/>
    <p:sldId id="334" r:id="rId40"/>
    <p:sldId id="337" r:id="rId41"/>
    <p:sldId id="339" r:id="rId42"/>
    <p:sldId id="340" r:id="rId43"/>
    <p:sldId id="341" r:id="rId44"/>
    <p:sldId id="342" r:id="rId4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9" autoAdjust="0"/>
    <p:restoredTop sz="86380" autoAdjust="0"/>
  </p:normalViewPr>
  <p:slideViewPr>
    <p:cSldViewPr>
      <p:cViewPr varScale="1">
        <p:scale>
          <a:sx n="79" d="100"/>
          <a:sy n="79" d="100"/>
        </p:scale>
        <p:origin x="618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pPr/>
              <a:t>10/26/2021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32176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14744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96417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03305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78152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99757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22177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29473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85081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92900323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9084080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Kamran Musayev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rteriyal damar</a:t>
            </a:r>
            <a:r>
              <a:rPr lang="en-US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sz="1400" b="1" baseline="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xəstəlikləri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274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m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 smtClean="0"/>
              <a:t>Arteriyal damar xəstəlikləri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 smtClean="0"/>
              <a:t>Prof. Dr. Kamran Musayev</a:t>
            </a:r>
          </a:p>
          <a:p>
            <a:r>
              <a:rPr lang="az-Latn-AZ" b="1" dirty="0" smtClean="0"/>
              <a:t>Azərbaycan Tibb Universiteti</a:t>
            </a:r>
          </a:p>
          <a:p>
            <a:r>
              <a:rPr lang="az-Latn-AZ" b="1" dirty="0" smtClean="0"/>
              <a:t>I Cərrahi xəstəliklər kafedrası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09870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lum bright="-18000" contrast="6000"/>
          </a:blip>
          <a:srcRect/>
          <a:stretch>
            <a:fillRect/>
          </a:stretch>
        </p:blipFill>
        <p:spPr bwMode="auto">
          <a:xfrm>
            <a:off x="238084" y="857232"/>
            <a:ext cx="6694488" cy="5529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Şəkil 8" descr="images (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7570" y="857232"/>
            <a:ext cx="4786346" cy="2000264"/>
          </a:xfrm>
          <a:prstGeom prst="rect">
            <a:avLst/>
          </a:prstGeom>
        </p:spPr>
      </p:pic>
      <p:pic>
        <p:nvPicPr>
          <p:cNvPr id="10" name="Picture 5" descr="Cilostazol-2"/>
          <p:cNvPicPr>
            <a:picLocks noChangeAspect="1" noChangeArrowheads="1"/>
          </p:cNvPicPr>
          <p:nvPr/>
        </p:nvPicPr>
        <p:blipFill>
          <a:blip r:embed="rId4">
            <a:lum bright="-18000" contrast="12000"/>
          </a:blip>
          <a:srcRect r="1707"/>
          <a:stretch>
            <a:fillRect/>
          </a:stretch>
        </p:blipFill>
        <p:spPr>
          <a:xfrm>
            <a:off x="7096132" y="2928934"/>
            <a:ext cx="4903787" cy="3454402"/>
          </a:xfrm>
          <a:prstGeom prst="rect">
            <a:avLst/>
          </a:prstGeom>
          <a:noFill/>
          <a:ln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Arterial damar sistemin </a:t>
            </a:r>
            <a:r>
              <a:rPr lang="az-Latn-AZ" sz="2400" dirty="0" smtClean="0"/>
              <a:t>anatomiyası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q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Aortanın anatomiyası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528048" y="1272592"/>
            <a:ext cx="5181600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az-Latn-AZ" b="1" dirty="0">
                <a:solidFill>
                  <a:schemeClr val="hlink"/>
                </a:solidFill>
              </a:rPr>
              <a:t>Qalxan aorta </a:t>
            </a:r>
          </a:p>
          <a:p>
            <a:r>
              <a:rPr lang="az-Latn-AZ" dirty="0">
                <a:solidFill>
                  <a:schemeClr val="hlink"/>
                </a:solidFill>
              </a:rPr>
              <a:t>	    LCA</a:t>
            </a:r>
          </a:p>
          <a:p>
            <a:r>
              <a:rPr lang="az-Latn-AZ" dirty="0">
                <a:solidFill>
                  <a:schemeClr val="hlink"/>
                </a:solidFill>
              </a:rPr>
              <a:t>	    RCA</a:t>
            </a:r>
            <a:endParaRPr lang="en-US" dirty="0">
              <a:solidFill>
                <a:schemeClr val="hlink"/>
              </a:solidFill>
            </a:endParaRPr>
          </a:p>
          <a:p>
            <a:endParaRPr lang="az-Latn-AZ" dirty="0">
              <a:solidFill>
                <a:schemeClr val="hlink"/>
              </a:solidFill>
            </a:endParaRPr>
          </a:p>
          <a:p>
            <a:pPr marL="0" indent="0">
              <a:buNone/>
            </a:pPr>
            <a:r>
              <a:rPr lang="az-Latn-AZ" dirty="0">
                <a:solidFill>
                  <a:schemeClr val="hlink"/>
                </a:solidFill>
              </a:rPr>
              <a:t> * </a:t>
            </a:r>
            <a:r>
              <a:rPr lang="az-Latn-AZ" b="1" dirty="0">
                <a:solidFill>
                  <a:schemeClr val="hlink"/>
                </a:solidFill>
              </a:rPr>
              <a:t>Arkus aorta</a:t>
            </a:r>
          </a:p>
          <a:p>
            <a:r>
              <a:rPr lang="az-Latn-AZ" dirty="0">
                <a:solidFill>
                  <a:schemeClr val="hlink"/>
                </a:solidFill>
              </a:rPr>
              <a:t>	  braxiocefal art.</a:t>
            </a:r>
          </a:p>
          <a:p>
            <a:r>
              <a:rPr lang="az-Latn-AZ" dirty="0">
                <a:solidFill>
                  <a:schemeClr val="hlink"/>
                </a:solidFill>
              </a:rPr>
              <a:t>	  sol ana karotis art.</a:t>
            </a:r>
          </a:p>
          <a:p>
            <a:r>
              <a:rPr lang="az-Latn-AZ" dirty="0">
                <a:solidFill>
                  <a:schemeClr val="hlink"/>
                </a:solidFill>
              </a:rPr>
              <a:t>	  sol subklavian art.</a:t>
            </a:r>
          </a:p>
          <a:p>
            <a:endParaRPr lang="az-Latn-AZ" dirty="0">
              <a:solidFill>
                <a:schemeClr val="hlink"/>
              </a:solidFill>
            </a:endParaRPr>
          </a:p>
          <a:p>
            <a:pPr marL="0" indent="0">
              <a:buNone/>
            </a:pPr>
            <a:r>
              <a:rPr lang="az-Latn-AZ" dirty="0">
                <a:solidFill>
                  <a:schemeClr val="hlink"/>
                </a:solidFill>
              </a:rPr>
              <a:t>*</a:t>
            </a:r>
            <a:r>
              <a:rPr lang="az-Latn-AZ" b="1" dirty="0">
                <a:solidFill>
                  <a:schemeClr val="hlink"/>
                </a:solidFill>
              </a:rPr>
              <a:t>Enən aorta</a:t>
            </a:r>
          </a:p>
          <a:p>
            <a:r>
              <a:rPr lang="az-Latn-AZ" dirty="0">
                <a:solidFill>
                  <a:schemeClr val="hlink"/>
                </a:solidFill>
              </a:rPr>
              <a:t>	 truncus choleacus</a:t>
            </a:r>
          </a:p>
          <a:p>
            <a:r>
              <a:rPr lang="az-Latn-AZ" dirty="0">
                <a:solidFill>
                  <a:schemeClr val="hlink"/>
                </a:solidFill>
              </a:rPr>
              <a:t>	 art. mesenterica superior</a:t>
            </a:r>
          </a:p>
          <a:p>
            <a:r>
              <a:rPr lang="az-Latn-AZ" dirty="0">
                <a:solidFill>
                  <a:schemeClr val="hlink"/>
                </a:solidFill>
              </a:rPr>
              <a:t>	 art. mesenterica inferior</a:t>
            </a:r>
          </a:p>
          <a:p>
            <a:r>
              <a:rPr lang="az-Latn-AZ" dirty="0">
                <a:solidFill>
                  <a:schemeClr val="hlink"/>
                </a:solidFill>
              </a:rPr>
              <a:t>	 renal arteries</a:t>
            </a:r>
          </a:p>
          <a:p>
            <a:endParaRPr lang="en-US" dirty="0"/>
          </a:p>
        </p:txBody>
      </p:sp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Picture 4" descr="Untitled-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424" y="1216256"/>
            <a:ext cx="4389702" cy="49082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720709" y="1441626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609600" indent="-609600"/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Arteriya divarı 5 fərqli təbəqədən ibarətdir:</a:t>
            </a:r>
          </a:p>
          <a:p>
            <a:pPr marL="609600" indent="-609600">
              <a:buFont typeface="Arial" charset="0"/>
              <a:buAutoNum type="arabicPeriod"/>
            </a:pPr>
            <a:endParaRPr lang="az-Latn-A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 typeface="Arial" charset="0"/>
              <a:buAutoNum type="arabicPeriod"/>
            </a:pP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Tunica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intima                   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Intimal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elastik 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lamina</a:t>
            </a:r>
            <a:endParaRPr lang="az-Latn-A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>
              <a:buFont typeface="Arial" charset="0"/>
              <a:buAutoNum type="arabicPeriod"/>
            </a:pP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Tunica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media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External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elastic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lamina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09600" indent="-609600">
              <a:buFont typeface="Arial" charset="0"/>
              <a:buAutoNum type="arabicPeriod"/>
            </a:pP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Tunica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adventicia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4" descr="Untitled-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0176" y="1082479"/>
            <a:ext cx="3779837" cy="2952750"/>
          </a:xfrm>
          <a:prstGeom prst="rect">
            <a:avLst/>
          </a:prstGeom>
          <a:noFill/>
        </p:spPr>
      </p:pic>
      <p:pic>
        <p:nvPicPr>
          <p:cNvPr id="10" name="Şəkil 9" descr="300px-Anatomy_artery_az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958" y="3733784"/>
            <a:ext cx="3810000" cy="2730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Arterial divarın </a:t>
            </a:r>
            <a:r>
              <a:rPr lang="az-Latn-AZ" sz="2800" dirty="0" smtClean="0"/>
              <a:t>histologiyası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0107" y="-99392"/>
            <a:ext cx="5862851" cy="835878"/>
          </a:xfrm>
        </p:spPr>
        <p:txBody>
          <a:bodyPr>
            <a:normAutofit/>
          </a:bodyPr>
          <a:lstStyle/>
          <a:p>
            <a:r>
              <a:rPr lang="tr-TR" sz="2800" dirty="0" smtClean="0"/>
              <a:t>Ateroskleroz</a:t>
            </a:r>
            <a:r>
              <a:rPr lang="en-US" sz="2800" dirty="0" smtClean="0"/>
              <a:t>ıs</a:t>
            </a:r>
            <a:r>
              <a:rPr lang="tr-TR" sz="2800" dirty="0" smtClean="0"/>
              <a:t> obliterans </a:t>
            </a:r>
            <a:endParaRPr lang="en-US" sz="2800" b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5787" y="1484784"/>
            <a:ext cx="5181600" cy="4590303"/>
          </a:xfrm>
        </p:spPr>
        <p:txBody>
          <a:bodyPr>
            <a:normAutofit/>
          </a:bodyPr>
          <a:lstStyle/>
          <a:p>
            <a:r>
              <a:rPr lang="az-Latn-AZ" sz="2400" dirty="0"/>
              <a:t>P</a:t>
            </a:r>
            <a:r>
              <a:rPr lang="tr-TR" sz="2400" dirty="0"/>
              <a:t>eriferik damarlarda darlı</a:t>
            </a:r>
            <a:r>
              <a:rPr lang="az-Latn-AZ" sz="2400" dirty="0"/>
              <a:t>q</a:t>
            </a:r>
            <a:r>
              <a:rPr lang="tr-TR" sz="2400" dirty="0"/>
              <a:t> v</a:t>
            </a:r>
            <a:r>
              <a:rPr lang="az-Latn-AZ" sz="2400" dirty="0"/>
              <a:t>ə/</a:t>
            </a:r>
            <a:r>
              <a:rPr lang="tr-TR" sz="2400" dirty="0"/>
              <a:t>ya </a:t>
            </a:r>
            <a:r>
              <a:rPr lang="az-Latn-AZ" sz="2400" dirty="0"/>
              <a:t>okkluziya</a:t>
            </a:r>
            <a:r>
              <a:rPr lang="tr-TR" sz="2400" dirty="0"/>
              <a:t> yara</a:t>
            </a:r>
            <a:r>
              <a:rPr lang="az-Latn-AZ" sz="2400" dirty="0"/>
              <a:t>d</a:t>
            </a:r>
            <a:r>
              <a:rPr lang="tr-TR" sz="2400" dirty="0"/>
              <a:t>ara</a:t>
            </a:r>
            <a:r>
              <a:rPr lang="az-Latn-AZ" sz="2400" dirty="0"/>
              <a:t>q</a:t>
            </a:r>
            <a:r>
              <a:rPr lang="tr-TR" sz="2400" dirty="0"/>
              <a:t> h</a:t>
            </a:r>
            <a:r>
              <a:rPr lang="az-Latn-AZ" sz="2400" dirty="0"/>
              <a:t>ə</a:t>
            </a:r>
            <a:r>
              <a:rPr lang="tr-TR" sz="2400" dirty="0"/>
              <a:t>d</a:t>
            </a:r>
            <a:r>
              <a:rPr lang="az-Latn-AZ" sz="2400" dirty="0"/>
              <a:t>ə</a:t>
            </a:r>
            <a:r>
              <a:rPr lang="tr-TR" sz="2400" dirty="0"/>
              <a:t>f organlarda i</a:t>
            </a:r>
            <a:r>
              <a:rPr lang="az-Latn-AZ" sz="2400" dirty="0"/>
              <a:t>ş</a:t>
            </a:r>
            <a:r>
              <a:rPr lang="tr-TR" sz="2400" dirty="0"/>
              <a:t>emi</a:t>
            </a:r>
            <a:r>
              <a:rPr lang="az-Latn-AZ" sz="2400" dirty="0"/>
              <a:t>ya</a:t>
            </a:r>
            <a:r>
              <a:rPr lang="tr-TR" sz="2400" dirty="0"/>
              <a:t> v</a:t>
            </a:r>
            <a:r>
              <a:rPr lang="az-Latn-AZ" sz="2400" dirty="0"/>
              <a:t>ə</a:t>
            </a:r>
            <a:r>
              <a:rPr lang="tr-TR" sz="2400" dirty="0"/>
              <a:t> nekrozla </a:t>
            </a:r>
            <a:r>
              <a:rPr lang="az-Latn-AZ" sz="2400" dirty="0"/>
              <a:t>müşahidə edilən</a:t>
            </a:r>
            <a:r>
              <a:rPr lang="tr-TR" sz="2400" dirty="0"/>
              <a:t> </a:t>
            </a:r>
            <a:r>
              <a:rPr lang="az-Latn-AZ" sz="2400" dirty="0"/>
              <a:t>x</a:t>
            </a:r>
            <a:r>
              <a:rPr lang="tr-TR" sz="2400" dirty="0"/>
              <a:t>ronik g</a:t>
            </a:r>
            <a:r>
              <a:rPr lang="az-Latn-AZ" sz="2400" dirty="0"/>
              <a:t>e</a:t>
            </a:r>
            <a:r>
              <a:rPr lang="tr-TR" sz="2400" dirty="0"/>
              <a:t>diş</a:t>
            </a:r>
            <a:r>
              <a:rPr lang="az-Latn-AZ" sz="2400" dirty="0"/>
              <a:t>at</a:t>
            </a:r>
            <a:r>
              <a:rPr lang="tr-TR" sz="2400" dirty="0"/>
              <a:t>l</a:t>
            </a:r>
            <a:r>
              <a:rPr lang="az-Latn-AZ" sz="2400" dirty="0"/>
              <a:t>ı</a:t>
            </a:r>
            <a:r>
              <a:rPr lang="tr-TR" sz="2400" dirty="0"/>
              <a:t> bir </a:t>
            </a:r>
            <a:r>
              <a:rPr lang="az-Latn-AZ" sz="2400" dirty="0"/>
              <a:t>xə</a:t>
            </a:r>
            <a:r>
              <a:rPr lang="tr-TR" sz="2400" dirty="0"/>
              <a:t>st</a:t>
            </a:r>
            <a:r>
              <a:rPr lang="az-Latn-AZ" sz="2400" dirty="0"/>
              <a:t>ə</a:t>
            </a:r>
            <a:r>
              <a:rPr lang="tr-TR" sz="2400" dirty="0"/>
              <a:t>l</a:t>
            </a:r>
            <a:r>
              <a:rPr lang="az-Latn-AZ" sz="2400" dirty="0"/>
              <a:t>i</a:t>
            </a:r>
            <a:r>
              <a:rPr lang="tr-TR" sz="2400" dirty="0"/>
              <a:t>k</a:t>
            </a:r>
            <a:r>
              <a:rPr lang="az-Latn-AZ" sz="2400" dirty="0"/>
              <a:t>dir</a:t>
            </a:r>
            <a:endParaRPr lang="tr-TR" sz="2400" dirty="0"/>
          </a:p>
          <a:p>
            <a:endParaRPr lang="en-US" sz="2400" dirty="0"/>
          </a:p>
        </p:txBody>
      </p:sp>
      <p:pic>
        <p:nvPicPr>
          <p:cNvPr id="12" name="Şəkil 8" descr="images (25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894837" y="1620991"/>
            <a:ext cx="4498326" cy="368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Stenoz </a:t>
            </a:r>
            <a:r>
              <a:rPr lang="tr-TR" dirty="0"/>
              <a:t>/ </a:t>
            </a:r>
            <a:r>
              <a:rPr lang="az-Latn-AZ" dirty="0" smtClean="0"/>
              <a:t>Okkluziya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Toxumaların oksigen</a:t>
            </a:r>
            <a:r>
              <a:rPr lang="tr-TR" dirty="0"/>
              <a:t> v</a:t>
            </a:r>
            <a:r>
              <a:rPr lang="az-Latn-AZ" dirty="0"/>
              <a:t>ə</a:t>
            </a:r>
            <a:r>
              <a:rPr lang="tr-TR" dirty="0"/>
              <a:t> substrat </a:t>
            </a:r>
            <a:r>
              <a:rPr lang="az-Latn-AZ" dirty="0"/>
              <a:t>ehtiyyacı</a:t>
            </a:r>
            <a:r>
              <a:rPr lang="tr-TR" dirty="0"/>
              <a:t> daralmış v</a:t>
            </a:r>
            <a:r>
              <a:rPr lang="az-Latn-AZ" dirty="0"/>
              <a:t>ə/</a:t>
            </a:r>
            <a:r>
              <a:rPr lang="tr-TR" dirty="0"/>
              <a:t>ya tı</a:t>
            </a:r>
            <a:r>
              <a:rPr lang="az-Latn-AZ" dirty="0"/>
              <a:t>xanmış</a:t>
            </a:r>
            <a:r>
              <a:rPr lang="tr-TR" dirty="0"/>
              <a:t> damar t</a:t>
            </a:r>
            <a:r>
              <a:rPr lang="az-Latn-AZ" dirty="0"/>
              <a:t>ə</a:t>
            </a:r>
            <a:r>
              <a:rPr lang="tr-TR" dirty="0"/>
              <a:t>r</a:t>
            </a:r>
            <a:r>
              <a:rPr lang="az-Latn-AZ" dirty="0"/>
              <a:t>ə</a:t>
            </a:r>
            <a:r>
              <a:rPr lang="tr-TR" dirty="0"/>
              <a:t>f</a:t>
            </a:r>
            <a:r>
              <a:rPr lang="az-Latn-AZ" dirty="0"/>
              <a:t>i</a:t>
            </a:r>
            <a:r>
              <a:rPr lang="tr-TR" dirty="0"/>
              <a:t>nd</a:t>
            </a:r>
            <a:r>
              <a:rPr lang="az-Latn-AZ" dirty="0"/>
              <a:t>ə</a:t>
            </a:r>
            <a:r>
              <a:rPr lang="tr-TR" dirty="0"/>
              <a:t>n </a:t>
            </a:r>
            <a:r>
              <a:rPr lang="az-Latn-AZ" dirty="0"/>
              <a:t> təmin edilmir</a:t>
            </a:r>
            <a:r>
              <a:rPr lang="tr-TR" dirty="0"/>
              <a:t>.</a:t>
            </a:r>
          </a:p>
          <a:p>
            <a:r>
              <a:rPr lang="tr-TR" dirty="0"/>
              <a:t>İ</a:t>
            </a:r>
            <a:r>
              <a:rPr lang="az-Latn-AZ" dirty="0"/>
              <a:t>ş</a:t>
            </a:r>
            <a:r>
              <a:rPr lang="tr-TR" dirty="0"/>
              <a:t>emik s</a:t>
            </a:r>
            <a:r>
              <a:rPr lang="az-Latn-AZ" dirty="0"/>
              <a:t>i</a:t>
            </a:r>
            <a:r>
              <a:rPr lang="tr-TR" dirty="0"/>
              <a:t>mptomlar </a:t>
            </a:r>
            <a:r>
              <a:rPr lang="az-Latn-AZ" dirty="0"/>
              <a:t>stenozun</a:t>
            </a:r>
            <a:r>
              <a:rPr lang="tr-TR" dirty="0"/>
              <a:t> </a:t>
            </a:r>
            <a:r>
              <a:rPr lang="az-Latn-AZ" dirty="0"/>
              <a:t>bölgəsinə</a:t>
            </a:r>
            <a:r>
              <a:rPr lang="tr-TR" dirty="0"/>
              <a:t>, d</a:t>
            </a:r>
            <a:r>
              <a:rPr lang="az-Latn-AZ" dirty="0"/>
              <a:t>ə</a:t>
            </a:r>
            <a:r>
              <a:rPr lang="tr-TR" dirty="0"/>
              <a:t>r</a:t>
            </a:r>
            <a:r>
              <a:rPr lang="az-Latn-AZ" dirty="0"/>
              <a:t>ə</a:t>
            </a:r>
            <a:r>
              <a:rPr lang="tr-TR" dirty="0"/>
              <a:t>c</a:t>
            </a:r>
            <a:r>
              <a:rPr lang="az-Latn-AZ" dirty="0"/>
              <a:t>ə</a:t>
            </a:r>
            <a:r>
              <a:rPr lang="tr-TR" dirty="0"/>
              <a:t>sin</a:t>
            </a:r>
            <a:r>
              <a:rPr lang="az-Latn-AZ" dirty="0"/>
              <a:t>ə</a:t>
            </a:r>
            <a:r>
              <a:rPr lang="tr-TR" dirty="0"/>
              <a:t> v</a:t>
            </a:r>
            <a:r>
              <a:rPr lang="az-Latn-AZ" dirty="0"/>
              <a:t>ə</a:t>
            </a:r>
            <a:r>
              <a:rPr lang="tr-TR" dirty="0"/>
              <a:t> kollateral a</a:t>
            </a:r>
            <a:r>
              <a:rPr lang="az-Latn-AZ" dirty="0"/>
              <a:t>x</a:t>
            </a:r>
            <a:r>
              <a:rPr lang="tr-TR" dirty="0"/>
              <a:t>ımın </a:t>
            </a:r>
            <a:r>
              <a:rPr lang="az-Latn-AZ" dirty="0"/>
              <a:t>vəziyyətinə</a:t>
            </a:r>
            <a:r>
              <a:rPr lang="tr-TR" dirty="0"/>
              <a:t> gör</a:t>
            </a:r>
            <a:r>
              <a:rPr lang="az-Latn-AZ" dirty="0"/>
              <a:t>ə</a:t>
            </a:r>
            <a:r>
              <a:rPr lang="tr-TR" dirty="0"/>
              <a:t> d</a:t>
            </a:r>
            <a:r>
              <a:rPr lang="az-Latn-AZ" dirty="0"/>
              <a:t>əy</a:t>
            </a:r>
            <a:r>
              <a:rPr lang="tr-TR" dirty="0"/>
              <a:t>işir.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400" dirty="0" smtClean="0"/>
              <a:t>A</a:t>
            </a:r>
            <a:r>
              <a:rPr lang="az-Latn-AZ" sz="2400" dirty="0" smtClean="0"/>
              <a:t>teroskleroz -</a:t>
            </a:r>
            <a:r>
              <a:rPr lang="tr-TR" sz="2400" dirty="0" smtClean="0"/>
              <a:t> sistemik bir </a:t>
            </a:r>
            <a:r>
              <a:rPr lang="az-Latn-AZ" sz="2400" dirty="0" smtClean="0"/>
              <a:t>xəstəlikdir</a:t>
            </a:r>
            <a:r>
              <a:rPr lang="tr-TR" sz="2400" dirty="0" smtClean="0"/>
              <a:t>.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/>
              <a:t>Koron</a:t>
            </a:r>
            <a:r>
              <a:rPr lang="az-Latn-AZ" sz="2400" dirty="0"/>
              <a:t>a</a:t>
            </a:r>
            <a:r>
              <a:rPr lang="tr-TR" sz="2400" dirty="0"/>
              <a:t>r arter</a:t>
            </a:r>
            <a:r>
              <a:rPr lang="az-Latn-AZ" sz="2400" dirty="0"/>
              <a:t>iya</a:t>
            </a:r>
            <a:r>
              <a:rPr lang="tr-TR" sz="2400" dirty="0"/>
              <a:t> </a:t>
            </a:r>
            <a:r>
              <a:rPr lang="az-Latn-AZ" sz="2400" dirty="0"/>
              <a:t>xəstəliklərin</a:t>
            </a:r>
            <a:r>
              <a:rPr lang="tr-TR" sz="2400" dirty="0"/>
              <a:t> 1/3’ d</a:t>
            </a:r>
            <a:r>
              <a:rPr lang="az-Latn-AZ" sz="2400" dirty="0"/>
              <a:t>ə</a:t>
            </a:r>
            <a:r>
              <a:rPr lang="tr-TR" sz="2400" dirty="0"/>
              <a:t> PA</a:t>
            </a:r>
            <a:r>
              <a:rPr lang="az-Latn-AZ" sz="2400" dirty="0"/>
              <a:t>X</a:t>
            </a:r>
            <a:r>
              <a:rPr lang="tr-TR" sz="2400" dirty="0"/>
              <a:t>.</a:t>
            </a:r>
            <a:endParaRPr lang="az-Latn-AZ" sz="2400" dirty="0"/>
          </a:p>
          <a:p>
            <a:endParaRPr lang="tr-TR" sz="2400" dirty="0"/>
          </a:p>
          <a:p>
            <a:r>
              <a:rPr lang="tr-TR" sz="2400" dirty="0"/>
              <a:t>PA</a:t>
            </a:r>
            <a:r>
              <a:rPr lang="az-Latn-AZ" sz="2400" dirty="0"/>
              <a:t>X olan</a:t>
            </a:r>
            <a:r>
              <a:rPr lang="tr-TR" sz="2400" dirty="0"/>
              <a:t> </a:t>
            </a:r>
            <a:r>
              <a:rPr lang="az-Latn-AZ" sz="2400" dirty="0"/>
              <a:t>xəstələrin</a:t>
            </a:r>
            <a:r>
              <a:rPr lang="tr-TR" sz="2400" dirty="0"/>
              <a:t> 90</a:t>
            </a:r>
            <a:r>
              <a:rPr lang="az-Latn-AZ" sz="2400" dirty="0"/>
              <a:t>% </a:t>
            </a:r>
            <a:r>
              <a:rPr lang="tr-TR" sz="2400" dirty="0"/>
              <a:t>ında koron</a:t>
            </a:r>
            <a:r>
              <a:rPr lang="az-Latn-AZ" sz="2400" dirty="0"/>
              <a:t>a</a:t>
            </a:r>
            <a:r>
              <a:rPr lang="tr-TR" sz="2400" dirty="0"/>
              <a:t>r </a:t>
            </a:r>
            <a:r>
              <a:rPr lang="az-Latn-AZ" sz="2400" dirty="0"/>
              <a:t>problemlər</a:t>
            </a:r>
            <a:r>
              <a:rPr lang="tr-TR" sz="2400" dirty="0"/>
              <a:t>, 1/3’ d</a:t>
            </a:r>
            <a:r>
              <a:rPr lang="az-Latn-AZ" sz="2400" dirty="0"/>
              <a:t>ə</a:t>
            </a:r>
            <a:r>
              <a:rPr lang="tr-TR" sz="2400" dirty="0"/>
              <a:t> </a:t>
            </a:r>
            <a:r>
              <a:rPr lang="az-Latn-AZ" sz="2400" dirty="0"/>
              <a:t>- </a:t>
            </a:r>
            <a:r>
              <a:rPr lang="tr-TR" sz="2400" dirty="0"/>
              <a:t>3 damar </a:t>
            </a:r>
            <a:r>
              <a:rPr lang="az-Latn-AZ" sz="2400" dirty="0"/>
              <a:t>xəstəliyi</a:t>
            </a:r>
          </a:p>
          <a:p>
            <a:endParaRPr lang="tr-TR" sz="2400" dirty="0"/>
          </a:p>
          <a:p>
            <a:r>
              <a:rPr lang="tr-TR" sz="2400" dirty="0"/>
              <a:t>Karotis arter</a:t>
            </a:r>
            <a:r>
              <a:rPr lang="az-Latn-AZ" sz="2400" dirty="0"/>
              <a:t>iya</a:t>
            </a:r>
            <a:r>
              <a:rPr lang="tr-TR" sz="2400" dirty="0"/>
              <a:t> </a:t>
            </a:r>
            <a:r>
              <a:rPr lang="az-Latn-AZ" sz="2400" dirty="0"/>
              <a:t>xəstələrin</a:t>
            </a:r>
            <a:r>
              <a:rPr lang="tr-TR" sz="2400" dirty="0"/>
              <a:t> 1/3’ d</a:t>
            </a:r>
            <a:r>
              <a:rPr lang="az-Latn-AZ" sz="2400" dirty="0"/>
              <a:t>ə</a:t>
            </a:r>
            <a:r>
              <a:rPr lang="tr-TR" sz="2400" dirty="0"/>
              <a:t> PA</a:t>
            </a:r>
            <a:r>
              <a:rPr lang="az-Latn-AZ" sz="2400" dirty="0"/>
              <a:t>X</a:t>
            </a:r>
          </a:p>
          <a:p>
            <a:endParaRPr lang="tr-TR" sz="2400" dirty="0"/>
          </a:p>
          <a:p>
            <a:r>
              <a:rPr lang="tr-TR" sz="2400" dirty="0"/>
              <a:t>PA</a:t>
            </a:r>
            <a:r>
              <a:rPr lang="az-Latn-AZ" sz="2400" dirty="0"/>
              <a:t>X olan xəstələrin </a:t>
            </a:r>
            <a:r>
              <a:rPr lang="tr-TR" sz="2400" dirty="0"/>
              <a:t>1/3-1/2’ </a:t>
            </a:r>
            <a:r>
              <a:rPr lang="az-Latn-AZ" sz="2400" dirty="0"/>
              <a:t>də -</a:t>
            </a:r>
            <a:r>
              <a:rPr lang="tr-TR" sz="2400" dirty="0"/>
              <a:t> Karotis arter </a:t>
            </a:r>
            <a:r>
              <a:rPr lang="az-Latn-AZ" sz="2400" dirty="0"/>
              <a:t>xəstəliyi</a:t>
            </a:r>
            <a:r>
              <a:rPr lang="tr-TR" sz="2400" dirty="0"/>
              <a:t> var.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Stenoz </a:t>
            </a:r>
            <a:r>
              <a:rPr lang="tr-TR" sz="2800" dirty="0"/>
              <a:t>/ </a:t>
            </a:r>
            <a:r>
              <a:rPr lang="az-Latn-AZ" sz="2800" dirty="0" smtClean="0"/>
              <a:t>Okklüziya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7448" y="1412776"/>
            <a:ext cx="10515600" cy="4351338"/>
          </a:xfrm>
        </p:spPr>
        <p:txBody>
          <a:bodyPr/>
          <a:lstStyle/>
          <a:p>
            <a:r>
              <a:rPr lang="az-Latn-AZ" dirty="0"/>
              <a:t>Ə</a:t>
            </a:r>
            <a:r>
              <a:rPr lang="tr-TR" dirty="0"/>
              <a:t>n </a:t>
            </a:r>
            <a:r>
              <a:rPr lang="az-Latn-AZ" dirty="0"/>
              <a:t>sıx –</a:t>
            </a:r>
            <a:r>
              <a:rPr lang="tr-TR" dirty="0"/>
              <a:t> aort</a:t>
            </a:r>
            <a:r>
              <a:rPr lang="az-Latn-AZ" dirty="0"/>
              <a:t>a və </a:t>
            </a:r>
            <a:r>
              <a:rPr lang="tr-TR" dirty="0"/>
              <a:t>iliak arter</a:t>
            </a:r>
            <a:r>
              <a:rPr lang="az-Latn-AZ" dirty="0"/>
              <a:t>iya</a:t>
            </a:r>
            <a:endParaRPr lang="tr-TR" dirty="0"/>
          </a:p>
          <a:p>
            <a:r>
              <a:rPr lang="tr-TR" dirty="0"/>
              <a:t>Femoral arter</a:t>
            </a:r>
            <a:r>
              <a:rPr lang="az-Latn-AZ" dirty="0"/>
              <a:t>iya</a:t>
            </a:r>
            <a:endParaRPr lang="tr-TR" dirty="0"/>
          </a:p>
          <a:p>
            <a:r>
              <a:rPr lang="tr-TR" dirty="0"/>
              <a:t>Popliteal arter</a:t>
            </a:r>
            <a:r>
              <a:rPr lang="az-Latn-AZ" dirty="0"/>
              <a:t>iya</a:t>
            </a:r>
            <a:endParaRPr lang="tr-TR" dirty="0"/>
          </a:p>
          <a:p>
            <a:r>
              <a:rPr lang="tr-TR" dirty="0"/>
              <a:t>Tibial arter</a:t>
            </a:r>
            <a:r>
              <a:rPr lang="az-Latn-AZ" dirty="0"/>
              <a:t>iyaların</a:t>
            </a:r>
            <a:r>
              <a:rPr lang="tr-TR" dirty="0"/>
              <a:t> proksimal </a:t>
            </a:r>
            <a:r>
              <a:rPr lang="az-Latn-AZ" dirty="0"/>
              <a:t>bölgələri</a:t>
            </a:r>
            <a:r>
              <a:rPr lang="tr-TR" dirty="0"/>
              <a:t> </a:t>
            </a:r>
            <a:r>
              <a:rPr lang="tr-TR" dirty="0" smtClean="0"/>
              <a:t> </a:t>
            </a:r>
            <a:r>
              <a:rPr lang="tr-TR" dirty="0"/>
              <a:t>tutulur</a:t>
            </a:r>
            <a:r>
              <a:rPr lang="tr-TR" dirty="0" smtClean="0"/>
              <a:t>.</a:t>
            </a:r>
            <a:endParaRPr lang="az-Latn-AZ" dirty="0" smtClean="0"/>
          </a:p>
          <a:p>
            <a:endParaRPr lang="tr-TR" dirty="0"/>
          </a:p>
          <a:p>
            <a:pPr>
              <a:buFontTx/>
              <a:buNone/>
            </a:pPr>
            <a:r>
              <a:rPr lang="tr-TR" dirty="0"/>
              <a:t>Plaklar damarların </a:t>
            </a:r>
            <a:r>
              <a:rPr lang="az-Latn-AZ" dirty="0"/>
              <a:t>şaxələniyi</a:t>
            </a:r>
            <a:r>
              <a:rPr lang="tr-TR" dirty="0"/>
              <a:t> bölg</a:t>
            </a:r>
            <a:r>
              <a:rPr lang="az-Latn-AZ" dirty="0"/>
              <a:t>ədə</a:t>
            </a:r>
            <a:r>
              <a:rPr lang="tr-TR" dirty="0"/>
              <a:t> yerl</a:t>
            </a:r>
            <a:r>
              <a:rPr lang="az-Latn-AZ" dirty="0"/>
              <a:t>ə</a:t>
            </a:r>
            <a:r>
              <a:rPr lang="tr-TR" dirty="0"/>
              <a:t>şir.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Stenoz </a:t>
            </a:r>
            <a:r>
              <a:rPr lang="tr-TR" dirty="0"/>
              <a:t>/ </a:t>
            </a:r>
            <a:r>
              <a:rPr lang="az-Latn-AZ" dirty="0"/>
              <a:t>Okklüziya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8406" y="1569540"/>
            <a:ext cx="5181600" cy="4351338"/>
          </a:xfrm>
        </p:spPr>
        <p:txBody>
          <a:bodyPr/>
          <a:lstStyle/>
          <a:p>
            <a:pPr>
              <a:buFontTx/>
              <a:buNone/>
            </a:pPr>
            <a:r>
              <a:rPr lang="en-US" dirty="0"/>
              <a:t>Femoral &amp; Popliteal </a:t>
            </a:r>
            <a:r>
              <a:rPr lang="en-US" dirty="0" err="1"/>
              <a:t>arteri</a:t>
            </a:r>
            <a:r>
              <a:rPr lang="az-Latn-AZ" dirty="0"/>
              <a:t>ya</a:t>
            </a:r>
            <a:r>
              <a:rPr lang="en-US" dirty="0"/>
              <a:t>: 80-90%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 err="1"/>
              <a:t>Tibial</a:t>
            </a:r>
            <a:r>
              <a:rPr lang="en-US" dirty="0"/>
              <a:t> &amp; Peroneal</a:t>
            </a:r>
            <a:r>
              <a:rPr lang="az-Latn-AZ" dirty="0"/>
              <a:t> </a:t>
            </a:r>
            <a:r>
              <a:rPr lang="en-US" dirty="0" err="1"/>
              <a:t>arteri</a:t>
            </a:r>
            <a:r>
              <a:rPr lang="az-Latn-AZ" dirty="0"/>
              <a:t>yalar</a:t>
            </a:r>
            <a:r>
              <a:rPr lang="en-US" dirty="0"/>
              <a:t>:</a:t>
            </a:r>
            <a:r>
              <a:rPr lang="az-Latn-AZ" dirty="0"/>
              <a:t> </a:t>
            </a:r>
          </a:p>
          <a:p>
            <a:pPr>
              <a:buFontTx/>
              <a:buNone/>
            </a:pPr>
            <a:r>
              <a:rPr lang="az-Latn-AZ" dirty="0"/>
              <a:t>      </a:t>
            </a:r>
            <a:r>
              <a:rPr lang="en-US" dirty="0"/>
              <a:t> 40-50%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/>
              <a:t>Aorta &amp; Iliac </a:t>
            </a:r>
            <a:r>
              <a:rPr lang="en-US" dirty="0" err="1"/>
              <a:t>arteri</a:t>
            </a:r>
            <a:r>
              <a:rPr lang="az-Latn-AZ" dirty="0"/>
              <a:t>yalar</a:t>
            </a:r>
            <a:r>
              <a:rPr lang="en-US" dirty="0"/>
              <a:t>: 30%</a:t>
            </a:r>
          </a:p>
          <a:p>
            <a:endParaRPr lang="en-US" dirty="0"/>
          </a:p>
        </p:txBody>
      </p:sp>
      <p:pic>
        <p:nvPicPr>
          <p:cNvPr id="11" name="Picture 5" descr="Cilostazol-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-18000" contrast="12000"/>
          </a:blip>
          <a:srcRect r="1707"/>
          <a:stretch>
            <a:fillRect/>
          </a:stretch>
        </p:blipFill>
        <p:spPr>
          <a:xfrm>
            <a:off x="1174260" y="1439850"/>
            <a:ext cx="3423923" cy="4351338"/>
          </a:xfrm>
          <a:prstGeom prst="rect">
            <a:avLst/>
          </a:prstGeom>
          <a:noFill/>
          <a:ln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aşlıq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Rastgəlmə tezliyi</a:t>
            </a:r>
            <a:endParaRPr lang="ru-RU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983432" y="1539083"/>
            <a:ext cx="5181600" cy="4351338"/>
          </a:xfrm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tr-TR" dirty="0"/>
              <a:t>45 yaş</a:t>
            </a:r>
            <a:r>
              <a:rPr lang="az-Latn-AZ" dirty="0"/>
              <a:t>dan</a:t>
            </a:r>
            <a:r>
              <a:rPr lang="tr-TR" dirty="0"/>
              <a:t> </a:t>
            </a:r>
            <a:r>
              <a:rPr lang="az-Latn-AZ" dirty="0"/>
              <a:t>yuxarı</a:t>
            </a:r>
            <a:r>
              <a:rPr lang="tr-TR" dirty="0"/>
              <a:t> popul</a:t>
            </a:r>
            <a:r>
              <a:rPr lang="az-Latn-AZ" dirty="0"/>
              <a:t>y</a:t>
            </a:r>
            <a:r>
              <a:rPr lang="tr-TR" dirty="0"/>
              <a:t>as</a:t>
            </a:r>
            <a:r>
              <a:rPr lang="az-Latn-AZ" dirty="0"/>
              <a:t>iya</a:t>
            </a:r>
            <a:r>
              <a:rPr lang="tr-TR" dirty="0"/>
              <a:t>da;</a:t>
            </a:r>
          </a:p>
          <a:p>
            <a:pPr>
              <a:buFontTx/>
              <a:buNone/>
            </a:pPr>
            <a:r>
              <a:rPr lang="tr-TR" dirty="0"/>
              <a:t>Kritik i</a:t>
            </a:r>
            <a:r>
              <a:rPr lang="az-Latn-AZ" dirty="0"/>
              <a:t>ş</a:t>
            </a:r>
            <a:r>
              <a:rPr lang="tr-TR" dirty="0"/>
              <a:t>emi</a:t>
            </a:r>
            <a:r>
              <a:rPr lang="az-Latn-AZ" dirty="0"/>
              <a:t>ya</a:t>
            </a:r>
            <a:r>
              <a:rPr lang="tr-TR" dirty="0"/>
              <a:t> </a:t>
            </a:r>
            <a:r>
              <a:rPr lang="az-Latn-AZ" dirty="0"/>
              <a:t>sıxlığı</a:t>
            </a:r>
            <a:r>
              <a:rPr lang="tr-TR" dirty="0"/>
              <a:t>: 450/mil</a:t>
            </a:r>
            <a:r>
              <a:rPr lang="az-Latn-AZ" dirty="0"/>
              <a:t>y</a:t>
            </a:r>
            <a:r>
              <a:rPr lang="tr-TR" dirty="0"/>
              <a:t>on/</a:t>
            </a:r>
            <a:r>
              <a:rPr lang="az-Latn-AZ" dirty="0"/>
              <a:t>i</a:t>
            </a:r>
            <a:r>
              <a:rPr lang="tr-TR" dirty="0"/>
              <a:t>l</a:t>
            </a:r>
          </a:p>
          <a:p>
            <a:pPr>
              <a:buFontTx/>
              <a:buNone/>
            </a:pPr>
            <a:r>
              <a:rPr lang="az-Latn-AZ" dirty="0"/>
              <a:t>Amputasiyaların sıxlığı</a:t>
            </a:r>
            <a:r>
              <a:rPr lang="tr-TR" dirty="0"/>
              <a:t> :112/milyon/</a:t>
            </a:r>
            <a:r>
              <a:rPr lang="az-Latn-AZ" dirty="0"/>
              <a:t>i</a:t>
            </a:r>
            <a:r>
              <a:rPr lang="tr-TR" dirty="0"/>
              <a:t>l</a:t>
            </a:r>
          </a:p>
          <a:p>
            <a:pPr>
              <a:buFontTx/>
              <a:buNone/>
            </a:pPr>
            <a:endParaRPr lang="tr-TR" dirty="0"/>
          </a:p>
          <a:p>
            <a:pPr>
              <a:buFontTx/>
              <a:buNone/>
            </a:pPr>
            <a:endParaRPr lang="tr-TR" dirty="0"/>
          </a:p>
          <a:p>
            <a:pPr>
              <a:buFontTx/>
              <a:buNone/>
            </a:pPr>
            <a:r>
              <a:rPr lang="tr-TR" dirty="0"/>
              <a:t>H</a:t>
            </a:r>
            <a:r>
              <a:rPr lang="az-Latn-AZ" dirty="0"/>
              <a:t>ə</a:t>
            </a:r>
            <a:r>
              <a:rPr lang="tr-TR" dirty="0"/>
              <a:t>r </a:t>
            </a:r>
            <a:r>
              <a:rPr lang="az-Latn-AZ" dirty="0"/>
              <a:t>il keçici axsama</a:t>
            </a:r>
            <a:r>
              <a:rPr lang="tr-TR" dirty="0"/>
              <a:t> olan h</a:t>
            </a:r>
            <a:r>
              <a:rPr lang="az-Latn-AZ" dirty="0"/>
              <a:t>ə</a:t>
            </a:r>
            <a:r>
              <a:rPr lang="tr-TR" dirty="0"/>
              <a:t>r 100 </a:t>
            </a:r>
            <a:r>
              <a:rPr lang="az-Latn-AZ" dirty="0"/>
              <a:t>xə</a:t>
            </a:r>
            <a:r>
              <a:rPr lang="tr-TR" dirty="0"/>
              <a:t>st</a:t>
            </a:r>
            <a:r>
              <a:rPr lang="az-Latn-AZ" dirty="0"/>
              <a:t>ə</a:t>
            </a:r>
            <a:r>
              <a:rPr lang="tr-TR" dirty="0"/>
              <a:t>n</a:t>
            </a:r>
            <a:r>
              <a:rPr lang="az-Latn-AZ" dirty="0"/>
              <a:t>i</a:t>
            </a:r>
            <a:r>
              <a:rPr lang="tr-TR" dirty="0"/>
              <a:t>n 1’ind</a:t>
            </a:r>
            <a:r>
              <a:rPr lang="az-Latn-AZ" dirty="0"/>
              <a:t>ə</a:t>
            </a:r>
            <a:r>
              <a:rPr lang="tr-TR" dirty="0"/>
              <a:t> kritik i</a:t>
            </a:r>
            <a:r>
              <a:rPr lang="az-Latn-AZ" dirty="0"/>
              <a:t>ş</a:t>
            </a:r>
            <a:r>
              <a:rPr lang="tr-TR" dirty="0"/>
              <a:t>emi</a:t>
            </a:r>
            <a:r>
              <a:rPr lang="az-Latn-AZ" dirty="0"/>
              <a:t>ya</a:t>
            </a:r>
            <a:r>
              <a:rPr lang="tr-TR" dirty="0"/>
              <a:t> </a:t>
            </a:r>
            <a:r>
              <a:rPr lang="az-Latn-AZ" dirty="0"/>
              <a:t>yaranır</a:t>
            </a:r>
            <a:r>
              <a:rPr lang="tr-TR" dirty="0"/>
              <a:t>.</a:t>
            </a:r>
          </a:p>
          <a:p>
            <a:endParaRPr lang="en-US" dirty="0"/>
          </a:p>
        </p:txBody>
      </p:sp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" name="Şəkil 9" descr="cladicatio3-204x30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503410" y="1562723"/>
            <a:ext cx="3633150" cy="4178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Risk fakt</a:t>
            </a:r>
            <a:r>
              <a:rPr lang="az-Latn-AZ" dirty="0" smtClean="0"/>
              <a:t>o</a:t>
            </a:r>
            <a:r>
              <a:rPr lang="tr-TR" dirty="0" smtClean="0"/>
              <a:t>rl</a:t>
            </a:r>
            <a:r>
              <a:rPr lang="az-Latn-AZ" dirty="0" smtClean="0"/>
              <a:t>a</a:t>
            </a:r>
            <a:r>
              <a:rPr lang="tr-TR" dirty="0" smtClean="0"/>
              <a:t>r</a:t>
            </a:r>
            <a:r>
              <a:rPr lang="az-Latn-AZ" dirty="0" smtClean="0"/>
              <a:t>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6722" y="1365670"/>
            <a:ext cx="5181600" cy="4511602"/>
          </a:xfrm>
        </p:spPr>
        <p:txBody>
          <a:bodyPr/>
          <a:lstStyle/>
          <a:p>
            <a:r>
              <a:rPr lang="tr-TR" dirty="0">
                <a:latin typeface="Comic Sans MS" pitchFamily="66" charset="0"/>
              </a:rPr>
              <a:t>Genetik</a:t>
            </a:r>
          </a:p>
          <a:p>
            <a:r>
              <a:rPr lang="tr-TR" dirty="0">
                <a:latin typeface="Comic Sans MS" pitchFamily="66" charset="0"/>
              </a:rPr>
              <a:t>Yaş</a:t>
            </a:r>
          </a:p>
          <a:p>
            <a:r>
              <a:rPr lang="tr-TR" dirty="0">
                <a:latin typeface="Comic Sans MS" pitchFamily="66" charset="0"/>
              </a:rPr>
              <a:t>Cinsiy</a:t>
            </a:r>
            <a:r>
              <a:rPr lang="az-Latn-AZ" dirty="0">
                <a:latin typeface="Comic Sans MS" pitchFamily="66" charset="0"/>
              </a:rPr>
              <a:t>ə</a:t>
            </a:r>
            <a:r>
              <a:rPr lang="tr-TR" dirty="0">
                <a:latin typeface="Comic Sans MS" pitchFamily="66" charset="0"/>
              </a:rPr>
              <a:t>t </a:t>
            </a:r>
          </a:p>
          <a:p>
            <a:r>
              <a:rPr lang="tr-TR" dirty="0">
                <a:latin typeface="Comic Sans MS" pitchFamily="66" charset="0"/>
              </a:rPr>
              <a:t>Si</a:t>
            </a:r>
            <a:r>
              <a:rPr lang="az-Latn-AZ" dirty="0">
                <a:latin typeface="Comic Sans MS" pitchFamily="66" charset="0"/>
              </a:rPr>
              <a:t>q</a:t>
            </a:r>
            <a:r>
              <a:rPr lang="tr-TR" dirty="0">
                <a:latin typeface="Comic Sans MS" pitchFamily="66" charset="0"/>
              </a:rPr>
              <a:t>ar</a:t>
            </a:r>
            <a:r>
              <a:rPr lang="az-Latn-AZ" dirty="0">
                <a:latin typeface="Comic Sans MS" pitchFamily="66" charset="0"/>
              </a:rPr>
              <a:t>et</a:t>
            </a:r>
            <a:endParaRPr lang="tr-TR" dirty="0">
              <a:latin typeface="Comic Sans MS" pitchFamily="66" charset="0"/>
            </a:endParaRPr>
          </a:p>
          <a:p>
            <a:r>
              <a:rPr lang="tr-TR" dirty="0">
                <a:latin typeface="Comic Sans MS" pitchFamily="66" charset="0"/>
              </a:rPr>
              <a:t>Hiperlipidemi</a:t>
            </a:r>
            <a:r>
              <a:rPr lang="az-Latn-AZ" dirty="0">
                <a:latin typeface="Comic Sans MS" pitchFamily="66" charset="0"/>
              </a:rPr>
              <a:t>ya</a:t>
            </a:r>
            <a:endParaRPr lang="tr-TR" dirty="0">
              <a:latin typeface="Comic Sans MS" pitchFamily="66" charset="0"/>
            </a:endParaRPr>
          </a:p>
          <a:p>
            <a:r>
              <a:rPr lang="tr-TR" dirty="0">
                <a:latin typeface="Comic Sans MS" pitchFamily="66" charset="0"/>
              </a:rPr>
              <a:t>Hipert</a:t>
            </a:r>
            <a:r>
              <a:rPr lang="az-Latn-AZ" dirty="0">
                <a:latin typeface="Comic Sans MS" pitchFamily="66" charset="0"/>
              </a:rPr>
              <a:t>enziya</a:t>
            </a:r>
            <a:endParaRPr lang="tr-TR" dirty="0">
              <a:latin typeface="Comic Sans MS" pitchFamily="66" charset="0"/>
            </a:endParaRPr>
          </a:p>
          <a:p>
            <a:r>
              <a:rPr lang="tr-TR" dirty="0">
                <a:latin typeface="Comic Sans MS" pitchFamily="66" charset="0"/>
              </a:rPr>
              <a:t>Diabet</a:t>
            </a:r>
            <a:r>
              <a:rPr lang="az-Latn-AZ" dirty="0">
                <a:latin typeface="Comic Sans MS" pitchFamily="66" charset="0"/>
              </a:rPr>
              <a:t>es</a:t>
            </a:r>
            <a:r>
              <a:rPr lang="tr-TR" dirty="0">
                <a:latin typeface="Comic Sans MS" pitchFamily="66" charset="0"/>
              </a:rPr>
              <a:t> Mel</a:t>
            </a:r>
            <a:r>
              <a:rPr lang="az-Latn-AZ" dirty="0">
                <a:latin typeface="Comic Sans MS" pitchFamily="66" charset="0"/>
              </a:rPr>
              <a:t>l</a:t>
            </a:r>
            <a:r>
              <a:rPr lang="tr-TR" dirty="0">
                <a:latin typeface="Comic Sans MS" pitchFamily="66" charset="0"/>
              </a:rPr>
              <a:t>itus</a:t>
            </a:r>
          </a:p>
          <a:p>
            <a:r>
              <a:rPr lang="tr-TR" dirty="0">
                <a:latin typeface="Comic Sans MS" pitchFamily="66" charset="0"/>
              </a:rPr>
              <a:t>Hiperkoa</a:t>
            </a:r>
            <a:r>
              <a:rPr lang="az-Latn-AZ" dirty="0">
                <a:latin typeface="Comic Sans MS" pitchFamily="66" charset="0"/>
              </a:rPr>
              <a:t>qu</a:t>
            </a:r>
            <a:r>
              <a:rPr lang="tr-TR" dirty="0">
                <a:latin typeface="Comic Sans MS" pitchFamily="66" charset="0"/>
              </a:rPr>
              <a:t>l</a:t>
            </a:r>
            <a:r>
              <a:rPr lang="az-Latn-AZ" dirty="0">
                <a:latin typeface="Comic Sans MS" pitchFamily="66" charset="0"/>
              </a:rPr>
              <a:t>y</a:t>
            </a:r>
            <a:r>
              <a:rPr lang="tr-TR" dirty="0">
                <a:latin typeface="Comic Sans MS" pitchFamily="66" charset="0"/>
              </a:rPr>
              <a:t>as</a:t>
            </a:r>
            <a:r>
              <a:rPr lang="az-Latn-AZ" dirty="0">
                <a:latin typeface="Comic Sans MS" pitchFamily="66" charset="0"/>
              </a:rPr>
              <a:t>iya</a:t>
            </a:r>
            <a:endParaRPr lang="tr-TR" dirty="0">
              <a:latin typeface="Comic Sans MS" pitchFamily="66" charset="0"/>
            </a:endParaRPr>
          </a:p>
          <a:p>
            <a:endParaRPr lang="en-US" dirty="0"/>
          </a:p>
        </p:txBody>
      </p:sp>
      <p:pic>
        <p:nvPicPr>
          <p:cNvPr id="11" name="Picture 3" descr="C:\Users\admin\Downloads\depositphotos_143435181-stock-illustration-businessman-heart-risk-man-heart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04112" y="1341654"/>
            <a:ext cx="4092127" cy="4351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Düzbucaqlı 5"/>
          <p:cNvSpPr/>
          <p:nvPr/>
        </p:nvSpPr>
        <p:spPr>
          <a:xfrm>
            <a:off x="380960" y="1571612"/>
            <a:ext cx="6096000" cy="8679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endParaRPr lang="tr-TR" sz="2800" dirty="0" smtClean="0">
              <a:latin typeface="Comic Sans MS" pitchFamily="66" charset="0"/>
            </a:endParaRPr>
          </a:p>
          <a:p>
            <a:pPr>
              <a:lnSpc>
                <a:spcPct val="90000"/>
              </a:lnSpc>
            </a:pPr>
            <a:r>
              <a:rPr lang="az-Latn-AZ" sz="2800" dirty="0" smtClean="0">
                <a:latin typeface="Comic Sans MS" pitchFamily="66" charset="0"/>
              </a:rPr>
              <a:t> </a:t>
            </a:r>
            <a:endParaRPr lang="tr-TR" sz="2800" dirty="0">
              <a:latin typeface="Comic Sans MS" pitchFamily="66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        </a:t>
            </a:r>
            <a:r>
              <a:rPr lang="tr-TR" dirty="0" smtClean="0"/>
              <a:t>Risk fakt</a:t>
            </a:r>
            <a:r>
              <a:rPr lang="az-Latn-AZ" dirty="0" smtClean="0"/>
              <a:t>o</a:t>
            </a:r>
            <a:r>
              <a:rPr lang="tr-TR" dirty="0" smtClean="0"/>
              <a:t>rl</a:t>
            </a:r>
            <a:r>
              <a:rPr lang="az-Latn-AZ" dirty="0" smtClean="0"/>
              <a:t>a</a:t>
            </a:r>
            <a:r>
              <a:rPr lang="tr-TR" dirty="0" smtClean="0"/>
              <a:t>r</a:t>
            </a:r>
            <a:r>
              <a:rPr lang="az-Latn-AZ" dirty="0" smtClean="0"/>
              <a:t>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160" y="1507197"/>
            <a:ext cx="5181600" cy="4351338"/>
          </a:xfrm>
        </p:spPr>
        <p:txBody>
          <a:bodyPr>
            <a:normAutofit/>
          </a:bodyPr>
          <a:lstStyle/>
          <a:p>
            <a:r>
              <a:rPr lang="tr-TR" sz="2400" dirty="0"/>
              <a:t>Diabet: To</a:t>
            </a:r>
            <a:r>
              <a:rPr lang="az-Latn-AZ" sz="2400" dirty="0"/>
              <a:t>x</a:t>
            </a:r>
            <a:r>
              <a:rPr lang="tr-TR" sz="2400" dirty="0"/>
              <a:t>luk </a:t>
            </a:r>
            <a:r>
              <a:rPr lang="az-Latn-AZ" sz="2400" dirty="0"/>
              <a:t>Q</a:t>
            </a:r>
            <a:r>
              <a:rPr lang="tr-TR" sz="2400" dirty="0"/>
              <a:t>Ş &lt; 180mg/dL</a:t>
            </a:r>
            <a:endParaRPr lang="az-Latn-AZ" sz="2400" dirty="0"/>
          </a:p>
          <a:p>
            <a:endParaRPr lang="tr-TR" sz="2400" dirty="0"/>
          </a:p>
          <a:p>
            <a:r>
              <a:rPr lang="tr-TR" sz="2400" dirty="0"/>
              <a:t>Lipid    :   LDL         &lt;  100mg/dL</a:t>
            </a:r>
            <a:endParaRPr lang="az-Latn-AZ" sz="2400" dirty="0"/>
          </a:p>
          <a:p>
            <a:endParaRPr lang="tr-TR" sz="2400" dirty="0"/>
          </a:p>
          <a:p>
            <a:r>
              <a:rPr lang="tr-TR" sz="2400" dirty="0"/>
              <a:t>Hipert</a:t>
            </a:r>
            <a:r>
              <a:rPr lang="az-Latn-AZ" sz="2400" dirty="0"/>
              <a:t>e</a:t>
            </a:r>
            <a:r>
              <a:rPr lang="tr-TR" sz="2400" dirty="0"/>
              <a:t>n</a:t>
            </a:r>
            <a:r>
              <a:rPr lang="az-Latn-AZ" sz="2400" dirty="0"/>
              <a:t>z</a:t>
            </a:r>
            <a:r>
              <a:rPr lang="tr-TR" sz="2400" dirty="0"/>
              <a:t>iy</a:t>
            </a:r>
            <a:r>
              <a:rPr lang="az-Latn-AZ" sz="2400" dirty="0"/>
              <a:t>a</a:t>
            </a:r>
            <a:r>
              <a:rPr lang="tr-TR" sz="2400" dirty="0"/>
              <a:t> : </a:t>
            </a:r>
            <a:r>
              <a:rPr lang="az-Latn-AZ" sz="2400" dirty="0"/>
              <a:t>müvafiq müalicə </a:t>
            </a:r>
          </a:p>
          <a:p>
            <a:endParaRPr lang="tr-TR" sz="2400" dirty="0"/>
          </a:p>
          <a:p>
            <a:r>
              <a:rPr lang="tr-TR" sz="2400" dirty="0"/>
              <a:t>Hiperkoag</a:t>
            </a:r>
            <a:r>
              <a:rPr lang="az-Latn-AZ" sz="2400" dirty="0"/>
              <a:t>u</a:t>
            </a:r>
            <a:r>
              <a:rPr lang="tr-TR" sz="2400" dirty="0"/>
              <a:t>l</a:t>
            </a:r>
            <a:r>
              <a:rPr lang="az-Latn-AZ" sz="2400" dirty="0"/>
              <a:t>y</a:t>
            </a:r>
            <a:r>
              <a:rPr lang="tr-TR" sz="2400" dirty="0"/>
              <a:t>asy</a:t>
            </a:r>
            <a:r>
              <a:rPr lang="az-Latn-AZ" sz="2400" dirty="0"/>
              <a:t>a</a:t>
            </a:r>
            <a:r>
              <a:rPr lang="tr-TR" sz="2400" dirty="0"/>
              <a:t>: </a:t>
            </a:r>
            <a:r>
              <a:rPr lang="az-Latn-AZ" sz="2400" dirty="0"/>
              <a:t>müvafiq müalicə</a:t>
            </a:r>
            <a:endParaRPr lang="en-US" sz="2400" dirty="0"/>
          </a:p>
        </p:txBody>
      </p:sp>
      <p:pic>
        <p:nvPicPr>
          <p:cNvPr id="11" name="Picture 2" descr="C:\Users\admin\Downloads\Previna-S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64161" y="1624144"/>
            <a:ext cx="5181600" cy="3769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Sağa Ox 6"/>
          <p:cNvSpPr/>
          <p:nvPr/>
        </p:nvSpPr>
        <p:spPr>
          <a:xfrm>
            <a:off x="5953124" y="1844824"/>
            <a:ext cx="428628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Sağa Ox 9"/>
          <p:cNvSpPr/>
          <p:nvPr/>
        </p:nvSpPr>
        <p:spPr>
          <a:xfrm>
            <a:off x="5974080" y="2412597"/>
            <a:ext cx="428628" cy="1885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ağa Ox 10"/>
          <p:cNvSpPr/>
          <p:nvPr/>
        </p:nvSpPr>
        <p:spPr>
          <a:xfrm>
            <a:off x="5953124" y="3026089"/>
            <a:ext cx="428628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    Aterosklerozun </a:t>
            </a:r>
            <a:r>
              <a:rPr lang="az-Latn-AZ" dirty="0"/>
              <a:t>klinikası</a:t>
            </a:r>
            <a:r>
              <a:rPr lang="tr-TR" dirty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3392" y="1146174"/>
            <a:ext cx="10009112" cy="3218930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az-Latn-AZ" dirty="0"/>
              <a:t>P</a:t>
            </a:r>
            <a:r>
              <a:rPr lang="tr-TR" dirty="0"/>
              <a:t>eriferik damarlarda :</a:t>
            </a:r>
          </a:p>
          <a:p>
            <a:pPr>
              <a:buFontTx/>
              <a:buNone/>
            </a:pPr>
            <a:r>
              <a:rPr lang="tr-TR" dirty="0"/>
              <a:t>   1. Daralma / </a:t>
            </a:r>
            <a:r>
              <a:rPr lang="az-Latn-AZ" dirty="0"/>
              <a:t>okklüziya	        </a:t>
            </a:r>
            <a:r>
              <a:rPr lang="az-Latn-AZ" dirty="0" smtClean="0"/>
              <a:t>    </a:t>
            </a:r>
            <a:r>
              <a:rPr lang="tr-TR" dirty="0" smtClean="0"/>
              <a:t>İ</a:t>
            </a:r>
            <a:r>
              <a:rPr lang="az-Latn-AZ" dirty="0"/>
              <a:t>ş</a:t>
            </a:r>
            <a:r>
              <a:rPr lang="tr-TR" dirty="0"/>
              <a:t>emi</a:t>
            </a:r>
            <a:r>
              <a:rPr lang="az-Latn-AZ" dirty="0"/>
              <a:t>ya</a:t>
            </a:r>
            <a:r>
              <a:rPr lang="tr-TR" dirty="0"/>
              <a:t> </a:t>
            </a:r>
          </a:p>
          <a:p>
            <a:pPr>
              <a:buFontTx/>
              <a:buNone/>
            </a:pPr>
            <a:r>
              <a:rPr lang="tr-TR" dirty="0"/>
              <a:t>   2. Anevrizma            </a:t>
            </a:r>
            <a:r>
              <a:rPr lang="az-Latn-AZ" dirty="0"/>
              <a:t>      </a:t>
            </a:r>
            <a:r>
              <a:rPr lang="tr-TR" dirty="0"/>
              <a:t>   </a:t>
            </a:r>
            <a:r>
              <a:rPr lang="az-Latn-AZ" dirty="0"/>
              <a:t>    </a:t>
            </a:r>
            <a:r>
              <a:rPr lang="az-Latn-AZ" dirty="0" smtClean="0"/>
              <a:t>         Yırtılma </a:t>
            </a:r>
            <a:endParaRPr lang="tr-TR" dirty="0"/>
          </a:p>
          <a:p>
            <a:pPr>
              <a:buFontTx/>
              <a:buNone/>
            </a:pPr>
            <a:r>
              <a:rPr lang="tr-TR" dirty="0"/>
              <a:t>   3. Disseksiy</a:t>
            </a:r>
            <a:r>
              <a:rPr lang="az-Latn-AZ" dirty="0"/>
              <a:t>a			           </a:t>
            </a:r>
            <a:r>
              <a:rPr lang="az-Latn-AZ" dirty="0" smtClean="0"/>
              <a:t> </a:t>
            </a:r>
            <a:r>
              <a:rPr lang="az-Latn-AZ" dirty="0"/>
              <a:t>Yırtılma</a:t>
            </a:r>
            <a:endParaRPr lang="tr-TR" dirty="0"/>
          </a:p>
          <a:p>
            <a:pPr>
              <a:buFontTx/>
              <a:buNone/>
            </a:pPr>
            <a:r>
              <a:rPr lang="tr-TR" dirty="0"/>
              <a:t>   </a:t>
            </a:r>
          </a:p>
          <a:p>
            <a:endParaRPr lang="en-US" dirty="0"/>
          </a:p>
        </p:txBody>
      </p:sp>
      <p:pic>
        <p:nvPicPr>
          <p:cNvPr id="1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80616" y="3449510"/>
            <a:ext cx="9145016" cy="290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Mətn Qutusu 9"/>
          <p:cNvSpPr txBox="1"/>
          <p:nvPr/>
        </p:nvSpPr>
        <p:spPr>
          <a:xfrm>
            <a:off x="6810380" y="514351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 smtClean="0">
                <a:solidFill>
                  <a:srgbClr val="FF0000"/>
                </a:solidFill>
              </a:rPr>
              <a:t>Kritik işemiya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400" dirty="0" smtClean="0"/>
              <a:t>Klinik klassifikasiya</a:t>
            </a:r>
            <a:r>
              <a:rPr lang="tr-TR" sz="2400" dirty="0" smtClean="0"/>
              <a:t> (fontaine)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32" y="1124744"/>
            <a:ext cx="10515600" cy="4608512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tr-TR" dirty="0"/>
              <a:t>I : As</a:t>
            </a:r>
            <a:r>
              <a:rPr lang="az-Latn-AZ" dirty="0"/>
              <a:t>i</a:t>
            </a:r>
            <a:r>
              <a:rPr lang="tr-TR" dirty="0"/>
              <a:t>mptomatik</a:t>
            </a:r>
            <a:endParaRPr lang="az-Latn-AZ" dirty="0"/>
          </a:p>
          <a:p>
            <a:pPr>
              <a:buFontTx/>
              <a:buNone/>
            </a:pPr>
            <a:endParaRPr lang="tr-TR" dirty="0"/>
          </a:p>
          <a:p>
            <a:pPr>
              <a:buFontTx/>
              <a:buNone/>
            </a:pPr>
            <a:r>
              <a:rPr lang="tr-TR" dirty="0"/>
              <a:t>II : </a:t>
            </a:r>
            <a:r>
              <a:rPr lang="az-Latn-AZ" dirty="0"/>
              <a:t>Keçici axsama (</a:t>
            </a:r>
            <a:r>
              <a:rPr lang="tr-TR" dirty="0"/>
              <a:t>Kla</a:t>
            </a:r>
            <a:r>
              <a:rPr lang="az-Latn-AZ" dirty="0"/>
              <a:t>u</a:t>
            </a:r>
            <a:r>
              <a:rPr lang="tr-TR" dirty="0"/>
              <a:t>dikasy</a:t>
            </a:r>
            <a:r>
              <a:rPr lang="az-Latn-AZ" dirty="0"/>
              <a:t>a)</a:t>
            </a:r>
          </a:p>
          <a:p>
            <a:pPr>
              <a:buFontTx/>
              <a:buNone/>
            </a:pPr>
            <a:endParaRPr lang="tr-TR" dirty="0"/>
          </a:p>
          <a:p>
            <a:pPr>
              <a:buFontTx/>
              <a:buNone/>
            </a:pPr>
            <a:r>
              <a:rPr lang="tr-TR" dirty="0"/>
              <a:t>    </a:t>
            </a:r>
            <a:r>
              <a:rPr lang="az-Latn-AZ" dirty="0"/>
              <a:t>     </a:t>
            </a:r>
            <a:r>
              <a:rPr lang="tr-TR" dirty="0"/>
              <a:t>II a : </a:t>
            </a:r>
            <a:r>
              <a:rPr lang="az-Latn-AZ" dirty="0"/>
              <a:t>200 m-dən çox gəzəbilir</a:t>
            </a:r>
            <a:endParaRPr lang="tr-TR" dirty="0"/>
          </a:p>
          <a:p>
            <a:pPr>
              <a:buFontTx/>
              <a:buNone/>
            </a:pPr>
            <a:r>
              <a:rPr lang="tr-TR" dirty="0"/>
              <a:t>    </a:t>
            </a:r>
            <a:r>
              <a:rPr lang="az-Latn-AZ" dirty="0"/>
              <a:t>      </a:t>
            </a:r>
            <a:r>
              <a:rPr lang="tr-TR" dirty="0"/>
              <a:t>II b : </a:t>
            </a:r>
            <a:r>
              <a:rPr lang="az-Latn-AZ" dirty="0"/>
              <a:t>200 m-dən az gəzəbilir</a:t>
            </a:r>
          </a:p>
          <a:p>
            <a:pPr>
              <a:buFontTx/>
              <a:buNone/>
            </a:pPr>
            <a:endParaRPr lang="tr-TR" dirty="0"/>
          </a:p>
          <a:p>
            <a:pPr>
              <a:buFontTx/>
              <a:buNone/>
            </a:pPr>
            <a:r>
              <a:rPr lang="tr-TR" dirty="0"/>
              <a:t>III : İstirah</a:t>
            </a:r>
            <a:r>
              <a:rPr lang="az-Latn-AZ" dirty="0"/>
              <a:t>ə</a:t>
            </a:r>
            <a:r>
              <a:rPr lang="tr-TR" dirty="0"/>
              <a:t>t ağrısı  </a:t>
            </a:r>
            <a:r>
              <a:rPr lang="az-Latn-AZ" dirty="0"/>
              <a:t>		</a:t>
            </a:r>
            <a:endParaRPr lang="tr-TR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endParaRPr lang="az-Latn-AZ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tr-TR" dirty="0"/>
              <a:t>IV  : </a:t>
            </a:r>
            <a:r>
              <a:rPr lang="az-Latn-AZ" dirty="0"/>
              <a:t>Nekroz, qanqrena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9616" y="15664"/>
            <a:ext cx="5862851" cy="628485"/>
          </a:xfrm>
        </p:spPr>
        <p:txBody>
          <a:bodyPr>
            <a:normAutofit/>
          </a:bodyPr>
          <a:lstStyle/>
          <a:p>
            <a:r>
              <a:rPr lang="tr-TR" dirty="0" smtClean="0"/>
              <a:t>Fizik</a:t>
            </a:r>
            <a:r>
              <a:rPr lang="az-Latn-AZ" dirty="0" smtClean="0"/>
              <a:t>i</a:t>
            </a:r>
            <a:r>
              <a:rPr lang="tr-TR" dirty="0" smtClean="0"/>
              <a:t> muay</a:t>
            </a:r>
            <a:r>
              <a:rPr lang="az-Latn-AZ" dirty="0" smtClean="0"/>
              <a:t>i</a:t>
            </a:r>
            <a:r>
              <a:rPr lang="tr-TR" dirty="0" smtClean="0"/>
              <a:t>n</a:t>
            </a:r>
            <a:r>
              <a:rPr lang="az-Latn-AZ" dirty="0" smtClean="0"/>
              <a:t>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620171"/>
          </a:xfrm>
        </p:spPr>
        <p:txBody>
          <a:bodyPr/>
          <a:lstStyle/>
          <a:p>
            <a:r>
              <a:rPr lang="az-Latn-AZ" sz="2400" b="1" dirty="0">
                <a:solidFill>
                  <a:srgbClr val="FF0000"/>
                </a:solidFill>
              </a:rPr>
              <a:t>Rəng</a:t>
            </a:r>
            <a:r>
              <a:rPr lang="tr-TR" sz="2400" b="1" dirty="0">
                <a:solidFill>
                  <a:srgbClr val="FF0000"/>
                </a:solidFill>
              </a:rPr>
              <a:t>:</a:t>
            </a:r>
            <a:r>
              <a:rPr lang="tr-TR" sz="2400" b="1" dirty="0"/>
              <a:t> </a:t>
            </a:r>
            <a:r>
              <a:rPr lang="az-Latn-AZ" sz="2400" b="1" dirty="0"/>
              <a:t>Solğun</a:t>
            </a:r>
            <a:r>
              <a:rPr lang="tr-TR" sz="2400" b="1" dirty="0"/>
              <a:t>, </a:t>
            </a:r>
            <a:r>
              <a:rPr lang="az-Latn-AZ" sz="2400" b="1" dirty="0"/>
              <a:t>proqressiyada- </a:t>
            </a:r>
            <a:r>
              <a:rPr lang="tr-TR" sz="2400" b="1" dirty="0"/>
              <a:t> sianotik, b</a:t>
            </a:r>
            <a:r>
              <a:rPr lang="az-Latn-AZ" sz="2400" b="1" dirty="0"/>
              <a:t>ə</a:t>
            </a:r>
            <a:r>
              <a:rPr lang="tr-TR" sz="2400" b="1" dirty="0"/>
              <a:t>z</a:t>
            </a:r>
            <a:r>
              <a:rPr lang="az-Latn-AZ" sz="2400" b="1" dirty="0"/>
              <a:t>ə</a:t>
            </a:r>
            <a:r>
              <a:rPr lang="tr-TR" sz="2400" b="1" dirty="0"/>
              <a:t>n u</a:t>
            </a:r>
            <a:r>
              <a:rPr lang="az-Latn-AZ" sz="2400" b="1" dirty="0"/>
              <a:t>c</a:t>
            </a:r>
            <a:r>
              <a:rPr lang="tr-TR" sz="2400" b="1" dirty="0"/>
              <a:t>larda </a:t>
            </a:r>
            <a:r>
              <a:rPr lang="az-Latn-AZ" sz="2400" b="1" dirty="0"/>
              <a:t>“</a:t>
            </a:r>
            <a:r>
              <a:rPr lang="tr-TR" sz="2400" b="1" dirty="0"/>
              <a:t>depended rubor</a:t>
            </a:r>
            <a:r>
              <a:rPr lang="az-Latn-AZ" sz="2400" b="1" dirty="0"/>
              <a:t>”</a:t>
            </a:r>
            <a:r>
              <a:rPr lang="tr-TR" sz="2400" b="1" dirty="0"/>
              <a:t>.</a:t>
            </a:r>
          </a:p>
          <a:p>
            <a:r>
              <a:rPr lang="az-Latn-AZ" sz="2400" b="1" dirty="0">
                <a:solidFill>
                  <a:srgbClr val="FF0000"/>
                </a:solidFill>
              </a:rPr>
              <a:t>Temperatur</a:t>
            </a:r>
            <a:r>
              <a:rPr lang="tr-TR" sz="2400" b="1" dirty="0"/>
              <a:t>: </a:t>
            </a:r>
            <a:r>
              <a:rPr lang="az-Latn-AZ" sz="2400" b="1" dirty="0"/>
              <a:t>aşağı</a:t>
            </a:r>
            <a:endParaRPr lang="tr-TR" sz="2400" b="1" dirty="0"/>
          </a:p>
          <a:p>
            <a:r>
              <a:rPr lang="tr-TR" sz="2400" b="1" dirty="0">
                <a:solidFill>
                  <a:srgbClr val="FF0000"/>
                </a:solidFill>
              </a:rPr>
              <a:t>Pedal </a:t>
            </a:r>
            <a:r>
              <a:rPr lang="az-Latn-AZ" sz="2400" b="1" dirty="0">
                <a:solidFill>
                  <a:srgbClr val="FF0000"/>
                </a:solidFill>
              </a:rPr>
              <a:t>nəbzlər</a:t>
            </a:r>
            <a:r>
              <a:rPr lang="tr-TR" sz="2400" b="1" dirty="0"/>
              <a:t>: Azalmış v</a:t>
            </a:r>
            <a:r>
              <a:rPr lang="az-Latn-AZ" sz="2400" b="1" dirty="0"/>
              <a:t>ə</a:t>
            </a:r>
            <a:r>
              <a:rPr lang="tr-TR" sz="2400" b="1" dirty="0"/>
              <a:t>ya </a:t>
            </a:r>
            <a:r>
              <a:rPr lang="az-Latn-AZ" sz="2400" b="1" dirty="0"/>
              <a:t>yox</a:t>
            </a:r>
            <a:r>
              <a:rPr lang="tr-TR" sz="2400" b="1" dirty="0"/>
              <a:t>.</a:t>
            </a:r>
          </a:p>
          <a:p>
            <a:r>
              <a:rPr lang="tr-TR" sz="2400" b="1" dirty="0"/>
              <a:t>Arter </a:t>
            </a:r>
            <a:r>
              <a:rPr lang="az-Latn-AZ" sz="2400" b="1" dirty="0"/>
              <a:t>boyunca</a:t>
            </a:r>
            <a:r>
              <a:rPr lang="tr-TR" sz="2400" b="1" dirty="0"/>
              <a:t> üfürüm </a:t>
            </a:r>
            <a:r>
              <a:rPr lang="az-Latn-AZ" sz="2400" b="1" dirty="0"/>
              <a:t>eşidilə bilir</a:t>
            </a:r>
            <a:r>
              <a:rPr lang="tr-TR" sz="2400" b="1" dirty="0"/>
              <a:t>.</a:t>
            </a:r>
          </a:p>
          <a:p>
            <a:r>
              <a:rPr lang="az-Latn-AZ" sz="2400" b="1" dirty="0">
                <a:solidFill>
                  <a:srgbClr val="FF0000"/>
                </a:solidFill>
              </a:rPr>
              <a:t>Yara</a:t>
            </a:r>
            <a:r>
              <a:rPr lang="tr-TR" sz="2400" b="1" dirty="0">
                <a:solidFill>
                  <a:srgbClr val="FF0000"/>
                </a:solidFill>
              </a:rPr>
              <a:t>/ </a:t>
            </a:r>
            <a:r>
              <a:rPr lang="az-Latn-AZ" sz="2400" b="1" dirty="0">
                <a:solidFill>
                  <a:srgbClr val="FF0000"/>
                </a:solidFill>
              </a:rPr>
              <a:t>q</a:t>
            </a:r>
            <a:r>
              <a:rPr lang="tr-TR" sz="2400" b="1" dirty="0">
                <a:solidFill>
                  <a:srgbClr val="FF0000"/>
                </a:solidFill>
              </a:rPr>
              <a:t>an</a:t>
            </a:r>
            <a:r>
              <a:rPr lang="az-Latn-AZ" sz="2400" b="1" dirty="0">
                <a:solidFill>
                  <a:srgbClr val="FF0000"/>
                </a:solidFill>
              </a:rPr>
              <a:t>q</a:t>
            </a:r>
            <a:r>
              <a:rPr lang="tr-TR" sz="2400" b="1" dirty="0">
                <a:solidFill>
                  <a:srgbClr val="FF0000"/>
                </a:solidFill>
              </a:rPr>
              <a:t>ren</a:t>
            </a:r>
            <a:r>
              <a:rPr lang="az-Latn-AZ" sz="2400" b="1" dirty="0">
                <a:solidFill>
                  <a:srgbClr val="FF0000"/>
                </a:solidFill>
              </a:rPr>
              <a:t>a</a:t>
            </a:r>
            <a:r>
              <a:rPr lang="tr-TR" sz="2400" b="1" dirty="0"/>
              <a:t>: </a:t>
            </a:r>
            <a:r>
              <a:rPr lang="az-Latn-AZ" sz="2400" b="1" dirty="0"/>
              <a:t>həmişə ətrafların periferiyasında </a:t>
            </a:r>
            <a:r>
              <a:rPr lang="tr-TR" sz="2400" b="1" dirty="0"/>
              <a:t>(</a:t>
            </a:r>
            <a:r>
              <a:rPr lang="az-Latn-AZ" sz="2400" b="1" dirty="0"/>
              <a:t>b</a:t>
            </a:r>
            <a:r>
              <a:rPr lang="tr-TR" sz="2400" b="1" dirty="0"/>
              <a:t>arma</a:t>
            </a:r>
            <a:r>
              <a:rPr lang="az-Latn-AZ" sz="2400" b="1" dirty="0"/>
              <a:t>q</a:t>
            </a:r>
            <a:r>
              <a:rPr lang="tr-TR" sz="2400" b="1" dirty="0"/>
              <a:t> ucu, </a:t>
            </a:r>
            <a:r>
              <a:rPr lang="az-Latn-AZ" sz="2400" b="1" dirty="0"/>
              <a:t>d</a:t>
            </a:r>
            <a:r>
              <a:rPr lang="tr-TR" sz="2400" b="1" dirty="0"/>
              <a:t>ırna</a:t>
            </a:r>
            <a:r>
              <a:rPr lang="az-Latn-AZ" sz="2400" b="1" dirty="0"/>
              <a:t>q</a:t>
            </a:r>
            <a:r>
              <a:rPr lang="tr-TR" sz="2400" b="1" dirty="0"/>
              <a:t> yatağı)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407368" y="1179197"/>
            <a:ext cx="68342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A/T ölçülməsi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Pletismografi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Doppler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Rəngli </a:t>
            </a:r>
            <a:r>
              <a:rPr lang="az-Latn-A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Duplex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MRA</a:t>
            </a:r>
          </a:p>
          <a:p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KTA</a:t>
            </a:r>
          </a:p>
          <a:p>
            <a:r>
              <a:rPr lang="tr-TR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az-Latn-AZ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tr-TR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</a:t>
            </a:r>
            <a:r>
              <a:rPr lang="az-Latn-AZ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tr-TR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rafi</a:t>
            </a:r>
            <a:r>
              <a:rPr lang="az-Latn-AZ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</a:t>
            </a:r>
            <a:r>
              <a:rPr lang="tr-TR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QIZIL STANDART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:\Users\admin\Downloads\4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8168" y="3929066"/>
            <a:ext cx="4244975" cy="2533650"/>
          </a:xfrm>
          <a:prstGeom prst="rect">
            <a:avLst/>
          </a:prstGeom>
          <a:noFill/>
        </p:spPr>
      </p:pic>
      <p:pic>
        <p:nvPicPr>
          <p:cNvPr id="3075" name="Picture 3" descr="C:\Users\admin\Downloads\indir (2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39552" y="3929066"/>
            <a:ext cx="1809750" cy="2533650"/>
          </a:xfrm>
          <a:prstGeom prst="rect">
            <a:avLst/>
          </a:prstGeom>
          <a:noFill/>
        </p:spPr>
      </p:pic>
      <p:pic>
        <p:nvPicPr>
          <p:cNvPr id="3076" name="Picture 4" descr="C:\Users\admin\Downloads\duplex_ultrasound_for_vein_diseas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22" y="3929066"/>
            <a:ext cx="4762500" cy="2571756"/>
          </a:xfrm>
          <a:prstGeom prst="rect">
            <a:avLst/>
          </a:prstGeom>
          <a:noFill/>
        </p:spPr>
      </p:pic>
      <p:pic>
        <p:nvPicPr>
          <p:cNvPr id="3077" name="Picture 5" descr="C:\Users\admin\Downloads\stent.wikimed.az_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40735" y="1259680"/>
            <a:ext cx="6096000" cy="2347915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9576" y="-98226"/>
            <a:ext cx="7049243" cy="835878"/>
          </a:xfrm>
        </p:spPr>
        <p:txBody>
          <a:bodyPr>
            <a:normAutofit/>
          </a:bodyPr>
          <a:lstStyle/>
          <a:p>
            <a:r>
              <a:rPr lang="az-Latn-AZ" sz="2800" dirty="0" smtClean="0"/>
              <a:t>İnstrumental müayinələr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Periferik damarların </a:t>
            </a:r>
            <a:r>
              <a:rPr lang="az-Latn-AZ" sz="2400" dirty="0" smtClean="0"/>
              <a:t>angioqrafiyası</a:t>
            </a:r>
            <a:endParaRPr lang="en-US" sz="2400" dirty="0"/>
          </a:p>
        </p:txBody>
      </p:sp>
      <p:pic>
        <p:nvPicPr>
          <p:cNvPr id="12" name="Şəkil 9" descr="60542542_431595514297793_8688111679060936014_n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7408" y="1484784"/>
            <a:ext cx="5616624" cy="4608512"/>
          </a:xfrm>
          <a:prstGeom prst="rect">
            <a:avLst/>
          </a:prstGeom>
        </p:spPr>
      </p:pic>
      <p:pic>
        <p:nvPicPr>
          <p:cNvPr id="13" name="Şəkil 8" descr="indir (17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392144" y="1484784"/>
            <a:ext cx="4119867" cy="464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Periferik damarların </a:t>
            </a:r>
            <a:r>
              <a:rPr lang="az-Latn-AZ" sz="2400" dirty="0" smtClean="0"/>
              <a:t>angioqrafiyası</a:t>
            </a:r>
            <a:endParaRPr lang="en-US" sz="2400" dirty="0"/>
          </a:p>
        </p:txBody>
      </p:sp>
      <p:pic>
        <p:nvPicPr>
          <p:cNvPr id="12" name="Şəkil 6" descr="images (33)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55440" y="1628800"/>
            <a:ext cx="4177185" cy="3888432"/>
          </a:xfrm>
          <a:prstGeom prst="rect">
            <a:avLst/>
          </a:prstGeom>
        </p:spPr>
      </p:pic>
      <p:pic>
        <p:nvPicPr>
          <p:cNvPr id="13" name="Şəkil 8" descr="images (32)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104112" y="1623088"/>
            <a:ext cx="4032448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mtClean="0"/>
              <a:t>Medikamentoz müalicə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767408" y="1412776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tr-TR" b="1" dirty="0"/>
              <a:t>Antia</a:t>
            </a:r>
            <a:r>
              <a:rPr lang="az-Latn-AZ" b="1" dirty="0"/>
              <a:t>q</a:t>
            </a:r>
            <a:r>
              <a:rPr lang="tr-TR" b="1" dirty="0"/>
              <a:t>re</a:t>
            </a:r>
            <a:r>
              <a:rPr lang="az-Latn-AZ" b="1" dirty="0"/>
              <a:t>q</a:t>
            </a:r>
            <a:r>
              <a:rPr lang="tr-TR" b="1" dirty="0"/>
              <a:t>an</a:t>
            </a:r>
            <a:r>
              <a:rPr lang="az-Latn-AZ" b="1" dirty="0"/>
              <a:t>t</a:t>
            </a:r>
            <a:r>
              <a:rPr lang="tr-TR" b="1" dirty="0"/>
              <a:t>lar(Antipl</a:t>
            </a:r>
            <a:r>
              <a:rPr lang="az-Latn-AZ" b="1" dirty="0"/>
              <a:t>a</a:t>
            </a:r>
            <a:r>
              <a:rPr lang="tr-TR" b="1" dirty="0"/>
              <a:t>teletl</a:t>
            </a:r>
            <a:r>
              <a:rPr lang="az-Latn-AZ" b="1" dirty="0"/>
              <a:t>ə</a:t>
            </a:r>
            <a:r>
              <a:rPr lang="tr-TR" b="1" dirty="0"/>
              <a:t>r)</a:t>
            </a:r>
          </a:p>
          <a:p>
            <a:pPr>
              <a:buFontTx/>
              <a:buNone/>
            </a:pPr>
            <a:r>
              <a:rPr lang="tr-TR" b="1" dirty="0"/>
              <a:t>   </a:t>
            </a:r>
            <a:r>
              <a:rPr lang="az-Latn-AZ" b="1" dirty="0"/>
              <a:t> </a:t>
            </a:r>
            <a:r>
              <a:rPr lang="tr-TR" b="1" dirty="0"/>
              <a:t>ASA: Tx A2 in</a:t>
            </a:r>
            <a:r>
              <a:rPr lang="az-Latn-AZ" b="1" dirty="0"/>
              <a:t>q</a:t>
            </a:r>
            <a:r>
              <a:rPr lang="tr-TR" b="1" dirty="0"/>
              <a:t>ibit</a:t>
            </a:r>
            <a:r>
              <a:rPr lang="az-Latn-AZ" b="1" dirty="0"/>
              <a:t>o</a:t>
            </a:r>
            <a:r>
              <a:rPr lang="tr-TR" b="1" dirty="0"/>
              <a:t>r</a:t>
            </a:r>
            <a:r>
              <a:rPr lang="az-Latn-AZ" b="1" dirty="0"/>
              <a:t>u</a:t>
            </a:r>
            <a:endParaRPr lang="tr-TR" b="1" dirty="0"/>
          </a:p>
          <a:p>
            <a:pPr>
              <a:buFontTx/>
              <a:buNone/>
            </a:pPr>
            <a:r>
              <a:rPr lang="tr-TR" b="1" dirty="0"/>
              <a:t>   </a:t>
            </a:r>
            <a:r>
              <a:rPr lang="az-Latn-AZ" b="1" dirty="0"/>
              <a:t> </a:t>
            </a:r>
            <a:r>
              <a:rPr lang="tr-TR" b="1" dirty="0"/>
              <a:t>Dip</a:t>
            </a:r>
            <a:r>
              <a:rPr lang="az-Latn-AZ" b="1" dirty="0"/>
              <a:t>i</a:t>
            </a:r>
            <a:r>
              <a:rPr lang="tr-TR" b="1" dirty="0"/>
              <a:t>ridamol: C-AMP in</a:t>
            </a:r>
            <a:r>
              <a:rPr lang="az-Latn-AZ" b="1" dirty="0"/>
              <a:t>q</a:t>
            </a:r>
            <a:r>
              <a:rPr lang="tr-TR" b="1" dirty="0"/>
              <a:t>ibit</a:t>
            </a:r>
            <a:r>
              <a:rPr lang="az-Latn-AZ" b="1" dirty="0"/>
              <a:t>o</a:t>
            </a:r>
            <a:r>
              <a:rPr lang="tr-TR" b="1" dirty="0"/>
              <a:t>r</a:t>
            </a:r>
            <a:r>
              <a:rPr lang="az-Latn-AZ" b="1" dirty="0"/>
              <a:t>u</a:t>
            </a:r>
          </a:p>
          <a:p>
            <a:pPr>
              <a:buFontTx/>
              <a:buNone/>
            </a:pPr>
            <a:r>
              <a:rPr lang="az-Latn-AZ" b="1" dirty="0"/>
              <a:t> </a:t>
            </a:r>
            <a:r>
              <a:rPr lang="tr-TR" b="1" dirty="0"/>
              <a:t> </a:t>
            </a:r>
            <a:r>
              <a:rPr lang="az-Latn-AZ" b="1" dirty="0"/>
              <a:t>  </a:t>
            </a:r>
            <a:r>
              <a:rPr lang="tr-TR" b="1" dirty="0"/>
              <a:t>Ticlopidin: Glikoprotein IIIa in</a:t>
            </a:r>
            <a:r>
              <a:rPr lang="az-Latn-AZ" b="1" dirty="0"/>
              <a:t>q</a:t>
            </a:r>
            <a:r>
              <a:rPr lang="tr-TR" b="1" dirty="0"/>
              <a:t>ibit</a:t>
            </a:r>
            <a:r>
              <a:rPr lang="az-Latn-AZ" b="1" dirty="0"/>
              <a:t>o</a:t>
            </a:r>
            <a:r>
              <a:rPr lang="tr-TR" b="1" dirty="0"/>
              <a:t>r</a:t>
            </a:r>
            <a:r>
              <a:rPr lang="az-Latn-AZ" b="1" dirty="0"/>
              <a:t>u</a:t>
            </a:r>
            <a:endParaRPr lang="tr-TR" b="1" dirty="0"/>
          </a:p>
          <a:p>
            <a:pPr>
              <a:buFontTx/>
              <a:buNone/>
            </a:pPr>
            <a:r>
              <a:rPr lang="tr-TR" b="1" dirty="0"/>
              <a:t>   </a:t>
            </a:r>
            <a:r>
              <a:rPr lang="az-Latn-AZ" b="1" dirty="0"/>
              <a:t>  </a:t>
            </a:r>
            <a:r>
              <a:rPr lang="tr-TR" b="1" dirty="0"/>
              <a:t>Nitri</a:t>
            </a:r>
            <a:r>
              <a:rPr lang="az-Latn-AZ" b="1" dirty="0"/>
              <a:t>t</a:t>
            </a:r>
            <a:r>
              <a:rPr lang="tr-TR" b="1" dirty="0"/>
              <a:t> oksi</a:t>
            </a:r>
            <a:r>
              <a:rPr lang="az-Latn-AZ" b="1" dirty="0"/>
              <a:t>d</a:t>
            </a:r>
            <a:endParaRPr lang="tr-TR" b="1" dirty="0"/>
          </a:p>
          <a:p>
            <a:r>
              <a:rPr lang="az-Latn-AZ" b="1" dirty="0"/>
              <a:t>Qanın qatılığını azaldan</a:t>
            </a:r>
            <a:endParaRPr lang="tr-TR" b="1" dirty="0"/>
          </a:p>
          <a:p>
            <a:pPr>
              <a:buFontTx/>
              <a:buNone/>
            </a:pPr>
            <a:r>
              <a:rPr lang="tr-TR" b="1" dirty="0"/>
              <a:t>   </a:t>
            </a:r>
            <a:r>
              <a:rPr lang="az-Latn-AZ" b="1" dirty="0"/>
              <a:t>  </a:t>
            </a:r>
            <a:r>
              <a:rPr lang="tr-TR" b="1" dirty="0"/>
              <a:t>Pentoksifilin</a:t>
            </a:r>
          </a:p>
          <a:p>
            <a:pPr>
              <a:buFontTx/>
              <a:buNone/>
            </a:pPr>
            <a:r>
              <a:rPr lang="tr-TR" b="1" dirty="0"/>
              <a:t>   </a:t>
            </a:r>
            <a:r>
              <a:rPr lang="az-Latn-AZ" b="1" dirty="0"/>
              <a:t>  </a:t>
            </a:r>
            <a:r>
              <a:rPr lang="tr-TR" b="1" dirty="0"/>
              <a:t>Kristaloid, </a:t>
            </a:r>
            <a:r>
              <a:rPr lang="az-Latn-AZ" b="1" dirty="0"/>
              <a:t>Qlükoza</a:t>
            </a:r>
            <a:r>
              <a:rPr lang="tr-TR" b="1" dirty="0"/>
              <a:t> inf</a:t>
            </a:r>
            <a:r>
              <a:rPr lang="az-Latn-AZ" b="1" dirty="0"/>
              <a:t>uziyası</a:t>
            </a:r>
            <a:endParaRPr lang="tr-TR" b="1" dirty="0"/>
          </a:p>
          <a:p>
            <a:pPr>
              <a:buFontTx/>
              <a:buNone/>
            </a:pPr>
            <a:r>
              <a:rPr lang="tr-TR" b="1" dirty="0"/>
              <a:t>   </a:t>
            </a:r>
            <a:r>
              <a:rPr lang="az-Latn-AZ" b="1" dirty="0"/>
              <a:t>  </a:t>
            </a:r>
            <a:r>
              <a:rPr lang="tr-TR" b="1" dirty="0"/>
              <a:t>Vazodil</a:t>
            </a:r>
            <a:r>
              <a:rPr lang="az-Latn-AZ" b="1" dirty="0"/>
              <a:t>atatorlar</a:t>
            </a:r>
            <a:r>
              <a:rPr lang="tr-TR" b="1" dirty="0"/>
              <a:t> (alfa, Ca blok,</a:t>
            </a:r>
            <a:r>
              <a:rPr lang="az-Latn-AZ" b="1" dirty="0"/>
              <a:t> </a:t>
            </a:r>
            <a:r>
              <a:rPr lang="tr-TR" b="1" dirty="0"/>
              <a:t>ACE in</a:t>
            </a:r>
            <a:r>
              <a:rPr lang="az-Latn-AZ" b="1" dirty="0"/>
              <a:t>h</a:t>
            </a:r>
            <a:r>
              <a:rPr lang="tr-TR" b="1" dirty="0"/>
              <a:t>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6355" y="-60773"/>
            <a:ext cx="5862851" cy="835878"/>
          </a:xfrm>
        </p:spPr>
        <p:txBody>
          <a:bodyPr/>
          <a:lstStyle/>
          <a:p>
            <a:r>
              <a:rPr lang="az-Latn-AZ" dirty="0" smtClean="0"/>
              <a:t>İnvaziv proseduralar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dirty="0"/>
              <a:t>Klass</a:t>
            </a:r>
            <a:r>
              <a:rPr lang="tr-TR" b="1" dirty="0"/>
              <a:t> II b Kla</a:t>
            </a:r>
            <a:r>
              <a:rPr lang="az-Latn-AZ" b="1" dirty="0"/>
              <a:t>u</a:t>
            </a:r>
            <a:r>
              <a:rPr lang="tr-TR" b="1" dirty="0"/>
              <a:t>dika</a:t>
            </a:r>
            <a:r>
              <a:rPr lang="az-Latn-AZ" b="1" dirty="0"/>
              <a:t>siya olan xəstəyə funksional korreksiya məqsədi ilə </a:t>
            </a:r>
            <a:r>
              <a:rPr lang="tr-TR" b="1" dirty="0"/>
              <a:t>,</a:t>
            </a:r>
          </a:p>
          <a:p>
            <a:r>
              <a:rPr lang="az-Latn-AZ" b="1" dirty="0"/>
              <a:t>Klass</a:t>
            </a:r>
            <a:r>
              <a:rPr lang="tr-TR" b="1" dirty="0"/>
              <a:t> III İstirah</a:t>
            </a:r>
            <a:r>
              <a:rPr lang="az-Latn-AZ" b="1" dirty="0"/>
              <a:t>ə</a:t>
            </a:r>
            <a:r>
              <a:rPr lang="tr-TR" b="1" dirty="0"/>
              <a:t>t ağrı</a:t>
            </a:r>
            <a:r>
              <a:rPr lang="az-Latn-AZ" b="1" dirty="0"/>
              <a:t>sı olan</a:t>
            </a:r>
            <a:r>
              <a:rPr lang="tr-TR" b="1" dirty="0"/>
              <a:t> v</a:t>
            </a:r>
            <a:r>
              <a:rPr lang="az-Latn-AZ" b="1" dirty="0"/>
              <a:t>ə</a:t>
            </a:r>
            <a:r>
              <a:rPr lang="tr-TR" b="1" dirty="0"/>
              <a:t> </a:t>
            </a:r>
            <a:r>
              <a:rPr lang="az-Latn-AZ" b="1" dirty="0"/>
              <a:t>klass</a:t>
            </a:r>
            <a:r>
              <a:rPr lang="tr-TR" b="1" dirty="0"/>
              <a:t> IV </a:t>
            </a:r>
            <a:r>
              <a:rPr lang="az-Latn-AZ" b="1" dirty="0"/>
              <a:t>xəstələrdə</a:t>
            </a:r>
            <a:r>
              <a:rPr lang="tr-TR" b="1" dirty="0"/>
              <a:t> </a:t>
            </a:r>
            <a:r>
              <a:rPr lang="az-Latn-AZ" b="1" dirty="0"/>
              <a:t>ətrafın qurtarma məqsədi ilə aparılır</a:t>
            </a:r>
            <a:r>
              <a:rPr lang="tr-TR" b="1" dirty="0"/>
              <a:t>.</a:t>
            </a:r>
          </a:p>
          <a:p>
            <a:pPr>
              <a:buFontTx/>
              <a:buNone/>
            </a:pPr>
            <a:r>
              <a:rPr lang="tr-TR" b="1" dirty="0"/>
              <a:t>   1. Balon plasti</a:t>
            </a:r>
            <a:r>
              <a:rPr lang="az-Latn-AZ" b="1" dirty="0"/>
              <a:t>ka</a:t>
            </a:r>
            <a:r>
              <a:rPr lang="tr-TR" b="1" dirty="0"/>
              <a:t> </a:t>
            </a:r>
          </a:p>
          <a:p>
            <a:pPr>
              <a:buFontTx/>
              <a:buNone/>
            </a:pPr>
            <a:r>
              <a:rPr lang="tr-TR" b="1" dirty="0"/>
              <a:t>   2. S</a:t>
            </a:r>
            <a:r>
              <a:rPr lang="az-Latn-AZ" b="1" dirty="0"/>
              <a:t>TENT</a:t>
            </a:r>
            <a:endParaRPr lang="tr-TR" b="1" dirty="0"/>
          </a:p>
          <a:p>
            <a:pPr>
              <a:buFontTx/>
              <a:buNone/>
            </a:pPr>
            <a:r>
              <a:rPr lang="tr-TR" b="1" dirty="0"/>
              <a:t>   3. Endarterektomi</a:t>
            </a:r>
            <a:r>
              <a:rPr lang="az-Latn-AZ" b="1" dirty="0"/>
              <a:t>ya</a:t>
            </a:r>
            <a:r>
              <a:rPr lang="tr-TR" b="1" dirty="0"/>
              <a:t>, an</a:t>
            </a:r>
            <a:r>
              <a:rPr lang="az-Latn-AZ" b="1" dirty="0"/>
              <a:t>q</a:t>
            </a:r>
            <a:r>
              <a:rPr lang="tr-TR" b="1" dirty="0"/>
              <a:t>ioplasti</a:t>
            </a:r>
            <a:r>
              <a:rPr lang="az-Latn-AZ" b="1" dirty="0"/>
              <a:t>ka</a:t>
            </a:r>
            <a:r>
              <a:rPr lang="tr-TR" b="1" dirty="0"/>
              <a:t>, </a:t>
            </a:r>
            <a:r>
              <a:rPr lang="az-Latn-AZ" b="1" dirty="0"/>
              <a:t>şuntlama</a:t>
            </a:r>
            <a:r>
              <a:rPr lang="tr-TR" b="1" dirty="0"/>
              <a:t>  </a:t>
            </a:r>
            <a:r>
              <a:rPr lang="az-Latn-AZ" b="1" dirty="0"/>
              <a:t>kimi cərrahi müdaxilələr</a:t>
            </a:r>
            <a:endParaRPr lang="ru-RU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238084" y="100010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 sı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karotis arter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iyalarda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istifadə edilir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FontTx/>
              <a:buNone/>
            </a:pPr>
            <a:endParaRPr lang="tr-TR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Aterom pla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kların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rrahi olarak çı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arılması, damarın </a:t>
            </a:r>
            <a:r>
              <a:rPr lang="az-Latn-AZ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birincili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v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ə/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ya bir yama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genişl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til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ə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 </a:t>
            </a:r>
            <a:r>
              <a:rPr lang="az-Latn-A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tikilir</a:t>
            </a:r>
            <a:r>
              <a:rPr lang="tr-T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tr-T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Şəkil 8" descr="images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84" y="3857628"/>
            <a:ext cx="2666976" cy="2571768"/>
          </a:xfrm>
          <a:prstGeom prst="rect">
            <a:avLst/>
          </a:prstGeom>
        </p:spPr>
      </p:pic>
      <p:pic>
        <p:nvPicPr>
          <p:cNvPr id="10" name="Şəkil 9" descr="N2bjJwte19OxefldpiEUotyPwAviJdxKGaBVNhu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064" y="836349"/>
            <a:ext cx="5277587" cy="4944165"/>
          </a:xfrm>
          <a:prstGeom prst="rect">
            <a:avLst/>
          </a:prstGeom>
        </p:spPr>
      </p:pic>
      <p:pic>
        <p:nvPicPr>
          <p:cNvPr id="11" name="Şəkil 10" descr="karotis_cerrahisi_clip_image00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28" y="3857628"/>
            <a:ext cx="3929090" cy="25526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635" y="-142514"/>
            <a:ext cx="5862851" cy="835878"/>
          </a:xfrm>
        </p:spPr>
        <p:txBody>
          <a:bodyPr>
            <a:noAutofit/>
          </a:bodyPr>
          <a:lstStyle/>
          <a:p>
            <a:r>
              <a:rPr lang="tr-TR" sz="2400" dirty="0" smtClean="0"/>
              <a:t>Endarterektomi</a:t>
            </a:r>
            <a:r>
              <a:rPr lang="az-Latn-AZ" sz="2400" dirty="0" smtClean="0"/>
              <a:t>ya</a:t>
            </a:r>
            <a:r>
              <a:rPr lang="tr-TR" sz="2400" dirty="0" smtClean="0"/>
              <a:t>, patch </a:t>
            </a:r>
            <a:r>
              <a:rPr lang="az-Latn-AZ" sz="2400" dirty="0" smtClean="0"/>
              <a:t> </a:t>
            </a:r>
            <a:r>
              <a:rPr lang="tr-TR" sz="2400" dirty="0" smtClean="0"/>
              <a:t>plasti</a:t>
            </a:r>
            <a:r>
              <a:rPr lang="az-Latn-AZ" sz="2400" dirty="0" smtClean="0"/>
              <a:t>ka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6355" y="-87929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 smtClean="0"/>
              <a:t>Q</a:t>
            </a:r>
            <a:r>
              <a:rPr lang="tr-TR" dirty="0" smtClean="0"/>
              <a:t>reftl</a:t>
            </a:r>
            <a:r>
              <a:rPr lang="az-Latn-AZ" dirty="0" smtClean="0"/>
              <a:t>ə</a:t>
            </a:r>
            <a:r>
              <a:rPr lang="tr-TR" dirty="0" smtClean="0"/>
              <a:t>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408" y="1525933"/>
            <a:ext cx="5181600" cy="4351338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az-Latn-AZ" dirty="0"/>
              <a:t>Autogen</a:t>
            </a:r>
            <a:endParaRPr lang="tr-TR" dirty="0"/>
          </a:p>
          <a:p>
            <a:pPr>
              <a:buFontTx/>
              <a:buNone/>
            </a:pPr>
            <a:r>
              <a:rPr lang="tr-TR" dirty="0"/>
              <a:t>    V. Saphena magna</a:t>
            </a:r>
          </a:p>
          <a:p>
            <a:pPr>
              <a:buFontTx/>
              <a:buNone/>
            </a:pPr>
            <a:r>
              <a:rPr lang="tr-TR" dirty="0"/>
              <a:t>   (</a:t>
            </a:r>
            <a:r>
              <a:rPr lang="az-Latn-AZ" dirty="0"/>
              <a:t>aşağı və</a:t>
            </a:r>
            <a:r>
              <a:rPr lang="tr-TR" dirty="0"/>
              <a:t> </a:t>
            </a:r>
            <a:r>
              <a:rPr lang="az-Latn-AZ" dirty="0"/>
              <a:t>yuxarı ətraflarda</a:t>
            </a:r>
            <a:r>
              <a:rPr lang="tr-TR" dirty="0"/>
              <a:t>, koron</a:t>
            </a:r>
            <a:r>
              <a:rPr lang="az-Latn-AZ" dirty="0"/>
              <a:t>a</a:t>
            </a:r>
            <a:r>
              <a:rPr lang="tr-TR" dirty="0"/>
              <a:t>r v</a:t>
            </a:r>
            <a:r>
              <a:rPr lang="az-Latn-AZ" dirty="0"/>
              <a:t>ə</a:t>
            </a:r>
            <a:r>
              <a:rPr lang="tr-TR" dirty="0"/>
              <a:t> karotis</a:t>
            </a:r>
            <a:r>
              <a:rPr lang="az-Latn-AZ" dirty="0"/>
              <a:t> arteriyalarda</a:t>
            </a:r>
            <a:r>
              <a:rPr lang="tr-TR" dirty="0"/>
              <a:t>)</a:t>
            </a:r>
          </a:p>
          <a:p>
            <a:pPr>
              <a:buFontTx/>
              <a:buNone/>
            </a:pPr>
            <a:r>
              <a:rPr lang="tr-TR" dirty="0"/>
              <a:t>2. S</a:t>
            </a:r>
            <a:r>
              <a:rPr lang="az-Latn-AZ" dirty="0"/>
              <a:t>i</a:t>
            </a:r>
            <a:r>
              <a:rPr lang="tr-TR" dirty="0"/>
              <a:t>ntetik</a:t>
            </a:r>
          </a:p>
          <a:p>
            <a:pPr>
              <a:buFontTx/>
              <a:buNone/>
            </a:pPr>
            <a:r>
              <a:rPr lang="tr-TR" dirty="0"/>
              <a:t>    Dacron, teflon v</a:t>
            </a:r>
            <a:r>
              <a:rPr lang="az-Latn-AZ" dirty="0"/>
              <a:t>ə/</a:t>
            </a:r>
            <a:r>
              <a:rPr lang="tr-TR" dirty="0"/>
              <a:t>ya PTFE </a:t>
            </a:r>
            <a:r>
              <a:rPr lang="az-Latn-AZ" dirty="0"/>
              <a:t>q</a:t>
            </a:r>
            <a:r>
              <a:rPr lang="tr-TR" dirty="0"/>
              <a:t>reftl</a:t>
            </a:r>
            <a:r>
              <a:rPr lang="az-Latn-AZ" dirty="0"/>
              <a:t>ə</a:t>
            </a:r>
            <a:r>
              <a:rPr lang="tr-TR" dirty="0"/>
              <a:t>r</a:t>
            </a:r>
          </a:p>
          <a:p>
            <a:pPr>
              <a:buFontTx/>
              <a:buNone/>
            </a:pPr>
            <a:r>
              <a:rPr lang="tr-TR" dirty="0"/>
              <a:t>   (</a:t>
            </a:r>
            <a:r>
              <a:rPr lang="az-Latn-AZ" dirty="0"/>
              <a:t>Hər ölçüdə</a:t>
            </a:r>
            <a:r>
              <a:rPr lang="tr-TR" dirty="0"/>
              <a:t>, </a:t>
            </a:r>
            <a:r>
              <a:rPr lang="az-Latn-AZ" dirty="0"/>
              <a:t>ə</a:t>
            </a:r>
            <a:r>
              <a:rPr lang="tr-TR" dirty="0"/>
              <a:t>n ço</a:t>
            </a:r>
            <a:r>
              <a:rPr lang="az-Latn-AZ" dirty="0"/>
              <a:t>x</a:t>
            </a:r>
            <a:r>
              <a:rPr lang="tr-TR" dirty="0"/>
              <a:t> aorta-iliak bölg</a:t>
            </a:r>
            <a:r>
              <a:rPr lang="az-Latn-AZ" dirty="0"/>
              <a:t>ə</a:t>
            </a:r>
            <a:r>
              <a:rPr lang="tr-TR" dirty="0"/>
              <a:t>d</a:t>
            </a:r>
            <a:r>
              <a:rPr lang="az-Latn-AZ" dirty="0"/>
              <a:t>ə</a:t>
            </a:r>
            <a:endParaRPr lang="ru-RU" dirty="0"/>
          </a:p>
          <a:p>
            <a:endParaRPr lang="en-US" dirty="0"/>
          </a:p>
        </p:txBody>
      </p:sp>
      <p:pic>
        <p:nvPicPr>
          <p:cNvPr id="12" name="Şəkil 8" descr="maxresdefault (3)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33137" y="1525933"/>
            <a:ext cx="5181600" cy="405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Bypass </a:t>
            </a:r>
            <a:r>
              <a:rPr lang="az-Latn-AZ" dirty="0" smtClean="0"/>
              <a:t>nəticələri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3472" y="1412776"/>
            <a:ext cx="10515600" cy="4351338"/>
          </a:xfrm>
        </p:spPr>
        <p:txBody>
          <a:bodyPr/>
          <a:lstStyle/>
          <a:p>
            <a:pPr>
              <a:buFontTx/>
              <a:buNone/>
            </a:pPr>
            <a:r>
              <a:rPr lang="tr-TR" dirty="0">
                <a:latin typeface="Comic Sans MS" pitchFamily="66" charset="0"/>
              </a:rPr>
              <a:t>Aortoiliak bölg</a:t>
            </a:r>
            <a:r>
              <a:rPr lang="az-Latn-AZ" dirty="0">
                <a:latin typeface="Comic Sans MS" pitchFamily="66" charset="0"/>
              </a:rPr>
              <a:t>ə</a:t>
            </a:r>
            <a:r>
              <a:rPr lang="tr-TR" dirty="0">
                <a:latin typeface="Comic Sans MS" pitchFamily="66" charset="0"/>
              </a:rPr>
              <a:t>d</a:t>
            </a:r>
            <a:r>
              <a:rPr lang="az-Latn-AZ" dirty="0">
                <a:latin typeface="Comic Sans MS" pitchFamily="66" charset="0"/>
              </a:rPr>
              <a:t>ə</a:t>
            </a:r>
            <a:r>
              <a:rPr lang="tr-TR" dirty="0">
                <a:latin typeface="Comic Sans MS" pitchFamily="66" charset="0"/>
              </a:rPr>
              <a:t>: </a:t>
            </a:r>
            <a:r>
              <a:rPr lang="az-Latn-AZ" dirty="0">
                <a:latin typeface="Comic Sans MS" pitchFamily="66" charset="0"/>
              </a:rPr>
              <a:t>    </a:t>
            </a:r>
            <a:r>
              <a:rPr lang="tr-TR" dirty="0">
                <a:latin typeface="Comic Sans MS" pitchFamily="66" charset="0"/>
              </a:rPr>
              <a:t>5 </a:t>
            </a:r>
            <a:r>
              <a:rPr lang="az-Latn-AZ" dirty="0">
                <a:latin typeface="Comic Sans MS" pitchFamily="66" charset="0"/>
              </a:rPr>
              <a:t>i</a:t>
            </a:r>
            <a:r>
              <a:rPr lang="tr-TR" dirty="0">
                <a:latin typeface="Comic Sans MS" pitchFamily="66" charset="0"/>
              </a:rPr>
              <a:t>l</a:t>
            </a:r>
            <a:r>
              <a:rPr lang="az-Latn-AZ" dirty="0">
                <a:latin typeface="Comic Sans MS" pitchFamily="66" charset="0"/>
              </a:rPr>
              <a:t>  - </a:t>
            </a:r>
            <a:r>
              <a:rPr lang="tr-TR" dirty="0">
                <a:latin typeface="Comic Sans MS" pitchFamily="66" charset="0"/>
              </a:rPr>
              <a:t>91</a:t>
            </a:r>
            <a:r>
              <a:rPr lang="az-Latn-AZ" dirty="0">
                <a:latin typeface="Comic Sans MS" pitchFamily="66" charset="0"/>
              </a:rPr>
              <a:t>%</a:t>
            </a:r>
            <a:endParaRPr lang="tr-TR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tr-TR" dirty="0">
                <a:latin typeface="Comic Sans MS" pitchFamily="66" charset="0"/>
              </a:rPr>
              <a:t>                                 10 </a:t>
            </a:r>
            <a:r>
              <a:rPr lang="az-Latn-AZ" dirty="0">
                <a:latin typeface="Comic Sans MS" pitchFamily="66" charset="0"/>
              </a:rPr>
              <a:t>i</a:t>
            </a:r>
            <a:r>
              <a:rPr lang="tr-TR" dirty="0">
                <a:latin typeface="Comic Sans MS" pitchFamily="66" charset="0"/>
              </a:rPr>
              <a:t>l </a:t>
            </a:r>
            <a:r>
              <a:rPr lang="az-Latn-AZ" dirty="0">
                <a:latin typeface="Comic Sans MS" pitchFamily="66" charset="0"/>
              </a:rPr>
              <a:t> - </a:t>
            </a:r>
            <a:r>
              <a:rPr lang="tr-TR" dirty="0">
                <a:latin typeface="Comic Sans MS" pitchFamily="66" charset="0"/>
              </a:rPr>
              <a:t>86</a:t>
            </a:r>
            <a:r>
              <a:rPr lang="az-Latn-AZ" dirty="0">
                <a:latin typeface="Comic Sans MS" pitchFamily="66" charset="0"/>
              </a:rPr>
              <a:t>%</a:t>
            </a:r>
          </a:p>
          <a:p>
            <a:pPr>
              <a:buFontTx/>
              <a:buNone/>
            </a:pPr>
            <a:endParaRPr lang="tr-TR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tr-TR" dirty="0">
                <a:latin typeface="Comic Sans MS" pitchFamily="66" charset="0"/>
              </a:rPr>
              <a:t>Fem- pop.larda:</a:t>
            </a:r>
          </a:p>
          <a:p>
            <a:pPr>
              <a:buFontTx/>
              <a:buNone/>
            </a:pPr>
            <a:r>
              <a:rPr lang="tr-TR" dirty="0">
                <a:latin typeface="Comic Sans MS" pitchFamily="66" charset="0"/>
              </a:rPr>
              <a:t>   </a:t>
            </a:r>
            <a:r>
              <a:rPr lang="az-Latn-AZ" dirty="0">
                <a:latin typeface="Comic Sans MS" pitchFamily="66" charset="0"/>
              </a:rPr>
              <a:t> </a:t>
            </a:r>
            <a:r>
              <a:rPr lang="tr-TR" dirty="0">
                <a:latin typeface="Comic Sans MS" pitchFamily="66" charset="0"/>
              </a:rPr>
              <a:t>Ven</a:t>
            </a:r>
            <a:r>
              <a:rPr lang="az-Latn-AZ" dirty="0">
                <a:latin typeface="Comic Sans MS" pitchFamily="66" charset="0"/>
              </a:rPr>
              <a:t>a</a:t>
            </a:r>
            <a:r>
              <a:rPr lang="tr-TR" dirty="0">
                <a:latin typeface="Comic Sans MS" pitchFamily="66" charset="0"/>
              </a:rPr>
              <a:t> grefti il</a:t>
            </a:r>
            <a:r>
              <a:rPr lang="az-Latn-AZ" dirty="0">
                <a:latin typeface="Comic Sans MS" pitchFamily="66" charset="0"/>
              </a:rPr>
              <a:t>ə</a:t>
            </a:r>
            <a:r>
              <a:rPr lang="tr-TR" dirty="0">
                <a:latin typeface="Comic Sans MS" pitchFamily="66" charset="0"/>
              </a:rPr>
              <a:t>:</a:t>
            </a:r>
            <a:r>
              <a:rPr lang="az-Latn-AZ" dirty="0">
                <a:latin typeface="Comic Sans MS" pitchFamily="66" charset="0"/>
              </a:rPr>
              <a:t> </a:t>
            </a:r>
            <a:r>
              <a:rPr lang="tr-TR" dirty="0">
                <a:latin typeface="Comic Sans MS" pitchFamily="66" charset="0"/>
              </a:rPr>
              <a:t> 5 </a:t>
            </a:r>
            <a:r>
              <a:rPr lang="az-Latn-AZ" dirty="0">
                <a:latin typeface="Comic Sans MS" pitchFamily="66" charset="0"/>
              </a:rPr>
              <a:t>i</a:t>
            </a:r>
            <a:r>
              <a:rPr lang="tr-TR" dirty="0">
                <a:latin typeface="Comic Sans MS" pitchFamily="66" charset="0"/>
              </a:rPr>
              <a:t>l </a:t>
            </a:r>
            <a:r>
              <a:rPr lang="az-Latn-AZ" dirty="0">
                <a:latin typeface="Comic Sans MS" pitchFamily="66" charset="0"/>
              </a:rPr>
              <a:t> - </a:t>
            </a:r>
            <a:r>
              <a:rPr lang="tr-TR" dirty="0">
                <a:latin typeface="Comic Sans MS" pitchFamily="66" charset="0"/>
              </a:rPr>
              <a:t>80 % </a:t>
            </a:r>
          </a:p>
          <a:p>
            <a:pPr>
              <a:buFontTx/>
              <a:buNone/>
            </a:pPr>
            <a:r>
              <a:rPr lang="tr-TR" dirty="0">
                <a:latin typeface="Comic Sans MS" pitchFamily="66" charset="0"/>
              </a:rPr>
              <a:t>   S</a:t>
            </a:r>
            <a:r>
              <a:rPr lang="az-Latn-AZ" dirty="0">
                <a:latin typeface="Comic Sans MS" pitchFamily="66" charset="0"/>
              </a:rPr>
              <a:t>i</a:t>
            </a:r>
            <a:r>
              <a:rPr lang="tr-TR" dirty="0">
                <a:latin typeface="Comic Sans MS" pitchFamily="66" charset="0"/>
              </a:rPr>
              <a:t>ntetik greftl</a:t>
            </a:r>
            <a:r>
              <a:rPr lang="az-Latn-AZ" dirty="0">
                <a:latin typeface="Comic Sans MS" pitchFamily="66" charset="0"/>
              </a:rPr>
              <a:t>ə</a:t>
            </a:r>
            <a:r>
              <a:rPr lang="tr-TR" dirty="0">
                <a:latin typeface="Comic Sans MS" pitchFamily="66" charset="0"/>
              </a:rPr>
              <a:t>: 5 </a:t>
            </a:r>
            <a:r>
              <a:rPr lang="az-Latn-AZ" dirty="0">
                <a:latin typeface="Comic Sans MS" pitchFamily="66" charset="0"/>
              </a:rPr>
              <a:t>i</a:t>
            </a:r>
            <a:r>
              <a:rPr lang="tr-TR" dirty="0">
                <a:latin typeface="Comic Sans MS" pitchFamily="66" charset="0"/>
              </a:rPr>
              <a:t>l</a:t>
            </a:r>
            <a:r>
              <a:rPr lang="az-Latn-AZ" dirty="0">
                <a:latin typeface="Comic Sans MS" pitchFamily="66" charset="0"/>
              </a:rPr>
              <a:t> – </a:t>
            </a:r>
            <a:r>
              <a:rPr lang="tr-TR" dirty="0">
                <a:latin typeface="Comic Sans MS" pitchFamily="66" charset="0"/>
              </a:rPr>
              <a:t>75</a:t>
            </a:r>
            <a:r>
              <a:rPr lang="az-Latn-AZ" dirty="0">
                <a:latin typeface="Comic Sans MS" pitchFamily="66" charset="0"/>
              </a:rPr>
              <a:t> %</a:t>
            </a:r>
            <a:r>
              <a:rPr lang="tr-TR" dirty="0">
                <a:latin typeface="Comic Sans MS" pitchFamily="66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Leriş xəstəliyi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İlk dəfə 1814-cü ildə Leriş tərəfindən geniş izahı verilmişdir</a:t>
            </a:r>
            <a:r>
              <a:rPr lang="az-Latn-AZ" dirty="0">
                <a:solidFill>
                  <a:schemeClr val="accent1"/>
                </a:solidFill>
              </a:rPr>
              <a:t>.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Düzbucaqlı 5"/>
          <p:cNvSpPr/>
          <p:nvPr/>
        </p:nvSpPr>
        <p:spPr>
          <a:xfrm>
            <a:off x="2952728" y="50004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 smtClean="0">
                <a:latin typeface="Comic Sans MS" pitchFamily="66" charset="0"/>
              </a:rPr>
              <a:t>.</a:t>
            </a:r>
            <a:r>
              <a:rPr lang="az-Latn-AZ" dirty="0" smtClean="0">
                <a:latin typeface="Comic Sans MS" pitchFamily="66" charset="0"/>
              </a:rPr>
              <a:t/>
            </a:r>
            <a:br>
              <a:rPr lang="az-Latn-AZ" dirty="0" smtClean="0">
                <a:latin typeface="Comic Sans MS" pitchFamily="66" charset="0"/>
              </a:rPr>
            </a:br>
            <a:endParaRPr lang="ru-RU" dirty="0"/>
          </a:p>
        </p:txBody>
      </p:sp>
      <p:sp>
        <p:nvSpPr>
          <p:cNvPr id="9" name="Mətn Qutusu 8"/>
          <p:cNvSpPr txBox="1"/>
          <p:nvPr/>
        </p:nvSpPr>
        <p:spPr>
          <a:xfrm>
            <a:off x="1055440" y="1344026"/>
            <a:ext cx="522611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Simptomlar :</a:t>
            </a:r>
          </a:p>
          <a:p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 –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Femoral</a:t>
            </a: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nəbzlərin </a:t>
            </a:r>
            <a:r>
              <a:rPr lang="az-Latn-A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olmaması</a:t>
            </a:r>
            <a:endParaRPr lang="az-Latn-A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2- Fasiləli axsama</a:t>
            </a:r>
          </a:p>
          <a:p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3-İmpotensiya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Şəkil 9" descr="indir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224" y="1409677"/>
            <a:ext cx="3643338" cy="3500462"/>
          </a:xfrm>
          <a:prstGeom prst="rect">
            <a:avLst/>
          </a:prstGeom>
        </p:spPr>
      </p:pic>
      <p:pic>
        <p:nvPicPr>
          <p:cNvPr id="11" name="Şəkil 10" descr="indir 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9856" y="3357562"/>
            <a:ext cx="3010656" cy="29410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Leriş xəstəliyi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Leriş xəstəliyi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4278" y="1539083"/>
            <a:ext cx="5181600" cy="4351338"/>
          </a:xfrm>
        </p:spPr>
        <p:txBody>
          <a:bodyPr/>
          <a:lstStyle/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Endarterektomiya</a:t>
            </a:r>
            <a:endParaRPr lang="tr-TR" dirty="0">
              <a:solidFill>
                <a:schemeClr val="accent1"/>
              </a:solidFill>
            </a:endParaRP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Angioplastika</a:t>
            </a:r>
            <a:endParaRPr lang="tr-TR" dirty="0">
              <a:solidFill>
                <a:schemeClr val="accent1"/>
              </a:solidFill>
            </a:endParaRP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Bypass cərrahiyyəsi</a:t>
            </a:r>
          </a:p>
          <a:p>
            <a:pPr>
              <a:buFontTx/>
              <a:buNone/>
            </a:pPr>
            <a:r>
              <a:rPr lang="az-Latn-AZ" dirty="0"/>
              <a:t>* Aorto-iliak bypass</a:t>
            </a:r>
            <a:endParaRPr lang="tr-TR" dirty="0"/>
          </a:p>
          <a:p>
            <a:pPr>
              <a:buFontTx/>
              <a:buNone/>
            </a:pPr>
            <a:r>
              <a:rPr lang="az-Latn-AZ" dirty="0"/>
              <a:t>* Aorto-femoral bypass</a:t>
            </a:r>
            <a:endParaRPr lang="tr-TR" dirty="0"/>
          </a:p>
          <a:p>
            <a:pPr>
              <a:buFontTx/>
              <a:buNone/>
            </a:pPr>
            <a:r>
              <a:rPr lang="az-Latn-AZ" dirty="0"/>
              <a:t>* İlio-femoral bypass</a:t>
            </a:r>
          </a:p>
          <a:p>
            <a:pPr>
              <a:buFontTx/>
              <a:buNone/>
            </a:pPr>
            <a:r>
              <a:rPr lang="az-Latn-AZ" dirty="0"/>
              <a:t>* Femoro-popliteal bypass </a:t>
            </a:r>
            <a:endParaRPr lang="ru-RU" dirty="0"/>
          </a:p>
          <a:p>
            <a:endParaRPr lang="en-US" dirty="0"/>
          </a:p>
        </p:txBody>
      </p:sp>
      <p:pic>
        <p:nvPicPr>
          <p:cNvPr id="11" name="Picture 2" descr="C:\Users\admin\Downloads\Dissected-intra-abdominal-portion-of-the-aortobifemoral-bypass-graft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556792"/>
            <a:ext cx="5181600" cy="4248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Leriş xəstəliyi</a:t>
            </a:r>
            <a:endParaRPr lang="en-US" dirty="0"/>
          </a:p>
        </p:txBody>
      </p:sp>
      <p:pic>
        <p:nvPicPr>
          <p:cNvPr id="11" name="Picture 3" descr="C:\Users\admin\Downloads\hqdefault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477580"/>
            <a:ext cx="4572000" cy="4238214"/>
          </a:xfrm>
          <a:prstGeom prst="rect">
            <a:avLst/>
          </a:prstGeom>
          <a:noFill/>
        </p:spPr>
      </p:pic>
      <p:pic>
        <p:nvPicPr>
          <p:cNvPr id="12" name="Picture 4" descr="n555184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172200" y="1452732"/>
            <a:ext cx="5181600" cy="42382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309522" y="1785926"/>
            <a:ext cx="6096000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az-Latn-AZ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İlk dəfə 1856-cı ildə </a:t>
            </a:r>
            <a:r>
              <a:rPr lang="az-Latn-AZ" sz="24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Virxov</a:t>
            </a:r>
            <a:r>
              <a:rPr lang="az-Latn-AZ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tərəfindən </a:t>
            </a:r>
            <a:r>
              <a:rPr lang="az-Latn-AZ" sz="24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emboliya</a:t>
            </a:r>
            <a:r>
              <a:rPr lang="az-Latn-AZ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termini elmə </a:t>
            </a:r>
            <a:r>
              <a:rPr lang="az-Latn-AZ" sz="24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gətirilmişdir</a:t>
            </a:r>
            <a:r>
              <a:rPr lang="az-Latn-AZ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tr-TR" sz="24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bdominal aort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bifurkasiyası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- 17%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İliak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-24% </a:t>
            </a:r>
          </a:p>
          <a:p>
            <a:pPr>
              <a:lnSpc>
                <a:spcPct val="90000"/>
              </a:lnSpc>
            </a:pP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Femoral-34%</a:t>
            </a:r>
            <a:endParaRPr lang="tr-T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Popliteal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-11% </a:t>
            </a:r>
          </a:p>
          <a:p>
            <a:pPr>
              <a:lnSpc>
                <a:spcPct val="90000"/>
              </a:lnSpc>
            </a:pP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Braxial-4.5%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tr-T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arter</a:t>
            </a:r>
            <a:r>
              <a:rPr lang="az-Latn-A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iaların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trombemboliyası</a:t>
            </a:r>
            <a:r>
              <a:rPr lang="az-Latn-A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müşahidə olunur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Şəkil 8" descr="images 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0285" y="4652904"/>
            <a:ext cx="3476630" cy="1657350"/>
          </a:xfrm>
          <a:prstGeom prst="rect">
            <a:avLst/>
          </a:prstGeom>
        </p:spPr>
      </p:pic>
      <p:pic>
        <p:nvPicPr>
          <p:cNvPr id="10" name="Şəkil 9" descr="xDVT,P20bild3.jpg.pagespeed.ic.zLNaxinDk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5522" y="1300297"/>
            <a:ext cx="5286412" cy="42148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>Kəskin emboliya və tromboz</a:t>
            </a:r>
            <a:endParaRPr lang="en-US" sz="2400" dirty="0"/>
          </a:p>
        </p:txBody>
      </p:sp>
      <p:sp>
        <p:nvSpPr>
          <p:cNvPr id="12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/>
              <a:t>Prof.Dr. </a:t>
            </a:r>
            <a:r>
              <a:rPr lang="en-US" altLang="en-US" sz="1400" dirty="0" err="1" smtClean="0"/>
              <a:t>Kamran</a:t>
            </a:r>
            <a:r>
              <a:rPr lang="en-US" altLang="en-US" sz="1400" dirty="0" smtClean="0"/>
              <a:t> </a:t>
            </a:r>
            <a:r>
              <a:rPr lang="en-US" altLang="en-US" sz="1400" dirty="0" err="1" smtClean="0"/>
              <a:t>Musayev</a:t>
            </a:r>
            <a:endParaRPr lang="az-Latn-AZ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Kəskin emboliya və tromboz.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1539083"/>
            <a:ext cx="10515600" cy="4351338"/>
          </a:xfrm>
        </p:spPr>
        <p:txBody>
          <a:bodyPr/>
          <a:lstStyle/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Medikamentoz müalicəsi. </a:t>
            </a:r>
          </a:p>
          <a:p>
            <a:pPr>
              <a:buFontTx/>
              <a:buNone/>
            </a:pPr>
            <a:endParaRPr lang="az-Latn-AZ" dirty="0">
              <a:solidFill>
                <a:schemeClr val="accent1"/>
              </a:solidFill>
            </a:endParaRP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Ağrıkəsici</a:t>
            </a:r>
            <a:endParaRPr lang="tr-TR" dirty="0">
              <a:solidFill>
                <a:schemeClr val="accent1"/>
              </a:solidFill>
            </a:endParaRP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Spazmolitik</a:t>
            </a:r>
            <a:endParaRPr lang="tr-TR" dirty="0">
              <a:solidFill>
                <a:schemeClr val="accent1"/>
              </a:solidFill>
            </a:endParaRP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Trombolitik</a:t>
            </a: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Antikoaqulyantlar</a:t>
            </a:r>
          </a:p>
          <a:p>
            <a:pPr>
              <a:buFontTx/>
              <a:buNone/>
            </a:pPr>
            <a:r>
              <a:rPr lang="az-Latn-AZ" dirty="0">
                <a:solidFill>
                  <a:schemeClr val="accent1"/>
                </a:solidFill>
              </a:rPr>
              <a:t>Antiaqreqantlar</a:t>
            </a:r>
            <a:r>
              <a:rPr lang="az-Latn-AZ" dirty="0"/>
              <a:t> </a:t>
            </a:r>
            <a:endParaRPr lang="tr-T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Düzbucaqlı 6"/>
          <p:cNvSpPr/>
          <p:nvPr/>
        </p:nvSpPr>
        <p:spPr>
          <a:xfrm>
            <a:off x="523836" y="1285860"/>
            <a:ext cx="50681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az-Latn-AZ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</a:t>
            </a:r>
            <a:r>
              <a:rPr lang="az-Latn-AZ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müalicəsi.</a:t>
            </a:r>
          </a:p>
          <a:p>
            <a:pPr>
              <a:buFontTx/>
              <a:buNone/>
            </a:pPr>
            <a:endParaRPr lang="az-Latn-AZ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az-Latn-AZ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Embolektamiya-</a:t>
            </a:r>
            <a:endParaRPr lang="az-Latn-AZ" sz="32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az-Latn-AZ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az-Latn-AZ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Foqarti </a:t>
            </a:r>
            <a:r>
              <a:rPr lang="az-Latn-AZ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kateteri</a:t>
            </a:r>
            <a:r>
              <a:rPr lang="az-Latn-A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4" descr="325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0446" y="928670"/>
            <a:ext cx="4356100" cy="5445125"/>
          </a:xfrm>
          <a:prstGeom prst="rect">
            <a:avLst/>
          </a:prstGeom>
          <a:noFill/>
        </p:spPr>
      </p:pic>
      <p:pic>
        <p:nvPicPr>
          <p:cNvPr id="10" name="Picture 5" descr="fo_video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19536" y="4054380"/>
            <a:ext cx="4634105" cy="217328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 smtClean="0"/>
              <a:t>Kəskin emboliya və tromboz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Düzbucaqlı 8"/>
          <p:cNvSpPr/>
          <p:nvPr/>
        </p:nvSpPr>
        <p:spPr>
          <a:xfrm>
            <a:off x="523836" y="1428736"/>
            <a:ext cx="3081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Foqarti </a:t>
            </a:r>
            <a:r>
              <a:rPr lang="az-Latn-AZ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kateteri</a:t>
            </a:r>
            <a:r>
              <a:rPr lang="az-Latn-A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 smtClean="0"/>
              <a:t>Kəskin emboliya və tromboz.</a:t>
            </a:r>
            <a:endParaRPr lang="en-US" sz="2400" dirty="0"/>
          </a:p>
        </p:txBody>
      </p:sp>
      <p:pic>
        <p:nvPicPr>
          <p:cNvPr id="12" name="Picture 2" descr="C:\Users\admin\Downloads\8888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2055438"/>
            <a:ext cx="5181600" cy="3891712"/>
          </a:xfrm>
          <a:prstGeom prst="rect">
            <a:avLst/>
          </a:prstGeom>
          <a:noFill/>
        </p:spPr>
      </p:pic>
      <p:pic>
        <p:nvPicPr>
          <p:cNvPr id="13" name="Şəkil 9" descr="v340202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23392" y="2121536"/>
            <a:ext cx="4234358" cy="3825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Düzbucaqlı 5"/>
          <p:cNvSpPr/>
          <p:nvPr/>
        </p:nvSpPr>
        <p:spPr>
          <a:xfrm>
            <a:off x="2738414" y="285728"/>
            <a:ext cx="7000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dirty="0" smtClean="0">
                <a:latin typeface="Comic Sans MS" pitchFamily="66" charset="0"/>
              </a:rPr>
              <a:t>.</a:t>
            </a:r>
            <a:endParaRPr lang="ru-RU" dirty="0"/>
          </a:p>
        </p:txBody>
      </p:sp>
      <p:pic>
        <p:nvPicPr>
          <p:cNvPr id="9" name="Şəkil 8" descr="hqdefault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785794"/>
            <a:ext cx="3744416" cy="3046305"/>
          </a:xfrm>
          <a:prstGeom prst="rect">
            <a:avLst/>
          </a:prstGeom>
        </p:spPr>
      </p:pic>
      <p:pic>
        <p:nvPicPr>
          <p:cNvPr id="10" name="Şəkil 9" descr="hqdefault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5868" y="2250273"/>
            <a:ext cx="4572000" cy="2928958"/>
          </a:xfrm>
          <a:prstGeom prst="rect">
            <a:avLst/>
          </a:prstGeom>
        </p:spPr>
      </p:pic>
      <p:pic>
        <p:nvPicPr>
          <p:cNvPr id="11" name="Şəkil 10" descr="hqdefault (4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2104" y="3832099"/>
            <a:ext cx="4572000" cy="25717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 smtClean="0"/>
              <a:t>Kəskin emboliya və tromboz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Bürger xəstəliyi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az-Latn-AZ" dirty="0">
                <a:latin typeface="Arial" charset="0"/>
              </a:rPr>
              <a:t>Digər adı:</a:t>
            </a:r>
          </a:p>
          <a:p>
            <a:pPr>
              <a:buFontTx/>
              <a:buNone/>
            </a:pPr>
            <a:r>
              <a:rPr lang="az-Latn-AZ" dirty="0">
                <a:solidFill>
                  <a:schemeClr val="folHlink"/>
                </a:solidFill>
                <a:latin typeface="Arial" charset="0"/>
              </a:rPr>
              <a:t>        “T</a:t>
            </a:r>
            <a:r>
              <a:rPr lang="en-US" dirty="0" err="1">
                <a:solidFill>
                  <a:schemeClr val="folHlink"/>
                </a:solidFill>
                <a:latin typeface="Arial" charset="0"/>
              </a:rPr>
              <a:t>hromboangi</a:t>
            </a:r>
            <a:r>
              <a:rPr lang="az-Latn-AZ" dirty="0">
                <a:solidFill>
                  <a:schemeClr val="folHlink"/>
                </a:solidFill>
                <a:latin typeface="Arial" charset="0"/>
              </a:rPr>
              <a:t>i</a:t>
            </a:r>
            <a:r>
              <a:rPr lang="en-US" dirty="0">
                <a:solidFill>
                  <a:schemeClr val="folHlink"/>
                </a:solidFill>
                <a:latin typeface="Arial" charset="0"/>
              </a:rPr>
              <a:t>tis</a:t>
            </a:r>
            <a:r>
              <a:rPr lang="az-Latn-AZ" dirty="0">
                <a:solidFill>
                  <a:schemeClr val="folHlink"/>
                </a:solidFill>
                <a:latin typeface="Arial" charset="0"/>
              </a:rPr>
              <a:t> </a:t>
            </a:r>
            <a:r>
              <a:rPr lang="en-US" dirty="0">
                <a:solidFill>
                  <a:schemeClr val="folHlink"/>
                </a:solidFill>
                <a:latin typeface="Arial" charset="0"/>
              </a:rPr>
              <a:t>obliterans</a:t>
            </a:r>
            <a:r>
              <a:rPr lang="az-Latn-AZ" dirty="0">
                <a:solidFill>
                  <a:schemeClr val="folHlink"/>
                </a:solidFill>
                <a:latin typeface="Arial" charset="0"/>
              </a:rPr>
              <a:t>”</a:t>
            </a:r>
          </a:p>
          <a:p>
            <a:pPr>
              <a:buFontTx/>
              <a:buNone/>
            </a:pPr>
            <a:endParaRPr lang="az-Latn-AZ" dirty="0">
              <a:solidFill>
                <a:schemeClr val="folHlink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az-Latn-AZ" dirty="0">
                <a:solidFill>
                  <a:srgbClr val="FF0000"/>
                </a:solidFill>
                <a:latin typeface="Arial" charset="0"/>
              </a:rPr>
              <a:t>Əsas səbəb- siqaret çəkmə</a:t>
            </a:r>
          </a:p>
          <a:p>
            <a:pPr>
              <a:buFontTx/>
              <a:buNone/>
            </a:pPr>
            <a:endParaRPr lang="az-Latn-AZ" dirty="0">
              <a:solidFill>
                <a:srgbClr val="FF0000"/>
              </a:solidFill>
              <a:latin typeface="Arial" charset="0"/>
            </a:endParaRPr>
          </a:p>
          <a:p>
            <a:r>
              <a:rPr lang="en-US" dirty="0">
                <a:latin typeface="Arial" charset="0"/>
              </a:rPr>
              <a:t> </a:t>
            </a:r>
            <a:r>
              <a:rPr lang="az-Latn-AZ" dirty="0">
                <a:latin typeface="Arial" charset="0"/>
              </a:rPr>
              <a:t>Orta və kiçik çaplı arteriyalarda iltihab qan axımını irəli dərəcədə azaldır. </a:t>
            </a:r>
          </a:p>
          <a:p>
            <a:endParaRPr lang="az-Latn-AZ" dirty="0">
              <a:latin typeface="Arial" charset="0"/>
            </a:endParaRPr>
          </a:p>
          <a:p>
            <a:r>
              <a:rPr lang="az-Latn-AZ" dirty="0">
                <a:latin typeface="Arial" charset="0"/>
              </a:rPr>
              <a:t>Müalicə olunmadıqda - ətrafın qanqrenası və itirilməsi ilə </a:t>
            </a:r>
          </a:p>
          <a:p>
            <a:pPr>
              <a:buFontTx/>
              <a:buNone/>
            </a:pPr>
            <a:r>
              <a:rPr lang="az-Latn-AZ" dirty="0">
                <a:latin typeface="Arial" charset="0"/>
              </a:rPr>
              <a:t>	nəticələnir.</a:t>
            </a:r>
            <a:endParaRPr lang="en-US" dirty="0">
              <a:latin typeface="Arial" charset="0"/>
            </a:endParaRPr>
          </a:p>
          <a:p>
            <a:endParaRPr lang="en-US" dirty="0"/>
          </a:p>
        </p:txBody>
      </p:sp>
      <p:pic>
        <p:nvPicPr>
          <p:cNvPr id="11" name="Picture 2" descr="C:\Users\admin\Downloads\ta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48128" y="1568752"/>
            <a:ext cx="3975652" cy="45780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5122" name="Picture 2" descr="C:\Users\admin\Downloads\images (4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2398" y="1357298"/>
            <a:ext cx="2543175" cy="1800225"/>
          </a:xfrm>
          <a:prstGeom prst="rect">
            <a:avLst/>
          </a:prstGeom>
          <a:noFill/>
        </p:spPr>
      </p:pic>
      <p:pic>
        <p:nvPicPr>
          <p:cNvPr id="5123" name="Picture 3" descr="C:\Users\admin\Downloads\images (4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0050" y="1571612"/>
            <a:ext cx="2447925" cy="1866900"/>
          </a:xfrm>
          <a:prstGeom prst="rect">
            <a:avLst/>
          </a:prstGeom>
          <a:noFill/>
        </p:spPr>
      </p:pic>
      <p:pic>
        <p:nvPicPr>
          <p:cNvPr id="5124" name="Picture 4" descr="C:\Users\admin\Downloads\indir (20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2464" y="3857628"/>
            <a:ext cx="2657475" cy="1714500"/>
          </a:xfrm>
          <a:prstGeom prst="rect">
            <a:avLst/>
          </a:prstGeom>
          <a:noFill/>
        </p:spPr>
      </p:pic>
      <p:pic>
        <p:nvPicPr>
          <p:cNvPr id="5125" name="Picture 5" descr="C:\Users\admin\Downloads\40032t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16" y="1357298"/>
            <a:ext cx="3343275" cy="3619500"/>
          </a:xfrm>
          <a:prstGeom prst="rect">
            <a:avLst/>
          </a:prstGeom>
          <a:noFill/>
        </p:spPr>
      </p:pic>
      <p:pic>
        <p:nvPicPr>
          <p:cNvPr id="5126" name="Picture 6" descr="C:\Users\admin\Downloads\images (4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1620" y="4143380"/>
            <a:ext cx="2466975" cy="184785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Bürger xəstəliyi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Bürger </a:t>
            </a:r>
            <a:r>
              <a:rPr lang="az-Latn-AZ" dirty="0"/>
              <a:t>xəstəliyi- Müalicə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/>
          <a:lstStyle/>
          <a:p>
            <a:r>
              <a:rPr lang="az-Latn-AZ" b="1" dirty="0">
                <a:solidFill>
                  <a:srgbClr val="FF0000"/>
                </a:solidFill>
              </a:rPr>
              <a:t>Siqaret çəkməni dayandırmaq !!!</a:t>
            </a:r>
          </a:p>
          <a:p>
            <a:endParaRPr lang="az-Latn-AZ" b="1" dirty="0"/>
          </a:p>
          <a:p>
            <a:r>
              <a:rPr lang="az-Latn-AZ" b="1" dirty="0"/>
              <a:t>Vazodilyatatorların qəbulu</a:t>
            </a:r>
          </a:p>
          <a:p>
            <a:endParaRPr lang="az-Latn-AZ" b="1" dirty="0"/>
          </a:p>
          <a:p>
            <a:r>
              <a:rPr lang="az-Latn-AZ" b="1" dirty="0"/>
              <a:t>Simptomatik müalicə</a:t>
            </a:r>
          </a:p>
          <a:p>
            <a:endParaRPr lang="az-Latn-AZ" b="1" dirty="0"/>
          </a:p>
          <a:p>
            <a:r>
              <a:rPr lang="az-Latn-AZ" b="1" dirty="0"/>
              <a:t>Operativ prosedur - Simpatektomiya</a:t>
            </a:r>
            <a:r>
              <a:rPr lang="az-Latn-AZ" dirty="0"/>
              <a:t> </a:t>
            </a:r>
            <a:endParaRPr lang="tr-TR" dirty="0"/>
          </a:p>
          <a:p>
            <a:endParaRPr lang="en-US" dirty="0"/>
          </a:p>
        </p:txBody>
      </p:sp>
      <p:pic>
        <p:nvPicPr>
          <p:cNvPr id="11" name="Şəkil 8" descr="5c8d9d1307291c1d7403ee0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44072" y="1700808"/>
            <a:ext cx="5181600" cy="290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ətn Qutusu 7"/>
          <p:cNvSpPr txBox="1"/>
          <p:nvPr/>
        </p:nvSpPr>
        <p:spPr>
          <a:xfrm>
            <a:off x="8739206" y="3714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Düzbucaqlı 9"/>
          <p:cNvSpPr/>
          <p:nvPr/>
        </p:nvSpPr>
        <p:spPr>
          <a:xfrm>
            <a:off x="2423592" y="5786454"/>
            <a:ext cx="86351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Arta diametri normanı 50% aşırsa – </a:t>
            </a:r>
            <a:r>
              <a:rPr lang="az-Latn-AZ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anevrizma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Aort anevrizması nədir </a:t>
            </a:r>
            <a:r>
              <a:rPr lang="az-Latn-AZ" dirty="0" smtClean="0"/>
              <a:t>?</a:t>
            </a:r>
            <a:endParaRPr lang="en-US" dirty="0"/>
          </a:p>
        </p:txBody>
      </p:sp>
      <p:pic>
        <p:nvPicPr>
          <p:cNvPr id="12" name="Picture 5" descr="47092_Enlaged-aort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31407" y="1235690"/>
            <a:ext cx="4305153" cy="4419655"/>
          </a:xfrm>
          <a:prstGeom prst="rect">
            <a:avLst/>
          </a:prstGeom>
          <a:noFill/>
        </p:spPr>
      </p:pic>
      <p:pic>
        <p:nvPicPr>
          <p:cNvPr id="13" name="Picture 4" descr="Untitled-9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9456" y="1212442"/>
            <a:ext cx="4104456" cy="44429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err="1"/>
              <a:t>Kompyüter</a:t>
            </a:r>
            <a:r>
              <a:rPr lang="az-Latn-AZ" dirty="0"/>
              <a:t> Tomoqrafiya</a:t>
            </a:r>
            <a:endParaRPr lang="tr-TR" dirty="0"/>
          </a:p>
        </p:txBody>
      </p:sp>
      <p:pic>
        <p:nvPicPr>
          <p:cNvPr id="8" name="Picture 4" descr="Untitled-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 bwMode="auto">
          <a:xfrm>
            <a:off x="838200" y="1556792"/>
            <a:ext cx="5181600" cy="4363542"/>
          </a:xfrm>
          <a:prstGeom prst="rect">
            <a:avLst/>
          </a:prstGeom>
          <a:noFill/>
        </p:spPr>
      </p:pic>
      <p:pic>
        <p:nvPicPr>
          <p:cNvPr id="9" name="Picture 7" descr="Untitled-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lum bright="-12000"/>
          </a:blip>
          <a:srcRect r="14752"/>
          <a:stretch>
            <a:fillRect/>
          </a:stretch>
        </p:blipFill>
        <p:spPr bwMode="auto">
          <a:xfrm>
            <a:off x="7106546" y="1556792"/>
            <a:ext cx="4030014" cy="44607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/>
              <a:t>Maqnit-Rezonans Tomoqrafiyası</a:t>
            </a:r>
            <a:endParaRPr lang="ru-RU"/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31504" y="894664"/>
            <a:ext cx="8712968" cy="54115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Aortoqrafiya</a:t>
            </a:r>
            <a:endParaRPr lang="ru-RU" dirty="0"/>
          </a:p>
        </p:txBody>
      </p:sp>
      <p:pic>
        <p:nvPicPr>
          <p:cNvPr id="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76866" y="1484785"/>
            <a:ext cx="4103710" cy="4597462"/>
          </a:xfrm>
          <a:prstGeom prst="rect">
            <a:avLst/>
          </a:prstGeom>
          <a:noFill/>
        </p:spPr>
      </p:pic>
      <p:pic>
        <p:nvPicPr>
          <p:cNvPr id="1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95666" y="1484785"/>
            <a:ext cx="4744350" cy="4597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/>
              <a:t>Intraoperativ</a:t>
            </a:r>
            <a:r>
              <a:rPr lang="en-US" sz="2800" dirty="0"/>
              <a:t> g</a:t>
            </a:r>
            <a:r>
              <a:rPr lang="az-Latn-AZ" sz="2800" dirty="0" err="1"/>
              <a:t>örüntülər</a:t>
            </a:r>
            <a:r>
              <a:rPr lang="az-Latn-AZ" sz="2800" dirty="0"/>
              <a:t>.</a:t>
            </a:r>
            <a:endParaRPr lang="ru-RU" sz="2800" dirty="0"/>
          </a:p>
        </p:txBody>
      </p:sp>
      <p:pic>
        <p:nvPicPr>
          <p:cNvPr id="8" name="Picture 3" descr="untitled 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83432" y="1340768"/>
            <a:ext cx="5263788" cy="4680520"/>
          </a:xfrm>
          <a:prstGeom prst="rect">
            <a:avLst/>
          </a:prstGeom>
          <a:noFill/>
        </p:spPr>
      </p:pic>
      <p:pic>
        <p:nvPicPr>
          <p:cNvPr id="9" name="Picture 4" descr="untitled 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960096" y="1340768"/>
            <a:ext cx="4176464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747849" cy="1199270"/>
          </a:xfrm>
        </p:spPr>
        <p:txBody>
          <a:bodyPr>
            <a:noAutofit/>
          </a:bodyPr>
          <a:lstStyle/>
          <a:p>
            <a:r>
              <a:rPr lang="az-Latn-AZ" sz="2800" b="1" i="1" dirty="0" err="1"/>
              <a:t>Suprakoronar</a:t>
            </a:r>
            <a:r>
              <a:rPr lang="az-Latn-AZ" sz="2800" b="1" i="1" dirty="0"/>
              <a:t> </a:t>
            </a:r>
            <a:r>
              <a:rPr lang="az-Latn-AZ" sz="2800" b="1" i="1" dirty="0" err="1"/>
              <a:t>qreft</a:t>
            </a:r>
            <a:r>
              <a:rPr lang="az-Latn-AZ" sz="2800" b="1" i="1" dirty="0"/>
              <a:t> ilə qalxan </a:t>
            </a:r>
            <a:r>
              <a:rPr lang="az-Latn-AZ" sz="2800" b="1" i="1" dirty="0" err="1"/>
              <a:t>aort</a:t>
            </a:r>
            <a:r>
              <a:rPr lang="az-Latn-AZ" sz="2800" b="1" i="1" dirty="0"/>
              <a:t> </a:t>
            </a:r>
            <a:r>
              <a:rPr lang="az-Latn-AZ" sz="2800" b="1" i="1" dirty="0" err="1"/>
              <a:t>dəyişdirilməsi</a:t>
            </a:r>
            <a:r>
              <a:rPr lang="az-Latn-AZ" sz="2800" b="1" i="1" dirty="0"/>
              <a:t> + AVR.</a:t>
            </a:r>
            <a:endParaRPr lang="ru-RU" sz="2800" b="1" i="1" dirty="0"/>
          </a:p>
        </p:txBody>
      </p:sp>
      <p:pic>
        <p:nvPicPr>
          <p:cNvPr id="7" name="Picture 3" descr="untitled 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64788" y="1196752"/>
            <a:ext cx="8913770" cy="51617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228571" cy="835878"/>
          </a:xfrm>
        </p:spPr>
        <p:txBody>
          <a:bodyPr>
            <a:normAutofit fontScale="90000"/>
          </a:bodyPr>
          <a:lstStyle/>
          <a:p>
            <a:r>
              <a:rPr lang="az-Latn-AZ" dirty="0" err="1"/>
              <a:t>Arkus</a:t>
            </a:r>
            <a:r>
              <a:rPr lang="az-Latn-AZ" dirty="0"/>
              <a:t> aortanın </a:t>
            </a:r>
            <a:r>
              <a:rPr lang="az-Latn-AZ" dirty="0" err="1"/>
              <a:t>protezləşdirilməsi</a:t>
            </a:r>
            <a:r>
              <a:rPr lang="az-Latn-AZ" dirty="0"/>
              <a:t>.</a:t>
            </a:r>
            <a:endParaRPr lang="ru-RU" dirty="0"/>
          </a:p>
        </p:txBody>
      </p:sp>
      <p:pic>
        <p:nvPicPr>
          <p:cNvPr id="7" name="Picture 3" descr="untitled d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75520" y="1037438"/>
            <a:ext cx="7992888" cy="5271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11624" y="2564904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5633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32420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1305</TotalTime>
  <Words>1070</Words>
  <Application>Microsoft Office PowerPoint</Application>
  <PresentationFormat>Widescreen</PresentationFormat>
  <Paragraphs>221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Comic Sans MS</vt:lpstr>
      <vt:lpstr>Praktiki dərs şablonu 7</vt:lpstr>
      <vt:lpstr>Arteriyal damar xəstəlikləri</vt:lpstr>
      <vt:lpstr>Arterial damar sistemin anatomiyası</vt:lpstr>
      <vt:lpstr>Aortanın anatomiyası </vt:lpstr>
      <vt:lpstr>Arterial divarın histologiyası</vt:lpstr>
      <vt:lpstr>Aterosklerozıs obliterans </vt:lpstr>
      <vt:lpstr>Stenoz / Okkluziya</vt:lpstr>
      <vt:lpstr>Ateroskleroz - sistemik bir xəstəlikdir.</vt:lpstr>
      <vt:lpstr>Stenoz / Okklüziya</vt:lpstr>
      <vt:lpstr>Stenoz / Okklüziya</vt:lpstr>
      <vt:lpstr>Rastgəlmə tezliyi</vt:lpstr>
      <vt:lpstr>Risk faktorları</vt:lpstr>
      <vt:lpstr>        Risk faktorları</vt:lpstr>
      <vt:lpstr>    Aterosklerozun klinikası </vt:lpstr>
      <vt:lpstr>Klinik klassifikasiya (fontaine)</vt:lpstr>
      <vt:lpstr>Fiziki muayinə</vt:lpstr>
      <vt:lpstr>İnstrumental müayinələr</vt:lpstr>
      <vt:lpstr>Periferik damarların angioqrafiyası</vt:lpstr>
      <vt:lpstr>Periferik damarların angioqrafiyası</vt:lpstr>
      <vt:lpstr>Medikamentoz müalicə</vt:lpstr>
      <vt:lpstr>İnvaziv proseduralar</vt:lpstr>
      <vt:lpstr>Endarterektomiya, patch  plastika</vt:lpstr>
      <vt:lpstr>Qreftlər</vt:lpstr>
      <vt:lpstr>Bypass nəticələri</vt:lpstr>
      <vt:lpstr>Leriş xəstəliyi</vt:lpstr>
      <vt:lpstr>Leriş xəstəliyi</vt:lpstr>
      <vt:lpstr>Leriş xəstəliyi</vt:lpstr>
      <vt:lpstr>Leriş xəstəliyi</vt:lpstr>
      <vt:lpstr>Kəskin emboliya və tromboz</vt:lpstr>
      <vt:lpstr>Kəskin emboliya və tromboz.</vt:lpstr>
      <vt:lpstr>Kəskin emboliya və tromboz</vt:lpstr>
      <vt:lpstr>Kəskin emboliya və tromboz.</vt:lpstr>
      <vt:lpstr>Kəskin emboliya və tromboz</vt:lpstr>
      <vt:lpstr>Bürger xəstəliyi </vt:lpstr>
      <vt:lpstr>Bürger xəstəliyi </vt:lpstr>
      <vt:lpstr>Bürger xəstəliyi- Müalicə </vt:lpstr>
      <vt:lpstr>Aort anevrizması nədir ?</vt:lpstr>
      <vt:lpstr>Kompyüter Tomoqrafiya</vt:lpstr>
      <vt:lpstr>Maqnit-Rezonans Tomoqrafiyası</vt:lpstr>
      <vt:lpstr>Aortoqrafiya</vt:lpstr>
      <vt:lpstr>Intraoperativ görüntülər.</vt:lpstr>
      <vt:lpstr>Suprakoronar qreft ilə qalxan aort dəyişdirilməsi + AVR.</vt:lpstr>
      <vt:lpstr>Arkus aortanın protezləşdirilməsi.</vt:lpstr>
      <vt:lpstr>Diqqətinizə görə təşəkkürlər.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Windows User</cp:lastModifiedBy>
  <cp:revision>162</cp:revision>
  <dcterms:created xsi:type="dcterms:W3CDTF">2013-12-27T17:21:26Z</dcterms:created>
  <dcterms:modified xsi:type="dcterms:W3CDTF">2021-10-26T14:25:54Z</dcterms:modified>
</cp:coreProperties>
</file>