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5"/>
  </p:notesMasterIdLst>
  <p:handoutMasterIdLst>
    <p:handoutMasterId r:id="rId36"/>
  </p:handoutMasterIdLst>
  <p:sldIdLst>
    <p:sldId id="284" r:id="rId2"/>
    <p:sldId id="348" r:id="rId3"/>
    <p:sldId id="316" r:id="rId4"/>
    <p:sldId id="349" r:id="rId5"/>
    <p:sldId id="292" r:id="rId6"/>
    <p:sldId id="281" r:id="rId7"/>
    <p:sldId id="343" r:id="rId8"/>
    <p:sldId id="326" r:id="rId9"/>
    <p:sldId id="328" r:id="rId10"/>
    <p:sldId id="293" r:id="rId11"/>
    <p:sldId id="303" r:id="rId12"/>
    <p:sldId id="331" r:id="rId13"/>
    <p:sldId id="344" r:id="rId14"/>
    <p:sldId id="329" r:id="rId15"/>
    <p:sldId id="332" r:id="rId16"/>
    <p:sldId id="330" r:id="rId17"/>
    <p:sldId id="305" r:id="rId18"/>
    <p:sldId id="304" r:id="rId19"/>
    <p:sldId id="307" r:id="rId20"/>
    <p:sldId id="319" r:id="rId21"/>
    <p:sldId id="309" r:id="rId22"/>
    <p:sldId id="320" r:id="rId23"/>
    <p:sldId id="310" r:id="rId24"/>
    <p:sldId id="321" r:id="rId25"/>
    <p:sldId id="322" r:id="rId26"/>
    <p:sldId id="324" r:id="rId27"/>
    <p:sldId id="333" r:id="rId28"/>
    <p:sldId id="334" r:id="rId29"/>
    <p:sldId id="350" r:id="rId30"/>
    <p:sldId id="351" r:id="rId31"/>
    <p:sldId id="335" r:id="rId32"/>
    <p:sldId id="347" r:id="rId33"/>
    <p:sldId id="346" r:id="rId3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CC6600"/>
    <a:srgbClr val="F9B88B"/>
    <a:srgbClr val="E59E0F"/>
    <a:srgbClr val="EC3308"/>
    <a:srgbClr val="FFFF00"/>
    <a:srgbClr val="CC00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68" autoAdjust="0"/>
    <p:restoredTop sz="94737" autoAdjust="0"/>
  </p:normalViewPr>
  <p:slideViewPr>
    <p:cSldViewPr>
      <p:cViewPr varScale="1">
        <p:scale>
          <a:sx n="60" d="100"/>
          <a:sy n="60" d="100"/>
        </p:scale>
        <p:origin x="360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20400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39782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4448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1216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15033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8401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20959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17075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21109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28576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50791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1827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46105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4440907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67953891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8728132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Dos.Dr.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Faiq Misir oğlu Qapaqov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öş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qəfəsinin </a:t>
            </a:r>
          </a:p>
          <a:p>
            <a:pPr algn="r"/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travması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43464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m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7200" dirty="0"/>
              <a:t>Döş qəfəsi travması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000" dirty="0">
                <a:solidFill>
                  <a:schemeClr val="accent2">
                    <a:lumMod val="75000"/>
                  </a:schemeClr>
                </a:solidFill>
              </a:rPr>
              <a:t>T.ü.f.d., dosent </a:t>
            </a:r>
            <a:r>
              <a:rPr lang="az-Latn-AZ" altLang="en-US" sz="2000" b="1" dirty="0">
                <a:solidFill>
                  <a:schemeClr val="accent2">
                    <a:lumMod val="75000"/>
                  </a:schemeClr>
                </a:solidFill>
              </a:rPr>
              <a:t>Faiq Misir oğlu Qapaqov</a:t>
            </a:r>
          </a:p>
          <a:p>
            <a:pPr>
              <a:lnSpc>
                <a:spcPct val="80000"/>
              </a:lnSpc>
            </a:pPr>
            <a:r>
              <a:rPr lang="az-Latn-AZ" altLang="en-US" sz="2000" dirty="0">
                <a:solidFill>
                  <a:schemeClr val="accent2">
                    <a:lumMod val="75000"/>
                  </a:schemeClr>
                </a:solidFill>
              </a:rPr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Tərifi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Travmalarda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döş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qəfəsi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ən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çox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zədələnmə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bölgələrindən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biridir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və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travmalara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bağlı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ölümlərin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təxminən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yarısı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döş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qəfəsi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zədələnmələri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ilə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əlaqədar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baş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verir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hava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yolları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tıxanması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gərgin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pnevmotoraks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açıq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hemotoraks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yelkən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döş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qəfəsi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massiv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hemotoraks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ürək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tamponadası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).</a:t>
            </a:r>
            <a:endParaRPr lang="az-Latn-AZ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az-Latn-AZ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b="1" dirty="0"/>
              <a:t>“</a:t>
            </a:r>
            <a:r>
              <a:rPr lang="en-US" b="1" dirty="0" err="1"/>
              <a:t>Travmanın</a:t>
            </a:r>
            <a:r>
              <a:rPr lang="en-US" b="1" dirty="0"/>
              <a:t> </a:t>
            </a:r>
            <a:r>
              <a:rPr lang="en-US" b="1" dirty="0" err="1"/>
              <a:t>nəticəsi</a:t>
            </a:r>
            <a:r>
              <a:rPr lang="en-US" b="1" dirty="0"/>
              <a:t> = </a:t>
            </a:r>
            <a:r>
              <a:rPr lang="en-US" b="1" dirty="0" err="1"/>
              <a:t>anatomik</a:t>
            </a:r>
            <a:r>
              <a:rPr lang="en-US" b="1" dirty="0"/>
              <a:t> </a:t>
            </a:r>
            <a:r>
              <a:rPr lang="en-US" b="1" dirty="0" err="1"/>
              <a:t>zədələnmə</a:t>
            </a:r>
            <a:r>
              <a:rPr lang="en-US" b="1" dirty="0"/>
              <a:t> + </a:t>
            </a:r>
            <a:r>
              <a:rPr lang="en-US" b="1" dirty="0" err="1"/>
              <a:t>funksional</a:t>
            </a:r>
            <a:r>
              <a:rPr lang="en-US" b="1" dirty="0"/>
              <a:t> </a:t>
            </a:r>
            <a:r>
              <a:rPr lang="en-US" b="1" dirty="0" err="1"/>
              <a:t>pozulma</a:t>
            </a:r>
            <a:r>
              <a:rPr lang="en-US" b="1" dirty="0"/>
              <a:t> + </a:t>
            </a:r>
            <a:r>
              <a:rPr lang="en-US" b="1" dirty="0" err="1"/>
              <a:t>xəstənin</a:t>
            </a:r>
            <a:r>
              <a:rPr lang="en-US" b="1" dirty="0"/>
              <a:t> </a:t>
            </a:r>
            <a:r>
              <a:rPr lang="en-US" b="1" dirty="0" err="1"/>
              <a:t>rezervi</a:t>
            </a:r>
            <a:r>
              <a:rPr lang="en-US" b="1" dirty="0"/>
              <a:t>”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354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Təsnifatı</a:t>
            </a:r>
            <a:endParaRPr lang="ru-RU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124744"/>
            <a:ext cx="5181600" cy="5052219"/>
          </a:xfrm>
        </p:spPr>
        <p:txBody>
          <a:bodyPr>
            <a:normAutofit fontScale="55000" lnSpcReduction="20000"/>
          </a:bodyPr>
          <a:lstStyle/>
          <a:p>
            <a:r>
              <a:rPr lang="az-Latn-AZ" b="1" dirty="0">
                <a:solidFill>
                  <a:srgbClr val="990033"/>
                </a:solidFill>
              </a:rPr>
              <a:t>Mexanizminə görə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Açıq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Qapalı</a:t>
            </a:r>
          </a:p>
          <a:p>
            <a:pPr marL="0" indent="0">
              <a:buNone/>
            </a:pPr>
            <a:endParaRPr lang="az-Latn-AZ" b="1" dirty="0">
              <a:solidFill>
                <a:srgbClr val="990033"/>
              </a:solidFill>
            </a:endParaRPr>
          </a:p>
          <a:p>
            <a:r>
              <a:rPr lang="az-Latn-AZ" b="1" dirty="0">
                <a:solidFill>
                  <a:srgbClr val="990033"/>
                </a:solidFill>
              </a:rPr>
              <a:t>Yerinə görə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döş divarı zədələnmələri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plevra zədələnmələri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ağciyər zədələnmələri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traxeya-bronx zədələnmələri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ürək zədələnmələri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damar zədələnmələri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qida borusu zədələnmələri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diafraqma zədələnmələri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döş axacağı zədələnmələri </a:t>
            </a:r>
          </a:p>
          <a:p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rgbClr val="990033"/>
                </a:solidFill>
              </a:rPr>
              <a:t>Ağırlıq dərəcəsinə görə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-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hər orqan üçün ayrılıqda verilir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2" name="Picture 4" descr="images of trauma to chest wall Ã¼Ã§Ã¼n ÅÉkil nÉticÉsi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6528048" y="1855341"/>
            <a:ext cx="4751649" cy="36336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388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Döş qəfəsi travmasında ümumi yanaşma</a:t>
            </a:r>
            <a:endParaRPr lang="en-US" sz="2400" dirty="0"/>
          </a:p>
        </p:txBody>
      </p:sp>
      <p:pic>
        <p:nvPicPr>
          <p:cNvPr id="8" name="Content Placeholder 7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917220"/>
            <a:ext cx="10009112" cy="5352112"/>
          </a:xfrm>
        </p:spPr>
      </p:pic>
    </p:spTree>
    <p:extLst>
      <p:ext uri="{BB962C8B-B14F-4D97-AF65-F5344CB8AC3E}">
        <p14:creationId xmlns:p14="http://schemas.microsoft.com/office/powerpoint/2010/main" val="1857913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/>
          <a:lstStyle/>
          <a:p>
            <a:r>
              <a:rPr lang="az-Latn-AZ" altLang="en-US" sz="3200" dirty="0"/>
              <a:t>Döş divarı zədələnmələri</a:t>
            </a: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ru-RU" dirty="0"/>
          </a:p>
        </p:txBody>
      </p:sp>
      <p:pic>
        <p:nvPicPr>
          <p:cNvPr id="2050" name="Picture 2" descr="C:\Users\Work\Desktop\tesnifat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80" y="799032"/>
            <a:ext cx="10445796" cy="407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23392" y="5229200"/>
            <a:ext cx="10730408" cy="947762"/>
          </a:xfrm>
        </p:spPr>
        <p:txBody>
          <a:bodyPr>
            <a:normAutofit/>
          </a:bodyPr>
          <a:lstStyle/>
          <a:p>
            <a:r>
              <a:rPr lang="en-US" sz="2000" b="1" i="1" dirty="0" err="1"/>
              <a:t>Unutmamaq</a:t>
            </a:r>
            <a:r>
              <a:rPr lang="en-US" sz="2000" b="1" i="1" dirty="0"/>
              <a:t> </a:t>
            </a:r>
            <a:r>
              <a:rPr lang="en-US" sz="2000" b="1" i="1" dirty="0" err="1"/>
              <a:t>lazımdır</a:t>
            </a:r>
            <a:r>
              <a:rPr lang="en-US" sz="2000" b="1" i="1" dirty="0"/>
              <a:t> </a:t>
            </a:r>
            <a:r>
              <a:rPr lang="en-US" sz="2000" b="1" i="1" dirty="0" err="1"/>
              <a:t>ki</a:t>
            </a:r>
            <a:r>
              <a:rPr lang="en-US" sz="2000" b="1" i="1" dirty="0"/>
              <a:t>, </a:t>
            </a:r>
            <a:r>
              <a:rPr lang="en-US" sz="2000" b="1" i="1" dirty="0" err="1"/>
              <a:t>döş</a:t>
            </a:r>
            <a:r>
              <a:rPr lang="en-US" sz="2000" b="1" i="1" dirty="0"/>
              <a:t> </a:t>
            </a:r>
            <a:r>
              <a:rPr lang="en-US" sz="2000" b="1" i="1" dirty="0" err="1"/>
              <a:t>divarı</a:t>
            </a:r>
            <a:r>
              <a:rPr lang="en-US" sz="2000" b="1" i="1" dirty="0"/>
              <a:t> </a:t>
            </a:r>
            <a:r>
              <a:rPr lang="en-US" sz="2000" b="1" i="1" dirty="0" err="1"/>
              <a:t>zədələnmələrində</a:t>
            </a:r>
            <a:r>
              <a:rPr lang="en-US" sz="2000" b="1" i="1" dirty="0"/>
              <a:t> </a:t>
            </a:r>
            <a:r>
              <a:rPr lang="en-US" sz="2000" b="1" i="1" dirty="0" err="1"/>
              <a:t>döşdaxili</a:t>
            </a:r>
            <a:r>
              <a:rPr lang="en-US" sz="2000" b="1" i="1" dirty="0"/>
              <a:t> </a:t>
            </a:r>
            <a:r>
              <a:rPr lang="en-US" sz="2000" b="1" i="1" dirty="0" err="1"/>
              <a:t>və</a:t>
            </a:r>
            <a:r>
              <a:rPr lang="en-US" sz="2000" b="1" i="1" dirty="0"/>
              <a:t> </a:t>
            </a:r>
            <a:r>
              <a:rPr lang="en-US" sz="2000" b="1" i="1" dirty="0" err="1"/>
              <a:t>qarındaxili</a:t>
            </a:r>
            <a:r>
              <a:rPr lang="en-US" sz="2000" b="1" i="1" dirty="0"/>
              <a:t> </a:t>
            </a:r>
            <a:r>
              <a:rPr lang="en-US" sz="2000" b="1" i="1" dirty="0" err="1"/>
              <a:t>orqanların</a:t>
            </a:r>
            <a:r>
              <a:rPr lang="en-US" sz="2000" b="1" i="1" dirty="0"/>
              <a:t> </a:t>
            </a:r>
            <a:r>
              <a:rPr lang="en-US" sz="2000" b="1" i="1" dirty="0" err="1"/>
              <a:t>zədələnmə</a:t>
            </a:r>
            <a:r>
              <a:rPr lang="en-US" sz="2000" b="1" i="1" dirty="0"/>
              <a:t> </a:t>
            </a:r>
            <a:r>
              <a:rPr lang="en-US" sz="2000" b="1" i="1" dirty="0" err="1"/>
              <a:t>ehtimalı</a:t>
            </a:r>
            <a:r>
              <a:rPr lang="en-US" sz="2000" b="1" i="1" dirty="0"/>
              <a:t> </a:t>
            </a:r>
            <a:r>
              <a:rPr lang="en-US" sz="2000" b="1" i="1" dirty="0" err="1"/>
              <a:t>və</a:t>
            </a:r>
            <a:r>
              <a:rPr lang="en-US" sz="2000" b="1" i="1" dirty="0"/>
              <a:t> </a:t>
            </a:r>
            <a:r>
              <a:rPr lang="en-US" sz="2000" b="1" i="1" dirty="0" err="1"/>
              <a:t>hipoksiya</a:t>
            </a:r>
            <a:r>
              <a:rPr lang="en-US" sz="2000" b="1" i="1" dirty="0"/>
              <a:t> </a:t>
            </a:r>
            <a:r>
              <a:rPr lang="en-US" sz="2000" b="1" i="1" dirty="0" err="1"/>
              <a:t>çox</a:t>
            </a:r>
            <a:r>
              <a:rPr lang="en-US" sz="2000" b="1" i="1" dirty="0"/>
              <a:t> </a:t>
            </a:r>
            <a:r>
              <a:rPr lang="en-US" sz="2000" b="1" i="1" dirty="0" err="1"/>
              <a:t>yüksəkdir</a:t>
            </a:r>
            <a:r>
              <a:rPr lang="en-US" sz="2000" b="1" i="1" dirty="0"/>
              <a:t>. Ona </a:t>
            </a:r>
            <a:r>
              <a:rPr lang="en-US" sz="2000" b="1" i="1" dirty="0" err="1"/>
              <a:t>görə</a:t>
            </a:r>
            <a:r>
              <a:rPr lang="en-US" sz="2000" b="1" i="1" dirty="0"/>
              <a:t> </a:t>
            </a:r>
            <a:r>
              <a:rPr lang="en-US" sz="2000" b="1" i="1" dirty="0" err="1"/>
              <a:t>də</a:t>
            </a:r>
            <a:r>
              <a:rPr lang="en-US" sz="2000" b="1" i="1" dirty="0"/>
              <a:t> </a:t>
            </a:r>
            <a:r>
              <a:rPr lang="en-US" sz="2000" b="1" i="1" dirty="0" err="1"/>
              <a:t>bütün</a:t>
            </a:r>
            <a:r>
              <a:rPr lang="en-US" sz="2000" b="1" i="1" dirty="0"/>
              <a:t> </a:t>
            </a:r>
            <a:r>
              <a:rPr lang="en-US" sz="2000" b="1" i="1" dirty="0" err="1"/>
              <a:t>xəstələrdə</a:t>
            </a:r>
            <a:r>
              <a:rPr lang="en-US" sz="2000" b="1" i="1" dirty="0"/>
              <a:t>, </a:t>
            </a:r>
            <a:r>
              <a:rPr lang="en-US" sz="2000" b="1" i="1" dirty="0" err="1"/>
              <a:t>döşdaxili</a:t>
            </a:r>
            <a:r>
              <a:rPr lang="en-US" sz="2000" b="1" i="1" dirty="0"/>
              <a:t> </a:t>
            </a:r>
            <a:r>
              <a:rPr lang="en-US" sz="2000" b="1" i="1" dirty="0" err="1"/>
              <a:t>orqanlar</a:t>
            </a:r>
            <a:r>
              <a:rPr lang="en-US" sz="2000" b="1" i="1" dirty="0"/>
              <a:t> </a:t>
            </a:r>
            <a:r>
              <a:rPr lang="en-US" sz="2000" b="1" i="1" dirty="0" err="1"/>
              <a:t>yoxlanılmalıdır</a:t>
            </a:r>
            <a:endParaRPr lang="en-US" sz="2000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2">
            <a:extLst>
              <a:ext uri="{FF2B5EF4-FFF2-40B4-BE49-F238E27FC236}">
                <a16:creationId xmlns:a16="http://schemas.microsoft.com/office/drawing/2014/main" id="{35F8A66B-5F76-4D63-BE65-229649DF6A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88374" y="6896"/>
            <a:ext cx="6247986" cy="1045840"/>
          </a:xfrm>
        </p:spPr>
        <p:txBody>
          <a:bodyPr>
            <a:noAutofit/>
          </a:bodyPr>
          <a:lstStyle/>
          <a:p>
            <a:r>
              <a:rPr lang="az-Latn-AZ" altLang="en-US" sz="2000" dirty="0"/>
              <a:t>Döş divarı travmalarının ağırlıq dərəcələri</a:t>
            </a:r>
            <a:r>
              <a:rPr lang="en-US" altLang="en-US" sz="2000" dirty="0"/>
              <a:t> </a:t>
            </a:r>
            <a:r>
              <a:rPr lang="az-Latn-AZ" altLang="en-US" sz="2000" dirty="0"/>
              <a:t>(Amerika Travma Cərrahiyyəsi Cəmiyyətinin və AİS-90 təsnifat)</a:t>
            </a:r>
          </a:p>
        </p:txBody>
      </p:sp>
      <p:pic>
        <p:nvPicPr>
          <p:cNvPr id="9" name="Picture 2" descr="C:\Users\Work\Desktop\Снимок.PN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" t="3512" r="1332" b="3419"/>
          <a:stretch/>
        </p:blipFill>
        <p:spPr bwMode="auto">
          <a:xfrm>
            <a:off x="6528048" y="1412776"/>
            <a:ext cx="518160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Work\Desktop\tesnift 3.PN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7" t="4266" r="1416" b="4006"/>
          <a:stretch/>
        </p:blipFill>
        <p:spPr bwMode="auto">
          <a:xfrm>
            <a:off x="838200" y="1412776"/>
            <a:ext cx="518160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Qabırğa sınıqları</a:t>
            </a:r>
            <a:endParaRPr lang="ru-RU" dirty="0"/>
          </a:p>
        </p:txBody>
      </p:sp>
      <p:pic>
        <p:nvPicPr>
          <p:cNvPr id="5" name="Content Placeholder 4" descr="images of trauma to chest wall Ã¼Ã§Ã¼n ÅÉkil nÉticÉsi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222790" y="1556792"/>
            <a:ext cx="6912767" cy="42257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dirty="0"/>
              <a:t>Döş divarı zədələnmələri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endParaRPr lang="ru-RU" dirty="0"/>
          </a:p>
        </p:txBody>
      </p:sp>
      <p:pic>
        <p:nvPicPr>
          <p:cNvPr id="1026" name="Picture 2" descr="C:\Users\Work\Desktop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6" t="3448" r="11013" b="14386"/>
          <a:stretch/>
        </p:blipFill>
        <p:spPr bwMode="auto">
          <a:xfrm>
            <a:off x="454873" y="810762"/>
            <a:ext cx="6192688" cy="292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Work\Desktop\pnevmotorak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890" y="810762"/>
            <a:ext cx="4583832" cy="271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09720" y="621508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b="1" dirty="0"/>
              <a:t>Yelkən döş qəfəsi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667768" y="6215082"/>
            <a:ext cx="225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b="1" dirty="0"/>
              <a:t>Pnevmotorax</a:t>
            </a:r>
            <a:endParaRPr lang="ru-RU" b="1" dirty="0"/>
          </a:p>
        </p:txBody>
      </p:sp>
      <p:pic>
        <p:nvPicPr>
          <p:cNvPr id="10" name="Picture 2" descr="images of trauma to chest wall Ã¼Ã§Ã¼n ÅÉkil nÉticÉs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531" y="3868366"/>
            <a:ext cx="5643602" cy="2381250"/>
          </a:xfrm>
          <a:prstGeom prst="rect">
            <a:avLst/>
          </a:prstGeom>
          <a:noFill/>
        </p:spPr>
      </p:pic>
      <p:pic>
        <p:nvPicPr>
          <p:cNvPr id="11" name="Picture 2" descr="Simple Pneumothorax &#10;Chest X-Ray in inspirium &#10; 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86162" y="3612741"/>
            <a:ext cx="4861560" cy="26432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6467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3600" dirty="0"/>
              <a:t>Klinika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Döş sümüyünün sınıqlarında klinik əlamətlər</a:t>
            </a:r>
          </a:p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 Tənəffüs aktında və palpator ağrı </a:t>
            </a:r>
          </a:p>
          <a:p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Körpücük sümüyü sınıqlarında klinik əlamətlər  </a:t>
            </a:r>
          </a:p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Ağrı və çiyində deformasiya </a:t>
            </a:r>
          </a:p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Körpücük sümüyü sınıqlarında müalicə üsulları -Cərrahi korreksiya </a:t>
            </a:r>
          </a:p>
          <a:p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Qabırğa sınıqlarında klnik əlamətlər</a:t>
            </a:r>
          </a:p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• Nəfəsalmada ağrı </a:t>
            </a:r>
          </a:p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• Palpator xırıltı ələmətləri </a:t>
            </a:r>
          </a:p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• Plevra, ağciyər və damar zədələnmə əlamətləri (pnevmotoraks, emfizema, hemotoraks)</a:t>
            </a:r>
          </a:p>
          <a:p>
            <a:endParaRPr lang="en-US" dirty="0"/>
          </a:p>
        </p:txBody>
      </p:sp>
      <p:pic>
        <p:nvPicPr>
          <p:cNvPr id="14" name="Picture 4" descr="Subcutaneous Emphysema &#10; 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6172200" y="1825625"/>
            <a:ext cx="5181600" cy="41956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9461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164675" cy="1271278"/>
          </a:xfrm>
        </p:spPr>
        <p:txBody>
          <a:bodyPr>
            <a:normAutofit/>
          </a:bodyPr>
          <a:lstStyle/>
          <a:p>
            <a:r>
              <a:rPr lang="en-US" sz="2000" dirty="0" err="1"/>
              <a:t>Ağciyər</a:t>
            </a:r>
            <a:r>
              <a:rPr lang="en-US" sz="2000" dirty="0"/>
              <a:t> </a:t>
            </a:r>
            <a:r>
              <a:rPr lang="en-US" sz="2000" dirty="0" err="1"/>
              <a:t>zədələnmələrinin</a:t>
            </a:r>
            <a:r>
              <a:rPr lang="en-US" sz="2000" dirty="0"/>
              <a:t> </a:t>
            </a:r>
            <a:r>
              <a:rPr lang="en-US" sz="2000" dirty="0" err="1"/>
              <a:t>ağırlıq</a:t>
            </a:r>
            <a:r>
              <a:rPr lang="en-US" sz="2000" dirty="0"/>
              <a:t> </a:t>
            </a:r>
            <a:r>
              <a:rPr lang="en-US" sz="2000" dirty="0" err="1"/>
              <a:t>dərəcələri</a:t>
            </a:r>
            <a:r>
              <a:rPr lang="en-US" sz="2000" dirty="0"/>
              <a:t> </a:t>
            </a:r>
            <a:br>
              <a:rPr lang="en-US" sz="2000" dirty="0"/>
            </a:br>
            <a:r>
              <a:rPr lang="en-US" sz="2000" dirty="0"/>
              <a:t>(</a:t>
            </a:r>
            <a:r>
              <a:rPr lang="en-US" sz="2000" dirty="0" err="1"/>
              <a:t>Amerika</a:t>
            </a:r>
            <a:r>
              <a:rPr lang="en-US" sz="2000" dirty="0"/>
              <a:t> </a:t>
            </a:r>
            <a:r>
              <a:rPr lang="en-US" sz="2000" dirty="0" err="1"/>
              <a:t>Travma</a:t>
            </a:r>
            <a:r>
              <a:rPr lang="en-US" sz="2000" dirty="0"/>
              <a:t> </a:t>
            </a:r>
            <a:r>
              <a:rPr lang="en-US" sz="2000" dirty="0" err="1"/>
              <a:t>Cərrahiyyəsi</a:t>
            </a:r>
            <a:r>
              <a:rPr lang="en-US" sz="2000" dirty="0"/>
              <a:t> </a:t>
            </a:r>
            <a:r>
              <a:rPr lang="en-US" sz="2000" dirty="0" err="1"/>
              <a:t>Cəmiyyətininin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AIS-90 </a:t>
            </a:r>
            <a:r>
              <a:rPr lang="en-US" sz="2000" dirty="0" err="1"/>
              <a:t>təsnifatları</a:t>
            </a:r>
            <a:r>
              <a:rPr lang="en-US" sz="2000" dirty="0"/>
              <a:t>)</a:t>
            </a:r>
            <a:endParaRPr lang="az-Latn-AZ" altLang="en-US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767408" y="1418605"/>
            <a:ext cx="5181600" cy="46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Təsnifat</a:t>
            </a:r>
          </a:p>
          <a:p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Mexanizminə görə</a:t>
            </a: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Açıq</a:t>
            </a: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Qapalı</a:t>
            </a:r>
          </a:p>
          <a:p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Morfologiyasına görə</a:t>
            </a: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Yaralanma (yırtılma)- parenxima, bronx, damar</a:t>
            </a: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Əzilmə</a:t>
            </a: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Sınıq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4" name="Content Placeholder 5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274589"/>
            <a:ext cx="5181600" cy="489654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id="{089AB77C-45DE-4520-A3D3-C234E5AE497A}"/>
              </a:ext>
            </a:extLst>
          </p:cNvPr>
          <p:cNvSpPr txBox="1">
            <a:spLocks noChangeArrowheads="1"/>
          </p:cNvSpPr>
          <p:nvPr/>
        </p:nvSpPr>
        <p:spPr>
          <a:xfrm>
            <a:off x="2999654" y="84587"/>
            <a:ext cx="5515125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altLang="en-US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51384" y="1371411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                          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2393" y="-76086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Ağciyər əzilməsi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8584" y="1738987"/>
            <a:ext cx="5181600" cy="4351338"/>
          </a:xfrm>
        </p:spPr>
        <p:txBody>
          <a:bodyPr>
            <a:normAutofit/>
          </a:bodyPr>
          <a:lstStyle/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Diaqnostika –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Rentgen</a:t>
            </a: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                         KT</a:t>
            </a:r>
          </a:p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Ağciyər əzilməsinin klinik əlamətləri </a:t>
            </a: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• Asimptomatik - kiçik ölçülü əzilmə və hematoma </a:t>
            </a: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• Hipoksiya əlamətləri - böyük əzilmələr </a:t>
            </a:r>
          </a:p>
          <a:p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8191602" y="5194577"/>
            <a:ext cx="606538" cy="2355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9464603" y="5194580"/>
            <a:ext cx="606538" cy="2355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142" y="1614170"/>
            <a:ext cx="4338922" cy="4476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Ağciyər yaralanması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>
            <a:normAutofit fontScale="70000" lnSpcReduction="20000"/>
          </a:bodyPr>
          <a:lstStyle/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Diaqnostika –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Rentgen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                        KT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                        Bronxoskopiya</a:t>
            </a: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Ağciyər yaralanmasının klinik əlamətləri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Kiçik pnevmotoraks və hemotoraks əlamətləri - periferik ağciyər zədələnmələri 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Pnevmotoraks, massiv hemotoraks və endobronxial qanaxma əlamətləri - böyük bronx və damar zədələnmələri </a:t>
            </a: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Ağciyər yaralanmalarında cərrahi əməliyyata göstəriş</a:t>
            </a: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İkinci drenaja baxmayaraq davam edən hava qaçağı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Pay bronxlarının zədələnməsi </a:t>
            </a: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Ağciyər yaralanmasının müalicə üsulları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Periferik ağciyər zədələnmələri - plevral drenaj, ikincili drenaj, bronxoskopiya, cərrahi əməliyyat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• Orta və böyük bronxların zədələnməsi - stend </a:t>
            </a:r>
          </a:p>
          <a:p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az-Latn-AZ" b="1" dirty="0"/>
          </a:p>
          <a:p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9221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Diaqnostika</a:t>
            </a:r>
            <a:endParaRPr lang="ru-RU" dirty="0"/>
          </a:p>
        </p:txBody>
      </p:sp>
      <p:pic>
        <p:nvPicPr>
          <p:cNvPr id="6" name="Picture 2" descr="images of trauma to chest wall Ã¼Ã§Ã¼n ÅÉkil nÉticÉsi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838200" y="1268759"/>
            <a:ext cx="5181600" cy="4908203"/>
          </a:xfrm>
          <a:prstGeom prst="rect">
            <a:avLst/>
          </a:prstGeom>
          <a:noFill/>
        </p:spPr>
      </p:pic>
      <p:pic>
        <p:nvPicPr>
          <p:cNvPr id="10" name="Content Placeholder 9" descr="images of trauma to chest wall Ã¼Ã§Ã¼n ÅÉkil nÉticÉsi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656362" y="1340768"/>
            <a:ext cx="4768230" cy="48361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Müalicə prinsipləri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7574" y="1196752"/>
            <a:ext cx="5181600" cy="48936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Döş divarı yaralanmaları-</a:t>
            </a:r>
            <a:r>
              <a:rPr lang="az-Latn-AZ" sz="1600" b="1" dirty="0">
                <a:solidFill>
                  <a:schemeClr val="accent2">
                    <a:lumMod val="75000"/>
                  </a:schemeClr>
                </a:solidFill>
              </a:rPr>
              <a:t>Yara təftiş edilməli </a:t>
            </a:r>
          </a:p>
          <a:p>
            <a:pPr marL="0" indent="0">
              <a:buNone/>
            </a:pPr>
            <a:r>
              <a:rPr lang="az-Latn-AZ" sz="1600" b="1" dirty="0">
                <a:solidFill>
                  <a:schemeClr val="accent2">
                    <a:lumMod val="75000"/>
                  </a:schemeClr>
                </a:solidFill>
              </a:rPr>
              <a:t> • Daxilə keçmirsə - I-li işlənmə və tikiş </a:t>
            </a:r>
          </a:p>
          <a:p>
            <a:pPr marL="0" indent="0">
              <a:buNone/>
            </a:pPr>
            <a:r>
              <a:rPr lang="az-Latn-AZ" sz="1600" b="1" dirty="0">
                <a:solidFill>
                  <a:schemeClr val="accent2">
                    <a:lumMod val="75000"/>
                  </a:schemeClr>
                </a:solidFill>
              </a:rPr>
              <a:t> • Plevraya keçirsə - plevral denaj, yara işlənməsi, orqan zədələnməsinin aydınlaşdırılması  </a:t>
            </a:r>
          </a:p>
          <a:p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Döş divarı hematomaları</a:t>
            </a:r>
          </a:p>
          <a:p>
            <a:r>
              <a:rPr lang="az-Latn-AZ" sz="1600" b="1" dirty="0">
                <a:solidFill>
                  <a:schemeClr val="accent2">
                    <a:lumMod val="75000"/>
                  </a:schemeClr>
                </a:solidFill>
              </a:rPr>
              <a:t>• İzləmə  </a:t>
            </a:r>
          </a:p>
          <a:p>
            <a:r>
              <a:rPr lang="az-Latn-AZ" sz="1600" b="1" dirty="0">
                <a:solidFill>
                  <a:schemeClr val="accent2">
                    <a:lumMod val="75000"/>
                  </a:schemeClr>
                </a:solidFill>
              </a:rPr>
              <a:t>• Böyüyən hematomalarda - cərrahi müdaxilə  </a:t>
            </a:r>
          </a:p>
          <a:p>
            <a:r>
              <a:rPr lang="az-Latn-AZ" sz="1600" b="1" dirty="0">
                <a:solidFill>
                  <a:schemeClr val="accent2">
                    <a:lumMod val="75000"/>
                  </a:schemeClr>
                </a:solidFill>
              </a:rPr>
              <a:t>• İrinləmiş hematomalarda - drenaj </a:t>
            </a:r>
          </a:p>
          <a:p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</a:rPr>
              <a:t>Kürək sümüyü sınıqlarının müalicəsi </a:t>
            </a:r>
          </a:p>
          <a:p>
            <a:r>
              <a:rPr lang="az-Latn-AZ" sz="1600" b="1" dirty="0">
                <a:solidFill>
                  <a:schemeClr val="accent2">
                    <a:lumMod val="75000"/>
                  </a:schemeClr>
                </a:solidFill>
              </a:rPr>
              <a:t>Konservativ </a:t>
            </a:r>
          </a:p>
          <a:p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Döş sümüyünün sınıqlarında ilk yardım  </a:t>
            </a:r>
          </a:p>
          <a:p>
            <a:r>
              <a:rPr lang="az-Latn-AZ" sz="1600" b="1" dirty="0">
                <a:solidFill>
                  <a:schemeClr val="accent2">
                    <a:lumMod val="75000"/>
                  </a:schemeClr>
                </a:solidFill>
              </a:rPr>
              <a:t>• Yerdəyişməyən sınıqlarda konservativ müalicə (ağrıkəsici)  </a:t>
            </a:r>
          </a:p>
          <a:p>
            <a:r>
              <a:rPr lang="az-Latn-AZ" sz="1600" b="1" dirty="0">
                <a:solidFill>
                  <a:schemeClr val="accent2">
                    <a:lumMod val="75000"/>
                  </a:schemeClr>
                </a:solidFill>
              </a:rPr>
              <a:t>• Yerdəyişən sınıqlarda cərrahi korreksiya </a:t>
            </a:r>
          </a:p>
          <a:p>
            <a:endParaRPr lang="az-Latn-AZ" sz="16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sz="16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1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2" name="Picture 4" descr="Open Pneumothorax &#10; 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6172200" y="1196752"/>
            <a:ext cx="5181600" cy="47496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1939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2"/>
          <p:cNvSpPr>
            <a:spLocks noGrp="1"/>
          </p:cNvSpPr>
          <p:nvPr>
            <p:ph type="title"/>
          </p:nvPr>
        </p:nvSpPr>
        <p:spPr>
          <a:xfrm>
            <a:off x="2747749" y="31339"/>
            <a:ext cx="5862851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/>
              <a:t>Hemotoraks</a:t>
            </a:r>
            <a:endParaRPr lang="ru-RU" sz="2800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5181600" cy="4908203"/>
          </a:xfrm>
        </p:spPr>
        <p:txBody>
          <a:bodyPr>
            <a:normAutofit fontScale="77500" lnSpcReduction="20000"/>
          </a:bodyPr>
          <a:lstStyle/>
          <a:p>
            <a:r>
              <a:rPr lang="az-Latn-AZ" sz="3200" b="1" dirty="0">
                <a:solidFill>
                  <a:srgbClr val="CC6600"/>
                </a:solidFill>
              </a:rPr>
              <a:t>Plevra boşluğunda qanın toplanmasıdır</a:t>
            </a:r>
          </a:p>
          <a:p>
            <a:r>
              <a:rPr lang="az-Latn-AZ" dirty="0"/>
              <a:t>3 l-ə qədər qan toplaşa bilir</a:t>
            </a:r>
          </a:p>
          <a:p>
            <a:endParaRPr lang="az-Latn-AZ" dirty="0"/>
          </a:p>
          <a:p>
            <a:r>
              <a:rPr lang="az-Latn-AZ" dirty="0"/>
              <a:t>Diaqnostika –Rentgen</a:t>
            </a:r>
          </a:p>
          <a:p>
            <a:r>
              <a:rPr lang="az-Latn-AZ" dirty="0"/>
              <a:t>                         KT</a:t>
            </a:r>
          </a:p>
          <a:p>
            <a:r>
              <a:rPr lang="az-Latn-AZ" dirty="0"/>
              <a:t>                         Bronxoskopiya </a:t>
            </a:r>
            <a:endParaRPr lang="ru-RU" dirty="0"/>
          </a:p>
          <a:p>
            <a:endParaRPr lang="az-Latn-AZ" dirty="0"/>
          </a:p>
          <a:p>
            <a:r>
              <a:rPr lang="az-Latn-AZ" dirty="0"/>
              <a:t>Rentgenoloji olaraq 200 ml-dən çox mayeni (qanı)qanı təyin etmək olur</a:t>
            </a: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Hemotoraksda müalicə üsulları</a:t>
            </a:r>
          </a:p>
          <a:p>
            <a:r>
              <a:rPr lang="az-Latn-AZ" dirty="0"/>
              <a:t>• Plevral drenaj</a:t>
            </a:r>
          </a:p>
          <a:p>
            <a:r>
              <a:rPr lang="az-Latn-AZ" dirty="0"/>
              <a:t>• Cərrahi müdaxilə </a:t>
            </a:r>
          </a:p>
          <a:p>
            <a:endParaRPr lang="az-Latn-AZ" dirty="0"/>
          </a:p>
          <a:p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6384032" y="1259136"/>
            <a:ext cx="5181600" cy="4824537"/>
          </a:xfrm>
        </p:spPr>
        <p:txBody>
          <a:bodyPr>
            <a:normAutofit fontScale="77500" lnSpcReduction="20000"/>
          </a:bodyPr>
          <a:lstStyle/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Hemotoraksda cərrahi əməliyyata göstəriş</a:t>
            </a:r>
          </a:p>
          <a:p>
            <a:r>
              <a:rPr lang="az-Latn-AZ" dirty="0"/>
              <a:t>Drenaj edilən anda ilkin olaraq 1,5 litrdən çox qan gəlməsi / 6 saatlıq müşahidədə saatda 200 ml-dən çox qan gəlməsi </a:t>
            </a:r>
          </a:p>
          <a:p>
            <a:r>
              <a:rPr lang="az-Latn-AZ" dirty="0"/>
              <a:t>Massiv və laxtalanmış hemotoraksda (5 gün ərzində) Davamlı qan köçürülməsin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508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Traxeobronxial travma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>
            <a:normAutofit lnSpcReduction="10000"/>
          </a:bodyPr>
          <a:lstStyle/>
          <a:p>
            <a:r>
              <a:rPr lang="az-Latn-AZ" sz="1800" b="1" dirty="0">
                <a:solidFill>
                  <a:schemeClr val="accent2">
                    <a:lumMod val="75000"/>
                  </a:schemeClr>
                </a:solidFill>
              </a:rPr>
              <a:t>Diaqnostika –</a:t>
            </a: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Rentgen</a:t>
            </a:r>
          </a:p>
          <a:p>
            <a:pPr marL="0" indent="0">
              <a:buNone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                         KT</a:t>
            </a:r>
          </a:p>
          <a:p>
            <a:pPr marL="0" indent="0">
              <a:buNone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                         Bronxoskopiya</a:t>
            </a:r>
          </a:p>
          <a:p>
            <a:r>
              <a:rPr lang="az-Latn-AZ" sz="1800" b="1" dirty="0">
                <a:solidFill>
                  <a:schemeClr val="accent2">
                    <a:lumMod val="75000"/>
                  </a:schemeClr>
                </a:solidFill>
              </a:rPr>
              <a:t>Traxeobronxial travmanın klinik əlamətləri</a:t>
            </a:r>
          </a:p>
          <a:p>
            <a:pPr marL="0" indent="0">
              <a:buNone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Massiv dərialtı emfizema </a:t>
            </a:r>
          </a:p>
          <a:p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Traxeobronxial travmanın müalicə üsulları </a:t>
            </a:r>
          </a:p>
          <a:p>
            <a:pPr marL="0" indent="0">
              <a:buNone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• İntubasiya - Stabilizasiya üçün </a:t>
            </a:r>
          </a:p>
          <a:p>
            <a:pPr marL="0" indent="0">
              <a:buNone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• Təcili əməliyyat -Kəsilmiş yaralarda işlənmə və tikiş </a:t>
            </a:r>
          </a:p>
          <a:p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                                  Küt travmalarda traxeya və bronxun 2-3 həlqəsinin rezeksiyası və reanastomoz </a:t>
            </a:r>
            <a:endParaRPr lang="ru-RU" sz="18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Endobronxial qanaxmanın müalicə üsulları</a:t>
            </a:r>
          </a:p>
          <a:p>
            <a:pPr marL="0" indent="0">
              <a:buNone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• Təcili bronxoskopik sanasiya </a:t>
            </a:r>
          </a:p>
          <a:p>
            <a:pPr marL="0" indent="0">
              <a:buNone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• Əks tərəfdəki ağciyər bronxunun intubasiyası - hipoksiya əlamətləri olarsa </a:t>
            </a:r>
          </a:p>
          <a:p>
            <a:pPr marL="0" indent="0">
              <a:buNone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• Təcili əməliyyat, bronxial stend və ya damar embolizasiyası </a:t>
            </a:r>
          </a:p>
          <a:p>
            <a:endParaRPr lang="ru-RU" sz="18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138244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Müalicə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>
            <a:normAutofit/>
          </a:bodyPr>
          <a:lstStyle/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Döş qəfəsinin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</a:rPr>
              <a:t>drenaj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edilməsi</a:t>
            </a:r>
          </a:p>
          <a:p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Tənəffüs yollarının intubasiya edilməsi</a:t>
            </a:r>
          </a:p>
          <a:p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Traxeya yaxud bronxun stentləşdirilməsi</a:t>
            </a:r>
          </a:p>
          <a:p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Cərrahi müalicə (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</a:rPr>
              <a:t>bronxun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</a:rPr>
              <a:t>bərpası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</a:rPr>
              <a:t>lobektomiya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</a:rPr>
              <a:t>pulmonektomiya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en-US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08168" y="1295074"/>
            <a:ext cx="3664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Bronxial</a:t>
            </a: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stentləmə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2" t="6896" r="4378" b="19938"/>
          <a:stretch/>
        </p:blipFill>
        <p:spPr bwMode="auto">
          <a:xfrm>
            <a:off x="6528048" y="1825625"/>
            <a:ext cx="5181600" cy="404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Qida</a:t>
            </a:r>
            <a:r>
              <a:rPr lang="en-US" dirty="0"/>
              <a:t> </a:t>
            </a:r>
            <a:r>
              <a:rPr lang="en-US" dirty="0" err="1"/>
              <a:t>borusu</a:t>
            </a:r>
            <a:r>
              <a:rPr lang="en-US" dirty="0"/>
              <a:t> </a:t>
            </a:r>
            <a:r>
              <a:rPr lang="en-US" dirty="0" err="1"/>
              <a:t>travması</a:t>
            </a:r>
            <a:endParaRPr lang="en-US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00808"/>
            <a:ext cx="10531398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Qida</a:t>
            </a:r>
            <a:r>
              <a:rPr lang="en-US" sz="3200" dirty="0"/>
              <a:t> </a:t>
            </a:r>
            <a:r>
              <a:rPr lang="en-US" sz="3200" dirty="0" err="1"/>
              <a:t>borusu</a:t>
            </a:r>
            <a:r>
              <a:rPr lang="en-US" sz="3200" dirty="0"/>
              <a:t> </a:t>
            </a:r>
            <a:r>
              <a:rPr lang="en-US" sz="3200" dirty="0" err="1"/>
              <a:t>travması</a:t>
            </a:r>
            <a:endParaRPr lang="en-US" sz="3200" dirty="0"/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" t="3734" r="1875" b="6657"/>
          <a:stretch/>
        </p:blipFill>
        <p:spPr bwMode="auto">
          <a:xfrm>
            <a:off x="1631504" y="1124744"/>
            <a:ext cx="8568952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76643" cy="1271278"/>
          </a:xfrm>
        </p:spPr>
        <p:txBody>
          <a:bodyPr>
            <a:normAutofit/>
          </a:bodyPr>
          <a:lstStyle/>
          <a:p>
            <a:r>
              <a:rPr lang="en-US" sz="2800" dirty="0" err="1"/>
              <a:t>Qida</a:t>
            </a:r>
            <a:r>
              <a:rPr lang="en-US" sz="2800" dirty="0"/>
              <a:t> </a:t>
            </a:r>
            <a:r>
              <a:rPr lang="en-US" sz="2800" dirty="0" err="1"/>
              <a:t>borusu</a:t>
            </a:r>
            <a:r>
              <a:rPr lang="en-US" sz="2800" dirty="0"/>
              <a:t> </a:t>
            </a:r>
            <a:r>
              <a:rPr lang="en-US" sz="2800" dirty="0" err="1"/>
              <a:t>travması</a:t>
            </a:r>
            <a:br>
              <a:rPr lang="en-US" sz="2800" dirty="0"/>
            </a:br>
            <a:r>
              <a:rPr lang="en-US" sz="2800" dirty="0" err="1"/>
              <a:t>Diaqno</a:t>
            </a:r>
            <a:r>
              <a:rPr lang="az-Latn-AZ" sz="2800" dirty="0"/>
              <a:t>stika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Klinik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əlamətlər</a:t>
            </a: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: Erkən - b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</a:rPr>
              <a:t>oyunda emfizema, divararalığında hava, qanqusm</a:t>
            </a: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a</a:t>
            </a:r>
          </a:p>
          <a:p>
            <a:pPr marL="2057400" lvl="6" indent="0">
              <a:buNone/>
            </a:pP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Gec -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Boyun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fleqmonası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mediastinit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peritonit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və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sepsis </a:t>
            </a:r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KT</a:t>
            </a:r>
          </a:p>
          <a:p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zofaqoqrafiya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ndoskopik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müayinə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2694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6660619" cy="1127262"/>
          </a:xfrm>
        </p:spPr>
        <p:txBody>
          <a:bodyPr>
            <a:normAutofit/>
          </a:bodyPr>
          <a:lstStyle/>
          <a:p>
            <a:r>
              <a:rPr lang="en-US" sz="2800" dirty="0" err="1"/>
              <a:t>Qida</a:t>
            </a:r>
            <a:r>
              <a:rPr lang="en-US" sz="2800" dirty="0"/>
              <a:t> </a:t>
            </a:r>
            <a:r>
              <a:rPr lang="en-US" sz="2800" dirty="0" err="1"/>
              <a:t>borusu</a:t>
            </a:r>
            <a:r>
              <a:rPr lang="en-US" sz="2800" dirty="0"/>
              <a:t> </a:t>
            </a:r>
            <a:r>
              <a:rPr lang="en-US" sz="2800" dirty="0" err="1"/>
              <a:t>travması</a:t>
            </a:r>
            <a:br>
              <a:rPr lang="en-US" sz="2800" dirty="0"/>
            </a:br>
            <a:r>
              <a:rPr lang="en-US" sz="2800" dirty="0" err="1"/>
              <a:t>Müalicəsi</a:t>
            </a:r>
            <a:endParaRPr lang="en-US" sz="28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az-Latn-AZ" sz="2800" b="1" dirty="0" err="1">
                <a:solidFill>
                  <a:schemeClr val="accent1">
                    <a:lumMod val="75000"/>
                  </a:schemeClr>
                </a:solidFill>
              </a:rPr>
              <a:t>B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irincili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tikiş</a:t>
            </a:r>
            <a:endParaRPr lang="az-Latn-AZ" sz="28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800" b="1" dirty="0" err="1">
                <a:solidFill>
                  <a:schemeClr val="accent1">
                    <a:lumMod val="75000"/>
                  </a:schemeClr>
                </a:solidFill>
              </a:rPr>
              <a:t>İ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zolyasiya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yöndəyişmə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diversiya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az-Latn-AZ" sz="28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</a:rPr>
              <a:t>R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ezeksiya</a:t>
            </a:r>
            <a:endParaRPr lang="az-Latn-AZ" sz="28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800" b="1" dirty="0" err="1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tend </a:t>
            </a:r>
            <a:endParaRPr lang="az-Latn-AZ" sz="28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800" b="1" dirty="0" err="1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adə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drenaj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12224" y="6152136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 txBox="1">
            <a:spLocks/>
          </p:cNvSpPr>
          <p:nvPr/>
        </p:nvSpPr>
        <p:spPr>
          <a:xfrm>
            <a:off x="3116685" y="0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9" r="4198" b="4748"/>
          <a:stretch/>
        </p:blipFill>
        <p:spPr bwMode="auto">
          <a:xfrm>
            <a:off x="6816080" y="1700808"/>
            <a:ext cx="4392488" cy="394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296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Qida</a:t>
            </a:r>
            <a:r>
              <a:rPr lang="en-US" sz="3200" dirty="0"/>
              <a:t> </a:t>
            </a:r>
            <a:r>
              <a:rPr lang="en-US" sz="3200" dirty="0" err="1"/>
              <a:t>borusu</a:t>
            </a:r>
            <a:r>
              <a:rPr lang="en-US" sz="3200" dirty="0"/>
              <a:t> </a:t>
            </a:r>
            <a:r>
              <a:rPr lang="en-US" sz="3200" dirty="0" err="1"/>
              <a:t>travması</a:t>
            </a:r>
            <a:endParaRPr lang="en-US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dirty="0"/>
              <a:t>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64"/>
          <a:stretch/>
        </p:blipFill>
        <p:spPr bwMode="auto">
          <a:xfrm>
            <a:off x="1775520" y="714744"/>
            <a:ext cx="9206159" cy="5744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22122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Ürək</a:t>
            </a:r>
            <a:r>
              <a:rPr lang="en-US" sz="3600" dirty="0"/>
              <a:t> </a:t>
            </a:r>
            <a:r>
              <a:rPr lang="en-US" sz="3600" dirty="0" err="1"/>
              <a:t>travmaları</a:t>
            </a:r>
            <a:endParaRPr lang="en-US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az-Latn-AZ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93" y="1343699"/>
            <a:ext cx="5729613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 descr="Penetrating Cardiac Injury &#10;Penetrating Cardiac Injury â¢ &#10;Knives = Lower Energy â &#10;Bullets = Higher Energy â &#10;RV closest t...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718366" y="1355283"/>
            <a:ext cx="5181600" cy="48216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Ürək</a:t>
            </a:r>
            <a:r>
              <a:rPr lang="en-US" sz="3200" dirty="0"/>
              <a:t> </a:t>
            </a:r>
            <a:r>
              <a:rPr lang="en-US" sz="3200" dirty="0" err="1"/>
              <a:t>travmaları</a:t>
            </a:r>
            <a:endParaRPr lang="en-US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dirty="0"/>
              <a:t> 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908720"/>
            <a:ext cx="11089232" cy="5533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14621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156563" cy="1199270"/>
          </a:xfrm>
        </p:spPr>
        <p:txBody>
          <a:bodyPr/>
          <a:lstStyle/>
          <a:p>
            <a:r>
              <a:rPr lang="en-US" sz="2400" dirty="0" err="1"/>
              <a:t>Ürək</a:t>
            </a:r>
            <a:r>
              <a:rPr lang="en-US" sz="2400" dirty="0"/>
              <a:t> </a:t>
            </a:r>
            <a:r>
              <a:rPr lang="en-US" sz="2400" dirty="0" err="1"/>
              <a:t>travmaları</a:t>
            </a:r>
            <a:br>
              <a:rPr lang="en-US" sz="2400" dirty="0"/>
            </a:br>
            <a:r>
              <a:rPr lang="az-Latn-AZ" sz="2400" dirty="0"/>
              <a:t>Diaqnostika və Müalicə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Klinik əlamətlər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400" b="1" i="1" u="sng" dirty="0">
                <a:solidFill>
                  <a:schemeClr val="accent1">
                    <a:lumMod val="75000"/>
                  </a:schemeClr>
                </a:solidFill>
              </a:rPr>
              <a:t>Beck </a:t>
            </a:r>
            <a:r>
              <a:rPr lang="en-US" sz="2400" b="1" i="1" u="sng" dirty="0" err="1">
                <a:solidFill>
                  <a:schemeClr val="accent1">
                    <a:lumMod val="75000"/>
                  </a:schemeClr>
                </a:solidFill>
              </a:rPr>
              <a:t>triadası</a:t>
            </a:r>
            <a:r>
              <a:rPr lang="en-US" sz="2400" b="1" i="1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şok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ürək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tonlarının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zəifləməsi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boyun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venalarının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şişməsi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E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xokardioqrafiya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Cərrahi müalicə üsulları</a:t>
            </a:r>
          </a:p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P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erikardiosentez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ubksifoid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perikardiotomiya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T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</a:rPr>
              <a:t>orakotomiya</a:t>
            </a:r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5591944" y="4232126"/>
            <a:ext cx="5976664" cy="2171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9084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164675" cy="1127262"/>
          </a:xfrm>
        </p:spPr>
        <p:txBody>
          <a:bodyPr>
            <a:normAutofit/>
          </a:bodyPr>
          <a:lstStyle/>
          <a:p>
            <a:r>
              <a:rPr lang="en-US" sz="3600" dirty="0" err="1"/>
              <a:t>Döşdaxili</a:t>
            </a:r>
            <a:r>
              <a:rPr lang="en-US" sz="3600" dirty="0"/>
              <a:t> </a:t>
            </a:r>
            <a:r>
              <a:rPr lang="en-US" sz="3600" dirty="0" err="1"/>
              <a:t>damarların</a:t>
            </a:r>
            <a:r>
              <a:rPr lang="en-US" sz="3600" dirty="0"/>
              <a:t> </a:t>
            </a:r>
            <a:r>
              <a:rPr lang="en-US" sz="3600" dirty="0" err="1"/>
              <a:t>travmaları</a:t>
            </a:r>
            <a:r>
              <a:rPr lang="en-US" sz="3600" dirty="0"/>
              <a:t>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dirty="0"/>
              <a:t> </a:t>
            </a: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6912768" cy="4803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780" y="1825625"/>
            <a:ext cx="526416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768" y="3567382"/>
            <a:ext cx="5304206" cy="867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3352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Döşdaxili</a:t>
            </a:r>
            <a:r>
              <a:rPr lang="en-US" sz="2800" dirty="0"/>
              <a:t> </a:t>
            </a:r>
            <a:r>
              <a:rPr lang="en-US" sz="2800" dirty="0" err="1"/>
              <a:t>damarların</a:t>
            </a:r>
            <a:r>
              <a:rPr lang="en-US" sz="2800" dirty="0"/>
              <a:t> </a:t>
            </a:r>
            <a:r>
              <a:rPr lang="en-US" sz="2800" dirty="0" err="1"/>
              <a:t>travmaları</a:t>
            </a:r>
            <a:r>
              <a:rPr lang="en-US" sz="2800" dirty="0"/>
              <a:t> </a:t>
            </a: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Döşdaxili böyük damarlarının zədələnmələrinin klinik əlamətləri 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• Massiv hemotoraks 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• Ürək tamponadası 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• Şok və genişlənmiş mediastinum əlamətləri (rentgenoloji olaraq) 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Döşdaxili böyük damarlarının zədələnmələrinin diaqnostika üsulları 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• Stabil xəstələrdə KT, angioqrafiya, exokardioqrafiya  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• Qeyri-stabil xəstələrdə əməliyyat vaxtı 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Döşdaxili böyük damarlarının zədələnmələrinin müalicə 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üsulları Cərrahi – birincili bərpa və ya damar qreftləri 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062042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Döşdaxili</a:t>
            </a:r>
            <a:r>
              <a:rPr lang="en-US" sz="2800" dirty="0"/>
              <a:t> </a:t>
            </a:r>
            <a:r>
              <a:rPr lang="en-US" sz="2800" dirty="0" err="1"/>
              <a:t>damarların</a:t>
            </a:r>
            <a:r>
              <a:rPr lang="en-US" sz="2800" dirty="0"/>
              <a:t> </a:t>
            </a:r>
            <a:r>
              <a:rPr lang="en-US" sz="2800" dirty="0" err="1"/>
              <a:t>travmaları</a:t>
            </a:r>
            <a:r>
              <a:rPr lang="en-US" sz="2800" dirty="0"/>
              <a:t>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40768"/>
            <a:ext cx="10515600" cy="48361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Döş axacağı zədələnmələrinin klinik əlamətləri </a:t>
            </a:r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Drenajdan davamlı limfa axıntısı 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Döş axacağı zədələnmələrinin diaqnostika üsulları </a:t>
            </a:r>
          </a:p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Mayedə triqliseridlərin yüksək konsentrasiyası 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Döş axacağı zədələnmələrinin müalicə üsulları</a:t>
            </a:r>
            <a:endParaRPr lang="az-Latn-A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• Konservativ tədbirlər ─ yağsız diet ─ effektiv olmadıqda parenteral qidalanma və 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oktreotid - 4 həftə  </a:t>
            </a: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• Cərrahi müalicə - axarın bağlanılması </a:t>
            </a:r>
          </a:p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</a:rPr>
              <a:t>Döş axacağı zədələnmələrində cərrahi əməliyyata göstərişlər </a:t>
            </a: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4 həftəlik konservativ müalicəyə baxmayaraq limfa ifrazı 1500 ml-dən çox olması 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07028" y="1990231"/>
            <a:ext cx="6096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103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Diafraqma travmaları</a:t>
            </a:r>
            <a:endParaRPr lang="en-US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5" y="1052736"/>
            <a:ext cx="10690401" cy="4968552"/>
          </a:xfrm>
        </p:spPr>
      </p:pic>
    </p:spTree>
    <p:extLst>
      <p:ext uri="{BB962C8B-B14F-4D97-AF65-F5344CB8AC3E}">
        <p14:creationId xmlns:p14="http://schemas.microsoft.com/office/powerpoint/2010/main" val="30142529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Diafraqma travmaları</a:t>
            </a:r>
            <a:endParaRPr lang="en-US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908720"/>
            <a:ext cx="10657184" cy="5327752"/>
          </a:xfrm>
        </p:spPr>
      </p:pic>
    </p:spTree>
    <p:extLst>
      <p:ext uri="{BB962C8B-B14F-4D97-AF65-F5344CB8AC3E}">
        <p14:creationId xmlns:p14="http://schemas.microsoft.com/office/powerpoint/2010/main" val="14151906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</a:t>
            </a:r>
            <a:r>
              <a:rPr lang="az-Latn-AZ" dirty="0"/>
              <a:t>iafraqma </a:t>
            </a:r>
            <a:r>
              <a:rPr lang="en-US" dirty="0" err="1"/>
              <a:t>travmaları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9416" y="1844824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Diafraqma zədələnmələrinin klinik əlamətləri </a:t>
            </a:r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• Erkən mərhələdə zəif əlamətlər 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• Gec dövrlərdə yırtıq əlamətləri 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Diafraqma zədələnmələrinin diaqnostika üsulları </a:t>
            </a:r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• Rentgen - 40% hallarda normal görüntü  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• KT və əməliyyat vaxtı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Diafraqma zədələnmələrinin müalicə üsulları</a:t>
            </a:r>
            <a:endParaRPr lang="az-Latn-A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• Hemo- və pnevmotoraks olarsa plevral drenaj 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• Defektin bərpası - birincili tikiş, yamaqla bərpa </a:t>
            </a:r>
          </a:p>
          <a:p>
            <a:pPr marL="0" indent="0">
              <a:buNone/>
            </a:pP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6222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27648" y="2708920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4982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32304" y="308086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959531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3410</TotalTime>
  <Words>929</Words>
  <Application>Microsoft Office PowerPoint</Application>
  <PresentationFormat>Widescreen</PresentationFormat>
  <Paragraphs>200</Paragraphs>
  <Slides>33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Times New Roman</vt:lpstr>
      <vt:lpstr>Praktiki dərs şablonu 7</vt:lpstr>
      <vt:lpstr>Döş qəfəsi travması</vt:lpstr>
      <vt:lpstr>Tərifi</vt:lpstr>
      <vt:lpstr>Təsnifatı</vt:lpstr>
      <vt:lpstr>Döş qəfəsi travmasında ümumi yanaşma</vt:lpstr>
      <vt:lpstr>Döş divarı zədələnmələri</vt:lpstr>
      <vt:lpstr>Döş divarı travmalarının ağırlıq dərəcələri (Amerika Travma Cərrahiyyəsi Cəmiyyətinin və AİS-90 təsnifat)</vt:lpstr>
      <vt:lpstr>Qabırğa sınıqları</vt:lpstr>
      <vt:lpstr>Döş divarı zədələnmələri</vt:lpstr>
      <vt:lpstr>Klinika</vt:lpstr>
      <vt:lpstr>Ağciyər zədələnmələrinin ağırlıq dərəcələri  (Amerika Travma Cərrahiyyəsi Cəmiyyətininin və AIS-90 təsnifatları)</vt:lpstr>
      <vt:lpstr>Ağciyər əzilməsi</vt:lpstr>
      <vt:lpstr>Ağciyər yaralanması</vt:lpstr>
      <vt:lpstr>Diaqnostika</vt:lpstr>
      <vt:lpstr>Müalicə prinsipləri</vt:lpstr>
      <vt:lpstr>Hemotoraks</vt:lpstr>
      <vt:lpstr>Traxeobronxial travma</vt:lpstr>
      <vt:lpstr>Müalicə</vt:lpstr>
      <vt:lpstr>Qida borusu travması</vt:lpstr>
      <vt:lpstr>Qida borusu travması</vt:lpstr>
      <vt:lpstr>Qida borusu travması Diaqnostika</vt:lpstr>
      <vt:lpstr>Qida borusu travması Müalicəsi</vt:lpstr>
      <vt:lpstr>Qida borusu travması</vt:lpstr>
      <vt:lpstr>Ürək travmaları</vt:lpstr>
      <vt:lpstr>Ürək travmaları</vt:lpstr>
      <vt:lpstr>Ürək travmaları Diaqnostika və Müalicə</vt:lpstr>
      <vt:lpstr>Döşdaxili damarların travmaları </vt:lpstr>
      <vt:lpstr>Döşdaxili damarların travmaları </vt:lpstr>
      <vt:lpstr>Döşdaxili damarların travmaları </vt:lpstr>
      <vt:lpstr>Diafraqma travmaları</vt:lpstr>
      <vt:lpstr>Diafraqma travmaları</vt:lpstr>
      <vt:lpstr>Diafraqma travmaları 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240</cp:revision>
  <dcterms:created xsi:type="dcterms:W3CDTF">2001-04-16T20:54:45Z</dcterms:created>
  <dcterms:modified xsi:type="dcterms:W3CDTF">2021-07-31T13:03:47Z</dcterms:modified>
</cp:coreProperties>
</file>