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48"/>
  </p:notesMasterIdLst>
  <p:handoutMasterIdLst>
    <p:handoutMasterId r:id="rId49"/>
  </p:handoutMasterIdLst>
  <p:sldIdLst>
    <p:sldId id="284" r:id="rId2"/>
    <p:sldId id="290" r:id="rId3"/>
    <p:sldId id="336" r:id="rId4"/>
    <p:sldId id="270" r:id="rId5"/>
    <p:sldId id="291" r:id="rId6"/>
    <p:sldId id="292" r:id="rId7"/>
    <p:sldId id="313" r:id="rId8"/>
    <p:sldId id="303" r:id="rId9"/>
    <p:sldId id="306" r:id="rId10"/>
    <p:sldId id="304" r:id="rId11"/>
    <p:sldId id="307" r:id="rId12"/>
    <p:sldId id="308" r:id="rId13"/>
    <p:sldId id="310" r:id="rId14"/>
    <p:sldId id="314" r:id="rId15"/>
    <p:sldId id="315" r:id="rId16"/>
    <p:sldId id="316" r:id="rId17"/>
    <p:sldId id="317" r:id="rId18"/>
    <p:sldId id="318" r:id="rId19"/>
    <p:sldId id="319" r:id="rId20"/>
    <p:sldId id="320" r:id="rId21"/>
    <p:sldId id="321" r:id="rId22"/>
    <p:sldId id="322" r:id="rId23"/>
    <p:sldId id="337" r:id="rId24"/>
    <p:sldId id="323" r:id="rId25"/>
    <p:sldId id="324" r:id="rId26"/>
    <p:sldId id="325" r:id="rId27"/>
    <p:sldId id="326" r:id="rId28"/>
    <p:sldId id="327" r:id="rId29"/>
    <p:sldId id="328" r:id="rId30"/>
    <p:sldId id="338" r:id="rId31"/>
    <p:sldId id="329" r:id="rId32"/>
    <p:sldId id="330" r:id="rId33"/>
    <p:sldId id="331" r:id="rId34"/>
    <p:sldId id="332" r:id="rId35"/>
    <p:sldId id="333" r:id="rId36"/>
    <p:sldId id="334" r:id="rId37"/>
    <p:sldId id="335" r:id="rId38"/>
    <p:sldId id="339" r:id="rId39"/>
    <p:sldId id="340" r:id="rId40"/>
    <p:sldId id="341" r:id="rId41"/>
    <p:sldId id="342" r:id="rId42"/>
    <p:sldId id="343" r:id="rId43"/>
    <p:sldId id="344" r:id="rId44"/>
    <p:sldId id="345" r:id="rId45"/>
    <p:sldId id="346" r:id="rId46"/>
    <p:sldId id="347" r:id="rId47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F9B88B"/>
    <a:srgbClr val="E59E0F"/>
    <a:srgbClr val="EC3308"/>
    <a:srgbClr val="FFFF00"/>
    <a:srgbClr val="CC0066"/>
    <a:srgbClr val="CCFF66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956" autoAdjust="0"/>
    <p:restoredTop sz="94660"/>
  </p:normalViewPr>
  <p:slideViewPr>
    <p:cSldViewPr>
      <p:cViewPr varScale="1">
        <p:scale>
          <a:sx n="79" d="100"/>
          <a:sy n="79" d="100"/>
        </p:scale>
        <p:origin x="786" y="12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E069F00-4825-437B-B83D-D58C6E76DCEE}" type="doc">
      <dgm:prSet loTypeId="urn:microsoft.com/office/officeart/2005/8/layout/hProcess11" loCatId="process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en-US"/>
        </a:p>
      </dgm:t>
    </dgm:pt>
    <dgm:pt modelId="{E078A515-AE3B-4FD4-BBB7-95F36879DDCF}">
      <dgm:prSet custT="1"/>
      <dgm:spPr/>
      <dgm:t>
        <a:bodyPr/>
        <a:lstStyle/>
        <a:p>
          <a:pPr rtl="0"/>
          <a:r>
            <a:rPr lang="az-Latn-AZ" sz="14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Orqanizmə yodun xronik az daxil olması;</a:t>
          </a:r>
          <a:endParaRPr lang="az-Latn-AZ" sz="14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899E8A-688F-4B9C-8DC9-BE90C420A53E}" type="parTrans" cxnId="{4A89237A-2261-467F-8FCF-DFE117B6370D}">
      <dgm:prSet/>
      <dgm:spPr/>
      <dgm:t>
        <a:bodyPr/>
        <a:lstStyle/>
        <a:p>
          <a:endParaRPr lang="en-US" sz="1600">
            <a:solidFill>
              <a:schemeClr val="accent1">
                <a:lumMod val="75000"/>
              </a:schemeClr>
            </a:solidFill>
          </a:endParaRPr>
        </a:p>
      </dgm:t>
    </dgm:pt>
    <dgm:pt modelId="{5AAF1DE9-136D-43C2-931D-E522652A0CD7}" type="sibTrans" cxnId="{4A89237A-2261-467F-8FCF-DFE117B6370D}">
      <dgm:prSet/>
      <dgm:spPr/>
      <dgm:t>
        <a:bodyPr/>
        <a:lstStyle/>
        <a:p>
          <a:endParaRPr lang="en-US" sz="1600">
            <a:solidFill>
              <a:schemeClr val="accent1">
                <a:lumMod val="75000"/>
              </a:schemeClr>
            </a:solidFill>
          </a:endParaRPr>
        </a:p>
      </dgm:t>
    </dgm:pt>
    <dgm:pt modelId="{7D76060F-8D47-408A-8B08-5B5ED3DC4309}">
      <dgm:prSet custT="1"/>
      <dgm:spPr/>
      <dgm:t>
        <a:bodyPr/>
        <a:lstStyle/>
        <a:p>
          <a:pPr rtl="0"/>
          <a:r>
            <a:rPr lang="az-Latn-AZ" sz="14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İrsi amillərin təsirindən follikulyar epite­ldə yüksək proliferasiya potensialının meydana çıxması;</a:t>
          </a:r>
          <a:endParaRPr lang="en-US" sz="14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F2104B0-5DCA-4086-8065-94083BD5B335}" type="parTrans" cxnId="{5D31D67C-C4D7-4B64-BFFB-34FE15B7AC55}">
      <dgm:prSet/>
      <dgm:spPr/>
      <dgm:t>
        <a:bodyPr/>
        <a:lstStyle/>
        <a:p>
          <a:endParaRPr lang="en-US" sz="1600">
            <a:solidFill>
              <a:schemeClr val="accent1">
                <a:lumMod val="75000"/>
              </a:schemeClr>
            </a:solidFill>
          </a:endParaRPr>
        </a:p>
      </dgm:t>
    </dgm:pt>
    <dgm:pt modelId="{03267EA0-5EE1-437E-A867-91DF46D14120}" type="sibTrans" cxnId="{5D31D67C-C4D7-4B64-BFFB-34FE15B7AC55}">
      <dgm:prSet/>
      <dgm:spPr/>
      <dgm:t>
        <a:bodyPr/>
        <a:lstStyle/>
        <a:p>
          <a:endParaRPr lang="en-US" sz="1600">
            <a:solidFill>
              <a:schemeClr val="accent1">
                <a:lumMod val="75000"/>
              </a:schemeClr>
            </a:solidFill>
          </a:endParaRPr>
        </a:p>
      </dgm:t>
    </dgm:pt>
    <dgm:pt modelId="{3799703A-7DB5-4E18-8157-1B7C2023379B}">
      <dgm:prSet custT="1"/>
      <dgm:spPr/>
      <dgm:t>
        <a:bodyPr/>
        <a:lstStyle/>
        <a:p>
          <a:pPr rtl="0"/>
          <a:r>
            <a:rPr lang="az-Latn-AZ" sz="14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İnsu­linəbənzər böyümə amili;</a:t>
          </a:r>
          <a:endParaRPr lang="en-US" sz="14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2AB1F61-7AEA-40E0-AEBC-3138B2EE2A33}" type="parTrans" cxnId="{2868833F-38D7-4071-8994-987947BD8056}">
      <dgm:prSet/>
      <dgm:spPr/>
      <dgm:t>
        <a:bodyPr/>
        <a:lstStyle/>
        <a:p>
          <a:endParaRPr lang="en-US" sz="1600">
            <a:solidFill>
              <a:schemeClr val="accent1">
                <a:lumMod val="75000"/>
              </a:schemeClr>
            </a:solidFill>
          </a:endParaRPr>
        </a:p>
      </dgm:t>
    </dgm:pt>
    <dgm:pt modelId="{28B64FB2-7A5C-46F9-BC83-F7DF49F1D1E6}" type="sibTrans" cxnId="{2868833F-38D7-4071-8994-987947BD8056}">
      <dgm:prSet/>
      <dgm:spPr/>
      <dgm:t>
        <a:bodyPr/>
        <a:lstStyle/>
        <a:p>
          <a:endParaRPr lang="en-US" sz="1600">
            <a:solidFill>
              <a:schemeClr val="accent1">
                <a:lumMod val="75000"/>
              </a:schemeClr>
            </a:solidFill>
          </a:endParaRPr>
        </a:p>
      </dgm:t>
    </dgm:pt>
    <dgm:pt modelId="{EBD539E0-4915-446F-8475-47A9E3ABEDBE}">
      <dgm:prSet custT="1"/>
      <dgm:spPr/>
      <dgm:t>
        <a:bodyPr/>
        <a:lstStyle/>
        <a:p>
          <a:pPr rtl="0"/>
          <a:r>
            <a:rPr lang="az-Latn-AZ" sz="14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Fibroblastların əsas böyümə amilinin qalxana­bənzər vəzin neoplastik proseslərinin inkişafına təsiri;</a:t>
          </a:r>
          <a:endParaRPr lang="en-US" sz="14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5E22890-6404-4826-A667-B56CF647BB5E}" type="parTrans" cxnId="{ED809A6C-8D13-49AD-B64F-DA29A1044DAA}">
      <dgm:prSet/>
      <dgm:spPr/>
      <dgm:t>
        <a:bodyPr/>
        <a:lstStyle/>
        <a:p>
          <a:endParaRPr lang="en-US" sz="1600">
            <a:solidFill>
              <a:schemeClr val="accent1">
                <a:lumMod val="75000"/>
              </a:schemeClr>
            </a:solidFill>
          </a:endParaRPr>
        </a:p>
      </dgm:t>
    </dgm:pt>
    <dgm:pt modelId="{C35C1D84-3D17-4B24-92FB-82755601A822}" type="sibTrans" cxnId="{ED809A6C-8D13-49AD-B64F-DA29A1044DAA}">
      <dgm:prSet/>
      <dgm:spPr/>
      <dgm:t>
        <a:bodyPr/>
        <a:lstStyle/>
        <a:p>
          <a:endParaRPr lang="en-US" sz="1600">
            <a:solidFill>
              <a:schemeClr val="accent1">
                <a:lumMod val="75000"/>
              </a:schemeClr>
            </a:solidFill>
          </a:endParaRPr>
        </a:p>
      </dgm:t>
    </dgm:pt>
    <dgm:pt modelId="{48C53230-AAEA-4930-B020-8D2CF0B4D275}">
      <dgm:prSet custT="1"/>
      <dgm:spPr/>
      <dgm:t>
        <a:bodyPr/>
        <a:lstStyle/>
        <a:p>
          <a:pPr rtl="0"/>
          <a:r>
            <a:rPr lang="az-Latn-AZ" sz="14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Vəzinin düyünlü törəmələrinin histoloji müayinəsində 96% hallarda  limfositar infiltrasiyanın möv­cudluğu; </a:t>
          </a:r>
          <a:endParaRPr lang="en-US" sz="14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EF7DE03-E711-46A9-A49B-C44515F0EE53}" type="parTrans" cxnId="{899B9377-6DB0-48B5-9EEB-43664B64442D}">
      <dgm:prSet/>
      <dgm:spPr/>
      <dgm:t>
        <a:bodyPr/>
        <a:lstStyle/>
        <a:p>
          <a:endParaRPr lang="en-US" sz="1600">
            <a:solidFill>
              <a:schemeClr val="accent1">
                <a:lumMod val="75000"/>
              </a:schemeClr>
            </a:solidFill>
          </a:endParaRPr>
        </a:p>
      </dgm:t>
    </dgm:pt>
    <dgm:pt modelId="{6D01EE67-76EA-49A3-A12D-5EA62E40E646}" type="sibTrans" cxnId="{899B9377-6DB0-48B5-9EEB-43664B64442D}">
      <dgm:prSet/>
      <dgm:spPr/>
      <dgm:t>
        <a:bodyPr/>
        <a:lstStyle/>
        <a:p>
          <a:endParaRPr lang="en-US" sz="1600">
            <a:solidFill>
              <a:schemeClr val="accent1">
                <a:lumMod val="75000"/>
              </a:schemeClr>
            </a:solidFill>
          </a:endParaRPr>
        </a:p>
      </dgm:t>
    </dgm:pt>
    <dgm:pt modelId="{42EFB90B-3F97-469F-9066-6DC2BFC2CE23}">
      <dgm:prSet custT="1"/>
      <dgm:spPr/>
      <dgm:t>
        <a:bodyPr/>
        <a:lstStyle/>
        <a:p>
          <a:pPr rtl="0"/>
          <a:r>
            <a:rPr lang="az-Latn-AZ" sz="14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Düyünlü patologiyalar zamanı T-helper və T-supressorların </a:t>
          </a:r>
          <a:r>
            <a:rPr lang="az-Latn-AZ" sz="1600" dirty="0" smtClean="0">
              <a:solidFill>
                <a:schemeClr val="accent1">
                  <a:lumMod val="75000"/>
                </a:schemeClr>
              </a:solidFill>
            </a:rPr>
            <a:t>dis­­balansı.</a:t>
          </a:r>
          <a:endParaRPr lang="en-US" sz="1600" dirty="0">
            <a:solidFill>
              <a:schemeClr val="accent1">
                <a:lumMod val="75000"/>
              </a:schemeClr>
            </a:solidFill>
          </a:endParaRPr>
        </a:p>
      </dgm:t>
    </dgm:pt>
    <dgm:pt modelId="{0DA72724-9739-4ECB-B37A-62C1B6AFE3CD}" type="parTrans" cxnId="{F8B09DC6-8D8E-4CFE-8E56-957FBDDF0CD6}">
      <dgm:prSet/>
      <dgm:spPr/>
      <dgm:t>
        <a:bodyPr/>
        <a:lstStyle/>
        <a:p>
          <a:endParaRPr lang="en-US" sz="1600">
            <a:solidFill>
              <a:schemeClr val="accent1">
                <a:lumMod val="75000"/>
              </a:schemeClr>
            </a:solidFill>
          </a:endParaRPr>
        </a:p>
      </dgm:t>
    </dgm:pt>
    <dgm:pt modelId="{5D9DD3C7-64B7-43BA-94E6-E92AC6632199}" type="sibTrans" cxnId="{F8B09DC6-8D8E-4CFE-8E56-957FBDDF0CD6}">
      <dgm:prSet/>
      <dgm:spPr/>
      <dgm:t>
        <a:bodyPr/>
        <a:lstStyle/>
        <a:p>
          <a:endParaRPr lang="en-US" sz="1600">
            <a:solidFill>
              <a:schemeClr val="accent1">
                <a:lumMod val="75000"/>
              </a:schemeClr>
            </a:solidFill>
          </a:endParaRPr>
        </a:p>
      </dgm:t>
    </dgm:pt>
    <dgm:pt modelId="{053253FE-F2F0-4E26-BAF2-7BD552FB1436}" type="pres">
      <dgm:prSet presAssocID="{AE069F00-4825-437B-B83D-D58C6E76DCE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467D52D-FE54-48FB-8770-48B9B4A08371}" type="pres">
      <dgm:prSet presAssocID="{AE069F00-4825-437B-B83D-D58C6E76DCEE}" presName="arrow" presStyleLbl="bgShp" presStyleIdx="0" presStyleCnt="1"/>
      <dgm:spPr/>
    </dgm:pt>
    <dgm:pt modelId="{457078BB-13A4-45B2-88FD-D95F5A909F21}" type="pres">
      <dgm:prSet presAssocID="{AE069F00-4825-437B-B83D-D58C6E76DCEE}" presName="points" presStyleCnt="0"/>
      <dgm:spPr/>
    </dgm:pt>
    <dgm:pt modelId="{9D29EB96-6A8C-4022-BCA7-66A8DAE88523}" type="pres">
      <dgm:prSet presAssocID="{E078A515-AE3B-4FD4-BBB7-95F36879DDCF}" presName="compositeA" presStyleCnt="0"/>
      <dgm:spPr/>
    </dgm:pt>
    <dgm:pt modelId="{66DF0D9B-FDED-4885-9CA3-49638B91BC6C}" type="pres">
      <dgm:prSet presAssocID="{E078A515-AE3B-4FD4-BBB7-95F36879DDCF}" presName="textA" presStyleLbl="revTx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1BD7967-89BA-405E-810C-DA4C62B25FFF}" type="pres">
      <dgm:prSet presAssocID="{E078A515-AE3B-4FD4-BBB7-95F36879DDCF}" presName="circleA" presStyleLbl="node1" presStyleIdx="0" presStyleCnt="6"/>
      <dgm:spPr/>
    </dgm:pt>
    <dgm:pt modelId="{273D4500-3A16-4E86-BAF2-2F50D21FAEE3}" type="pres">
      <dgm:prSet presAssocID="{E078A515-AE3B-4FD4-BBB7-95F36879DDCF}" presName="spaceA" presStyleCnt="0"/>
      <dgm:spPr/>
    </dgm:pt>
    <dgm:pt modelId="{7EAE5A95-BE9C-43F6-B047-2805C131BD7E}" type="pres">
      <dgm:prSet presAssocID="{5AAF1DE9-136D-43C2-931D-E522652A0CD7}" presName="space" presStyleCnt="0"/>
      <dgm:spPr/>
    </dgm:pt>
    <dgm:pt modelId="{FDD09837-393C-4AAE-B737-15275B816079}" type="pres">
      <dgm:prSet presAssocID="{7D76060F-8D47-408A-8B08-5B5ED3DC4309}" presName="compositeB" presStyleCnt="0"/>
      <dgm:spPr/>
    </dgm:pt>
    <dgm:pt modelId="{435E0163-9880-4AA4-9788-8A4B6B16DD9A}" type="pres">
      <dgm:prSet presAssocID="{7D76060F-8D47-408A-8B08-5B5ED3DC4309}" presName="textB" presStyleLbl="revTx" presStyleIdx="1" presStyleCnt="6" custScaleX="11727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1341C9C-8C0A-4365-B5C4-C48F764AD08C}" type="pres">
      <dgm:prSet presAssocID="{7D76060F-8D47-408A-8B08-5B5ED3DC4309}" presName="circleB" presStyleLbl="node1" presStyleIdx="1" presStyleCnt="6"/>
      <dgm:spPr/>
    </dgm:pt>
    <dgm:pt modelId="{EC652D78-65C5-495C-B60E-331EAA865B75}" type="pres">
      <dgm:prSet presAssocID="{7D76060F-8D47-408A-8B08-5B5ED3DC4309}" presName="spaceB" presStyleCnt="0"/>
      <dgm:spPr/>
    </dgm:pt>
    <dgm:pt modelId="{29EC4772-E797-444A-B6D7-5BF1096C44D1}" type="pres">
      <dgm:prSet presAssocID="{03267EA0-5EE1-437E-A867-91DF46D14120}" presName="space" presStyleCnt="0"/>
      <dgm:spPr/>
    </dgm:pt>
    <dgm:pt modelId="{EF700C2E-81C3-4B38-985E-665601684C4E}" type="pres">
      <dgm:prSet presAssocID="{3799703A-7DB5-4E18-8157-1B7C2023379B}" presName="compositeA" presStyleCnt="0"/>
      <dgm:spPr/>
    </dgm:pt>
    <dgm:pt modelId="{B26AED28-97F7-40BA-8920-CC5A9EC8EA61}" type="pres">
      <dgm:prSet presAssocID="{3799703A-7DB5-4E18-8157-1B7C2023379B}" presName="textA" presStyleLbl="revTx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3758DDD-5EA0-4DBA-B4D1-0E5A9485CFB8}" type="pres">
      <dgm:prSet presAssocID="{3799703A-7DB5-4E18-8157-1B7C2023379B}" presName="circleA" presStyleLbl="node1" presStyleIdx="2" presStyleCnt="6"/>
      <dgm:spPr/>
    </dgm:pt>
    <dgm:pt modelId="{3FD0421B-3C17-47EC-A01D-9D2FD42740BB}" type="pres">
      <dgm:prSet presAssocID="{3799703A-7DB5-4E18-8157-1B7C2023379B}" presName="spaceA" presStyleCnt="0"/>
      <dgm:spPr/>
    </dgm:pt>
    <dgm:pt modelId="{69864FFC-3A1E-4605-AA24-8BBD647B34C7}" type="pres">
      <dgm:prSet presAssocID="{28B64FB2-7A5C-46F9-BC83-F7DF49F1D1E6}" presName="space" presStyleCnt="0"/>
      <dgm:spPr/>
    </dgm:pt>
    <dgm:pt modelId="{46EA04F2-EF10-46F9-8F33-B0D98D943045}" type="pres">
      <dgm:prSet presAssocID="{EBD539E0-4915-446F-8475-47A9E3ABEDBE}" presName="compositeB" presStyleCnt="0"/>
      <dgm:spPr/>
    </dgm:pt>
    <dgm:pt modelId="{58D436E6-E44A-448C-B8B1-6D4D9B1D7F87}" type="pres">
      <dgm:prSet presAssocID="{EBD539E0-4915-446F-8475-47A9E3ABEDBE}" presName="textB" presStyleLbl="revTx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1FF085F-6F6B-43FF-95EB-7FDBAD2FD319}" type="pres">
      <dgm:prSet presAssocID="{EBD539E0-4915-446F-8475-47A9E3ABEDBE}" presName="circleB" presStyleLbl="node1" presStyleIdx="3" presStyleCnt="6"/>
      <dgm:spPr/>
    </dgm:pt>
    <dgm:pt modelId="{047A73F8-317F-44EC-AC30-50060157D712}" type="pres">
      <dgm:prSet presAssocID="{EBD539E0-4915-446F-8475-47A9E3ABEDBE}" presName="spaceB" presStyleCnt="0"/>
      <dgm:spPr/>
    </dgm:pt>
    <dgm:pt modelId="{F05F57B9-9F2A-4D6D-BBD4-41EFCCB6A76E}" type="pres">
      <dgm:prSet presAssocID="{C35C1D84-3D17-4B24-92FB-82755601A822}" presName="space" presStyleCnt="0"/>
      <dgm:spPr/>
    </dgm:pt>
    <dgm:pt modelId="{E6980CF7-7DB7-4EF7-9AAC-EE056B30F99D}" type="pres">
      <dgm:prSet presAssocID="{48C53230-AAEA-4930-B020-8D2CF0B4D275}" presName="compositeA" presStyleCnt="0"/>
      <dgm:spPr/>
    </dgm:pt>
    <dgm:pt modelId="{6E710C7F-E1B0-48E0-94EE-DE43279FFD7B}" type="pres">
      <dgm:prSet presAssocID="{48C53230-AAEA-4930-B020-8D2CF0B4D275}" presName="textA" presStyleLbl="revTx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223100-38FF-42A5-AAB5-4C0AE87EBBEF}" type="pres">
      <dgm:prSet presAssocID="{48C53230-AAEA-4930-B020-8D2CF0B4D275}" presName="circleA" presStyleLbl="node1" presStyleIdx="4" presStyleCnt="6"/>
      <dgm:spPr/>
    </dgm:pt>
    <dgm:pt modelId="{22CAA46A-1022-40E5-A046-9D2825069B87}" type="pres">
      <dgm:prSet presAssocID="{48C53230-AAEA-4930-B020-8D2CF0B4D275}" presName="spaceA" presStyleCnt="0"/>
      <dgm:spPr/>
    </dgm:pt>
    <dgm:pt modelId="{D4F02F4E-E23C-4EDE-8592-DD576E57D1C6}" type="pres">
      <dgm:prSet presAssocID="{6D01EE67-76EA-49A3-A12D-5EA62E40E646}" presName="space" presStyleCnt="0"/>
      <dgm:spPr/>
    </dgm:pt>
    <dgm:pt modelId="{22ED0603-8B37-4F89-AAC8-28C5D0801EA0}" type="pres">
      <dgm:prSet presAssocID="{42EFB90B-3F97-469F-9066-6DC2BFC2CE23}" presName="compositeB" presStyleCnt="0"/>
      <dgm:spPr/>
    </dgm:pt>
    <dgm:pt modelId="{60986C2C-7D95-4932-A851-1F03D7AEE7C4}" type="pres">
      <dgm:prSet presAssocID="{42EFB90B-3F97-469F-9066-6DC2BFC2CE23}" presName="textB" presStyleLbl="revTx" presStyleIdx="5" presStyleCnt="6" custScaleX="9997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4D168D-79F1-4240-97F7-64DAAC75730D}" type="pres">
      <dgm:prSet presAssocID="{42EFB90B-3F97-469F-9066-6DC2BFC2CE23}" presName="circleB" presStyleLbl="node1" presStyleIdx="5" presStyleCnt="6"/>
      <dgm:spPr/>
    </dgm:pt>
    <dgm:pt modelId="{07A15F3A-45ED-41FC-8B40-3959E2C9B3C5}" type="pres">
      <dgm:prSet presAssocID="{42EFB90B-3F97-469F-9066-6DC2BFC2CE23}" presName="spaceB" presStyleCnt="0"/>
      <dgm:spPr/>
    </dgm:pt>
  </dgm:ptLst>
  <dgm:cxnLst>
    <dgm:cxn modelId="{4A89237A-2261-467F-8FCF-DFE117B6370D}" srcId="{AE069F00-4825-437B-B83D-D58C6E76DCEE}" destId="{E078A515-AE3B-4FD4-BBB7-95F36879DDCF}" srcOrd="0" destOrd="0" parTransId="{7D899E8A-688F-4B9C-8DC9-BE90C420A53E}" sibTransId="{5AAF1DE9-136D-43C2-931D-E522652A0CD7}"/>
    <dgm:cxn modelId="{899B9377-6DB0-48B5-9EEB-43664B64442D}" srcId="{AE069F00-4825-437B-B83D-D58C6E76DCEE}" destId="{48C53230-AAEA-4930-B020-8D2CF0B4D275}" srcOrd="4" destOrd="0" parTransId="{EEF7DE03-E711-46A9-A49B-C44515F0EE53}" sibTransId="{6D01EE67-76EA-49A3-A12D-5EA62E40E646}"/>
    <dgm:cxn modelId="{75C10525-E876-460C-85A9-2ADB9E3C5D48}" type="presOf" srcId="{42EFB90B-3F97-469F-9066-6DC2BFC2CE23}" destId="{60986C2C-7D95-4932-A851-1F03D7AEE7C4}" srcOrd="0" destOrd="0" presId="urn:microsoft.com/office/officeart/2005/8/layout/hProcess11"/>
    <dgm:cxn modelId="{2868833F-38D7-4071-8994-987947BD8056}" srcId="{AE069F00-4825-437B-B83D-D58C6E76DCEE}" destId="{3799703A-7DB5-4E18-8157-1B7C2023379B}" srcOrd="2" destOrd="0" parTransId="{32AB1F61-7AEA-40E0-AEBC-3138B2EE2A33}" sibTransId="{28B64FB2-7A5C-46F9-BC83-F7DF49F1D1E6}"/>
    <dgm:cxn modelId="{1157F0AA-3221-4061-9B2B-FBF3590F0CF1}" type="presOf" srcId="{EBD539E0-4915-446F-8475-47A9E3ABEDBE}" destId="{58D436E6-E44A-448C-B8B1-6D4D9B1D7F87}" srcOrd="0" destOrd="0" presId="urn:microsoft.com/office/officeart/2005/8/layout/hProcess11"/>
    <dgm:cxn modelId="{DE91B016-1814-4838-8247-9640AFE3CBC1}" type="presOf" srcId="{3799703A-7DB5-4E18-8157-1B7C2023379B}" destId="{B26AED28-97F7-40BA-8920-CC5A9EC8EA61}" srcOrd="0" destOrd="0" presId="urn:microsoft.com/office/officeart/2005/8/layout/hProcess11"/>
    <dgm:cxn modelId="{5D31D67C-C4D7-4B64-BFFB-34FE15B7AC55}" srcId="{AE069F00-4825-437B-B83D-D58C6E76DCEE}" destId="{7D76060F-8D47-408A-8B08-5B5ED3DC4309}" srcOrd="1" destOrd="0" parTransId="{3F2104B0-5DCA-4086-8065-94083BD5B335}" sibTransId="{03267EA0-5EE1-437E-A867-91DF46D14120}"/>
    <dgm:cxn modelId="{2C46DE95-F5BC-4BC6-8F82-80E072CC838A}" type="presOf" srcId="{48C53230-AAEA-4930-B020-8D2CF0B4D275}" destId="{6E710C7F-E1B0-48E0-94EE-DE43279FFD7B}" srcOrd="0" destOrd="0" presId="urn:microsoft.com/office/officeart/2005/8/layout/hProcess11"/>
    <dgm:cxn modelId="{F636E028-350A-42E9-859C-1632714D81C6}" type="presOf" srcId="{AE069F00-4825-437B-B83D-D58C6E76DCEE}" destId="{053253FE-F2F0-4E26-BAF2-7BD552FB1436}" srcOrd="0" destOrd="0" presId="urn:microsoft.com/office/officeart/2005/8/layout/hProcess11"/>
    <dgm:cxn modelId="{58393A51-56E1-4313-A460-FE8BB248A098}" type="presOf" srcId="{E078A515-AE3B-4FD4-BBB7-95F36879DDCF}" destId="{66DF0D9B-FDED-4885-9CA3-49638B91BC6C}" srcOrd="0" destOrd="0" presId="urn:microsoft.com/office/officeart/2005/8/layout/hProcess11"/>
    <dgm:cxn modelId="{1014F0A7-DE55-4130-B9AF-1781692C91B8}" type="presOf" srcId="{7D76060F-8D47-408A-8B08-5B5ED3DC4309}" destId="{435E0163-9880-4AA4-9788-8A4B6B16DD9A}" srcOrd="0" destOrd="0" presId="urn:microsoft.com/office/officeart/2005/8/layout/hProcess11"/>
    <dgm:cxn modelId="{ED809A6C-8D13-49AD-B64F-DA29A1044DAA}" srcId="{AE069F00-4825-437B-B83D-D58C6E76DCEE}" destId="{EBD539E0-4915-446F-8475-47A9E3ABEDBE}" srcOrd="3" destOrd="0" parTransId="{05E22890-6404-4826-A667-B56CF647BB5E}" sibTransId="{C35C1D84-3D17-4B24-92FB-82755601A822}"/>
    <dgm:cxn modelId="{F8B09DC6-8D8E-4CFE-8E56-957FBDDF0CD6}" srcId="{AE069F00-4825-437B-B83D-D58C6E76DCEE}" destId="{42EFB90B-3F97-469F-9066-6DC2BFC2CE23}" srcOrd="5" destOrd="0" parTransId="{0DA72724-9739-4ECB-B37A-62C1B6AFE3CD}" sibTransId="{5D9DD3C7-64B7-43BA-94E6-E92AC6632199}"/>
    <dgm:cxn modelId="{392339B7-B733-4625-B39A-76F82AD820CC}" type="presParOf" srcId="{053253FE-F2F0-4E26-BAF2-7BD552FB1436}" destId="{8467D52D-FE54-48FB-8770-48B9B4A08371}" srcOrd="0" destOrd="0" presId="urn:microsoft.com/office/officeart/2005/8/layout/hProcess11"/>
    <dgm:cxn modelId="{D8DD59C2-2552-4A10-A132-772F57507400}" type="presParOf" srcId="{053253FE-F2F0-4E26-BAF2-7BD552FB1436}" destId="{457078BB-13A4-45B2-88FD-D95F5A909F21}" srcOrd="1" destOrd="0" presId="urn:microsoft.com/office/officeart/2005/8/layout/hProcess11"/>
    <dgm:cxn modelId="{8E27E898-5057-482E-A19D-C28778BC764B}" type="presParOf" srcId="{457078BB-13A4-45B2-88FD-D95F5A909F21}" destId="{9D29EB96-6A8C-4022-BCA7-66A8DAE88523}" srcOrd="0" destOrd="0" presId="urn:microsoft.com/office/officeart/2005/8/layout/hProcess11"/>
    <dgm:cxn modelId="{ACAC154F-9AE1-404D-B70B-1FBA426387B9}" type="presParOf" srcId="{9D29EB96-6A8C-4022-BCA7-66A8DAE88523}" destId="{66DF0D9B-FDED-4885-9CA3-49638B91BC6C}" srcOrd="0" destOrd="0" presId="urn:microsoft.com/office/officeart/2005/8/layout/hProcess11"/>
    <dgm:cxn modelId="{F33E4179-C7CA-4B87-8254-5C98DFA6947A}" type="presParOf" srcId="{9D29EB96-6A8C-4022-BCA7-66A8DAE88523}" destId="{01BD7967-89BA-405E-810C-DA4C62B25FFF}" srcOrd="1" destOrd="0" presId="urn:microsoft.com/office/officeart/2005/8/layout/hProcess11"/>
    <dgm:cxn modelId="{83A12E72-B404-4BDE-B0AD-0CCA7400235F}" type="presParOf" srcId="{9D29EB96-6A8C-4022-BCA7-66A8DAE88523}" destId="{273D4500-3A16-4E86-BAF2-2F50D21FAEE3}" srcOrd="2" destOrd="0" presId="urn:microsoft.com/office/officeart/2005/8/layout/hProcess11"/>
    <dgm:cxn modelId="{7F28B363-8CE4-4204-9B15-D170C6202E4E}" type="presParOf" srcId="{457078BB-13A4-45B2-88FD-D95F5A909F21}" destId="{7EAE5A95-BE9C-43F6-B047-2805C131BD7E}" srcOrd="1" destOrd="0" presId="urn:microsoft.com/office/officeart/2005/8/layout/hProcess11"/>
    <dgm:cxn modelId="{83563B2A-FA1D-4350-A60E-0AAAB6341B23}" type="presParOf" srcId="{457078BB-13A4-45B2-88FD-D95F5A909F21}" destId="{FDD09837-393C-4AAE-B737-15275B816079}" srcOrd="2" destOrd="0" presId="urn:microsoft.com/office/officeart/2005/8/layout/hProcess11"/>
    <dgm:cxn modelId="{41634523-C9F0-47B7-AF0B-59E1EB562822}" type="presParOf" srcId="{FDD09837-393C-4AAE-B737-15275B816079}" destId="{435E0163-9880-4AA4-9788-8A4B6B16DD9A}" srcOrd="0" destOrd="0" presId="urn:microsoft.com/office/officeart/2005/8/layout/hProcess11"/>
    <dgm:cxn modelId="{17A4AC01-A02A-47D9-B32C-019F96D40E53}" type="presParOf" srcId="{FDD09837-393C-4AAE-B737-15275B816079}" destId="{71341C9C-8C0A-4365-B5C4-C48F764AD08C}" srcOrd="1" destOrd="0" presId="urn:microsoft.com/office/officeart/2005/8/layout/hProcess11"/>
    <dgm:cxn modelId="{8C0B86EF-F62D-42FA-99FF-648AA2EF545A}" type="presParOf" srcId="{FDD09837-393C-4AAE-B737-15275B816079}" destId="{EC652D78-65C5-495C-B60E-331EAA865B75}" srcOrd="2" destOrd="0" presId="urn:microsoft.com/office/officeart/2005/8/layout/hProcess11"/>
    <dgm:cxn modelId="{EDA80351-0755-4C48-B58B-41E6581182BD}" type="presParOf" srcId="{457078BB-13A4-45B2-88FD-D95F5A909F21}" destId="{29EC4772-E797-444A-B6D7-5BF1096C44D1}" srcOrd="3" destOrd="0" presId="urn:microsoft.com/office/officeart/2005/8/layout/hProcess11"/>
    <dgm:cxn modelId="{8E9178ED-8A70-4B40-A4F1-F3D12067646E}" type="presParOf" srcId="{457078BB-13A4-45B2-88FD-D95F5A909F21}" destId="{EF700C2E-81C3-4B38-985E-665601684C4E}" srcOrd="4" destOrd="0" presId="urn:microsoft.com/office/officeart/2005/8/layout/hProcess11"/>
    <dgm:cxn modelId="{328B9C96-69B1-4664-BA02-F5141EACE61B}" type="presParOf" srcId="{EF700C2E-81C3-4B38-985E-665601684C4E}" destId="{B26AED28-97F7-40BA-8920-CC5A9EC8EA61}" srcOrd="0" destOrd="0" presId="urn:microsoft.com/office/officeart/2005/8/layout/hProcess11"/>
    <dgm:cxn modelId="{8ED86A73-C0D5-46A3-AF26-87BB95BF3609}" type="presParOf" srcId="{EF700C2E-81C3-4B38-985E-665601684C4E}" destId="{63758DDD-5EA0-4DBA-B4D1-0E5A9485CFB8}" srcOrd="1" destOrd="0" presId="urn:microsoft.com/office/officeart/2005/8/layout/hProcess11"/>
    <dgm:cxn modelId="{75EE8D28-ECFC-4B6F-8668-D3EFF210A1EC}" type="presParOf" srcId="{EF700C2E-81C3-4B38-985E-665601684C4E}" destId="{3FD0421B-3C17-47EC-A01D-9D2FD42740BB}" srcOrd="2" destOrd="0" presId="urn:microsoft.com/office/officeart/2005/8/layout/hProcess11"/>
    <dgm:cxn modelId="{C44916B2-8D09-4A93-BAEA-5A91A1B37A39}" type="presParOf" srcId="{457078BB-13A4-45B2-88FD-D95F5A909F21}" destId="{69864FFC-3A1E-4605-AA24-8BBD647B34C7}" srcOrd="5" destOrd="0" presId="urn:microsoft.com/office/officeart/2005/8/layout/hProcess11"/>
    <dgm:cxn modelId="{2CDEC652-CE2D-4F40-BDEC-228A843A798C}" type="presParOf" srcId="{457078BB-13A4-45B2-88FD-D95F5A909F21}" destId="{46EA04F2-EF10-46F9-8F33-B0D98D943045}" srcOrd="6" destOrd="0" presId="urn:microsoft.com/office/officeart/2005/8/layout/hProcess11"/>
    <dgm:cxn modelId="{8AFC9BFF-59F8-4423-BE33-824B6D3DB396}" type="presParOf" srcId="{46EA04F2-EF10-46F9-8F33-B0D98D943045}" destId="{58D436E6-E44A-448C-B8B1-6D4D9B1D7F87}" srcOrd="0" destOrd="0" presId="urn:microsoft.com/office/officeart/2005/8/layout/hProcess11"/>
    <dgm:cxn modelId="{5AE215FF-0057-431B-A41E-93AA6FE1DF63}" type="presParOf" srcId="{46EA04F2-EF10-46F9-8F33-B0D98D943045}" destId="{01FF085F-6F6B-43FF-95EB-7FDBAD2FD319}" srcOrd="1" destOrd="0" presId="urn:microsoft.com/office/officeart/2005/8/layout/hProcess11"/>
    <dgm:cxn modelId="{B79AD151-FCB0-4F57-B102-78BB8E9A5240}" type="presParOf" srcId="{46EA04F2-EF10-46F9-8F33-B0D98D943045}" destId="{047A73F8-317F-44EC-AC30-50060157D712}" srcOrd="2" destOrd="0" presId="urn:microsoft.com/office/officeart/2005/8/layout/hProcess11"/>
    <dgm:cxn modelId="{EB02DE65-03BC-49ED-81DE-E5DF78B6DDDD}" type="presParOf" srcId="{457078BB-13A4-45B2-88FD-D95F5A909F21}" destId="{F05F57B9-9F2A-4D6D-BBD4-41EFCCB6A76E}" srcOrd="7" destOrd="0" presId="urn:microsoft.com/office/officeart/2005/8/layout/hProcess11"/>
    <dgm:cxn modelId="{A7426F9C-3CCF-44DB-9CD5-B090DDA723BC}" type="presParOf" srcId="{457078BB-13A4-45B2-88FD-D95F5A909F21}" destId="{E6980CF7-7DB7-4EF7-9AAC-EE056B30F99D}" srcOrd="8" destOrd="0" presId="urn:microsoft.com/office/officeart/2005/8/layout/hProcess11"/>
    <dgm:cxn modelId="{C8424524-2C3D-45F6-80C9-9A0FA4A6A4B0}" type="presParOf" srcId="{E6980CF7-7DB7-4EF7-9AAC-EE056B30F99D}" destId="{6E710C7F-E1B0-48E0-94EE-DE43279FFD7B}" srcOrd="0" destOrd="0" presId="urn:microsoft.com/office/officeart/2005/8/layout/hProcess11"/>
    <dgm:cxn modelId="{A7C4B35A-8D8D-4A0A-AF5D-23C16EC16D55}" type="presParOf" srcId="{E6980CF7-7DB7-4EF7-9AAC-EE056B30F99D}" destId="{3D223100-38FF-42A5-AAB5-4C0AE87EBBEF}" srcOrd="1" destOrd="0" presId="urn:microsoft.com/office/officeart/2005/8/layout/hProcess11"/>
    <dgm:cxn modelId="{5ED6EEA9-143D-4E5B-8F7E-10F09B87C5FF}" type="presParOf" srcId="{E6980CF7-7DB7-4EF7-9AAC-EE056B30F99D}" destId="{22CAA46A-1022-40E5-A046-9D2825069B87}" srcOrd="2" destOrd="0" presId="urn:microsoft.com/office/officeart/2005/8/layout/hProcess11"/>
    <dgm:cxn modelId="{099B7E93-9E70-49AC-92AE-2123DB30660A}" type="presParOf" srcId="{457078BB-13A4-45B2-88FD-D95F5A909F21}" destId="{D4F02F4E-E23C-4EDE-8592-DD576E57D1C6}" srcOrd="9" destOrd="0" presId="urn:microsoft.com/office/officeart/2005/8/layout/hProcess11"/>
    <dgm:cxn modelId="{97A2E414-C488-45F8-80D9-0817684EDDCA}" type="presParOf" srcId="{457078BB-13A4-45B2-88FD-D95F5A909F21}" destId="{22ED0603-8B37-4F89-AAC8-28C5D0801EA0}" srcOrd="10" destOrd="0" presId="urn:microsoft.com/office/officeart/2005/8/layout/hProcess11"/>
    <dgm:cxn modelId="{813B245C-8F9A-4B12-A99E-BBD4F19D2A85}" type="presParOf" srcId="{22ED0603-8B37-4F89-AAC8-28C5D0801EA0}" destId="{60986C2C-7D95-4932-A851-1F03D7AEE7C4}" srcOrd="0" destOrd="0" presId="urn:microsoft.com/office/officeart/2005/8/layout/hProcess11"/>
    <dgm:cxn modelId="{BEDF9688-EED2-4523-A73C-54B0B40C9880}" type="presParOf" srcId="{22ED0603-8B37-4F89-AAC8-28C5D0801EA0}" destId="{AC4D168D-79F1-4240-97F7-64DAAC75730D}" srcOrd="1" destOrd="0" presId="urn:microsoft.com/office/officeart/2005/8/layout/hProcess11"/>
    <dgm:cxn modelId="{D90E0890-3B1B-4C7F-B778-76E8FB4C1F4F}" type="presParOf" srcId="{22ED0603-8B37-4F89-AAC8-28C5D0801EA0}" destId="{07A15F3A-45ED-41FC-8B40-3959E2C9B3C5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9199B3C-A0FD-40E4-97FB-6D93DC3248EB}" type="doc">
      <dgm:prSet loTypeId="urn:microsoft.com/office/officeart/2005/8/layout/vList2" loCatId="list" qsTypeId="urn:microsoft.com/office/officeart/2005/8/quickstyle/simple3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5B45ED18-4360-4CA0-BED4-C6782C9BF65F}">
      <dgm:prSet/>
      <dgm:spPr/>
      <dgm:t>
        <a:bodyPr/>
        <a:lstStyle/>
        <a:p>
          <a:pPr rtl="0"/>
          <a:r>
            <a:rPr lang="az-Latn-AZ" dirty="0" smtClean="0">
              <a:latin typeface="Arial" panose="020B0604020202020204" pitchFamily="34" charset="0"/>
              <a:cs typeface="Arial" panose="020B0604020202020204" pitchFamily="34" charset="0"/>
            </a:rPr>
            <a:t>QV düyününün bəd- və ya xoşxassəli olması müəyyənləşdirilməlidir;</a:t>
          </a:r>
          <a:endParaRPr lang="az-Latn-AZ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39983D0-2E15-4E90-BFDF-AC657E0F7D8F}" type="parTrans" cxnId="{E8FDA41E-90AE-469D-8BF1-76E3446451D3}">
      <dgm:prSet/>
      <dgm:spPr/>
      <dgm:t>
        <a:bodyPr/>
        <a:lstStyle/>
        <a:p>
          <a:endParaRPr lang="en-US"/>
        </a:p>
      </dgm:t>
    </dgm:pt>
    <dgm:pt modelId="{DB3AA8F9-E5C1-486F-95EB-924B7C04380F}" type="sibTrans" cxnId="{E8FDA41E-90AE-469D-8BF1-76E3446451D3}">
      <dgm:prSet/>
      <dgm:spPr/>
      <dgm:t>
        <a:bodyPr/>
        <a:lstStyle/>
        <a:p>
          <a:endParaRPr lang="en-US"/>
        </a:p>
      </dgm:t>
    </dgm:pt>
    <dgm:pt modelId="{3B30327E-6E37-4DD0-948A-8A92A8DE1222}">
      <dgm:prSet/>
      <dgm:spPr/>
      <dgm:t>
        <a:bodyPr/>
        <a:lstStyle/>
        <a:p>
          <a:pPr rtl="0"/>
          <a:r>
            <a:rPr lang="az-Latn-AZ" dirty="0" smtClean="0">
              <a:latin typeface="Arial" panose="020B0604020202020204" pitchFamily="34" charset="0"/>
              <a:cs typeface="Arial" panose="020B0604020202020204" pitchFamily="34" charset="0"/>
            </a:rPr>
            <a:t>USM-də bədxassəliliyə şübhə əlamətləri: 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5B012B-40FA-4A53-8CB2-FB53D5A4366A}" type="parTrans" cxnId="{794A1FB2-AA76-4700-BC4C-DF3F0D201362}">
      <dgm:prSet/>
      <dgm:spPr/>
      <dgm:t>
        <a:bodyPr/>
        <a:lstStyle/>
        <a:p>
          <a:endParaRPr lang="en-US"/>
        </a:p>
      </dgm:t>
    </dgm:pt>
    <dgm:pt modelId="{A184E2A7-67D7-42C3-9F31-8DA01E2F449E}" type="sibTrans" cxnId="{794A1FB2-AA76-4700-BC4C-DF3F0D201362}">
      <dgm:prSet/>
      <dgm:spPr/>
      <dgm:t>
        <a:bodyPr/>
        <a:lstStyle/>
        <a:p>
          <a:endParaRPr lang="en-US"/>
        </a:p>
      </dgm:t>
    </dgm:pt>
    <dgm:pt modelId="{423DA9F3-731D-4E33-9014-DB3E007ACF8E}">
      <dgm:prSet/>
      <dgm:spPr/>
      <dgm:t>
        <a:bodyPr/>
        <a:lstStyle/>
        <a:p>
          <a:pPr rtl="0"/>
          <a:r>
            <a:rPr lang="az-Latn-AZ" dirty="0" smtClean="0">
              <a:latin typeface="Arial" panose="020B0604020202020204" pitchFamily="34" charset="0"/>
              <a:cs typeface="Arial" panose="020B0604020202020204" pitchFamily="34" charset="0"/>
            </a:rPr>
            <a:t>Hipoexogenlik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D48C33B-922B-4206-9DC0-9B9ED5A272CB}" type="parTrans" cxnId="{7ED588BD-260E-472F-BD64-B8E71DCCECE0}">
      <dgm:prSet/>
      <dgm:spPr/>
      <dgm:t>
        <a:bodyPr/>
        <a:lstStyle/>
        <a:p>
          <a:endParaRPr lang="en-US"/>
        </a:p>
      </dgm:t>
    </dgm:pt>
    <dgm:pt modelId="{3CB3CD86-71D8-4E08-A07B-8738CB8E14C3}" type="sibTrans" cxnId="{7ED588BD-260E-472F-BD64-B8E71DCCECE0}">
      <dgm:prSet/>
      <dgm:spPr/>
      <dgm:t>
        <a:bodyPr/>
        <a:lstStyle/>
        <a:p>
          <a:endParaRPr lang="en-US"/>
        </a:p>
      </dgm:t>
    </dgm:pt>
    <dgm:pt modelId="{1A397677-7632-4311-A33E-C076EB0C99D8}">
      <dgm:prSet/>
      <dgm:spPr/>
      <dgm:t>
        <a:bodyPr/>
        <a:lstStyle/>
        <a:p>
          <a:pPr rtl="0"/>
          <a:r>
            <a:rPr lang="az-Latn-AZ" dirty="0" smtClean="0">
              <a:latin typeface="Arial" panose="020B0604020202020204" pitchFamily="34" charset="0"/>
              <a:cs typeface="Arial" panose="020B0604020202020204" pitchFamily="34" charset="0"/>
            </a:rPr>
            <a:t>Düyündaxili qanlanması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0791A13-DFCA-4F3A-A1CF-946C2E8332A7}" type="parTrans" cxnId="{6CD54EB8-6FDC-4E82-ACC3-53E22E7042A7}">
      <dgm:prSet/>
      <dgm:spPr/>
      <dgm:t>
        <a:bodyPr/>
        <a:lstStyle/>
        <a:p>
          <a:endParaRPr lang="en-US"/>
        </a:p>
      </dgm:t>
    </dgm:pt>
    <dgm:pt modelId="{EF249A5E-5130-4E44-BD52-79F90DA1751C}" type="sibTrans" cxnId="{6CD54EB8-6FDC-4E82-ACC3-53E22E7042A7}">
      <dgm:prSet/>
      <dgm:spPr/>
      <dgm:t>
        <a:bodyPr/>
        <a:lstStyle/>
        <a:p>
          <a:endParaRPr lang="en-US"/>
        </a:p>
      </dgm:t>
    </dgm:pt>
    <dgm:pt modelId="{A3393D93-0DF8-4880-9436-1BEB1B2D9971}">
      <dgm:prSet/>
      <dgm:spPr/>
      <dgm:t>
        <a:bodyPr/>
        <a:lstStyle/>
        <a:p>
          <a:pPr rtl="0"/>
          <a:r>
            <a:rPr lang="az-Latn-AZ" dirty="0" smtClean="0">
              <a:latin typeface="Arial" panose="020B0604020202020204" pitchFamily="34" charset="0"/>
              <a:cs typeface="Arial" panose="020B0604020202020204" pitchFamily="34" charset="0"/>
            </a:rPr>
            <a:t>Kənarının hamar olmaması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C8D0AF8-8D87-4CAA-A854-E16D6A7D0FF8}" type="parTrans" cxnId="{AB31515B-66B0-4600-9EDE-0C9E656744A7}">
      <dgm:prSet/>
      <dgm:spPr/>
      <dgm:t>
        <a:bodyPr/>
        <a:lstStyle/>
        <a:p>
          <a:endParaRPr lang="en-US"/>
        </a:p>
      </dgm:t>
    </dgm:pt>
    <dgm:pt modelId="{F074BDBA-2C65-42F5-96C4-DD872951B5C4}" type="sibTrans" cxnId="{AB31515B-66B0-4600-9EDE-0C9E656744A7}">
      <dgm:prSet/>
      <dgm:spPr/>
      <dgm:t>
        <a:bodyPr/>
        <a:lstStyle/>
        <a:p>
          <a:endParaRPr lang="en-US"/>
        </a:p>
      </dgm:t>
    </dgm:pt>
    <dgm:pt modelId="{125E8E30-5586-4E38-9945-8BDCD5F7BEA6}">
      <dgm:prSet/>
      <dgm:spPr/>
      <dgm:t>
        <a:bodyPr/>
        <a:lstStyle/>
        <a:p>
          <a:pPr rtl="0"/>
          <a:r>
            <a:rPr lang="az-Latn-AZ" dirty="0" smtClean="0">
              <a:latin typeface="Arial" panose="020B0604020202020204" pitchFamily="34" charset="0"/>
              <a:cs typeface="Arial" panose="020B0604020202020204" pitchFamily="34" charset="0"/>
            </a:rPr>
            <a:t>Mikrokalsifikasiyalı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5DF58FF-8919-4558-B503-293F04961FFF}" type="parTrans" cxnId="{F1B95219-C9D2-42DF-ADCB-1CEAC933BA9D}">
      <dgm:prSet/>
      <dgm:spPr/>
      <dgm:t>
        <a:bodyPr/>
        <a:lstStyle/>
        <a:p>
          <a:endParaRPr lang="en-US"/>
        </a:p>
      </dgm:t>
    </dgm:pt>
    <dgm:pt modelId="{3683392B-5E65-45EC-9AB0-AE69EB6EA4F1}" type="sibTrans" cxnId="{F1B95219-C9D2-42DF-ADCB-1CEAC933BA9D}">
      <dgm:prSet/>
      <dgm:spPr/>
      <dgm:t>
        <a:bodyPr/>
        <a:lstStyle/>
        <a:p>
          <a:endParaRPr lang="en-US"/>
        </a:p>
      </dgm:t>
    </dgm:pt>
    <dgm:pt modelId="{B9ABD135-34AB-44F9-A4F6-CD6194FB1517}">
      <dgm:prSet/>
      <dgm:spPr/>
      <dgm:t>
        <a:bodyPr/>
        <a:lstStyle/>
        <a:p>
          <a:pPr rtl="0"/>
          <a:r>
            <a:rPr lang="az-Latn-AZ" dirty="0" smtClean="0">
              <a:latin typeface="Arial" panose="020B0604020202020204" pitchFamily="34" charset="0"/>
              <a:cs typeface="Arial" panose="020B0604020202020204" pitchFamily="34" charset="0"/>
            </a:rPr>
            <a:t>Halonun olmaması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7BD8D80-F234-4B68-A67E-E1E58D329B9B}" type="parTrans" cxnId="{75FBB2A8-A6BD-49DB-8850-0F0535A8F318}">
      <dgm:prSet/>
      <dgm:spPr/>
      <dgm:t>
        <a:bodyPr/>
        <a:lstStyle/>
        <a:p>
          <a:endParaRPr lang="en-US"/>
        </a:p>
      </dgm:t>
    </dgm:pt>
    <dgm:pt modelId="{6CC54CDD-EC43-40E0-9426-1EEC872336FB}" type="sibTrans" cxnId="{75FBB2A8-A6BD-49DB-8850-0F0535A8F318}">
      <dgm:prSet/>
      <dgm:spPr/>
      <dgm:t>
        <a:bodyPr/>
        <a:lstStyle/>
        <a:p>
          <a:endParaRPr lang="en-US"/>
        </a:p>
      </dgm:t>
    </dgm:pt>
    <dgm:pt modelId="{3FC1E5E0-2268-4A0B-B158-E59650D570A8}">
      <dgm:prSet/>
      <dgm:spPr/>
      <dgm:t>
        <a:bodyPr/>
        <a:lstStyle/>
        <a:p>
          <a:pPr rtl="0"/>
          <a:r>
            <a:rPr lang="az-Latn-AZ" dirty="0" smtClean="0">
              <a:latin typeface="Arial" panose="020B0604020202020204" pitchFamily="34" charset="0"/>
              <a:cs typeface="Arial" panose="020B0604020202020204" pitchFamily="34" charset="0"/>
            </a:rPr>
            <a:t>Ön-arxa ölçünün köndələn ölçüdən böyük olması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BE37410-E6A7-474D-AFB6-3B6ABE90DDFB}" type="parTrans" cxnId="{92A98DC7-6B85-48C3-AF5D-A8B9444CACF6}">
      <dgm:prSet/>
      <dgm:spPr/>
      <dgm:t>
        <a:bodyPr/>
        <a:lstStyle/>
        <a:p>
          <a:endParaRPr lang="en-US"/>
        </a:p>
      </dgm:t>
    </dgm:pt>
    <dgm:pt modelId="{1A6C204A-7F97-465C-93D3-138FA2E98100}" type="sibTrans" cxnId="{92A98DC7-6B85-48C3-AF5D-A8B9444CACF6}">
      <dgm:prSet/>
      <dgm:spPr/>
      <dgm:t>
        <a:bodyPr/>
        <a:lstStyle/>
        <a:p>
          <a:endParaRPr lang="en-US"/>
        </a:p>
      </dgm:t>
    </dgm:pt>
    <dgm:pt modelId="{AC2BE41F-FA02-440C-A160-4C8BD126366B}">
      <dgm:prSet/>
      <dgm:spPr/>
      <dgm:t>
        <a:bodyPr/>
        <a:lstStyle/>
        <a:p>
          <a:pPr rtl="0"/>
          <a:r>
            <a:rPr lang="az-Latn-AZ" dirty="0" smtClean="0">
              <a:latin typeface="Arial" panose="020B0604020202020204" pitchFamily="34" charset="0"/>
              <a:cs typeface="Arial" panose="020B0604020202020204" pitchFamily="34" charset="0"/>
            </a:rPr>
            <a:t>Patoloji limfa düyünlərinin olmasını araşdırmaq lazımdır;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1BB41D4-17E4-4E76-877C-A8D1C3A1A0D0}" type="parTrans" cxnId="{D17B77CE-8473-4144-8EB5-BA47FD50F55B}">
      <dgm:prSet/>
      <dgm:spPr/>
      <dgm:t>
        <a:bodyPr/>
        <a:lstStyle/>
        <a:p>
          <a:endParaRPr lang="en-US"/>
        </a:p>
      </dgm:t>
    </dgm:pt>
    <dgm:pt modelId="{D3F38C46-485D-46C5-A228-4D4CFCFC4636}" type="sibTrans" cxnId="{D17B77CE-8473-4144-8EB5-BA47FD50F55B}">
      <dgm:prSet/>
      <dgm:spPr/>
      <dgm:t>
        <a:bodyPr/>
        <a:lstStyle/>
        <a:p>
          <a:endParaRPr lang="en-US"/>
        </a:p>
      </dgm:t>
    </dgm:pt>
    <dgm:pt modelId="{037CAAA9-AA89-4D74-BAE4-1B568A83957B}">
      <dgm:prSet/>
      <dgm:spPr/>
      <dgm:t>
        <a:bodyPr/>
        <a:lstStyle/>
        <a:p>
          <a:pPr rtl="0"/>
          <a:r>
            <a:rPr lang="az-Latn-AZ" dirty="0" smtClean="0">
              <a:latin typeface="Arial" panose="020B0604020202020204" pitchFamily="34" charset="0"/>
              <a:cs typeface="Arial" panose="020B0604020202020204" pitchFamily="34" charset="0"/>
            </a:rPr>
            <a:t>Ailə anamnezində QV xərçəngini qeyd edərsə, bu şübhə daha da artır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B50B26E-00C3-406D-A4DF-0D3709101BBE}" type="parTrans" cxnId="{1060C42D-AF8C-46D8-8883-52D221B391EC}">
      <dgm:prSet/>
      <dgm:spPr/>
      <dgm:t>
        <a:bodyPr/>
        <a:lstStyle/>
        <a:p>
          <a:endParaRPr lang="en-US"/>
        </a:p>
      </dgm:t>
    </dgm:pt>
    <dgm:pt modelId="{132A3937-78EB-4A7F-989A-8474F5C2563C}" type="sibTrans" cxnId="{1060C42D-AF8C-46D8-8883-52D221B391EC}">
      <dgm:prSet/>
      <dgm:spPr/>
      <dgm:t>
        <a:bodyPr/>
        <a:lstStyle/>
        <a:p>
          <a:endParaRPr lang="en-US"/>
        </a:p>
      </dgm:t>
    </dgm:pt>
    <dgm:pt modelId="{31F81586-7539-4A37-814D-E777DB47A354}" type="pres">
      <dgm:prSet presAssocID="{A9199B3C-A0FD-40E4-97FB-6D93DC3248E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C25AB0B-F245-492D-A043-8157BB1B6E32}" type="pres">
      <dgm:prSet presAssocID="{5B45ED18-4360-4CA0-BED4-C6782C9BF65F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B79B27-9E1C-4E4E-9D37-4AA78465FC61}" type="pres">
      <dgm:prSet presAssocID="{DB3AA8F9-E5C1-486F-95EB-924B7C04380F}" presName="spacer" presStyleCnt="0"/>
      <dgm:spPr/>
    </dgm:pt>
    <dgm:pt modelId="{F1C9D3A2-9AEA-4141-B980-DD07E5851200}" type="pres">
      <dgm:prSet presAssocID="{3B30327E-6E37-4DD0-948A-8A92A8DE1222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AB204CE-4046-4A45-B5E0-3A1D823F6854}" type="pres">
      <dgm:prSet presAssocID="{3B30327E-6E37-4DD0-948A-8A92A8DE1222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7318A3D-7AB1-4393-B4A4-BE484B785991}" type="pres">
      <dgm:prSet presAssocID="{037CAAA9-AA89-4D74-BAE4-1B568A83957B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64E35E3-FEA5-428E-BAC7-FE6AFDE581E5}" type="presOf" srcId="{A3393D93-0DF8-4880-9436-1BEB1B2D9971}" destId="{1AB204CE-4046-4A45-B5E0-3A1D823F6854}" srcOrd="0" destOrd="2" presId="urn:microsoft.com/office/officeart/2005/8/layout/vList2"/>
    <dgm:cxn modelId="{794A1FB2-AA76-4700-BC4C-DF3F0D201362}" srcId="{A9199B3C-A0FD-40E4-97FB-6D93DC3248EB}" destId="{3B30327E-6E37-4DD0-948A-8A92A8DE1222}" srcOrd="1" destOrd="0" parTransId="{F55B012B-40FA-4A53-8CB2-FB53D5A4366A}" sibTransId="{A184E2A7-67D7-42C3-9F31-8DA01E2F449E}"/>
    <dgm:cxn modelId="{AB31515B-66B0-4600-9EDE-0C9E656744A7}" srcId="{3B30327E-6E37-4DD0-948A-8A92A8DE1222}" destId="{A3393D93-0DF8-4880-9436-1BEB1B2D9971}" srcOrd="2" destOrd="0" parTransId="{4C8D0AF8-8D87-4CAA-A854-E16D6A7D0FF8}" sibTransId="{F074BDBA-2C65-42F5-96C4-DD872951B5C4}"/>
    <dgm:cxn modelId="{F07EEAA8-5A0E-4447-BEFD-78E6F8F127E6}" type="presOf" srcId="{AC2BE41F-FA02-440C-A160-4C8BD126366B}" destId="{1AB204CE-4046-4A45-B5E0-3A1D823F6854}" srcOrd="0" destOrd="6" presId="urn:microsoft.com/office/officeart/2005/8/layout/vList2"/>
    <dgm:cxn modelId="{F1B95219-C9D2-42DF-ADCB-1CEAC933BA9D}" srcId="{3B30327E-6E37-4DD0-948A-8A92A8DE1222}" destId="{125E8E30-5586-4E38-9945-8BDCD5F7BEA6}" srcOrd="3" destOrd="0" parTransId="{55DF58FF-8919-4558-B503-293F04961FFF}" sibTransId="{3683392B-5E65-45EC-9AB0-AE69EB6EA4F1}"/>
    <dgm:cxn modelId="{75FBB2A8-A6BD-49DB-8850-0F0535A8F318}" srcId="{3B30327E-6E37-4DD0-948A-8A92A8DE1222}" destId="{B9ABD135-34AB-44F9-A4F6-CD6194FB1517}" srcOrd="4" destOrd="0" parTransId="{B7BD8D80-F234-4B68-A67E-E1E58D329B9B}" sibTransId="{6CC54CDD-EC43-40E0-9426-1EEC872336FB}"/>
    <dgm:cxn modelId="{5E72E016-7D9D-4EEB-8AD5-AE80D2ABE6C8}" type="presOf" srcId="{1A397677-7632-4311-A33E-C076EB0C99D8}" destId="{1AB204CE-4046-4A45-B5E0-3A1D823F6854}" srcOrd="0" destOrd="1" presId="urn:microsoft.com/office/officeart/2005/8/layout/vList2"/>
    <dgm:cxn modelId="{6CD54EB8-6FDC-4E82-ACC3-53E22E7042A7}" srcId="{3B30327E-6E37-4DD0-948A-8A92A8DE1222}" destId="{1A397677-7632-4311-A33E-C076EB0C99D8}" srcOrd="1" destOrd="0" parTransId="{D0791A13-DFCA-4F3A-A1CF-946C2E8332A7}" sibTransId="{EF249A5E-5130-4E44-BD52-79F90DA1751C}"/>
    <dgm:cxn modelId="{7ED588BD-260E-472F-BD64-B8E71DCCECE0}" srcId="{3B30327E-6E37-4DD0-948A-8A92A8DE1222}" destId="{423DA9F3-731D-4E33-9014-DB3E007ACF8E}" srcOrd="0" destOrd="0" parTransId="{0D48C33B-922B-4206-9DC0-9B9ED5A272CB}" sibTransId="{3CB3CD86-71D8-4E08-A07B-8738CB8E14C3}"/>
    <dgm:cxn modelId="{E8FDA41E-90AE-469D-8BF1-76E3446451D3}" srcId="{A9199B3C-A0FD-40E4-97FB-6D93DC3248EB}" destId="{5B45ED18-4360-4CA0-BED4-C6782C9BF65F}" srcOrd="0" destOrd="0" parTransId="{339983D0-2E15-4E90-BFDF-AC657E0F7D8F}" sibTransId="{DB3AA8F9-E5C1-486F-95EB-924B7C04380F}"/>
    <dgm:cxn modelId="{6C4DB9D7-7E69-471C-B195-DD967178496E}" type="presOf" srcId="{5B45ED18-4360-4CA0-BED4-C6782C9BF65F}" destId="{8C25AB0B-F245-492D-A043-8157BB1B6E32}" srcOrd="0" destOrd="0" presId="urn:microsoft.com/office/officeart/2005/8/layout/vList2"/>
    <dgm:cxn modelId="{3693E3E9-43D5-4A50-9220-90A23AF1E14C}" type="presOf" srcId="{3FC1E5E0-2268-4A0B-B158-E59650D570A8}" destId="{1AB204CE-4046-4A45-B5E0-3A1D823F6854}" srcOrd="0" destOrd="5" presId="urn:microsoft.com/office/officeart/2005/8/layout/vList2"/>
    <dgm:cxn modelId="{788FA691-1CD6-4536-B4F0-522417D4B829}" type="presOf" srcId="{423DA9F3-731D-4E33-9014-DB3E007ACF8E}" destId="{1AB204CE-4046-4A45-B5E0-3A1D823F6854}" srcOrd="0" destOrd="0" presId="urn:microsoft.com/office/officeart/2005/8/layout/vList2"/>
    <dgm:cxn modelId="{92A98DC7-6B85-48C3-AF5D-A8B9444CACF6}" srcId="{3B30327E-6E37-4DD0-948A-8A92A8DE1222}" destId="{3FC1E5E0-2268-4A0B-B158-E59650D570A8}" srcOrd="5" destOrd="0" parTransId="{7BE37410-E6A7-474D-AFB6-3B6ABE90DDFB}" sibTransId="{1A6C204A-7F97-465C-93D3-138FA2E98100}"/>
    <dgm:cxn modelId="{07B8D9D4-C342-4D2F-A656-FF6D3EE3C25B}" type="presOf" srcId="{037CAAA9-AA89-4D74-BAE4-1B568A83957B}" destId="{67318A3D-7AB1-4393-B4A4-BE484B785991}" srcOrd="0" destOrd="0" presId="urn:microsoft.com/office/officeart/2005/8/layout/vList2"/>
    <dgm:cxn modelId="{B9562DB7-98CD-4042-8139-32AE35086ABB}" type="presOf" srcId="{A9199B3C-A0FD-40E4-97FB-6D93DC3248EB}" destId="{31F81586-7539-4A37-814D-E777DB47A354}" srcOrd="0" destOrd="0" presId="urn:microsoft.com/office/officeart/2005/8/layout/vList2"/>
    <dgm:cxn modelId="{D17B77CE-8473-4144-8EB5-BA47FD50F55B}" srcId="{3B30327E-6E37-4DD0-948A-8A92A8DE1222}" destId="{AC2BE41F-FA02-440C-A160-4C8BD126366B}" srcOrd="6" destOrd="0" parTransId="{91BB41D4-17E4-4E76-877C-A8D1C3A1A0D0}" sibTransId="{D3F38C46-485D-46C5-A228-4D4CFCFC4636}"/>
    <dgm:cxn modelId="{1ADC4089-6E12-4A68-930D-381E124A1833}" type="presOf" srcId="{125E8E30-5586-4E38-9945-8BDCD5F7BEA6}" destId="{1AB204CE-4046-4A45-B5E0-3A1D823F6854}" srcOrd="0" destOrd="3" presId="urn:microsoft.com/office/officeart/2005/8/layout/vList2"/>
    <dgm:cxn modelId="{1060C42D-AF8C-46D8-8883-52D221B391EC}" srcId="{A9199B3C-A0FD-40E4-97FB-6D93DC3248EB}" destId="{037CAAA9-AA89-4D74-BAE4-1B568A83957B}" srcOrd="2" destOrd="0" parTransId="{6B50B26E-00C3-406D-A4DF-0D3709101BBE}" sibTransId="{132A3937-78EB-4A7F-989A-8474F5C2563C}"/>
    <dgm:cxn modelId="{570CA49B-EB24-4B80-A8DE-753801A4892F}" type="presOf" srcId="{3B30327E-6E37-4DD0-948A-8A92A8DE1222}" destId="{F1C9D3A2-9AEA-4141-B980-DD07E5851200}" srcOrd="0" destOrd="0" presId="urn:microsoft.com/office/officeart/2005/8/layout/vList2"/>
    <dgm:cxn modelId="{E70E0C06-2284-4CB8-8BE1-16CE3399E83B}" type="presOf" srcId="{B9ABD135-34AB-44F9-A4F6-CD6194FB1517}" destId="{1AB204CE-4046-4A45-B5E0-3A1D823F6854}" srcOrd="0" destOrd="4" presId="urn:microsoft.com/office/officeart/2005/8/layout/vList2"/>
    <dgm:cxn modelId="{0290F93C-9D48-4945-8834-5E256D45DB5E}" type="presParOf" srcId="{31F81586-7539-4A37-814D-E777DB47A354}" destId="{8C25AB0B-F245-492D-A043-8157BB1B6E32}" srcOrd="0" destOrd="0" presId="urn:microsoft.com/office/officeart/2005/8/layout/vList2"/>
    <dgm:cxn modelId="{143EE0FD-CE22-4310-840F-DD742AF2C1B8}" type="presParOf" srcId="{31F81586-7539-4A37-814D-E777DB47A354}" destId="{72B79B27-9E1C-4E4E-9D37-4AA78465FC61}" srcOrd="1" destOrd="0" presId="urn:microsoft.com/office/officeart/2005/8/layout/vList2"/>
    <dgm:cxn modelId="{0BDFE523-9329-4A90-8F9E-BD0382165782}" type="presParOf" srcId="{31F81586-7539-4A37-814D-E777DB47A354}" destId="{F1C9D3A2-9AEA-4141-B980-DD07E5851200}" srcOrd="2" destOrd="0" presId="urn:microsoft.com/office/officeart/2005/8/layout/vList2"/>
    <dgm:cxn modelId="{7AA08E4E-F8F1-492F-8AAB-1B9DEF55799F}" type="presParOf" srcId="{31F81586-7539-4A37-814D-E777DB47A354}" destId="{1AB204CE-4046-4A45-B5E0-3A1D823F6854}" srcOrd="3" destOrd="0" presId="urn:microsoft.com/office/officeart/2005/8/layout/vList2"/>
    <dgm:cxn modelId="{188257E5-8097-4C36-B265-8DF4D0827B7D}" type="presParOf" srcId="{31F81586-7539-4A37-814D-E777DB47A354}" destId="{67318A3D-7AB1-4393-B4A4-BE484B785991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9A28BEF-2F8B-4366-A16F-DF77A4814208}" type="doc">
      <dgm:prSet loTypeId="urn:microsoft.com/office/officeart/2005/8/layout/hierarchy3" loCatId="hierarchy" qsTypeId="urn:microsoft.com/office/officeart/2005/8/quickstyle/simple3" qsCatId="simple" csTypeId="urn:microsoft.com/office/officeart/2005/8/colors/accent2_3" csCatId="accent2"/>
      <dgm:spPr/>
      <dgm:t>
        <a:bodyPr/>
        <a:lstStyle/>
        <a:p>
          <a:endParaRPr lang="en-US"/>
        </a:p>
      </dgm:t>
    </dgm:pt>
    <dgm:pt modelId="{C9F303A1-A72C-4492-AB3B-A17EFE097666}">
      <dgm:prSet custT="1"/>
      <dgm:spPr/>
      <dgm:t>
        <a:bodyPr/>
        <a:lstStyle/>
        <a:p>
          <a:pPr rtl="0"/>
          <a:r>
            <a:rPr lang="az-Latn-AZ" sz="1600" dirty="0" smtClean="0">
              <a:latin typeface="Arial" panose="020B0604020202020204" pitchFamily="34" charset="0"/>
              <a:cs typeface="Arial" panose="020B0604020202020204" pitchFamily="34" charset="0"/>
            </a:rPr>
            <a:t>Klinik müayinə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8D6D485-6F07-4349-B16B-B93804A28B3B}" type="parTrans" cxnId="{2958695B-C6C3-43BB-B897-6871CAB76979}">
      <dgm:prSet/>
      <dgm:spPr/>
      <dgm:t>
        <a:bodyPr/>
        <a:lstStyle/>
        <a:p>
          <a:endParaRPr lang="en-US" sz="1600">
            <a:solidFill>
              <a:schemeClr val="accent1">
                <a:lumMod val="75000"/>
              </a:schemeClr>
            </a:solidFill>
          </a:endParaRPr>
        </a:p>
      </dgm:t>
    </dgm:pt>
    <dgm:pt modelId="{D39AA1CA-5F0C-44FF-B31D-422AD19FC315}" type="sibTrans" cxnId="{2958695B-C6C3-43BB-B897-6871CAB76979}">
      <dgm:prSet/>
      <dgm:spPr/>
      <dgm:t>
        <a:bodyPr/>
        <a:lstStyle/>
        <a:p>
          <a:endParaRPr lang="en-US" sz="1600">
            <a:solidFill>
              <a:schemeClr val="accent1">
                <a:lumMod val="75000"/>
              </a:schemeClr>
            </a:solidFill>
          </a:endParaRPr>
        </a:p>
      </dgm:t>
    </dgm:pt>
    <dgm:pt modelId="{8578C102-467B-490E-9DC4-04FAE81A89A8}">
      <dgm:prSet custT="1"/>
      <dgm:spPr/>
      <dgm:t>
        <a:bodyPr/>
        <a:lstStyle/>
        <a:p>
          <a:pPr rtl="0"/>
          <a:r>
            <a:rPr lang="az-Latn-AZ" sz="1600" dirty="0" smtClean="0">
              <a:latin typeface="Arial" panose="020B0604020202020204" pitchFamily="34" charset="0"/>
              <a:cs typeface="Arial" panose="020B0604020202020204" pitchFamily="34" charset="0"/>
            </a:rPr>
            <a:t>Laborator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4E5C99-9AE7-4A51-B330-F38CDCDE1C66}" type="parTrans" cxnId="{4AACFD20-A6E1-4D47-906B-FBC9BCB91C91}">
      <dgm:prSet/>
      <dgm:spPr/>
      <dgm:t>
        <a:bodyPr/>
        <a:lstStyle/>
        <a:p>
          <a:endParaRPr lang="en-US" sz="1600">
            <a:solidFill>
              <a:schemeClr val="accent1">
                <a:lumMod val="75000"/>
              </a:schemeClr>
            </a:solidFill>
          </a:endParaRPr>
        </a:p>
      </dgm:t>
    </dgm:pt>
    <dgm:pt modelId="{45CB2BA2-6A05-4CF1-B03A-F1AC0163BAD8}" type="sibTrans" cxnId="{4AACFD20-A6E1-4D47-906B-FBC9BCB91C91}">
      <dgm:prSet/>
      <dgm:spPr/>
      <dgm:t>
        <a:bodyPr/>
        <a:lstStyle/>
        <a:p>
          <a:endParaRPr lang="en-US" sz="1600">
            <a:solidFill>
              <a:schemeClr val="accent1">
                <a:lumMod val="75000"/>
              </a:schemeClr>
            </a:solidFill>
          </a:endParaRPr>
        </a:p>
      </dgm:t>
    </dgm:pt>
    <dgm:pt modelId="{6554588E-3E44-4442-8FD0-F005B40C6D31}">
      <dgm:prSet custT="1"/>
      <dgm:spPr/>
      <dgm:t>
        <a:bodyPr/>
        <a:lstStyle/>
        <a:p>
          <a:pPr rtl="0"/>
          <a:r>
            <a:rPr lang="az-Latn-AZ" sz="1600" dirty="0" smtClean="0">
              <a:latin typeface="Arial" panose="020B0604020202020204" pitchFamily="34" charset="0"/>
              <a:cs typeface="Arial" panose="020B0604020202020204" pitchFamily="34" charset="0"/>
            </a:rPr>
            <a:t>TSH 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901A852-F58C-476E-8168-9B31836F9E46}" type="parTrans" cxnId="{7710196E-9FEA-49EA-A365-E4760B152FD3}">
      <dgm:prSet/>
      <dgm:spPr/>
      <dgm:t>
        <a:bodyPr/>
        <a:lstStyle/>
        <a:p>
          <a:endParaRPr lang="en-US" sz="1600">
            <a:solidFill>
              <a:schemeClr val="accent1">
                <a:lumMod val="75000"/>
              </a:schemeClr>
            </a:solidFill>
          </a:endParaRPr>
        </a:p>
      </dgm:t>
    </dgm:pt>
    <dgm:pt modelId="{1EACBFEF-0375-422E-8D41-5AE50D05988B}" type="sibTrans" cxnId="{7710196E-9FEA-49EA-A365-E4760B152FD3}">
      <dgm:prSet/>
      <dgm:spPr/>
      <dgm:t>
        <a:bodyPr/>
        <a:lstStyle/>
        <a:p>
          <a:endParaRPr lang="en-US" sz="1600">
            <a:solidFill>
              <a:schemeClr val="accent1">
                <a:lumMod val="75000"/>
              </a:schemeClr>
            </a:solidFill>
          </a:endParaRPr>
        </a:p>
      </dgm:t>
    </dgm:pt>
    <dgm:pt modelId="{F48F4F7B-4A38-4F64-9487-2F0DFF790B25}">
      <dgm:prSet custT="1"/>
      <dgm:spPr/>
      <dgm:t>
        <a:bodyPr/>
        <a:lstStyle/>
        <a:p>
          <a:pPr rtl="0"/>
          <a:r>
            <a:rPr lang="az-Latn-AZ" sz="1600" dirty="0" smtClean="0">
              <a:latin typeface="Arial" panose="020B0604020202020204" pitchFamily="34" charset="0"/>
              <a:cs typeface="Arial" panose="020B0604020202020204" pitchFamily="34" charset="0"/>
            </a:rPr>
            <a:t>sərbəst T4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17DE82C-10D5-4008-ACE8-365F312AA416}" type="parTrans" cxnId="{EB999CC3-AA41-4898-A640-9C48E19B5574}">
      <dgm:prSet/>
      <dgm:spPr/>
      <dgm:t>
        <a:bodyPr/>
        <a:lstStyle/>
        <a:p>
          <a:endParaRPr lang="en-US" sz="1600">
            <a:solidFill>
              <a:schemeClr val="accent1">
                <a:lumMod val="75000"/>
              </a:schemeClr>
            </a:solidFill>
          </a:endParaRPr>
        </a:p>
      </dgm:t>
    </dgm:pt>
    <dgm:pt modelId="{46444017-E768-479B-A848-4E9AC90A978C}" type="sibTrans" cxnId="{EB999CC3-AA41-4898-A640-9C48E19B5574}">
      <dgm:prSet/>
      <dgm:spPr/>
      <dgm:t>
        <a:bodyPr/>
        <a:lstStyle/>
        <a:p>
          <a:endParaRPr lang="en-US" sz="1600">
            <a:solidFill>
              <a:schemeClr val="accent1">
                <a:lumMod val="75000"/>
              </a:schemeClr>
            </a:solidFill>
          </a:endParaRPr>
        </a:p>
      </dgm:t>
    </dgm:pt>
    <dgm:pt modelId="{7D3FEF5B-B058-4AF4-B114-0A6800E95E69}">
      <dgm:prSet custT="1"/>
      <dgm:spPr/>
      <dgm:t>
        <a:bodyPr/>
        <a:lstStyle/>
        <a:p>
          <a:pPr rtl="0"/>
          <a:r>
            <a:rPr lang="az-Latn-AZ" sz="1600" dirty="0" smtClean="0">
              <a:latin typeface="Arial" panose="020B0604020202020204" pitchFamily="34" charset="0"/>
              <a:cs typeface="Arial" panose="020B0604020202020204" pitchFamily="34" charset="0"/>
            </a:rPr>
            <a:t>USM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A10C471-3F0A-4B40-9776-EA87C15E9BCE}" type="parTrans" cxnId="{60BE2E2B-F4AD-4174-8BD8-A78709F772C7}">
      <dgm:prSet/>
      <dgm:spPr/>
      <dgm:t>
        <a:bodyPr/>
        <a:lstStyle/>
        <a:p>
          <a:endParaRPr lang="en-US" sz="1600">
            <a:solidFill>
              <a:schemeClr val="accent1">
                <a:lumMod val="75000"/>
              </a:schemeClr>
            </a:solidFill>
          </a:endParaRPr>
        </a:p>
      </dgm:t>
    </dgm:pt>
    <dgm:pt modelId="{A4221257-3BB2-493D-94E8-472FEF70271C}" type="sibTrans" cxnId="{60BE2E2B-F4AD-4174-8BD8-A78709F772C7}">
      <dgm:prSet/>
      <dgm:spPr/>
      <dgm:t>
        <a:bodyPr/>
        <a:lstStyle/>
        <a:p>
          <a:endParaRPr lang="en-US" sz="1600">
            <a:solidFill>
              <a:schemeClr val="accent1">
                <a:lumMod val="75000"/>
              </a:schemeClr>
            </a:solidFill>
          </a:endParaRPr>
        </a:p>
      </dgm:t>
    </dgm:pt>
    <dgm:pt modelId="{25A72A32-CC83-44C1-9B97-78B2DB327DAB}">
      <dgm:prSet custT="1"/>
      <dgm:spPr/>
      <dgm:t>
        <a:bodyPr/>
        <a:lstStyle/>
        <a:p>
          <a:pPr rtl="0"/>
          <a:r>
            <a:rPr lang="az-Latn-AZ" sz="1600" dirty="0" smtClean="0">
              <a:latin typeface="Arial" panose="020B0604020202020204" pitchFamily="34" charset="0"/>
              <a:cs typeface="Arial" panose="020B0604020202020204" pitchFamily="34" charset="0"/>
            </a:rPr>
            <a:t>İİAB – incə iynə aspirasion biopsiya (göstərişə görə)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F65C2CA-C9A5-410C-8CF1-5C723391F5FE}" type="parTrans" cxnId="{876434DD-7367-4441-B0D4-B0B49287F186}">
      <dgm:prSet/>
      <dgm:spPr/>
      <dgm:t>
        <a:bodyPr/>
        <a:lstStyle/>
        <a:p>
          <a:endParaRPr lang="en-US" sz="1600">
            <a:solidFill>
              <a:schemeClr val="accent1">
                <a:lumMod val="75000"/>
              </a:schemeClr>
            </a:solidFill>
          </a:endParaRPr>
        </a:p>
      </dgm:t>
    </dgm:pt>
    <dgm:pt modelId="{9800D20F-73B7-43EC-93E7-3D8A66613FF6}" type="sibTrans" cxnId="{876434DD-7367-4441-B0D4-B0B49287F186}">
      <dgm:prSet/>
      <dgm:spPr/>
      <dgm:t>
        <a:bodyPr/>
        <a:lstStyle/>
        <a:p>
          <a:endParaRPr lang="en-US" sz="1600">
            <a:solidFill>
              <a:schemeClr val="accent1">
                <a:lumMod val="75000"/>
              </a:schemeClr>
            </a:solidFill>
          </a:endParaRPr>
        </a:p>
      </dgm:t>
    </dgm:pt>
    <dgm:pt modelId="{7B8623F4-38D5-4FA9-B8BE-77DF4EA120A7}">
      <dgm:prSet custT="1"/>
      <dgm:spPr/>
      <dgm:t>
        <a:bodyPr/>
        <a:lstStyle/>
        <a:p>
          <a:pPr rtl="0"/>
          <a:r>
            <a:rPr lang="az-Latn-AZ" sz="1600" dirty="0" smtClean="0">
              <a:latin typeface="Arial" panose="020B0604020202020204" pitchFamily="34" charset="0"/>
              <a:cs typeface="Arial" panose="020B0604020202020204" pitchFamily="34" charset="0"/>
            </a:rPr>
            <a:t>MRT, KT (göstərişə görə)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458409B-1DA1-4D6A-86E4-813F7673D835}" type="parTrans" cxnId="{C038C851-49B4-4AE9-9DA3-47702C8DC330}">
      <dgm:prSet/>
      <dgm:spPr/>
      <dgm:t>
        <a:bodyPr/>
        <a:lstStyle/>
        <a:p>
          <a:endParaRPr lang="en-US" sz="1600">
            <a:solidFill>
              <a:schemeClr val="accent1">
                <a:lumMod val="75000"/>
              </a:schemeClr>
            </a:solidFill>
          </a:endParaRPr>
        </a:p>
      </dgm:t>
    </dgm:pt>
    <dgm:pt modelId="{02D5A9F3-4066-47CB-AB79-D8AB731276DE}" type="sibTrans" cxnId="{C038C851-49B4-4AE9-9DA3-47702C8DC330}">
      <dgm:prSet/>
      <dgm:spPr/>
      <dgm:t>
        <a:bodyPr/>
        <a:lstStyle/>
        <a:p>
          <a:endParaRPr lang="en-US" sz="1600">
            <a:solidFill>
              <a:schemeClr val="accent1">
                <a:lumMod val="75000"/>
              </a:schemeClr>
            </a:solidFill>
          </a:endParaRPr>
        </a:p>
      </dgm:t>
    </dgm:pt>
    <dgm:pt modelId="{76CAFB72-A6AA-4AD1-87A1-E519B31627D5}" type="pres">
      <dgm:prSet presAssocID="{D9A28BEF-2F8B-4366-A16F-DF77A4814208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5A89DF7C-5F84-4F91-94C3-F98BD308B2E7}" type="pres">
      <dgm:prSet presAssocID="{C9F303A1-A72C-4492-AB3B-A17EFE097666}" presName="root" presStyleCnt="0"/>
      <dgm:spPr/>
      <dgm:t>
        <a:bodyPr/>
        <a:lstStyle/>
        <a:p>
          <a:endParaRPr lang="en-US"/>
        </a:p>
      </dgm:t>
    </dgm:pt>
    <dgm:pt modelId="{EE6ED2BD-4ED8-476F-A6DA-93B85CC90B0A}" type="pres">
      <dgm:prSet presAssocID="{C9F303A1-A72C-4492-AB3B-A17EFE097666}" presName="rootComposite" presStyleCnt="0"/>
      <dgm:spPr/>
      <dgm:t>
        <a:bodyPr/>
        <a:lstStyle/>
        <a:p>
          <a:endParaRPr lang="en-US"/>
        </a:p>
      </dgm:t>
    </dgm:pt>
    <dgm:pt modelId="{92F77E89-613F-44EF-977F-ECF33E790E5A}" type="pres">
      <dgm:prSet presAssocID="{C9F303A1-A72C-4492-AB3B-A17EFE097666}" presName="rootText" presStyleLbl="node1" presStyleIdx="0" presStyleCnt="5"/>
      <dgm:spPr/>
      <dgm:t>
        <a:bodyPr/>
        <a:lstStyle/>
        <a:p>
          <a:endParaRPr lang="en-US"/>
        </a:p>
      </dgm:t>
    </dgm:pt>
    <dgm:pt modelId="{95B1F2D1-2453-4649-9ADE-4FF9096BB9F8}" type="pres">
      <dgm:prSet presAssocID="{C9F303A1-A72C-4492-AB3B-A17EFE097666}" presName="rootConnector" presStyleLbl="node1" presStyleIdx="0" presStyleCnt="5"/>
      <dgm:spPr/>
      <dgm:t>
        <a:bodyPr/>
        <a:lstStyle/>
        <a:p>
          <a:endParaRPr lang="en-US"/>
        </a:p>
      </dgm:t>
    </dgm:pt>
    <dgm:pt modelId="{59F3BB36-472E-43D0-9695-14A90535A89C}" type="pres">
      <dgm:prSet presAssocID="{C9F303A1-A72C-4492-AB3B-A17EFE097666}" presName="childShape" presStyleCnt="0"/>
      <dgm:spPr/>
      <dgm:t>
        <a:bodyPr/>
        <a:lstStyle/>
        <a:p>
          <a:endParaRPr lang="en-US"/>
        </a:p>
      </dgm:t>
    </dgm:pt>
    <dgm:pt modelId="{EC2E1425-4EE9-4FEA-B4A4-23C3082962D0}" type="pres">
      <dgm:prSet presAssocID="{8578C102-467B-490E-9DC4-04FAE81A89A8}" presName="root" presStyleCnt="0"/>
      <dgm:spPr/>
      <dgm:t>
        <a:bodyPr/>
        <a:lstStyle/>
        <a:p>
          <a:endParaRPr lang="en-US"/>
        </a:p>
      </dgm:t>
    </dgm:pt>
    <dgm:pt modelId="{18779A53-F60F-471E-875F-0095FD6735C7}" type="pres">
      <dgm:prSet presAssocID="{8578C102-467B-490E-9DC4-04FAE81A89A8}" presName="rootComposite" presStyleCnt="0"/>
      <dgm:spPr/>
      <dgm:t>
        <a:bodyPr/>
        <a:lstStyle/>
        <a:p>
          <a:endParaRPr lang="en-US"/>
        </a:p>
      </dgm:t>
    </dgm:pt>
    <dgm:pt modelId="{4B2813A8-CF47-4907-8DCF-59101F12E753}" type="pres">
      <dgm:prSet presAssocID="{8578C102-467B-490E-9DC4-04FAE81A89A8}" presName="rootText" presStyleLbl="node1" presStyleIdx="1" presStyleCnt="5"/>
      <dgm:spPr/>
      <dgm:t>
        <a:bodyPr/>
        <a:lstStyle/>
        <a:p>
          <a:endParaRPr lang="en-US"/>
        </a:p>
      </dgm:t>
    </dgm:pt>
    <dgm:pt modelId="{268F36D8-4253-4EA0-B8D1-07822F220564}" type="pres">
      <dgm:prSet presAssocID="{8578C102-467B-490E-9DC4-04FAE81A89A8}" presName="rootConnector" presStyleLbl="node1" presStyleIdx="1" presStyleCnt="5"/>
      <dgm:spPr/>
      <dgm:t>
        <a:bodyPr/>
        <a:lstStyle/>
        <a:p>
          <a:endParaRPr lang="en-US"/>
        </a:p>
      </dgm:t>
    </dgm:pt>
    <dgm:pt modelId="{37C123C8-ABE7-4FC5-AAC9-74832DB226BB}" type="pres">
      <dgm:prSet presAssocID="{8578C102-467B-490E-9DC4-04FAE81A89A8}" presName="childShape" presStyleCnt="0"/>
      <dgm:spPr/>
      <dgm:t>
        <a:bodyPr/>
        <a:lstStyle/>
        <a:p>
          <a:endParaRPr lang="en-US"/>
        </a:p>
      </dgm:t>
    </dgm:pt>
    <dgm:pt modelId="{B993BD19-79CD-4AA9-B2D3-7A7E4EBC6333}" type="pres">
      <dgm:prSet presAssocID="{8901A852-F58C-476E-8168-9B31836F9E46}" presName="Name13" presStyleLbl="parChTrans1D2" presStyleIdx="0" presStyleCnt="2"/>
      <dgm:spPr/>
      <dgm:t>
        <a:bodyPr/>
        <a:lstStyle/>
        <a:p>
          <a:endParaRPr lang="en-US"/>
        </a:p>
      </dgm:t>
    </dgm:pt>
    <dgm:pt modelId="{C981DD1B-4662-4517-A3A5-26776AE6AEC8}" type="pres">
      <dgm:prSet presAssocID="{6554588E-3E44-4442-8FD0-F005B40C6D31}" presName="childText" presStyleLbl="bgAcc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246E2C8-E85B-4B88-82C8-4C036B664941}" type="pres">
      <dgm:prSet presAssocID="{917DE82C-10D5-4008-ACE8-365F312AA416}" presName="Name13" presStyleLbl="parChTrans1D2" presStyleIdx="1" presStyleCnt="2"/>
      <dgm:spPr/>
      <dgm:t>
        <a:bodyPr/>
        <a:lstStyle/>
        <a:p>
          <a:endParaRPr lang="en-US"/>
        </a:p>
      </dgm:t>
    </dgm:pt>
    <dgm:pt modelId="{9FD59498-D113-4ACB-AD38-B300519A9D01}" type="pres">
      <dgm:prSet presAssocID="{F48F4F7B-4A38-4F64-9487-2F0DFF790B25}" presName="childText" presStyleLbl="bgAcc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FA42E5-01E9-4ABF-BFE3-C9999BC30832}" type="pres">
      <dgm:prSet presAssocID="{7D3FEF5B-B058-4AF4-B114-0A6800E95E69}" presName="root" presStyleCnt="0"/>
      <dgm:spPr/>
      <dgm:t>
        <a:bodyPr/>
        <a:lstStyle/>
        <a:p>
          <a:endParaRPr lang="en-US"/>
        </a:p>
      </dgm:t>
    </dgm:pt>
    <dgm:pt modelId="{B75934DA-3E20-4282-834D-8B65BF6CCF4D}" type="pres">
      <dgm:prSet presAssocID="{7D3FEF5B-B058-4AF4-B114-0A6800E95E69}" presName="rootComposite" presStyleCnt="0"/>
      <dgm:spPr/>
      <dgm:t>
        <a:bodyPr/>
        <a:lstStyle/>
        <a:p>
          <a:endParaRPr lang="en-US"/>
        </a:p>
      </dgm:t>
    </dgm:pt>
    <dgm:pt modelId="{33B0E836-807C-4DC1-BC43-11F01DA3A9DC}" type="pres">
      <dgm:prSet presAssocID="{7D3FEF5B-B058-4AF4-B114-0A6800E95E69}" presName="rootText" presStyleLbl="node1" presStyleIdx="2" presStyleCnt="5"/>
      <dgm:spPr/>
      <dgm:t>
        <a:bodyPr/>
        <a:lstStyle/>
        <a:p>
          <a:endParaRPr lang="en-US"/>
        </a:p>
      </dgm:t>
    </dgm:pt>
    <dgm:pt modelId="{E554CFAE-841E-4F7F-838A-03EFE7362F1E}" type="pres">
      <dgm:prSet presAssocID="{7D3FEF5B-B058-4AF4-B114-0A6800E95E69}" presName="rootConnector" presStyleLbl="node1" presStyleIdx="2" presStyleCnt="5"/>
      <dgm:spPr/>
      <dgm:t>
        <a:bodyPr/>
        <a:lstStyle/>
        <a:p>
          <a:endParaRPr lang="en-US"/>
        </a:p>
      </dgm:t>
    </dgm:pt>
    <dgm:pt modelId="{CFA6AD8D-0B4B-48B5-85CE-AA973707F649}" type="pres">
      <dgm:prSet presAssocID="{7D3FEF5B-B058-4AF4-B114-0A6800E95E69}" presName="childShape" presStyleCnt="0"/>
      <dgm:spPr/>
      <dgm:t>
        <a:bodyPr/>
        <a:lstStyle/>
        <a:p>
          <a:endParaRPr lang="en-US"/>
        </a:p>
      </dgm:t>
    </dgm:pt>
    <dgm:pt modelId="{0155A8C6-C319-4379-8EAC-0B9851C6C326}" type="pres">
      <dgm:prSet presAssocID="{25A72A32-CC83-44C1-9B97-78B2DB327DAB}" presName="root" presStyleCnt="0"/>
      <dgm:spPr/>
      <dgm:t>
        <a:bodyPr/>
        <a:lstStyle/>
        <a:p>
          <a:endParaRPr lang="en-US"/>
        </a:p>
      </dgm:t>
    </dgm:pt>
    <dgm:pt modelId="{23A6DC3B-408E-4C91-AF8B-D1DC0192AA8A}" type="pres">
      <dgm:prSet presAssocID="{25A72A32-CC83-44C1-9B97-78B2DB327DAB}" presName="rootComposite" presStyleCnt="0"/>
      <dgm:spPr/>
      <dgm:t>
        <a:bodyPr/>
        <a:lstStyle/>
        <a:p>
          <a:endParaRPr lang="en-US"/>
        </a:p>
      </dgm:t>
    </dgm:pt>
    <dgm:pt modelId="{65A6F88A-694D-4A89-88B6-8D38F40AC430}" type="pres">
      <dgm:prSet presAssocID="{25A72A32-CC83-44C1-9B97-78B2DB327DAB}" presName="rootText" presStyleLbl="node1" presStyleIdx="3" presStyleCnt="5"/>
      <dgm:spPr/>
      <dgm:t>
        <a:bodyPr/>
        <a:lstStyle/>
        <a:p>
          <a:endParaRPr lang="en-US"/>
        </a:p>
      </dgm:t>
    </dgm:pt>
    <dgm:pt modelId="{1DA1BCF6-8598-42FD-9296-6B5D1502D6EE}" type="pres">
      <dgm:prSet presAssocID="{25A72A32-CC83-44C1-9B97-78B2DB327DAB}" presName="rootConnector" presStyleLbl="node1" presStyleIdx="3" presStyleCnt="5"/>
      <dgm:spPr/>
      <dgm:t>
        <a:bodyPr/>
        <a:lstStyle/>
        <a:p>
          <a:endParaRPr lang="en-US"/>
        </a:p>
      </dgm:t>
    </dgm:pt>
    <dgm:pt modelId="{B2193E09-60C8-4F27-A582-72901CAEB3CF}" type="pres">
      <dgm:prSet presAssocID="{25A72A32-CC83-44C1-9B97-78B2DB327DAB}" presName="childShape" presStyleCnt="0"/>
      <dgm:spPr/>
      <dgm:t>
        <a:bodyPr/>
        <a:lstStyle/>
        <a:p>
          <a:endParaRPr lang="en-US"/>
        </a:p>
      </dgm:t>
    </dgm:pt>
    <dgm:pt modelId="{DD4ECD3B-7B1B-4862-85AB-02966C2CCF59}" type="pres">
      <dgm:prSet presAssocID="{7B8623F4-38D5-4FA9-B8BE-77DF4EA120A7}" presName="root" presStyleCnt="0"/>
      <dgm:spPr/>
      <dgm:t>
        <a:bodyPr/>
        <a:lstStyle/>
        <a:p>
          <a:endParaRPr lang="en-US"/>
        </a:p>
      </dgm:t>
    </dgm:pt>
    <dgm:pt modelId="{B518F944-AB37-4525-9316-11DAF59F297A}" type="pres">
      <dgm:prSet presAssocID="{7B8623F4-38D5-4FA9-B8BE-77DF4EA120A7}" presName="rootComposite" presStyleCnt="0"/>
      <dgm:spPr/>
      <dgm:t>
        <a:bodyPr/>
        <a:lstStyle/>
        <a:p>
          <a:endParaRPr lang="en-US"/>
        </a:p>
      </dgm:t>
    </dgm:pt>
    <dgm:pt modelId="{B1686EC1-D10A-4AF2-B2DC-8A1C1FC66C52}" type="pres">
      <dgm:prSet presAssocID="{7B8623F4-38D5-4FA9-B8BE-77DF4EA120A7}" presName="rootText" presStyleLbl="node1" presStyleIdx="4" presStyleCnt="5"/>
      <dgm:spPr/>
      <dgm:t>
        <a:bodyPr/>
        <a:lstStyle/>
        <a:p>
          <a:endParaRPr lang="en-US"/>
        </a:p>
      </dgm:t>
    </dgm:pt>
    <dgm:pt modelId="{EE814A2B-D544-4FA1-82E5-F113DC71B56D}" type="pres">
      <dgm:prSet presAssocID="{7B8623F4-38D5-4FA9-B8BE-77DF4EA120A7}" presName="rootConnector" presStyleLbl="node1" presStyleIdx="4" presStyleCnt="5"/>
      <dgm:spPr/>
      <dgm:t>
        <a:bodyPr/>
        <a:lstStyle/>
        <a:p>
          <a:endParaRPr lang="en-US"/>
        </a:p>
      </dgm:t>
    </dgm:pt>
    <dgm:pt modelId="{A41BED30-2ECD-45F1-B60B-39BBA4F426C9}" type="pres">
      <dgm:prSet presAssocID="{7B8623F4-38D5-4FA9-B8BE-77DF4EA120A7}" presName="childShape" presStyleCnt="0"/>
      <dgm:spPr/>
      <dgm:t>
        <a:bodyPr/>
        <a:lstStyle/>
        <a:p>
          <a:endParaRPr lang="en-US"/>
        </a:p>
      </dgm:t>
    </dgm:pt>
  </dgm:ptLst>
  <dgm:cxnLst>
    <dgm:cxn modelId="{8DA51F09-A527-4E9F-BBAC-3391C8246109}" type="presOf" srcId="{8901A852-F58C-476E-8168-9B31836F9E46}" destId="{B993BD19-79CD-4AA9-B2D3-7A7E4EBC6333}" srcOrd="0" destOrd="0" presId="urn:microsoft.com/office/officeart/2005/8/layout/hierarchy3"/>
    <dgm:cxn modelId="{0D3D8B31-1097-45E8-9000-110C14177FB4}" type="presOf" srcId="{25A72A32-CC83-44C1-9B97-78B2DB327DAB}" destId="{1DA1BCF6-8598-42FD-9296-6B5D1502D6EE}" srcOrd="1" destOrd="0" presId="urn:microsoft.com/office/officeart/2005/8/layout/hierarchy3"/>
    <dgm:cxn modelId="{2958695B-C6C3-43BB-B897-6871CAB76979}" srcId="{D9A28BEF-2F8B-4366-A16F-DF77A4814208}" destId="{C9F303A1-A72C-4492-AB3B-A17EFE097666}" srcOrd="0" destOrd="0" parTransId="{A8D6D485-6F07-4349-B16B-B93804A28B3B}" sibTransId="{D39AA1CA-5F0C-44FF-B31D-422AD19FC315}"/>
    <dgm:cxn modelId="{876434DD-7367-4441-B0D4-B0B49287F186}" srcId="{D9A28BEF-2F8B-4366-A16F-DF77A4814208}" destId="{25A72A32-CC83-44C1-9B97-78B2DB327DAB}" srcOrd="3" destOrd="0" parTransId="{BF65C2CA-C9A5-410C-8CF1-5C723391F5FE}" sibTransId="{9800D20F-73B7-43EC-93E7-3D8A66613FF6}"/>
    <dgm:cxn modelId="{2E2DC836-AAEB-43A4-B3AA-4D4FB25729D1}" type="presOf" srcId="{F48F4F7B-4A38-4F64-9487-2F0DFF790B25}" destId="{9FD59498-D113-4ACB-AD38-B300519A9D01}" srcOrd="0" destOrd="0" presId="urn:microsoft.com/office/officeart/2005/8/layout/hierarchy3"/>
    <dgm:cxn modelId="{4AACFD20-A6E1-4D47-906B-FBC9BCB91C91}" srcId="{D9A28BEF-2F8B-4366-A16F-DF77A4814208}" destId="{8578C102-467B-490E-9DC4-04FAE81A89A8}" srcOrd="1" destOrd="0" parTransId="{F14E5C99-9AE7-4A51-B330-F38CDCDE1C66}" sibTransId="{45CB2BA2-6A05-4CF1-B03A-F1AC0163BAD8}"/>
    <dgm:cxn modelId="{3EE22801-63F9-4967-8D08-6EAB853C932B}" type="presOf" srcId="{7D3FEF5B-B058-4AF4-B114-0A6800E95E69}" destId="{E554CFAE-841E-4F7F-838A-03EFE7362F1E}" srcOrd="1" destOrd="0" presId="urn:microsoft.com/office/officeart/2005/8/layout/hierarchy3"/>
    <dgm:cxn modelId="{C038C851-49B4-4AE9-9DA3-47702C8DC330}" srcId="{D9A28BEF-2F8B-4366-A16F-DF77A4814208}" destId="{7B8623F4-38D5-4FA9-B8BE-77DF4EA120A7}" srcOrd="4" destOrd="0" parTransId="{C458409B-1DA1-4D6A-86E4-813F7673D835}" sibTransId="{02D5A9F3-4066-47CB-AB79-D8AB731276DE}"/>
    <dgm:cxn modelId="{414D3167-1715-4AF9-A5E7-2BF9E1D56BDE}" type="presOf" srcId="{C9F303A1-A72C-4492-AB3B-A17EFE097666}" destId="{95B1F2D1-2453-4649-9ADE-4FF9096BB9F8}" srcOrd="1" destOrd="0" presId="urn:microsoft.com/office/officeart/2005/8/layout/hierarchy3"/>
    <dgm:cxn modelId="{F91A863C-BBAA-4ECE-8098-A404397F23E5}" type="presOf" srcId="{7D3FEF5B-B058-4AF4-B114-0A6800E95E69}" destId="{33B0E836-807C-4DC1-BC43-11F01DA3A9DC}" srcOrd="0" destOrd="0" presId="urn:microsoft.com/office/officeart/2005/8/layout/hierarchy3"/>
    <dgm:cxn modelId="{18F2FB33-D133-410B-AFC4-6B1E39318863}" type="presOf" srcId="{D9A28BEF-2F8B-4366-A16F-DF77A4814208}" destId="{76CAFB72-A6AA-4AD1-87A1-E519B31627D5}" srcOrd="0" destOrd="0" presId="urn:microsoft.com/office/officeart/2005/8/layout/hierarchy3"/>
    <dgm:cxn modelId="{F0D395EE-D450-4709-9A12-F3B02C27FF8D}" type="presOf" srcId="{6554588E-3E44-4442-8FD0-F005B40C6D31}" destId="{C981DD1B-4662-4517-A3A5-26776AE6AEC8}" srcOrd="0" destOrd="0" presId="urn:microsoft.com/office/officeart/2005/8/layout/hierarchy3"/>
    <dgm:cxn modelId="{D946650D-AEFF-41E7-98DE-5D3B3E5AB8DF}" type="presOf" srcId="{C9F303A1-A72C-4492-AB3B-A17EFE097666}" destId="{92F77E89-613F-44EF-977F-ECF33E790E5A}" srcOrd="0" destOrd="0" presId="urn:microsoft.com/office/officeart/2005/8/layout/hierarchy3"/>
    <dgm:cxn modelId="{7710196E-9FEA-49EA-A365-E4760B152FD3}" srcId="{8578C102-467B-490E-9DC4-04FAE81A89A8}" destId="{6554588E-3E44-4442-8FD0-F005B40C6D31}" srcOrd="0" destOrd="0" parTransId="{8901A852-F58C-476E-8168-9B31836F9E46}" sibTransId="{1EACBFEF-0375-422E-8D41-5AE50D05988B}"/>
    <dgm:cxn modelId="{EB999CC3-AA41-4898-A640-9C48E19B5574}" srcId="{8578C102-467B-490E-9DC4-04FAE81A89A8}" destId="{F48F4F7B-4A38-4F64-9487-2F0DFF790B25}" srcOrd="1" destOrd="0" parTransId="{917DE82C-10D5-4008-ACE8-365F312AA416}" sibTransId="{46444017-E768-479B-A848-4E9AC90A978C}"/>
    <dgm:cxn modelId="{78264AE8-C56C-4862-8EE4-C353DCFFB416}" type="presOf" srcId="{8578C102-467B-490E-9DC4-04FAE81A89A8}" destId="{268F36D8-4253-4EA0-B8D1-07822F220564}" srcOrd="1" destOrd="0" presId="urn:microsoft.com/office/officeart/2005/8/layout/hierarchy3"/>
    <dgm:cxn modelId="{C13D605F-C96F-44A8-8935-1D9FC9E6260D}" type="presOf" srcId="{7B8623F4-38D5-4FA9-B8BE-77DF4EA120A7}" destId="{B1686EC1-D10A-4AF2-B2DC-8A1C1FC66C52}" srcOrd="0" destOrd="0" presId="urn:microsoft.com/office/officeart/2005/8/layout/hierarchy3"/>
    <dgm:cxn modelId="{24B3BE30-6C4E-4673-9EDE-31EA200A2657}" type="presOf" srcId="{25A72A32-CC83-44C1-9B97-78B2DB327DAB}" destId="{65A6F88A-694D-4A89-88B6-8D38F40AC430}" srcOrd="0" destOrd="0" presId="urn:microsoft.com/office/officeart/2005/8/layout/hierarchy3"/>
    <dgm:cxn modelId="{F98B76E0-D25A-4AB4-93E2-ACD6F303C3C8}" type="presOf" srcId="{8578C102-467B-490E-9DC4-04FAE81A89A8}" destId="{4B2813A8-CF47-4907-8DCF-59101F12E753}" srcOrd="0" destOrd="0" presId="urn:microsoft.com/office/officeart/2005/8/layout/hierarchy3"/>
    <dgm:cxn modelId="{A9908938-191D-477F-9AB6-3C0536B38701}" type="presOf" srcId="{917DE82C-10D5-4008-ACE8-365F312AA416}" destId="{0246E2C8-E85B-4B88-82C8-4C036B664941}" srcOrd="0" destOrd="0" presId="urn:microsoft.com/office/officeart/2005/8/layout/hierarchy3"/>
    <dgm:cxn modelId="{60BE2E2B-F4AD-4174-8BD8-A78709F772C7}" srcId="{D9A28BEF-2F8B-4366-A16F-DF77A4814208}" destId="{7D3FEF5B-B058-4AF4-B114-0A6800E95E69}" srcOrd="2" destOrd="0" parTransId="{9A10C471-3F0A-4B40-9776-EA87C15E9BCE}" sibTransId="{A4221257-3BB2-493D-94E8-472FEF70271C}"/>
    <dgm:cxn modelId="{4F683615-F8D9-473A-A495-5EC802A0AD35}" type="presOf" srcId="{7B8623F4-38D5-4FA9-B8BE-77DF4EA120A7}" destId="{EE814A2B-D544-4FA1-82E5-F113DC71B56D}" srcOrd="1" destOrd="0" presId="urn:microsoft.com/office/officeart/2005/8/layout/hierarchy3"/>
    <dgm:cxn modelId="{E3EBD3D2-BF1B-49F6-A0C5-AE70F005ADB4}" type="presParOf" srcId="{76CAFB72-A6AA-4AD1-87A1-E519B31627D5}" destId="{5A89DF7C-5F84-4F91-94C3-F98BD308B2E7}" srcOrd="0" destOrd="0" presId="urn:microsoft.com/office/officeart/2005/8/layout/hierarchy3"/>
    <dgm:cxn modelId="{E45ABE19-ED3A-40B3-82C2-B2BA3D99B56C}" type="presParOf" srcId="{5A89DF7C-5F84-4F91-94C3-F98BD308B2E7}" destId="{EE6ED2BD-4ED8-476F-A6DA-93B85CC90B0A}" srcOrd="0" destOrd="0" presId="urn:microsoft.com/office/officeart/2005/8/layout/hierarchy3"/>
    <dgm:cxn modelId="{10868A04-5553-4B64-89F4-FDA05CBD52C5}" type="presParOf" srcId="{EE6ED2BD-4ED8-476F-A6DA-93B85CC90B0A}" destId="{92F77E89-613F-44EF-977F-ECF33E790E5A}" srcOrd="0" destOrd="0" presId="urn:microsoft.com/office/officeart/2005/8/layout/hierarchy3"/>
    <dgm:cxn modelId="{24A88A8D-D7AB-48EB-8CF9-DB99ECC2B581}" type="presParOf" srcId="{EE6ED2BD-4ED8-476F-A6DA-93B85CC90B0A}" destId="{95B1F2D1-2453-4649-9ADE-4FF9096BB9F8}" srcOrd="1" destOrd="0" presId="urn:microsoft.com/office/officeart/2005/8/layout/hierarchy3"/>
    <dgm:cxn modelId="{2210DE99-9AFC-4370-B957-02223B281330}" type="presParOf" srcId="{5A89DF7C-5F84-4F91-94C3-F98BD308B2E7}" destId="{59F3BB36-472E-43D0-9695-14A90535A89C}" srcOrd="1" destOrd="0" presId="urn:microsoft.com/office/officeart/2005/8/layout/hierarchy3"/>
    <dgm:cxn modelId="{62E0A20D-5A6B-4B64-96A7-7454AAC2863C}" type="presParOf" srcId="{76CAFB72-A6AA-4AD1-87A1-E519B31627D5}" destId="{EC2E1425-4EE9-4FEA-B4A4-23C3082962D0}" srcOrd="1" destOrd="0" presId="urn:microsoft.com/office/officeart/2005/8/layout/hierarchy3"/>
    <dgm:cxn modelId="{16865EEE-0D51-4F96-8ECA-7391AF05251B}" type="presParOf" srcId="{EC2E1425-4EE9-4FEA-B4A4-23C3082962D0}" destId="{18779A53-F60F-471E-875F-0095FD6735C7}" srcOrd="0" destOrd="0" presId="urn:microsoft.com/office/officeart/2005/8/layout/hierarchy3"/>
    <dgm:cxn modelId="{C6769298-C181-4E8F-8CCE-333D6B0F0FD8}" type="presParOf" srcId="{18779A53-F60F-471E-875F-0095FD6735C7}" destId="{4B2813A8-CF47-4907-8DCF-59101F12E753}" srcOrd="0" destOrd="0" presId="urn:microsoft.com/office/officeart/2005/8/layout/hierarchy3"/>
    <dgm:cxn modelId="{2F12DC28-D828-40E0-B009-1DFB94A0E1BF}" type="presParOf" srcId="{18779A53-F60F-471E-875F-0095FD6735C7}" destId="{268F36D8-4253-4EA0-B8D1-07822F220564}" srcOrd="1" destOrd="0" presId="urn:microsoft.com/office/officeart/2005/8/layout/hierarchy3"/>
    <dgm:cxn modelId="{006510C9-4966-401B-807E-F26AE148B1E0}" type="presParOf" srcId="{EC2E1425-4EE9-4FEA-B4A4-23C3082962D0}" destId="{37C123C8-ABE7-4FC5-AAC9-74832DB226BB}" srcOrd="1" destOrd="0" presId="urn:microsoft.com/office/officeart/2005/8/layout/hierarchy3"/>
    <dgm:cxn modelId="{BDC42129-418C-44E8-B1C3-0FD7C7F80FE5}" type="presParOf" srcId="{37C123C8-ABE7-4FC5-AAC9-74832DB226BB}" destId="{B993BD19-79CD-4AA9-B2D3-7A7E4EBC6333}" srcOrd="0" destOrd="0" presId="urn:microsoft.com/office/officeart/2005/8/layout/hierarchy3"/>
    <dgm:cxn modelId="{D56E479D-E127-49FB-BEC6-72877C23E5F3}" type="presParOf" srcId="{37C123C8-ABE7-4FC5-AAC9-74832DB226BB}" destId="{C981DD1B-4662-4517-A3A5-26776AE6AEC8}" srcOrd="1" destOrd="0" presId="urn:microsoft.com/office/officeart/2005/8/layout/hierarchy3"/>
    <dgm:cxn modelId="{2BADA049-55D0-4EEB-8BD7-AFC7B5E13194}" type="presParOf" srcId="{37C123C8-ABE7-4FC5-AAC9-74832DB226BB}" destId="{0246E2C8-E85B-4B88-82C8-4C036B664941}" srcOrd="2" destOrd="0" presId="urn:microsoft.com/office/officeart/2005/8/layout/hierarchy3"/>
    <dgm:cxn modelId="{73BB5DF5-F9E2-4CDD-9FE3-D7CE586A94E7}" type="presParOf" srcId="{37C123C8-ABE7-4FC5-AAC9-74832DB226BB}" destId="{9FD59498-D113-4ACB-AD38-B300519A9D01}" srcOrd="3" destOrd="0" presId="urn:microsoft.com/office/officeart/2005/8/layout/hierarchy3"/>
    <dgm:cxn modelId="{90F17DE6-9BAA-4A81-A1B5-5760E81A9506}" type="presParOf" srcId="{76CAFB72-A6AA-4AD1-87A1-E519B31627D5}" destId="{26FA42E5-01E9-4ABF-BFE3-C9999BC30832}" srcOrd="2" destOrd="0" presId="urn:microsoft.com/office/officeart/2005/8/layout/hierarchy3"/>
    <dgm:cxn modelId="{76A283CD-9329-432E-ADB1-AC645430F36D}" type="presParOf" srcId="{26FA42E5-01E9-4ABF-BFE3-C9999BC30832}" destId="{B75934DA-3E20-4282-834D-8B65BF6CCF4D}" srcOrd="0" destOrd="0" presId="urn:microsoft.com/office/officeart/2005/8/layout/hierarchy3"/>
    <dgm:cxn modelId="{9DCDEF31-BCD1-492E-9103-AC4ADEEBFB6B}" type="presParOf" srcId="{B75934DA-3E20-4282-834D-8B65BF6CCF4D}" destId="{33B0E836-807C-4DC1-BC43-11F01DA3A9DC}" srcOrd="0" destOrd="0" presId="urn:microsoft.com/office/officeart/2005/8/layout/hierarchy3"/>
    <dgm:cxn modelId="{8683D107-5CE3-4C39-A559-1A31B1212EE2}" type="presParOf" srcId="{B75934DA-3E20-4282-834D-8B65BF6CCF4D}" destId="{E554CFAE-841E-4F7F-838A-03EFE7362F1E}" srcOrd="1" destOrd="0" presId="urn:microsoft.com/office/officeart/2005/8/layout/hierarchy3"/>
    <dgm:cxn modelId="{8B75D8FE-D70E-4A7D-AD0B-4374CF611114}" type="presParOf" srcId="{26FA42E5-01E9-4ABF-BFE3-C9999BC30832}" destId="{CFA6AD8D-0B4B-48B5-85CE-AA973707F649}" srcOrd="1" destOrd="0" presId="urn:microsoft.com/office/officeart/2005/8/layout/hierarchy3"/>
    <dgm:cxn modelId="{44DC1FBE-B8E8-47C6-8501-B02722008AA2}" type="presParOf" srcId="{76CAFB72-A6AA-4AD1-87A1-E519B31627D5}" destId="{0155A8C6-C319-4379-8EAC-0B9851C6C326}" srcOrd="3" destOrd="0" presId="urn:microsoft.com/office/officeart/2005/8/layout/hierarchy3"/>
    <dgm:cxn modelId="{337911F9-0E16-47A2-9CCE-3F09037E414C}" type="presParOf" srcId="{0155A8C6-C319-4379-8EAC-0B9851C6C326}" destId="{23A6DC3B-408E-4C91-AF8B-D1DC0192AA8A}" srcOrd="0" destOrd="0" presId="urn:microsoft.com/office/officeart/2005/8/layout/hierarchy3"/>
    <dgm:cxn modelId="{4384314F-B522-4C9F-BEAB-07E2E3802059}" type="presParOf" srcId="{23A6DC3B-408E-4C91-AF8B-D1DC0192AA8A}" destId="{65A6F88A-694D-4A89-88B6-8D38F40AC430}" srcOrd="0" destOrd="0" presId="urn:microsoft.com/office/officeart/2005/8/layout/hierarchy3"/>
    <dgm:cxn modelId="{717DCB69-D5E0-47A2-9595-11C18FD56EA9}" type="presParOf" srcId="{23A6DC3B-408E-4C91-AF8B-D1DC0192AA8A}" destId="{1DA1BCF6-8598-42FD-9296-6B5D1502D6EE}" srcOrd="1" destOrd="0" presId="urn:microsoft.com/office/officeart/2005/8/layout/hierarchy3"/>
    <dgm:cxn modelId="{851B7589-DD8E-4A0E-8CB2-28036074B558}" type="presParOf" srcId="{0155A8C6-C319-4379-8EAC-0B9851C6C326}" destId="{B2193E09-60C8-4F27-A582-72901CAEB3CF}" srcOrd="1" destOrd="0" presId="urn:microsoft.com/office/officeart/2005/8/layout/hierarchy3"/>
    <dgm:cxn modelId="{0C98D67A-A614-41D6-9FFA-0AC3077A4401}" type="presParOf" srcId="{76CAFB72-A6AA-4AD1-87A1-E519B31627D5}" destId="{DD4ECD3B-7B1B-4862-85AB-02966C2CCF59}" srcOrd="4" destOrd="0" presId="urn:microsoft.com/office/officeart/2005/8/layout/hierarchy3"/>
    <dgm:cxn modelId="{B718FC6D-54C6-4744-BB3C-8F5D92BDAC0D}" type="presParOf" srcId="{DD4ECD3B-7B1B-4862-85AB-02966C2CCF59}" destId="{B518F944-AB37-4525-9316-11DAF59F297A}" srcOrd="0" destOrd="0" presId="urn:microsoft.com/office/officeart/2005/8/layout/hierarchy3"/>
    <dgm:cxn modelId="{F6E51199-1BC2-43F0-AB43-695A571FDC91}" type="presParOf" srcId="{B518F944-AB37-4525-9316-11DAF59F297A}" destId="{B1686EC1-D10A-4AF2-B2DC-8A1C1FC66C52}" srcOrd="0" destOrd="0" presId="urn:microsoft.com/office/officeart/2005/8/layout/hierarchy3"/>
    <dgm:cxn modelId="{F88281DB-D52E-4FD5-A262-27A7D23A9970}" type="presParOf" srcId="{B518F944-AB37-4525-9316-11DAF59F297A}" destId="{EE814A2B-D544-4FA1-82E5-F113DC71B56D}" srcOrd="1" destOrd="0" presId="urn:microsoft.com/office/officeart/2005/8/layout/hierarchy3"/>
    <dgm:cxn modelId="{AF7BFCA0-EAF2-475A-AE61-FEFBBD7742CB}" type="presParOf" srcId="{DD4ECD3B-7B1B-4862-85AB-02966C2CCF59}" destId="{A41BED30-2ECD-45F1-B60B-39BBA4F426C9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689518A-98BB-40DD-86D3-5265133FBD0B}" type="doc">
      <dgm:prSet loTypeId="urn:microsoft.com/office/officeart/2005/8/layout/orgChart1" loCatId="hierarchy" qsTypeId="urn:microsoft.com/office/officeart/2005/8/quickstyle/3d3" qsCatId="3D" csTypeId="urn:microsoft.com/office/officeart/2005/8/colors/accent2_1" csCatId="accent2" phldr="1"/>
      <dgm:spPr/>
      <dgm:t>
        <a:bodyPr/>
        <a:lstStyle/>
        <a:p>
          <a:endParaRPr lang="en-US"/>
        </a:p>
      </dgm:t>
    </dgm:pt>
    <dgm:pt modelId="{4013F788-1309-4263-9AD8-3F1793246089}">
      <dgm:prSet custT="1"/>
      <dgm:spPr/>
      <dgm:t>
        <a:bodyPr/>
        <a:lstStyle/>
        <a:p>
          <a:pPr rtl="0"/>
          <a:r>
            <a:rPr lang="az-Latn-AZ" sz="2400" b="1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Cərrahi üsulla aparılır</a:t>
          </a:r>
          <a:r>
            <a:rPr lang="az-Latn-AZ" sz="20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. </a:t>
          </a:r>
          <a:endParaRPr lang="en-US" sz="20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802D48D-F8CB-427C-A07F-71A997B247AD}" type="parTrans" cxnId="{0F050C9B-7AAD-4E67-B057-F1E1F7D3D2AE}">
      <dgm:prSet/>
      <dgm:spPr/>
      <dgm:t>
        <a:bodyPr/>
        <a:lstStyle/>
        <a:p>
          <a:endParaRPr lang="en-US" sz="2000">
            <a:solidFill>
              <a:schemeClr val="accent1">
                <a:lumMod val="75000"/>
              </a:schemeClr>
            </a:solidFill>
          </a:endParaRPr>
        </a:p>
      </dgm:t>
    </dgm:pt>
    <dgm:pt modelId="{BA1B6240-C017-4220-B2D2-2A89DC2BAE03}" type="sibTrans" cxnId="{0F050C9B-7AAD-4E67-B057-F1E1F7D3D2AE}">
      <dgm:prSet/>
      <dgm:spPr/>
      <dgm:t>
        <a:bodyPr/>
        <a:lstStyle/>
        <a:p>
          <a:endParaRPr lang="en-US" sz="2000">
            <a:solidFill>
              <a:schemeClr val="accent1">
                <a:lumMod val="75000"/>
              </a:schemeClr>
            </a:solidFill>
          </a:endParaRPr>
        </a:p>
      </dgm:t>
    </dgm:pt>
    <dgm:pt modelId="{ED3AA8CE-1BA4-474E-89B8-AE2F427C686E}">
      <dgm:prSet custT="1"/>
      <dgm:spPr/>
      <dgm:t>
        <a:bodyPr/>
        <a:lstStyle/>
        <a:p>
          <a:pPr rtl="0"/>
          <a:r>
            <a:rPr lang="az-Latn-AZ" sz="2000" b="1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İİAB nəticəsi follikulyar neoplaziya və ya hürtle hüceyrəli neoplaziya gələrsə – Total və ya totala yaxın tiroidektomiya </a:t>
          </a:r>
          <a:endParaRPr lang="en-US" sz="2000" b="1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421630D-F26E-4FC2-8B50-1D032BE56D9D}" type="parTrans" cxnId="{3BE39A8B-C89A-4B9F-B33F-C32B1E7F0F05}">
      <dgm:prSet/>
      <dgm:spPr/>
      <dgm:t>
        <a:bodyPr/>
        <a:lstStyle/>
        <a:p>
          <a:endParaRPr lang="en-US" sz="2000">
            <a:solidFill>
              <a:schemeClr val="accent1">
                <a:lumMod val="75000"/>
              </a:schemeClr>
            </a:solidFill>
          </a:endParaRPr>
        </a:p>
      </dgm:t>
    </dgm:pt>
    <dgm:pt modelId="{D06E5E27-917F-42B8-B895-6FC20EF91EC1}" type="sibTrans" cxnId="{3BE39A8B-C89A-4B9F-B33F-C32B1E7F0F05}">
      <dgm:prSet/>
      <dgm:spPr/>
      <dgm:t>
        <a:bodyPr/>
        <a:lstStyle/>
        <a:p>
          <a:endParaRPr lang="en-US" sz="2000">
            <a:solidFill>
              <a:schemeClr val="accent1">
                <a:lumMod val="75000"/>
              </a:schemeClr>
            </a:solidFill>
          </a:endParaRPr>
        </a:p>
      </dgm:t>
    </dgm:pt>
    <dgm:pt modelId="{5A97F4F6-6914-4242-9860-F2DCC8E3233F}">
      <dgm:prSet custT="1"/>
      <dgm:spPr/>
      <dgm:t>
        <a:bodyPr/>
        <a:lstStyle/>
        <a:p>
          <a:pPr rtl="0"/>
          <a:r>
            <a:rPr lang="az-Latn-AZ" sz="2000" b="1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4 sm-dən böyük – Total tiroidektomiya əməliyyatı edilməlidir.</a:t>
          </a:r>
          <a:endParaRPr lang="en-US" sz="2000" b="1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55695A-8A5E-4C21-9524-6B1DB7F7C6B1}" type="parTrans" cxnId="{A87B4482-33C7-4FC2-A7DF-9784204D6409}">
      <dgm:prSet/>
      <dgm:spPr/>
      <dgm:t>
        <a:bodyPr/>
        <a:lstStyle/>
        <a:p>
          <a:endParaRPr lang="en-US" sz="2000">
            <a:solidFill>
              <a:schemeClr val="accent1">
                <a:lumMod val="75000"/>
              </a:schemeClr>
            </a:solidFill>
          </a:endParaRPr>
        </a:p>
      </dgm:t>
    </dgm:pt>
    <dgm:pt modelId="{7653A023-F7F5-4D87-837C-D339A908D275}" type="sibTrans" cxnId="{A87B4482-33C7-4FC2-A7DF-9784204D6409}">
      <dgm:prSet/>
      <dgm:spPr/>
      <dgm:t>
        <a:bodyPr/>
        <a:lstStyle/>
        <a:p>
          <a:endParaRPr lang="en-US" sz="2000">
            <a:solidFill>
              <a:schemeClr val="accent1">
                <a:lumMod val="75000"/>
              </a:schemeClr>
            </a:solidFill>
          </a:endParaRPr>
        </a:p>
      </dgm:t>
    </dgm:pt>
    <dgm:pt modelId="{D5BCB43D-A734-4588-BD33-238C8EB9B848}">
      <dgm:prSet custT="1"/>
      <dgm:spPr/>
      <dgm:t>
        <a:bodyPr/>
        <a:lstStyle/>
        <a:p>
          <a:pPr rtl="0"/>
          <a:r>
            <a:rPr lang="az-Latn-AZ" sz="2000" b="1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Radioaktiv yodla müalicə – yaşlı və əməliyyatdan sonra tiroqlobulin səviyyəsində artım olan xəstələrdə</a:t>
          </a:r>
          <a:endParaRPr lang="en-US" sz="2000" b="1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C0FF1D6-DDB6-45E8-9634-12967B2BC3A2}" type="parTrans" cxnId="{33CFD8E9-FB48-4B09-8529-E9AC2C1FF705}">
      <dgm:prSet/>
      <dgm:spPr/>
      <dgm:t>
        <a:bodyPr/>
        <a:lstStyle/>
        <a:p>
          <a:endParaRPr lang="en-US" sz="2000">
            <a:solidFill>
              <a:schemeClr val="accent1">
                <a:lumMod val="75000"/>
              </a:schemeClr>
            </a:solidFill>
          </a:endParaRPr>
        </a:p>
      </dgm:t>
    </dgm:pt>
    <dgm:pt modelId="{0CE93A6C-08E2-4DCA-985C-F884ED57D0D6}" type="sibTrans" cxnId="{33CFD8E9-FB48-4B09-8529-E9AC2C1FF705}">
      <dgm:prSet/>
      <dgm:spPr/>
      <dgm:t>
        <a:bodyPr/>
        <a:lstStyle/>
        <a:p>
          <a:endParaRPr lang="en-US" sz="2000">
            <a:solidFill>
              <a:schemeClr val="accent1">
                <a:lumMod val="75000"/>
              </a:schemeClr>
            </a:solidFill>
          </a:endParaRPr>
        </a:p>
      </dgm:t>
    </dgm:pt>
    <dgm:pt modelId="{F9D7844D-938E-4416-A019-E00F5D6414C3}" type="pres">
      <dgm:prSet presAssocID="{6689518A-98BB-40DD-86D3-5265133FBD0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09F400AB-0EF6-4725-923E-CF4078CAD7E7}" type="pres">
      <dgm:prSet presAssocID="{4013F788-1309-4263-9AD8-3F1793246089}" presName="hierRoot1" presStyleCnt="0">
        <dgm:presLayoutVars>
          <dgm:hierBranch val="init"/>
        </dgm:presLayoutVars>
      </dgm:prSet>
      <dgm:spPr/>
    </dgm:pt>
    <dgm:pt modelId="{933931D7-A1B4-437A-AF20-A2782FC42B69}" type="pres">
      <dgm:prSet presAssocID="{4013F788-1309-4263-9AD8-3F1793246089}" presName="rootComposite1" presStyleCnt="0"/>
      <dgm:spPr/>
    </dgm:pt>
    <dgm:pt modelId="{7AFC7F4C-AD9C-4CC1-9265-CB3B63C4AB76}" type="pres">
      <dgm:prSet presAssocID="{4013F788-1309-4263-9AD8-3F1793246089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3ACE77B-02AD-4241-B376-02E743D14038}" type="pres">
      <dgm:prSet presAssocID="{4013F788-1309-4263-9AD8-3F1793246089}" presName="rootConnector1" presStyleLbl="node1" presStyleIdx="0" presStyleCnt="0"/>
      <dgm:spPr/>
      <dgm:t>
        <a:bodyPr/>
        <a:lstStyle/>
        <a:p>
          <a:endParaRPr lang="en-US"/>
        </a:p>
      </dgm:t>
    </dgm:pt>
    <dgm:pt modelId="{F9EFD069-A676-48A6-84E6-F276D23C1230}" type="pres">
      <dgm:prSet presAssocID="{4013F788-1309-4263-9AD8-3F1793246089}" presName="hierChild2" presStyleCnt="0"/>
      <dgm:spPr/>
    </dgm:pt>
    <dgm:pt modelId="{818EF2D2-8C58-4BA6-9C26-E4EDE70C8113}" type="pres">
      <dgm:prSet presAssocID="{E421630D-F26E-4FC2-8B50-1D032BE56D9D}" presName="Name37" presStyleLbl="parChTrans1D2" presStyleIdx="0" presStyleCnt="3"/>
      <dgm:spPr/>
      <dgm:t>
        <a:bodyPr/>
        <a:lstStyle/>
        <a:p>
          <a:endParaRPr lang="en-US"/>
        </a:p>
      </dgm:t>
    </dgm:pt>
    <dgm:pt modelId="{5BC0350B-B0D9-4DD5-8560-9A8D9B523784}" type="pres">
      <dgm:prSet presAssocID="{ED3AA8CE-1BA4-474E-89B8-AE2F427C686E}" presName="hierRoot2" presStyleCnt="0">
        <dgm:presLayoutVars>
          <dgm:hierBranch val="init"/>
        </dgm:presLayoutVars>
      </dgm:prSet>
      <dgm:spPr/>
    </dgm:pt>
    <dgm:pt modelId="{FBA477AA-5454-4992-B82A-F1B1D4E94DF0}" type="pres">
      <dgm:prSet presAssocID="{ED3AA8CE-1BA4-474E-89B8-AE2F427C686E}" presName="rootComposite" presStyleCnt="0"/>
      <dgm:spPr/>
    </dgm:pt>
    <dgm:pt modelId="{0C602897-51BE-4052-ABF7-D19F7B56FCF1}" type="pres">
      <dgm:prSet presAssocID="{ED3AA8CE-1BA4-474E-89B8-AE2F427C686E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1254073-6337-409E-A139-0CCAB069C970}" type="pres">
      <dgm:prSet presAssocID="{ED3AA8CE-1BA4-474E-89B8-AE2F427C686E}" presName="rootConnector" presStyleLbl="node2" presStyleIdx="0" presStyleCnt="3"/>
      <dgm:spPr/>
      <dgm:t>
        <a:bodyPr/>
        <a:lstStyle/>
        <a:p>
          <a:endParaRPr lang="en-US"/>
        </a:p>
      </dgm:t>
    </dgm:pt>
    <dgm:pt modelId="{7EC0E9E9-1653-46F2-8338-27FA4EE5C913}" type="pres">
      <dgm:prSet presAssocID="{ED3AA8CE-1BA4-474E-89B8-AE2F427C686E}" presName="hierChild4" presStyleCnt="0"/>
      <dgm:spPr/>
    </dgm:pt>
    <dgm:pt modelId="{CEFE650A-6138-4CFE-9A32-F7E4E7E22E61}" type="pres">
      <dgm:prSet presAssocID="{ED3AA8CE-1BA4-474E-89B8-AE2F427C686E}" presName="hierChild5" presStyleCnt="0"/>
      <dgm:spPr/>
    </dgm:pt>
    <dgm:pt modelId="{0594355C-2E1E-45E6-95B9-A8AB90E165BB}" type="pres">
      <dgm:prSet presAssocID="{D355695A-8A5E-4C21-9524-6B1DB7F7C6B1}" presName="Name37" presStyleLbl="parChTrans1D2" presStyleIdx="1" presStyleCnt="3"/>
      <dgm:spPr/>
      <dgm:t>
        <a:bodyPr/>
        <a:lstStyle/>
        <a:p>
          <a:endParaRPr lang="en-US"/>
        </a:p>
      </dgm:t>
    </dgm:pt>
    <dgm:pt modelId="{67D022C1-CFC6-4FB3-BC1A-B4A5352F493A}" type="pres">
      <dgm:prSet presAssocID="{5A97F4F6-6914-4242-9860-F2DCC8E3233F}" presName="hierRoot2" presStyleCnt="0">
        <dgm:presLayoutVars>
          <dgm:hierBranch val="init"/>
        </dgm:presLayoutVars>
      </dgm:prSet>
      <dgm:spPr/>
    </dgm:pt>
    <dgm:pt modelId="{D6927D07-8E3C-490A-8853-DF2C64886694}" type="pres">
      <dgm:prSet presAssocID="{5A97F4F6-6914-4242-9860-F2DCC8E3233F}" presName="rootComposite" presStyleCnt="0"/>
      <dgm:spPr/>
    </dgm:pt>
    <dgm:pt modelId="{FBAB32D5-3718-42DF-B6CB-692D867DF292}" type="pres">
      <dgm:prSet presAssocID="{5A97F4F6-6914-4242-9860-F2DCC8E3233F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CC98A7E-BAC9-47FA-871C-1617B64032EE}" type="pres">
      <dgm:prSet presAssocID="{5A97F4F6-6914-4242-9860-F2DCC8E3233F}" presName="rootConnector" presStyleLbl="node2" presStyleIdx="1" presStyleCnt="3"/>
      <dgm:spPr/>
      <dgm:t>
        <a:bodyPr/>
        <a:lstStyle/>
        <a:p>
          <a:endParaRPr lang="en-US"/>
        </a:p>
      </dgm:t>
    </dgm:pt>
    <dgm:pt modelId="{AB185593-38D5-4C3D-A8F6-A31F007B9F02}" type="pres">
      <dgm:prSet presAssocID="{5A97F4F6-6914-4242-9860-F2DCC8E3233F}" presName="hierChild4" presStyleCnt="0"/>
      <dgm:spPr/>
    </dgm:pt>
    <dgm:pt modelId="{DCCBA915-A6DF-4657-A1A6-6D91D8F1B845}" type="pres">
      <dgm:prSet presAssocID="{5A97F4F6-6914-4242-9860-F2DCC8E3233F}" presName="hierChild5" presStyleCnt="0"/>
      <dgm:spPr/>
    </dgm:pt>
    <dgm:pt modelId="{9EBAD78B-0FBD-41D3-B842-B85FD4CA794B}" type="pres">
      <dgm:prSet presAssocID="{CC0FF1D6-DDB6-45E8-9634-12967B2BC3A2}" presName="Name37" presStyleLbl="parChTrans1D2" presStyleIdx="2" presStyleCnt="3"/>
      <dgm:spPr/>
      <dgm:t>
        <a:bodyPr/>
        <a:lstStyle/>
        <a:p>
          <a:endParaRPr lang="en-US"/>
        </a:p>
      </dgm:t>
    </dgm:pt>
    <dgm:pt modelId="{EAFEEAF6-15E6-4670-B446-7016DD8DBCA3}" type="pres">
      <dgm:prSet presAssocID="{D5BCB43D-A734-4588-BD33-238C8EB9B848}" presName="hierRoot2" presStyleCnt="0">
        <dgm:presLayoutVars>
          <dgm:hierBranch val="init"/>
        </dgm:presLayoutVars>
      </dgm:prSet>
      <dgm:spPr/>
    </dgm:pt>
    <dgm:pt modelId="{6E0A911E-7ACC-4BCF-AD91-A06A3B40748F}" type="pres">
      <dgm:prSet presAssocID="{D5BCB43D-A734-4588-BD33-238C8EB9B848}" presName="rootComposite" presStyleCnt="0"/>
      <dgm:spPr/>
    </dgm:pt>
    <dgm:pt modelId="{CEC6B2C7-C045-409C-AAC9-AD5A782A90C0}" type="pres">
      <dgm:prSet presAssocID="{D5BCB43D-A734-4588-BD33-238C8EB9B848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07262E4-DD87-4AAE-9D6A-7C88AE25C014}" type="pres">
      <dgm:prSet presAssocID="{D5BCB43D-A734-4588-BD33-238C8EB9B848}" presName="rootConnector" presStyleLbl="node2" presStyleIdx="2" presStyleCnt="3"/>
      <dgm:spPr/>
      <dgm:t>
        <a:bodyPr/>
        <a:lstStyle/>
        <a:p>
          <a:endParaRPr lang="en-US"/>
        </a:p>
      </dgm:t>
    </dgm:pt>
    <dgm:pt modelId="{CCCE1A1F-7BCA-4602-B8D5-AE979F90AA56}" type="pres">
      <dgm:prSet presAssocID="{D5BCB43D-A734-4588-BD33-238C8EB9B848}" presName="hierChild4" presStyleCnt="0"/>
      <dgm:spPr/>
    </dgm:pt>
    <dgm:pt modelId="{2558D22B-5E93-421C-9549-9BB6D553FE7E}" type="pres">
      <dgm:prSet presAssocID="{D5BCB43D-A734-4588-BD33-238C8EB9B848}" presName="hierChild5" presStyleCnt="0"/>
      <dgm:spPr/>
    </dgm:pt>
    <dgm:pt modelId="{D61A40D5-6F93-4DBB-AD8C-7FFA6890FAB8}" type="pres">
      <dgm:prSet presAssocID="{4013F788-1309-4263-9AD8-3F1793246089}" presName="hierChild3" presStyleCnt="0"/>
      <dgm:spPr/>
    </dgm:pt>
  </dgm:ptLst>
  <dgm:cxnLst>
    <dgm:cxn modelId="{3BE39A8B-C89A-4B9F-B33F-C32B1E7F0F05}" srcId="{4013F788-1309-4263-9AD8-3F1793246089}" destId="{ED3AA8CE-1BA4-474E-89B8-AE2F427C686E}" srcOrd="0" destOrd="0" parTransId="{E421630D-F26E-4FC2-8B50-1D032BE56D9D}" sibTransId="{D06E5E27-917F-42B8-B895-6FC20EF91EC1}"/>
    <dgm:cxn modelId="{9B36467A-E624-469E-8C12-B28FDF55895A}" type="presOf" srcId="{5A97F4F6-6914-4242-9860-F2DCC8E3233F}" destId="{7CC98A7E-BAC9-47FA-871C-1617B64032EE}" srcOrd="1" destOrd="0" presId="urn:microsoft.com/office/officeart/2005/8/layout/orgChart1"/>
    <dgm:cxn modelId="{5B7E4D34-E648-473B-B0D7-3389B0E58BE6}" type="presOf" srcId="{CC0FF1D6-DDB6-45E8-9634-12967B2BC3A2}" destId="{9EBAD78B-0FBD-41D3-B842-B85FD4CA794B}" srcOrd="0" destOrd="0" presId="urn:microsoft.com/office/officeart/2005/8/layout/orgChart1"/>
    <dgm:cxn modelId="{874C0528-4552-4599-AFF2-5E67E200F366}" type="presOf" srcId="{E421630D-F26E-4FC2-8B50-1D032BE56D9D}" destId="{818EF2D2-8C58-4BA6-9C26-E4EDE70C8113}" srcOrd="0" destOrd="0" presId="urn:microsoft.com/office/officeart/2005/8/layout/orgChart1"/>
    <dgm:cxn modelId="{E6C1DD1A-B79A-493C-8A06-98959B014E30}" type="presOf" srcId="{ED3AA8CE-1BA4-474E-89B8-AE2F427C686E}" destId="{0C602897-51BE-4052-ABF7-D19F7B56FCF1}" srcOrd="0" destOrd="0" presId="urn:microsoft.com/office/officeart/2005/8/layout/orgChart1"/>
    <dgm:cxn modelId="{A8560C12-37B7-4F0F-B3BB-A281869A615C}" type="presOf" srcId="{D5BCB43D-A734-4588-BD33-238C8EB9B848}" destId="{CEC6B2C7-C045-409C-AAC9-AD5A782A90C0}" srcOrd="0" destOrd="0" presId="urn:microsoft.com/office/officeart/2005/8/layout/orgChart1"/>
    <dgm:cxn modelId="{A87B4482-33C7-4FC2-A7DF-9784204D6409}" srcId="{4013F788-1309-4263-9AD8-3F1793246089}" destId="{5A97F4F6-6914-4242-9860-F2DCC8E3233F}" srcOrd="1" destOrd="0" parTransId="{D355695A-8A5E-4C21-9524-6B1DB7F7C6B1}" sibTransId="{7653A023-F7F5-4D87-837C-D339A908D275}"/>
    <dgm:cxn modelId="{33CFD8E9-FB48-4B09-8529-E9AC2C1FF705}" srcId="{4013F788-1309-4263-9AD8-3F1793246089}" destId="{D5BCB43D-A734-4588-BD33-238C8EB9B848}" srcOrd="2" destOrd="0" parTransId="{CC0FF1D6-DDB6-45E8-9634-12967B2BC3A2}" sibTransId="{0CE93A6C-08E2-4DCA-985C-F884ED57D0D6}"/>
    <dgm:cxn modelId="{3C86902E-4725-46AA-991A-43F46B45A9BF}" type="presOf" srcId="{4013F788-1309-4263-9AD8-3F1793246089}" destId="{F3ACE77B-02AD-4241-B376-02E743D14038}" srcOrd="1" destOrd="0" presId="urn:microsoft.com/office/officeart/2005/8/layout/orgChart1"/>
    <dgm:cxn modelId="{0669BD7D-B67C-41E4-84C6-C68FBEB6E620}" type="presOf" srcId="{D355695A-8A5E-4C21-9524-6B1DB7F7C6B1}" destId="{0594355C-2E1E-45E6-95B9-A8AB90E165BB}" srcOrd="0" destOrd="0" presId="urn:microsoft.com/office/officeart/2005/8/layout/orgChart1"/>
    <dgm:cxn modelId="{D79F7CDE-1A19-42BA-89E4-8515A8DEC914}" type="presOf" srcId="{D5BCB43D-A734-4588-BD33-238C8EB9B848}" destId="{807262E4-DD87-4AAE-9D6A-7C88AE25C014}" srcOrd="1" destOrd="0" presId="urn:microsoft.com/office/officeart/2005/8/layout/orgChart1"/>
    <dgm:cxn modelId="{76A5DCD7-88B9-4A27-AE37-7964A2399682}" type="presOf" srcId="{6689518A-98BB-40DD-86D3-5265133FBD0B}" destId="{F9D7844D-938E-4416-A019-E00F5D6414C3}" srcOrd="0" destOrd="0" presId="urn:microsoft.com/office/officeart/2005/8/layout/orgChart1"/>
    <dgm:cxn modelId="{84993AA4-1CB0-4852-BB18-7F3FFD49CEC8}" type="presOf" srcId="{ED3AA8CE-1BA4-474E-89B8-AE2F427C686E}" destId="{A1254073-6337-409E-A139-0CCAB069C970}" srcOrd="1" destOrd="0" presId="urn:microsoft.com/office/officeart/2005/8/layout/orgChart1"/>
    <dgm:cxn modelId="{2AEC20DB-3615-4D80-9A65-4EC6B7AA1B8A}" type="presOf" srcId="{5A97F4F6-6914-4242-9860-F2DCC8E3233F}" destId="{FBAB32D5-3718-42DF-B6CB-692D867DF292}" srcOrd="0" destOrd="0" presId="urn:microsoft.com/office/officeart/2005/8/layout/orgChart1"/>
    <dgm:cxn modelId="{22473116-8418-4C8E-A6D0-D9A546B7EFFB}" type="presOf" srcId="{4013F788-1309-4263-9AD8-3F1793246089}" destId="{7AFC7F4C-AD9C-4CC1-9265-CB3B63C4AB76}" srcOrd="0" destOrd="0" presId="urn:microsoft.com/office/officeart/2005/8/layout/orgChart1"/>
    <dgm:cxn modelId="{0F050C9B-7AAD-4E67-B057-F1E1F7D3D2AE}" srcId="{6689518A-98BB-40DD-86D3-5265133FBD0B}" destId="{4013F788-1309-4263-9AD8-3F1793246089}" srcOrd="0" destOrd="0" parTransId="{6802D48D-F8CB-427C-A07F-71A997B247AD}" sibTransId="{BA1B6240-C017-4220-B2D2-2A89DC2BAE03}"/>
    <dgm:cxn modelId="{2207BA3F-408C-40CB-BC78-F21E80327D6C}" type="presParOf" srcId="{F9D7844D-938E-4416-A019-E00F5D6414C3}" destId="{09F400AB-0EF6-4725-923E-CF4078CAD7E7}" srcOrd="0" destOrd="0" presId="urn:microsoft.com/office/officeart/2005/8/layout/orgChart1"/>
    <dgm:cxn modelId="{4A98EB63-65E0-4836-8B46-873D567F5E53}" type="presParOf" srcId="{09F400AB-0EF6-4725-923E-CF4078CAD7E7}" destId="{933931D7-A1B4-437A-AF20-A2782FC42B69}" srcOrd="0" destOrd="0" presId="urn:microsoft.com/office/officeart/2005/8/layout/orgChart1"/>
    <dgm:cxn modelId="{557FB1A6-26F6-40F9-8E84-F2B5DC163480}" type="presParOf" srcId="{933931D7-A1B4-437A-AF20-A2782FC42B69}" destId="{7AFC7F4C-AD9C-4CC1-9265-CB3B63C4AB76}" srcOrd="0" destOrd="0" presId="urn:microsoft.com/office/officeart/2005/8/layout/orgChart1"/>
    <dgm:cxn modelId="{502B3C04-294A-44AE-8566-2B4B8E945216}" type="presParOf" srcId="{933931D7-A1B4-437A-AF20-A2782FC42B69}" destId="{F3ACE77B-02AD-4241-B376-02E743D14038}" srcOrd="1" destOrd="0" presId="urn:microsoft.com/office/officeart/2005/8/layout/orgChart1"/>
    <dgm:cxn modelId="{C1B2B020-C2FD-486C-918E-FC45964A86AB}" type="presParOf" srcId="{09F400AB-0EF6-4725-923E-CF4078CAD7E7}" destId="{F9EFD069-A676-48A6-84E6-F276D23C1230}" srcOrd="1" destOrd="0" presId="urn:microsoft.com/office/officeart/2005/8/layout/orgChart1"/>
    <dgm:cxn modelId="{D03559B5-9454-4EB8-B581-51885679F348}" type="presParOf" srcId="{F9EFD069-A676-48A6-84E6-F276D23C1230}" destId="{818EF2D2-8C58-4BA6-9C26-E4EDE70C8113}" srcOrd="0" destOrd="0" presId="urn:microsoft.com/office/officeart/2005/8/layout/orgChart1"/>
    <dgm:cxn modelId="{DE42AC67-8ABF-4BC7-A6CA-3BCE7D30D669}" type="presParOf" srcId="{F9EFD069-A676-48A6-84E6-F276D23C1230}" destId="{5BC0350B-B0D9-4DD5-8560-9A8D9B523784}" srcOrd="1" destOrd="0" presId="urn:microsoft.com/office/officeart/2005/8/layout/orgChart1"/>
    <dgm:cxn modelId="{C0E2AE7B-FACF-42F6-B7BC-BED58757D476}" type="presParOf" srcId="{5BC0350B-B0D9-4DD5-8560-9A8D9B523784}" destId="{FBA477AA-5454-4992-B82A-F1B1D4E94DF0}" srcOrd="0" destOrd="0" presId="urn:microsoft.com/office/officeart/2005/8/layout/orgChart1"/>
    <dgm:cxn modelId="{C821717B-E813-4014-B5EB-542A646DBD6E}" type="presParOf" srcId="{FBA477AA-5454-4992-B82A-F1B1D4E94DF0}" destId="{0C602897-51BE-4052-ABF7-D19F7B56FCF1}" srcOrd="0" destOrd="0" presId="urn:microsoft.com/office/officeart/2005/8/layout/orgChart1"/>
    <dgm:cxn modelId="{3E4F05C3-1A11-4D77-82E7-DCA0D81D2A8D}" type="presParOf" srcId="{FBA477AA-5454-4992-B82A-F1B1D4E94DF0}" destId="{A1254073-6337-409E-A139-0CCAB069C970}" srcOrd="1" destOrd="0" presId="urn:microsoft.com/office/officeart/2005/8/layout/orgChart1"/>
    <dgm:cxn modelId="{91FEDAC3-11D6-4B08-A264-C898C3893686}" type="presParOf" srcId="{5BC0350B-B0D9-4DD5-8560-9A8D9B523784}" destId="{7EC0E9E9-1653-46F2-8338-27FA4EE5C913}" srcOrd="1" destOrd="0" presId="urn:microsoft.com/office/officeart/2005/8/layout/orgChart1"/>
    <dgm:cxn modelId="{16083E6A-D60C-4CBA-972C-1CDD8C694731}" type="presParOf" srcId="{5BC0350B-B0D9-4DD5-8560-9A8D9B523784}" destId="{CEFE650A-6138-4CFE-9A32-F7E4E7E22E61}" srcOrd="2" destOrd="0" presId="urn:microsoft.com/office/officeart/2005/8/layout/orgChart1"/>
    <dgm:cxn modelId="{0C3FB7EE-EBEB-4043-82F3-7170AEAD2779}" type="presParOf" srcId="{F9EFD069-A676-48A6-84E6-F276D23C1230}" destId="{0594355C-2E1E-45E6-95B9-A8AB90E165BB}" srcOrd="2" destOrd="0" presId="urn:microsoft.com/office/officeart/2005/8/layout/orgChart1"/>
    <dgm:cxn modelId="{6B5CB1AF-8187-4AFC-B636-B0A5282A5E10}" type="presParOf" srcId="{F9EFD069-A676-48A6-84E6-F276D23C1230}" destId="{67D022C1-CFC6-4FB3-BC1A-B4A5352F493A}" srcOrd="3" destOrd="0" presId="urn:microsoft.com/office/officeart/2005/8/layout/orgChart1"/>
    <dgm:cxn modelId="{B75F5BC2-E33A-47A6-9CCB-561D8F2FE046}" type="presParOf" srcId="{67D022C1-CFC6-4FB3-BC1A-B4A5352F493A}" destId="{D6927D07-8E3C-490A-8853-DF2C64886694}" srcOrd="0" destOrd="0" presId="urn:microsoft.com/office/officeart/2005/8/layout/orgChart1"/>
    <dgm:cxn modelId="{9D0C1C88-27DE-4A29-8A58-E640DE2EF28E}" type="presParOf" srcId="{D6927D07-8E3C-490A-8853-DF2C64886694}" destId="{FBAB32D5-3718-42DF-B6CB-692D867DF292}" srcOrd="0" destOrd="0" presId="urn:microsoft.com/office/officeart/2005/8/layout/orgChart1"/>
    <dgm:cxn modelId="{AF3CC8E5-6443-4CC3-AF50-2FC115EC46BA}" type="presParOf" srcId="{D6927D07-8E3C-490A-8853-DF2C64886694}" destId="{7CC98A7E-BAC9-47FA-871C-1617B64032EE}" srcOrd="1" destOrd="0" presId="urn:microsoft.com/office/officeart/2005/8/layout/orgChart1"/>
    <dgm:cxn modelId="{C14557B9-1622-44A6-B466-DD0E2072C08B}" type="presParOf" srcId="{67D022C1-CFC6-4FB3-BC1A-B4A5352F493A}" destId="{AB185593-38D5-4C3D-A8F6-A31F007B9F02}" srcOrd="1" destOrd="0" presId="urn:microsoft.com/office/officeart/2005/8/layout/orgChart1"/>
    <dgm:cxn modelId="{14449DFB-3329-4CFA-B2A9-3B46E0B9EE27}" type="presParOf" srcId="{67D022C1-CFC6-4FB3-BC1A-B4A5352F493A}" destId="{DCCBA915-A6DF-4657-A1A6-6D91D8F1B845}" srcOrd="2" destOrd="0" presId="urn:microsoft.com/office/officeart/2005/8/layout/orgChart1"/>
    <dgm:cxn modelId="{371C5E94-0DDD-4EF6-BF54-BD55FA45B43C}" type="presParOf" srcId="{F9EFD069-A676-48A6-84E6-F276D23C1230}" destId="{9EBAD78B-0FBD-41D3-B842-B85FD4CA794B}" srcOrd="4" destOrd="0" presId="urn:microsoft.com/office/officeart/2005/8/layout/orgChart1"/>
    <dgm:cxn modelId="{BE551BE5-C50A-4F59-A9FD-9CC7767B0A94}" type="presParOf" srcId="{F9EFD069-A676-48A6-84E6-F276D23C1230}" destId="{EAFEEAF6-15E6-4670-B446-7016DD8DBCA3}" srcOrd="5" destOrd="0" presId="urn:microsoft.com/office/officeart/2005/8/layout/orgChart1"/>
    <dgm:cxn modelId="{30C427D1-31A1-4FC9-A857-FA35D73920DF}" type="presParOf" srcId="{EAFEEAF6-15E6-4670-B446-7016DD8DBCA3}" destId="{6E0A911E-7ACC-4BCF-AD91-A06A3B40748F}" srcOrd="0" destOrd="0" presId="urn:microsoft.com/office/officeart/2005/8/layout/orgChart1"/>
    <dgm:cxn modelId="{7B2F3E2E-6263-45A0-9BCD-73C4B1825B9E}" type="presParOf" srcId="{6E0A911E-7ACC-4BCF-AD91-A06A3B40748F}" destId="{CEC6B2C7-C045-409C-AAC9-AD5A782A90C0}" srcOrd="0" destOrd="0" presId="urn:microsoft.com/office/officeart/2005/8/layout/orgChart1"/>
    <dgm:cxn modelId="{885A32CF-CDEE-4097-876E-48DA74DE2DE5}" type="presParOf" srcId="{6E0A911E-7ACC-4BCF-AD91-A06A3B40748F}" destId="{807262E4-DD87-4AAE-9D6A-7C88AE25C014}" srcOrd="1" destOrd="0" presId="urn:microsoft.com/office/officeart/2005/8/layout/orgChart1"/>
    <dgm:cxn modelId="{FEF4FCCF-0F73-4274-A421-E261D2475198}" type="presParOf" srcId="{EAFEEAF6-15E6-4670-B446-7016DD8DBCA3}" destId="{CCCE1A1F-7BCA-4602-B8D5-AE979F90AA56}" srcOrd="1" destOrd="0" presId="urn:microsoft.com/office/officeart/2005/8/layout/orgChart1"/>
    <dgm:cxn modelId="{094F5771-0E69-4770-A302-F5CBD3ACA354}" type="presParOf" srcId="{EAFEEAF6-15E6-4670-B446-7016DD8DBCA3}" destId="{2558D22B-5E93-421C-9549-9BB6D553FE7E}" srcOrd="2" destOrd="0" presId="urn:microsoft.com/office/officeart/2005/8/layout/orgChart1"/>
    <dgm:cxn modelId="{9BF84663-71CC-4F6D-B62A-0BCAB04A6C12}" type="presParOf" srcId="{09F400AB-0EF6-4725-923E-CF4078CAD7E7}" destId="{D61A40D5-6F93-4DBB-AD8C-7FFA6890FAB8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3F87309-C42D-4A95-89F0-D0916FC21602}" type="doc">
      <dgm:prSet loTypeId="urn:microsoft.com/office/officeart/2005/8/layout/hProcess11" loCatId="process" qsTypeId="urn:microsoft.com/office/officeart/2005/8/quickstyle/simple1" qsCatId="simple" csTypeId="urn:microsoft.com/office/officeart/2005/8/colors/accent2_3" csCatId="accent2" phldr="1"/>
      <dgm:spPr/>
      <dgm:t>
        <a:bodyPr/>
        <a:lstStyle/>
        <a:p>
          <a:endParaRPr lang="en-US"/>
        </a:p>
      </dgm:t>
    </dgm:pt>
    <dgm:pt modelId="{35026B47-A225-4A37-94BA-343FB4F2569E}">
      <dgm:prSet custT="1"/>
      <dgm:spPr/>
      <dgm:t>
        <a:bodyPr/>
        <a:lstStyle/>
        <a:p>
          <a:pPr rtl="0"/>
          <a:r>
            <a:rPr lang="az-Latn-AZ" sz="20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Sporadik MX-də – total tiroidektomiya, mərkəzi limfadisseksiya</a:t>
          </a:r>
          <a:endParaRPr lang="en-US" sz="20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627A1EB-295E-430B-9AA7-2F2984B909B3}" type="parTrans" cxnId="{46C76A2F-17F6-4E83-9F35-8584041AE8CD}">
      <dgm:prSet/>
      <dgm:spPr/>
      <dgm:t>
        <a:bodyPr/>
        <a:lstStyle/>
        <a:p>
          <a:endParaRPr lang="en-US" sz="2000">
            <a:solidFill>
              <a:schemeClr val="accent1">
                <a:lumMod val="75000"/>
              </a:schemeClr>
            </a:solidFill>
          </a:endParaRPr>
        </a:p>
      </dgm:t>
    </dgm:pt>
    <dgm:pt modelId="{EC14FFE7-02A7-49A9-B235-355326D0BD9B}" type="sibTrans" cxnId="{46C76A2F-17F6-4E83-9F35-8584041AE8CD}">
      <dgm:prSet/>
      <dgm:spPr/>
      <dgm:t>
        <a:bodyPr/>
        <a:lstStyle/>
        <a:p>
          <a:endParaRPr lang="en-US" sz="2000">
            <a:solidFill>
              <a:schemeClr val="accent1">
                <a:lumMod val="75000"/>
              </a:schemeClr>
            </a:solidFill>
          </a:endParaRPr>
        </a:p>
      </dgm:t>
    </dgm:pt>
    <dgm:pt modelId="{90380AF3-F05B-4B98-A34A-1359306F9313}">
      <dgm:prSet custT="1"/>
      <dgm:spPr/>
      <dgm:t>
        <a:bodyPr/>
        <a:lstStyle/>
        <a:p>
          <a:pPr rtl="0"/>
          <a:r>
            <a:rPr lang="az-Latn-AZ" sz="20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5 yaşında MEN 2A və ya ailəvi medullyar xərçəng – tiroidektomiya, lakin boyun limfadisseksiyası mütləq göstəriş deyil </a:t>
          </a:r>
          <a:endParaRPr lang="en-US" sz="20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E516DBB-2B7E-4642-B8AE-7B44CB886F2E}" type="parTrans" cxnId="{EE6BE9E6-3AE2-4AED-AD5F-285F421A6D2E}">
      <dgm:prSet/>
      <dgm:spPr/>
      <dgm:t>
        <a:bodyPr/>
        <a:lstStyle/>
        <a:p>
          <a:endParaRPr lang="en-US" sz="2000">
            <a:solidFill>
              <a:schemeClr val="accent1">
                <a:lumMod val="75000"/>
              </a:schemeClr>
            </a:solidFill>
          </a:endParaRPr>
        </a:p>
      </dgm:t>
    </dgm:pt>
    <dgm:pt modelId="{FC6BE3B8-0958-433E-B4FF-65AE16653AAF}" type="sibTrans" cxnId="{EE6BE9E6-3AE2-4AED-AD5F-285F421A6D2E}">
      <dgm:prSet/>
      <dgm:spPr/>
      <dgm:t>
        <a:bodyPr/>
        <a:lstStyle/>
        <a:p>
          <a:endParaRPr lang="en-US" sz="2000">
            <a:solidFill>
              <a:schemeClr val="accent1">
                <a:lumMod val="75000"/>
              </a:schemeClr>
            </a:solidFill>
          </a:endParaRPr>
        </a:p>
      </dgm:t>
    </dgm:pt>
    <dgm:pt modelId="{247973A1-93C9-4D88-B586-F3E88CF11170}">
      <dgm:prSet custT="1"/>
      <dgm:spPr/>
      <dgm:t>
        <a:bodyPr/>
        <a:lstStyle/>
        <a:p>
          <a:pPr rtl="0"/>
          <a:r>
            <a:rPr lang="az-Latn-AZ" sz="20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Men 2B fenotipində – bilateral mərkəzi boyun disseksiyası mütləqdir</a:t>
          </a:r>
          <a:endParaRPr lang="en-US" sz="20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847C82-4CAA-4295-83D8-9461602DF80F}" type="parTrans" cxnId="{266C203B-5B9F-4BE9-9E8E-02391BC542C3}">
      <dgm:prSet/>
      <dgm:spPr/>
      <dgm:t>
        <a:bodyPr/>
        <a:lstStyle/>
        <a:p>
          <a:endParaRPr lang="en-US" sz="2000">
            <a:solidFill>
              <a:schemeClr val="accent1">
                <a:lumMod val="75000"/>
              </a:schemeClr>
            </a:solidFill>
          </a:endParaRPr>
        </a:p>
      </dgm:t>
    </dgm:pt>
    <dgm:pt modelId="{D50F557C-8B2E-4944-A552-6544B6516361}" type="sibTrans" cxnId="{266C203B-5B9F-4BE9-9E8E-02391BC542C3}">
      <dgm:prSet/>
      <dgm:spPr/>
      <dgm:t>
        <a:bodyPr/>
        <a:lstStyle/>
        <a:p>
          <a:endParaRPr lang="en-US" sz="2000">
            <a:solidFill>
              <a:schemeClr val="accent1">
                <a:lumMod val="75000"/>
              </a:schemeClr>
            </a:solidFill>
          </a:endParaRPr>
        </a:p>
      </dgm:t>
    </dgm:pt>
    <dgm:pt modelId="{BEA09B61-753D-40EC-995C-188A0337385B}">
      <dgm:prSet custT="1"/>
      <dgm:spPr/>
      <dgm:t>
        <a:bodyPr/>
        <a:lstStyle/>
        <a:p>
          <a:pPr rtl="0"/>
          <a:r>
            <a:rPr lang="az-Latn-AZ" sz="20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MTX-yə görə əməliyyat olunmuş xəstələrə əməliyyatdan 2-3 ay sonra və illik izləm</a:t>
          </a:r>
          <a:endParaRPr lang="en-US" sz="20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9D68BF4-66E3-4DE3-916E-84D19D661529}" type="parTrans" cxnId="{DDBCD8DA-68A5-48B9-89BE-70ED61178218}">
      <dgm:prSet/>
      <dgm:spPr/>
      <dgm:t>
        <a:bodyPr/>
        <a:lstStyle/>
        <a:p>
          <a:endParaRPr lang="en-US" sz="2000">
            <a:solidFill>
              <a:schemeClr val="accent1">
                <a:lumMod val="75000"/>
              </a:schemeClr>
            </a:solidFill>
          </a:endParaRPr>
        </a:p>
      </dgm:t>
    </dgm:pt>
    <dgm:pt modelId="{CBCB3AE7-0904-40BA-A3C2-BE779D57226D}" type="sibTrans" cxnId="{DDBCD8DA-68A5-48B9-89BE-70ED61178218}">
      <dgm:prSet/>
      <dgm:spPr/>
      <dgm:t>
        <a:bodyPr/>
        <a:lstStyle/>
        <a:p>
          <a:endParaRPr lang="en-US" sz="2000">
            <a:solidFill>
              <a:schemeClr val="accent1">
                <a:lumMod val="75000"/>
              </a:schemeClr>
            </a:solidFill>
          </a:endParaRPr>
        </a:p>
      </dgm:t>
    </dgm:pt>
    <dgm:pt modelId="{88DDAAE5-D8DB-4C23-BD3C-F02A830039F8}" type="pres">
      <dgm:prSet presAssocID="{F3F87309-C42D-4A95-89F0-D0916FC2160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D81FE5C-31C0-45B3-86D3-14B0D7A8729B}" type="pres">
      <dgm:prSet presAssocID="{F3F87309-C42D-4A95-89F0-D0916FC21602}" presName="arrow" presStyleLbl="bgShp" presStyleIdx="0" presStyleCnt="1"/>
      <dgm:spPr/>
    </dgm:pt>
    <dgm:pt modelId="{358D52DC-8964-4B76-9E14-C4D68DB43AD9}" type="pres">
      <dgm:prSet presAssocID="{F3F87309-C42D-4A95-89F0-D0916FC21602}" presName="points" presStyleCnt="0"/>
      <dgm:spPr/>
    </dgm:pt>
    <dgm:pt modelId="{F074243A-1FD5-462A-837F-E4108E581379}" type="pres">
      <dgm:prSet presAssocID="{35026B47-A225-4A37-94BA-343FB4F2569E}" presName="compositeA" presStyleCnt="0"/>
      <dgm:spPr/>
    </dgm:pt>
    <dgm:pt modelId="{F29C9AB6-2F1F-42FA-A8E8-FF0FA4A5851C}" type="pres">
      <dgm:prSet presAssocID="{35026B47-A225-4A37-94BA-343FB4F2569E}" presName="textA" presStyleLbl="revTx" presStyleIdx="0" presStyleCnt="4" custScaleX="17126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81EDA39-03ED-4CA4-A76F-2BEA00D77B06}" type="pres">
      <dgm:prSet presAssocID="{35026B47-A225-4A37-94BA-343FB4F2569E}" presName="circleA" presStyleLbl="node1" presStyleIdx="0" presStyleCnt="4"/>
      <dgm:spPr/>
    </dgm:pt>
    <dgm:pt modelId="{0D829F04-6146-4B63-98D9-ECBF72CB9DD6}" type="pres">
      <dgm:prSet presAssocID="{35026B47-A225-4A37-94BA-343FB4F2569E}" presName="spaceA" presStyleCnt="0"/>
      <dgm:spPr/>
    </dgm:pt>
    <dgm:pt modelId="{7FF3008E-BDD8-4CA8-819F-4C9CCAC7BF4A}" type="pres">
      <dgm:prSet presAssocID="{EC14FFE7-02A7-49A9-B235-355326D0BD9B}" presName="space" presStyleCnt="0"/>
      <dgm:spPr/>
    </dgm:pt>
    <dgm:pt modelId="{317B17CD-30AC-4415-88FF-43B703FD855A}" type="pres">
      <dgm:prSet presAssocID="{90380AF3-F05B-4B98-A34A-1359306F9313}" presName="compositeB" presStyleCnt="0"/>
      <dgm:spPr/>
    </dgm:pt>
    <dgm:pt modelId="{6F4EF526-DB81-4788-ABCE-7DC3E87B7FFC}" type="pres">
      <dgm:prSet presAssocID="{90380AF3-F05B-4B98-A34A-1359306F9313}" presName="textB" presStyleLbl="revTx" presStyleIdx="1" presStyleCnt="4" custScaleX="24715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9FCAA4B-408B-4A3C-96BA-D866BB144C49}" type="pres">
      <dgm:prSet presAssocID="{90380AF3-F05B-4B98-A34A-1359306F9313}" presName="circleB" presStyleLbl="node1" presStyleIdx="1" presStyleCnt="4"/>
      <dgm:spPr/>
    </dgm:pt>
    <dgm:pt modelId="{7DEE676E-E7DA-442C-BA4E-0CF5EE58A3BD}" type="pres">
      <dgm:prSet presAssocID="{90380AF3-F05B-4B98-A34A-1359306F9313}" presName="spaceB" presStyleCnt="0"/>
      <dgm:spPr/>
    </dgm:pt>
    <dgm:pt modelId="{0085E754-EF6A-46A8-9E45-A5CE096FB73D}" type="pres">
      <dgm:prSet presAssocID="{FC6BE3B8-0958-433E-B4FF-65AE16653AAF}" presName="space" presStyleCnt="0"/>
      <dgm:spPr/>
    </dgm:pt>
    <dgm:pt modelId="{D9DD84CF-3EF3-4013-BC7B-F19EEEDB9EE0}" type="pres">
      <dgm:prSet presAssocID="{247973A1-93C9-4D88-B586-F3E88CF11170}" presName="compositeA" presStyleCnt="0"/>
      <dgm:spPr/>
    </dgm:pt>
    <dgm:pt modelId="{92BAA991-8E87-42E2-9AF7-CDCC813213E0}" type="pres">
      <dgm:prSet presAssocID="{247973A1-93C9-4D88-B586-F3E88CF11170}" presName="textA" presStyleLbl="revTx" presStyleIdx="2" presStyleCnt="4" custScaleX="16316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D60C21A-151D-4A3F-9B4C-D59A70A980BA}" type="pres">
      <dgm:prSet presAssocID="{247973A1-93C9-4D88-B586-F3E88CF11170}" presName="circleA" presStyleLbl="node1" presStyleIdx="2" presStyleCnt="4"/>
      <dgm:spPr/>
    </dgm:pt>
    <dgm:pt modelId="{95D91C0C-0389-4056-B12D-66BF9B64E264}" type="pres">
      <dgm:prSet presAssocID="{247973A1-93C9-4D88-B586-F3E88CF11170}" presName="spaceA" presStyleCnt="0"/>
      <dgm:spPr/>
    </dgm:pt>
    <dgm:pt modelId="{D7B002A4-8DB1-473A-8E66-BA4760259F83}" type="pres">
      <dgm:prSet presAssocID="{D50F557C-8B2E-4944-A552-6544B6516361}" presName="space" presStyleCnt="0"/>
      <dgm:spPr/>
    </dgm:pt>
    <dgm:pt modelId="{043572F8-A001-4CB2-BFA7-044A634EBD91}" type="pres">
      <dgm:prSet presAssocID="{BEA09B61-753D-40EC-995C-188A0337385B}" presName="compositeB" presStyleCnt="0"/>
      <dgm:spPr/>
    </dgm:pt>
    <dgm:pt modelId="{BCE6703F-F819-48F8-A034-713BD1FADB06}" type="pres">
      <dgm:prSet presAssocID="{BEA09B61-753D-40EC-995C-188A0337385B}" presName="textB" presStyleLbl="revTx" presStyleIdx="3" presStyleCnt="4" custScaleX="26875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02220BE-DAEE-4B80-A650-A16C4472E41B}" type="pres">
      <dgm:prSet presAssocID="{BEA09B61-753D-40EC-995C-188A0337385B}" presName="circleB" presStyleLbl="node1" presStyleIdx="3" presStyleCnt="4"/>
      <dgm:spPr/>
    </dgm:pt>
    <dgm:pt modelId="{1BAC26E7-46DD-4096-AFDF-8401D0071C0E}" type="pres">
      <dgm:prSet presAssocID="{BEA09B61-753D-40EC-995C-188A0337385B}" presName="spaceB" presStyleCnt="0"/>
      <dgm:spPr/>
    </dgm:pt>
  </dgm:ptLst>
  <dgm:cxnLst>
    <dgm:cxn modelId="{EE6BE9E6-3AE2-4AED-AD5F-285F421A6D2E}" srcId="{F3F87309-C42D-4A95-89F0-D0916FC21602}" destId="{90380AF3-F05B-4B98-A34A-1359306F9313}" srcOrd="1" destOrd="0" parTransId="{BE516DBB-2B7E-4642-B8AE-7B44CB886F2E}" sibTransId="{FC6BE3B8-0958-433E-B4FF-65AE16653AAF}"/>
    <dgm:cxn modelId="{26568BA0-4CB8-4EB4-8A02-BE6648FE7F0F}" type="presOf" srcId="{35026B47-A225-4A37-94BA-343FB4F2569E}" destId="{F29C9AB6-2F1F-42FA-A8E8-FF0FA4A5851C}" srcOrd="0" destOrd="0" presId="urn:microsoft.com/office/officeart/2005/8/layout/hProcess11"/>
    <dgm:cxn modelId="{DDBCD8DA-68A5-48B9-89BE-70ED61178218}" srcId="{F3F87309-C42D-4A95-89F0-D0916FC21602}" destId="{BEA09B61-753D-40EC-995C-188A0337385B}" srcOrd="3" destOrd="0" parTransId="{79D68BF4-66E3-4DE3-916E-84D19D661529}" sibTransId="{CBCB3AE7-0904-40BA-A3C2-BE779D57226D}"/>
    <dgm:cxn modelId="{3D45A4DE-73A3-4977-BCCC-E24F282BF5B6}" type="presOf" srcId="{247973A1-93C9-4D88-B586-F3E88CF11170}" destId="{92BAA991-8E87-42E2-9AF7-CDCC813213E0}" srcOrd="0" destOrd="0" presId="urn:microsoft.com/office/officeart/2005/8/layout/hProcess11"/>
    <dgm:cxn modelId="{46C76A2F-17F6-4E83-9F35-8584041AE8CD}" srcId="{F3F87309-C42D-4A95-89F0-D0916FC21602}" destId="{35026B47-A225-4A37-94BA-343FB4F2569E}" srcOrd="0" destOrd="0" parTransId="{3627A1EB-295E-430B-9AA7-2F2984B909B3}" sibTransId="{EC14FFE7-02A7-49A9-B235-355326D0BD9B}"/>
    <dgm:cxn modelId="{DE2F8D36-B9AF-4E65-AFBF-5442E37B9551}" type="presOf" srcId="{90380AF3-F05B-4B98-A34A-1359306F9313}" destId="{6F4EF526-DB81-4788-ABCE-7DC3E87B7FFC}" srcOrd="0" destOrd="0" presId="urn:microsoft.com/office/officeart/2005/8/layout/hProcess11"/>
    <dgm:cxn modelId="{23281570-F549-4368-B2BF-C2552CF8AF02}" type="presOf" srcId="{BEA09B61-753D-40EC-995C-188A0337385B}" destId="{BCE6703F-F819-48F8-A034-713BD1FADB06}" srcOrd="0" destOrd="0" presId="urn:microsoft.com/office/officeart/2005/8/layout/hProcess11"/>
    <dgm:cxn modelId="{266C203B-5B9F-4BE9-9E8E-02391BC542C3}" srcId="{F3F87309-C42D-4A95-89F0-D0916FC21602}" destId="{247973A1-93C9-4D88-B586-F3E88CF11170}" srcOrd="2" destOrd="0" parTransId="{DD847C82-4CAA-4295-83D8-9461602DF80F}" sibTransId="{D50F557C-8B2E-4944-A552-6544B6516361}"/>
    <dgm:cxn modelId="{7B272701-7C3A-41A3-9C29-19C128EB5412}" type="presOf" srcId="{F3F87309-C42D-4A95-89F0-D0916FC21602}" destId="{88DDAAE5-D8DB-4C23-BD3C-F02A830039F8}" srcOrd="0" destOrd="0" presId="urn:microsoft.com/office/officeart/2005/8/layout/hProcess11"/>
    <dgm:cxn modelId="{5D0841F6-5A93-490B-91F7-CF6B5E728D87}" type="presParOf" srcId="{88DDAAE5-D8DB-4C23-BD3C-F02A830039F8}" destId="{BD81FE5C-31C0-45B3-86D3-14B0D7A8729B}" srcOrd="0" destOrd="0" presId="urn:microsoft.com/office/officeart/2005/8/layout/hProcess11"/>
    <dgm:cxn modelId="{97713FBE-2E24-4065-84B7-D59AF6C49E44}" type="presParOf" srcId="{88DDAAE5-D8DB-4C23-BD3C-F02A830039F8}" destId="{358D52DC-8964-4B76-9E14-C4D68DB43AD9}" srcOrd="1" destOrd="0" presId="urn:microsoft.com/office/officeart/2005/8/layout/hProcess11"/>
    <dgm:cxn modelId="{79774047-E65A-400A-935A-6BD58F96654D}" type="presParOf" srcId="{358D52DC-8964-4B76-9E14-C4D68DB43AD9}" destId="{F074243A-1FD5-462A-837F-E4108E581379}" srcOrd="0" destOrd="0" presId="urn:microsoft.com/office/officeart/2005/8/layout/hProcess11"/>
    <dgm:cxn modelId="{A9A3196C-22D5-4A3C-BDA1-7AB1AE5441AB}" type="presParOf" srcId="{F074243A-1FD5-462A-837F-E4108E581379}" destId="{F29C9AB6-2F1F-42FA-A8E8-FF0FA4A5851C}" srcOrd="0" destOrd="0" presId="urn:microsoft.com/office/officeart/2005/8/layout/hProcess11"/>
    <dgm:cxn modelId="{684F0EF8-2A16-41EE-B3B2-8848AF7FF5B5}" type="presParOf" srcId="{F074243A-1FD5-462A-837F-E4108E581379}" destId="{A81EDA39-03ED-4CA4-A76F-2BEA00D77B06}" srcOrd="1" destOrd="0" presId="urn:microsoft.com/office/officeart/2005/8/layout/hProcess11"/>
    <dgm:cxn modelId="{A6F7671F-51A9-4442-8F48-75F2C44F716E}" type="presParOf" srcId="{F074243A-1FD5-462A-837F-E4108E581379}" destId="{0D829F04-6146-4B63-98D9-ECBF72CB9DD6}" srcOrd="2" destOrd="0" presId="urn:microsoft.com/office/officeart/2005/8/layout/hProcess11"/>
    <dgm:cxn modelId="{B3722129-D726-4D43-8BB8-8BE4354D8D75}" type="presParOf" srcId="{358D52DC-8964-4B76-9E14-C4D68DB43AD9}" destId="{7FF3008E-BDD8-4CA8-819F-4C9CCAC7BF4A}" srcOrd="1" destOrd="0" presId="urn:microsoft.com/office/officeart/2005/8/layout/hProcess11"/>
    <dgm:cxn modelId="{338DA54F-A591-4EB7-8CA5-3C19CCA534EC}" type="presParOf" srcId="{358D52DC-8964-4B76-9E14-C4D68DB43AD9}" destId="{317B17CD-30AC-4415-88FF-43B703FD855A}" srcOrd="2" destOrd="0" presId="urn:microsoft.com/office/officeart/2005/8/layout/hProcess11"/>
    <dgm:cxn modelId="{405F5300-2D16-4CC8-B26C-B9177E90DC19}" type="presParOf" srcId="{317B17CD-30AC-4415-88FF-43B703FD855A}" destId="{6F4EF526-DB81-4788-ABCE-7DC3E87B7FFC}" srcOrd="0" destOrd="0" presId="urn:microsoft.com/office/officeart/2005/8/layout/hProcess11"/>
    <dgm:cxn modelId="{BD0939AD-14E3-418D-904A-10EAEA21E309}" type="presParOf" srcId="{317B17CD-30AC-4415-88FF-43B703FD855A}" destId="{39FCAA4B-408B-4A3C-96BA-D866BB144C49}" srcOrd="1" destOrd="0" presId="urn:microsoft.com/office/officeart/2005/8/layout/hProcess11"/>
    <dgm:cxn modelId="{013D3E19-591B-44F9-BE24-3866F3E1013E}" type="presParOf" srcId="{317B17CD-30AC-4415-88FF-43B703FD855A}" destId="{7DEE676E-E7DA-442C-BA4E-0CF5EE58A3BD}" srcOrd="2" destOrd="0" presId="urn:microsoft.com/office/officeart/2005/8/layout/hProcess11"/>
    <dgm:cxn modelId="{373BF954-EFE4-47DD-9B8F-85898F7AA7A4}" type="presParOf" srcId="{358D52DC-8964-4B76-9E14-C4D68DB43AD9}" destId="{0085E754-EF6A-46A8-9E45-A5CE096FB73D}" srcOrd="3" destOrd="0" presId="urn:microsoft.com/office/officeart/2005/8/layout/hProcess11"/>
    <dgm:cxn modelId="{F65CB842-DBC6-4247-874F-92F163F71EF7}" type="presParOf" srcId="{358D52DC-8964-4B76-9E14-C4D68DB43AD9}" destId="{D9DD84CF-3EF3-4013-BC7B-F19EEEDB9EE0}" srcOrd="4" destOrd="0" presId="urn:microsoft.com/office/officeart/2005/8/layout/hProcess11"/>
    <dgm:cxn modelId="{246EE25D-6F8B-45AB-949B-7486443E7792}" type="presParOf" srcId="{D9DD84CF-3EF3-4013-BC7B-F19EEEDB9EE0}" destId="{92BAA991-8E87-42E2-9AF7-CDCC813213E0}" srcOrd="0" destOrd="0" presId="urn:microsoft.com/office/officeart/2005/8/layout/hProcess11"/>
    <dgm:cxn modelId="{3F137F8D-A6E5-40D4-96B2-5564B036DF4B}" type="presParOf" srcId="{D9DD84CF-3EF3-4013-BC7B-F19EEEDB9EE0}" destId="{1D60C21A-151D-4A3F-9B4C-D59A70A980BA}" srcOrd="1" destOrd="0" presId="urn:microsoft.com/office/officeart/2005/8/layout/hProcess11"/>
    <dgm:cxn modelId="{5130C7CD-F1EE-46A5-988A-F774DC8E6E62}" type="presParOf" srcId="{D9DD84CF-3EF3-4013-BC7B-F19EEEDB9EE0}" destId="{95D91C0C-0389-4056-B12D-66BF9B64E264}" srcOrd="2" destOrd="0" presId="urn:microsoft.com/office/officeart/2005/8/layout/hProcess11"/>
    <dgm:cxn modelId="{684F49C6-A19A-4C78-AE56-BB0359371D7A}" type="presParOf" srcId="{358D52DC-8964-4B76-9E14-C4D68DB43AD9}" destId="{D7B002A4-8DB1-473A-8E66-BA4760259F83}" srcOrd="5" destOrd="0" presId="urn:microsoft.com/office/officeart/2005/8/layout/hProcess11"/>
    <dgm:cxn modelId="{20B1F121-7CD8-4172-A223-9AEF76862BEB}" type="presParOf" srcId="{358D52DC-8964-4B76-9E14-C4D68DB43AD9}" destId="{043572F8-A001-4CB2-BFA7-044A634EBD91}" srcOrd="6" destOrd="0" presId="urn:microsoft.com/office/officeart/2005/8/layout/hProcess11"/>
    <dgm:cxn modelId="{B1C07C96-BAA2-48AC-A4D3-3BE3FA7B0F48}" type="presParOf" srcId="{043572F8-A001-4CB2-BFA7-044A634EBD91}" destId="{BCE6703F-F819-48F8-A034-713BD1FADB06}" srcOrd="0" destOrd="0" presId="urn:microsoft.com/office/officeart/2005/8/layout/hProcess11"/>
    <dgm:cxn modelId="{B4647B6A-2D82-466D-A922-DB3AF6C63999}" type="presParOf" srcId="{043572F8-A001-4CB2-BFA7-044A634EBD91}" destId="{702220BE-DAEE-4B80-A650-A16C4472E41B}" srcOrd="1" destOrd="0" presId="urn:microsoft.com/office/officeart/2005/8/layout/hProcess11"/>
    <dgm:cxn modelId="{831307B8-5CBD-4727-B232-E63B16D375AE}" type="presParOf" srcId="{043572F8-A001-4CB2-BFA7-044A634EBD91}" destId="{1BAC26E7-46DD-4096-AFDF-8401D0071C0E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67D52D-FE54-48FB-8770-48B9B4A08371}">
      <dsp:nvSpPr>
        <dsp:cNvPr id="0" name=""/>
        <dsp:cNvSpPr/>
      </dsp:nvSpPr>
      <dsp:spPr>
        <a:xfrm>
          <a:off x="0" y="1537268"/>
          <a:ext cx="10515600" cy="2049690"/>
        </a:xfrm>
        <a:prstGeom prst="notched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DF0D9B-FDED-4885-9CA3-49638B91BC6C}">
      <dsp:nvSpPr>
        <dsp:cNvPr id="0" name=""/>
        <dsp:cNvSpPr/>
      </dsp:nvSpPr>
      <dsp:spPr>
        <a:xfrm>
          <a:off x="5468" y="0"/>
          <a:ext cx="1471824" cy="20496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b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1400" kern="12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Orqanizmə yodun xronik az daxil olması;</a:t>
          </a:r>
          <a:endParaRPr lang="az-Latn-AZ" sz="140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68" y="0"/>
        <a:ext cx="1471824" cy="2049690"/>
      </dsp:txXfrm>
    </dsp:sp>
    <dsp:sp modelId="{01BD7967-89BA-405E-810C-DA4C62B25FFF}">
      <dsp:nvSpPr>
        <dsp:cNvPr id="0" name=""/>
        <dsp:cNvSpPr/>
      </dsp:nvSpPr>
      <dsp:spPr>
        <a:xfrm>
          <a:off x="485169" y="2305902"/>
          <a:ext cx="512422" cy="512422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5E0163-9880-4AA4-9788-8A4B6B16DD9A}">
      <dsp:nvSpPr>
        <dsp:cNvPr id="0" name=""/>
        <dsp:cNvSpPr/>
      </dsp:nvSpPr>
      <dsp:spPr>
        <a:xfrm>
          <a:off x="1550884" y="3074536"/>
          <a:ext cx="1726023" cy="20496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1400" kern="12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İrsi amillərin təsirindən follikulyar epite­ldə yüksək proliferasiya potensialının meydana çıxması;</a:t>
          </a:r>
          <a:endParaRPr lang="en-US" sz="140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550884" y="3074536"/>
        <a:ext cx="1726023" cy="2049690"/>
      </dsp:txXfrm>
    </dsp:sp>
    <dsp:sp modelId="{71341C9C-8C0A-4365-B5C4-C48F764AD08C}">
      <dsp:nvSpPr>
        <dsp:cNvPr id="0" name=""/>
        <dsp:cNvSpPr/>
      </dsp:nvSpPr>
      <dsp:spPr>
        <a:xfrm>
          <a:off x="2157684" y="2305902"/>
          <a:ext cx="512422" cy="512422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6AED28-97F7-40BA-8920-CC5A9EC8EA61}">
      <dsp:nvSpPr>
        <dsp:cNvPr id="0" name=""/>
        <dsp:cNvSpPr/>
      </dsp:nvSpPr>
      <dsp:spPr>
        <a:xfrm>
          <a:off x="3350499" y="0"/>
          <a:ext cx="1471824" cy="20496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b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1400" kern="12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İnsu­linəbənzər böyümə amili;</a:t>
          </a:r>
          <a:endParaRPr lang="en-US" sz="140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350499" y="0"/>
        <a:ext cx="1471824" cy="2049690"/>
      </dsp:txXfrm>
    </dsp:sp>
    <dsp:sp modelId="{63758DDD-5EA0-4DBA-B4D1-0E5A9485CFB8}">
      <dsp:nvSpPr>
        <dsp:cNvPr id="0" name=""/>
        <dsp:cNvSpPr/>
      </dsp:nvSpPr>
      <dsp:spPr>
        <a:xfrm>
          <a:off x="3830200" y="2305902"/>
          <a:ext cx="512422" cy="512422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D436E6-E44A-448C-B8B1-6D4D9B1D7F87}">
      <dsp:nvSpPr>
        <dsp:cNvPr id="0" name=""/>
        <dsp:cNvSpPr/>
      </dsp:nvSpPr>
      <dsp:spPr>
        <a:xfrm>
          <a:off x="4895915" y="3074536"/>
          <a:ext cx="1471824" cy="20496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1400" kern="12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Fibroblastların əsas böyümə amilinin qalxana­bənzər vəzin neoplastik proseslərinin inkişafına təsiri;</a:t>
          </a:r>
          <a:endParaRPr lang="en-US" sz="140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95915" y="3074536"/>
        <a:ext cx="1471824" cy="2049690"/>
      </dsp:txXfrm>
    </dsp:sp>
    <dsp:sp modelId="{01FF085F-6F6B-43FF-95EB-7FDBAD2FD319}">
      <dsp:nvSpPr>
        <dsp:cNvPr id="0" name=""/>
        <dsp:cNvSpPr/>
      </dsp:nvSpPr>
      <dsp:spPr>
        <a:xfrm>
          <a:off x="5375615" y="2305902"/>
          <a:ext cx="512422" cy="512422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710C7F-E1B0-48E0-94EE-DE43279FFD7B}">
      <dsp:nvSpPr>
        <dsp:cNvPr id="0" name=""/>
        <dsp:cNvSpPr/>
      </dsp:nvSpPr>
      <dsp:spPr>
        <a:xfrm>
          <a:off x="6441330" y="0"/>
          <a:ext cx="1471824" cy="20496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b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1400" kern="12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Vəzinin düyünlü törəmələrinin histoloji müayinəsində 96% hallarda  limfositar infiltrasiyanın möv­cudluğu; </a:t>
          </a:r>
          <a:endParaRPr lang="en-US" sz="140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441330" y="0"/>
        <a:ext cx="1471824" cy="2049690"/>
      </dsp:txXfrm>
    </dsp:sp>
    <dsp:sp modelId="{3D223100-38FF-42A5-AAB5-4C0AE87EBBEF}">
      <dsp:nvSpPr>
        <dsp:cNvPr id="0" name=""/>
        <dsp:cNvSpPr/>
      </dsp:nvSpPr>
      <dsp:spPr>
        <a:xfrm>
          <a:off x="6921031" y="2305902"/>
          <a:ext cx="512422" cy="512422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986C2C-7D95-4932-A851-1F03D7AEE7C4}">
      <dsp:nvSpPr>
        <dsp:cNvPr id="0" name=""/>
        <dsp:cNvSpPr/>
      </dsp:nvSpPr>
      <dsp:spPr>
        <a:xfrm>
          <a:off x="7986908" y="3074536"/>
          <a:ext cx="1471500" cy="20496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1400" kern="12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Düyünlü patologiyalar zamanı T-helper və T-supressorların </a:t>
          </a:r>
          <a:r>
            <a:rPr lang="az-Latn-AZ" sz="1600" kern="1200" dirty="0" smtClean="0">
              <a:solidFill>
                <a:schemeClr val="accent1">
                  <a:lumMod val="75000"/>
                </a:schemeClr>
              </a:solidFill>
            </a:rPr>
            <a:t>dis­­balansı.</a:t>
          </a:r>
          <a:endParaRPr lang="en-US" sz="1600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7986908" y="3074536"/>
        <a:ext cx="1471500" cy="2049690"/>
      </dsp:txXfrm>
    </dsp:sp>
    <dsp:sp modelId="{AC4D168D-79F1-4240-97F7-64DAAC75730D}">
      <dsp:nvSpPr>
        <dsp:cNvPr id="0" name=""/>
        <dsp:cNvSpPr/>
      </dsp:nvSpPr>
      <dsp:spPr>
        <a:xfrm>
          <a:off x="8466447" y="2305902"/>
          <a:ext cx="512422" cy="512422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25AB0B-F245-492D-A043-8157BB1B6E32}">
      <dsp:nvSpPr>
        <dsp:cNvPr id="0" name=""/>
        <dsp:cNvSpPr/>
      </dsp:nvSpPr>
      <dsp:spPr>
        <a:xfrm>
          <a:off x="0" y="19327"/>
          <a:ext cx="5181600" cy="84942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2200" kern="1200" dirty="0" smtClean="0">
              <a:latin typeface="Arial" panose="020B0604020202020204" pitchFamily="34" charset="0"/>
              <a:cs typeface="Arial" panose="020B0604020202020204" pitchFamily="34" charset="0"/>
            </a:rPr>
            <a:t>QV düyününün bəd- və ya xoşxassəli olması müəyyənləşdirilməlidir;</a:t>
          </a:r>
          <a:endParaRPr lang="az-Latn-AZ" sz="2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1465" y="60792"/>
        <a:ext cx="5098670" cy="766490"/>
      </dsp:txXfrm>
    </dsp:sp>
    <dsp:sp modelId="{F1C9D3A2-9AEA-4141-B980-DD07E5851200}">
      <dsp:nvSpPr>
        <dsp:cNvPr id="0" name=""/>
        <dsp:cNvSpPr/>
      </dsp:nvSpPr>
      <dsp:spPr>
        <a:xfrm>
          <a:off x="0" y="932107"/>
          <a:ext cx="5181600" cy="849420"/>
        </a:xfrm>
        <a:prstGeom prst="roundRect">
          <a:avLst/>
        </a:prstGeom>
        <a:gradFill rotWithShape="0">
          <a:gsLst>
            <a:gs pos="0">
              <a:schemeClr val="accent2">
                <a:hueOff val="-723100"/>
                <a:satOff val="-4962"/>
                <a:lumOff val="2549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-723100"/>
                <a:satOff val="-4962"/>
                <a:lumOff val="2549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-723100"/>
                <a:satOff val="-4962"/>
                <a:lumOff val="2549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2200" kern="1200" dirty="0" smtClean="0">
              <a:latin typeface="Arial" panose="020B0604020202020204" pitchFamily="34" charset="0"/>
              <a:cs typeface="Arial" panose="020B0604020202020204" pitchFamily="34" charset="0"/>
            </a:rPr>
            <a:t>USM-də bədxassəliliyə şübhə əlamətləri: </a:t>
          </a:r>
          <a:endParaRPr lang="en-US" sz="2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1465" y="973572"/>
        <a:ext cx="5098670" cy="766490"/>
      </dsp:txXfrm>
    </dsp:sp>
    <dsp:sp modelId="{1AB204CE-4046-4A45-B5E0-3A1D823F6854}">
      <dsp:nvSpPr>
        <dsp:cNvPr id="0" name=""/>
        <dsp:cNvSpPr/>
      </dsp:nvSpPr>
      <dsp:spPr>
        <a:xfrm>
          <a:off x="0" y="1781527"/>
          <a:ext cx="5181600" cy="21859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4516" tIns="27940" rIns="156464" bIns="27940" numCol="1" spcCol="1270" anchor="t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az-Latn-AZ" sz="1700" kern="1200" dirty="0" smtClean="0">
              <a:latin typeface="Arial" panose="020B0604020202020204" pitchFamily="34" charset="0"/>
              <a:cs typeface="Arial" panose="020B0604020202020204" pitchFamily="34" charset="0"/>
            </a:rPr>
            <a:t>Hipoexogenlik</a:t>
          </a:r>
          <a:endParaRPr lang="en-US" sz="17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az-Latn-AZ" sz="1700" kern="1200" dirty="0" smtClean="0">
              <a:latin typeface="Arial" panose="020B0604020202020204" pitchFamily="34" charset="0"/>
              <a:cs typeface="Arial" panose="020B0604020202020204" pitchFamily="34" charset="0"/>
            </a:rPr>
            <a:t>Düyündaxili qanlanması</a:t>
          </a:r>
          <a:endParaRPr lang="en-US" sz="17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az-Latn-AZ" sz="1700" kern="1200" dirty="0" smtClean="0">
              <a:latin typeface="Arial" panose="020B0604020202020204" pitchFamily="34" charset="0"/>
              <a:cs typeface="Arial" panose="020B0604020202020204" pitchFamily="34" charset="0"/>
            </a:rPr>
            <a:t>Kənarının hamar olmaması</a:t>
          </a:r>
          <a:endParaRPr lang="en-US" sz="17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az-Latn-AZ" sz="1700" kern="1200" dirty="0" smtClean="0">
              <a:latin typeface="Arial" panose="020B0604020202020204" pitchFamily="34" charset="0"/>
              <a:cs typeface="Arial" panose="020B0604020202020204" pitchFamily="34" charset="0"/>
            </a:rPr>
            <a:t>Mikrokalsifikasiyalı</a:t>
          </a:r>
          <a:endParaRPr lang="en-US" sz="17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az-Latn-AZ" sz="1700" kern="1200" dirty="0" smtClean="0">
              <a:latin typeface="Arial" panose="020B0604020202020204" pitchFamily="34" charset="0"/>
              <a:cs typeface="Arial" panose="020B0604020202020204" pitchFamily="34" charset="0"/>
            </a:rPr>
            <a:t>Halonun olmaması</a:t>
          </a:r>
          <a:endParaRPr lang="en-US" sz="17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az-Latn-AZ" sz="1700" kern="1200" dirty="0" smtClean="0">
              <a:latin typeface="Arial" panose="020B0604020202020204" pitchFamily="34" charset="0"/>
              <a:cs typeface="Arial" panose="020B0604020202020204" pitchFamily="34" charset="0"/>
            </a:rPr>
            <a:t>Ön-arxa ölçünün köndələn ölçüdən böyük olması</a:t>
          </a:r>
          <a:endParaRPr lang="en-US" sz="17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az-Latn-AZ" sz="1700" kern="1200" dirty="0" smtClean="0">
              <a:latin typeface="Arial" panose="020B0604020202020204" pitchFamily="34" charset="0"/>
              <a:cs typeface="Arial" panose="020B0604020202020204" pitchFamily="34" charset="0"/>
            </a:rPr>
            <a:t>Patoloji limfa düyünlərinin olmasını araşdırmaq lazımdır;</a:t>
          </a:r>
          <a:endParaRPr lang="en-US" sz="17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781527"/>
        <a:ext cx="5181600" cy="2185920"/>
      </dsp:txXfrm>
    </dsp:sp>
    <dsp:sp modelId="{67318A3D-7AB1-4393-B4A4-BE484B785991}">
      <dsp:nvSpPr>
        <dsp:cNvPr id="0" name=""/>
        <dsp:cNvSpPr/>
      </dsp:nvSpPr>
      <dsp:spPr>
        <a:xfrm>
          <a:off x="0" y="3967447"/>
          <a:ext cx="5181600" cy="849420"/>
        </a:xfrm>
        <a:prstGeom prst="roundRect">
          <a:avLst/>
        </a:prstGeom>
        <a:gradFill rotWithShape="0">
          <a:gsLst>
            <a:gs pos="0">
              <a:schemeClr val="accent2">
                <a:hueOff val="-1446200"/>
                <a:satOff val="-9924"/>
                <a:lumOff val="5098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-1446200"/>
                <a:satOff val="-9924"/>
                <a:lumOff val="5098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-1446200"/>
                <a:satOff val="-9924"/>
                <a:lumOff val="5098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2200" kern="1200" dirty="0" smtClean="0">
              <a:latin typeface="Arial" panose="020B0604020202020204" pitchFamily="34" charset="0"/>
              <a:cs typeface="Arial" panose="020B0604020202020204" pitchFamily="34" charset="0"/>
            </a:rPr>
            <a:t>Ailə anamnezində QV xərçəngini qeyd edərsə, bu şübhə daha da artır</a:t>
          </a:r>
          <a:endParaRPr lang="en-US" sz="2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1465" y="4008912"/>
        <a:ext cx="5098670" cy="76649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F77E89-613F-44EF-977F-ECF33E790E5A}">
      <dsp:nvSpPr>
        <dsp:cNvPr id="0" name=""/>
        <dsp:cNvSpPr/>
      </dsp:nvSpPr>
      <dsp:spPr>
        <a:xfrm>
          <a:off x="5063" y="1299"/>
          <a:ext cx="1726706" cy="86335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8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shade val="8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shade val="8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Klinik müayinə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0350" y="26586"/>
        <a:ext cx="1676132" cy="812779"/>
      </dsp:txXfrm>
    </dsp:sp>
    <dsp:sp modelId="{4B2813A8-CF47-4907-8DCF-59101F12E753}">
      <dsp:nvSpPr>
        <dsp:cNvPr id="0" name=""/>
        <dsp:cNvSpPr/>
      </dsp:nvSpPr>
      <dsp:spPr>
        <a:xfrm>
          <a:off x="2163447" y="1299"/>
          <a:ext cx="1726706" cy="86335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80000"/>
                <a:hueOff val="21151"/>
                <a:satOff val="34"/>
                <a:lumOff val="6092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shade val="80000"/>
                <a:hueOff val="21151"/>
                <a:satOff val="34"/>
                <a:lumOff val="6092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shade val="80000"/>
                <a:hueOff val="21151"/>
                <a:satOff val="34"/>
                <a:lumOff val="6092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Laborator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188734" y="26586"/>
        <a:ext cx="1676132" cy="812779"/>
      </dsp:txXfrm>
    </dsp:sp>
    <dsp:sp modelId="{B993BD19-79CD-4AA9-B2D3-7A7E4EBC6333}">
      <dsp:nvSpPr>
        <dsp:cNvPr id="0" name=""/>
        <dsp:cNvSpPr/>
      </dsp:nvSpPr>
      <dsp:spPr>
        <a:xfrm>
          <a:off x="2336117" y="864652"/>
          <a:ext cx="172670" cy="6475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47515"/>
              </a:lnTo>
              <a:lnTo>
                <a:pt x="172670" y="647515"/>
              </a:lnTo>
            </a:path>
          </a:pathLst>
        </a:custGeom>
        <a:noFill/>
        <a:ln w="12700" cap="flat" cmpd="sng" algn="ctr">
          <a:solidFill>
            <a:schemeClr val="accent2">
              <a:tint val="99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981DD1B-4662-4517-A3A5-26776AE6AEC8}">
      <dsp:nvSpPr>
        <dsp:cNvPr id="0" name=""/>
        <dsp:cNvSpPr/>
      </dsp:nvSpPr>
      <dsp:spPr>
        <a:xfrm>
          <a:off x="2508788" y="1080490"/>
          <a:ext cx="1381365" cy="8633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TSH 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534075" y="1105777"/>
        <a:ext cx="1330791" cy="812779"/>
      </dsp:txXfrm>
    </dsp:sp>
    <dsp:sp modelId="{0246E2C8-E85B-4B88-82C8-4C036B664941}">
      <dsp:nvSpPr>
        <dsp:cNvPr id="0" name=""/>
        <dsp:cNvSpPr/>
      </dsp:nvSpPr>
      <dsp:spPr>
        <a:xfrm>
          <a:off x="2336117" y="864652"/>
          <a:ext cx="172670" cy="172670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26706"/>
              </a:lnTo>
              <a:lnTo>
                <a:pt x="172670" y="1726706"/>
              </a:lnTo>
            </a:path>
          </a:pathLst>
        </a:custGeom>
        <a:noFill/>
        <a:ln w="12700" cap="flat" cmpd="sng" algn="ctr">
          <a:solidFill>
            <a:schemeClr val="accent2">
              <a:tint val="99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FD59498-D113-4ACB-AD38-B300519A9D01}">
      <dsp:nvSpPr>
        <dsp:cNvPr id="0" name=""/>
        <dsp:cNvSpPr/>
      </dsp:nvSpPr>
      <dsp:spPr>
        <a:xfrm>
          <a:off x="2508788" y="2159682"/>
          <a:ext cx="1381365" cy="8633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shade val="80000"/>
              <a:hueOff val="84605"/>
              <a:satOff val="136"/>
              <a:lumOff val="24368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sərbəst T4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534075" y="2184969"/>
        <a:ext cx="1330791" cy="812779"/>
      </dsp:txXfrm>
    </dsp:sp>
    <dsp:sp modelId="{33B0E836-807C-4DC1-BC43-11F01DA3A9DC}">
      <dsp:nvSpPr>
        <dsp:cNvPr id="0" name=""/>
        <dsp:cNvSpPr/>
      </dsp:nvSpPr>
      <dsp:spPr>
        <a:xfrm>
          <a:off x="4321830" y="1299"/>
          <a:ext cx="1726706" cy="86335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80000"/>
                <a:hueOff val="42302"/>
                <a:satOff val="68"/>
                <a:lumOff val="12184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shade val="80000"/>
                <a:hueOff val="42302"/>
                <a:satOff val="68"/>
                <a:lumOff val="12184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shade val="80000"/>
                <a:hueOff val="42302"/>
                <a:satOff val="68"/>
                <a:lumOff val="12184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USM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47117" y="26586"/>
        <a:ext cx="1676132" cy="812779"/>
      </dsp:txXfrm>
    </dsp:sp>
    <dsp:sp modelId="{65A6F88A-694D-4A89-88B6-8D38F40AC430}">
      <dsp:nvSpPr>
        <dsp:cNvPr id="0" name=""/>
        <dsp:cNvSpPr/>
      </dsp:nvSpPr>
      <dsp:spPr>
        <a:xfrm>
          <a:off x="6480214" y="1299"/>
          <a:ext cx="1726706" cy="86335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80000"/>
                <a:hueOff val="63454"/>
                <a:satOff val="102"/>
                <a:lumOff val="18276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shade val="80000"/>
                <a:hueOff val="63454"/>
                <a:satOff val="102"/>
                <a:lumOff val="18276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shade val="80000"/>
                <a:hueOff val="63454"/>
                <a:satOff val="102"/>
                <a:lumOff val="18276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İİAB – incə iynə aspirasion biopsiya (göstərişə görə)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505501" y="26586"/>
        <a:ext cx="1676132" cy="812779"/>
      </dsp:txXfrm>
    </dsp:sp>
    <dsp:sp modelId="{B1686EC1-D10A-4AF2-B2DC-8A1C1FC66C52}">
      <dsp:nvSpPr>
        <dsp:cNvPr id="0" name=""/>
        <dsp:cNvSpPr/>
      </dsp:nvSpPr>
      <dsp:spPr>
        <a:xfrm>
          <a:off x="8638597" y="1299"/>
          <a:ext cx="1726706" cy="86335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80000"/>
                <a:hueOff val="84605"/>
                <a:satOff val="136"/>
                <a:lumOff val="24368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shade val="80000"/>
                <a:hueOff val="84605"/>
                <a:satOff val="136"/>
                <a:lumOff val="24368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shade val="80000"/>
                <a:hueOff val="84605"/>
                <a:satOff val="136"/>
                <a:lumOff val="24368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MRT, KT (göstərişə görə)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663884" y="26586"/>
        <a:ext cx="1676132" cy="81277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BAD78B-0FBD-41D3-B842-B85FD4CA794B}">
      <dsp:nvSpPr>
        <dsp:cNvPr id="0" name=""/>
        <dsp:cNvSpPr/>
      </dsp:nvSpPr>
      <dsp:spPr>
        <a:xfrm>
          <a:off x="5257800" y="1852864"/>
          <a:ext cx="3719932" cy="64560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2804"/>
              </a:lnTo>
              <a:lnTo>
                <a:pt x="3719932" y="322804"/>
              </a:lnTo>
              <a:lnTo>
                <a:pt x="3719932" y="645608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594355C-2E1E-45E6-95B9-A8AB90E165BB}">
      <dsp:nvSpPr>
        <dsp:cNvPr id="0" name=""/>
        <dsp:cNvSpPr/>
      </dsp:nvSpPr>
      <dsp:spPr>
        <a:xfrm>
          <a:off x="5212080" y="1852864"/>
          <a:ext cx="91440" cy="64560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45608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18EF2D2-8C58-4BA6-9C26-E4EDE70C8113}">
      <dsp:nvSpPr>
        <dsp:cNvPr id="0" name=""/>
        <dsp:cNvSpPr/>
      </dsp:nvSpPr>
      <dsp:spPr>
        <a:xfrm>
          <a:off x="1537867" y="1852864"/>
          <a:ext cx="3719932" cy="645608"/>
        </a:xfrm>
        <a:custGeom>
          <a:avLst/>
          <a:gdLst/>
          <a:ahLst/>
          <a:cxnLst/>
          <a:rect l="0" t="0" r="0" b="0"/>
          <a:pathLst>
            <a:path>
              <a:moveTo>
                <a:pt x="3719932" y="0"/>
              </a:moveTo>
              <a:lnTo>
                <a:pt x="3719932" y="322804"/>
              </a:lnTo>
              <a:lnTo>
                <a:pt x="0" y="322804"/>
              </a:lnTo>
              <a:lnTo>
                <a:pt x="0" y="645608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FC7F4C-AD9C-4CC1-9265-CB3B63C4AB76}">
      <dsp:nvSpPr>
        <dsp:cNvPr id="0" name=""/>
        <dsp:cNvSpPr/>
      </dsp:nvSpPr>
      <dsp:spPr>
        <a:xfrm>
          <a:off x="3720638" y="315702"/>
          <a:ext cx="3074323" cy="153716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2400" b="1" kern="12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Cərrahi üsulla aparılır</a:t>
          </a:r>
          <a:r>
            <a:rPr lang="az-Latn-AZ" sz="2000" kern="12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. </a:t>
          </a:r>
          <a:endParaRPr lang="en-US" sz="200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720638" y="315702"/>
        <a:ext cx="3074323" cy="1537161"/>
      </dsp:txXfrm>
    </dsp:sp>
    <dsp:sp modelId="{0C602897-51BE-4052-ABF7-D19F7B56FCF1}">
      <dsp:nvSpPr>
        <dsp:cNvPr id="0" name=""/>
        <dsp:cNvSpPr/>
      </dsp:nvSpPr>
      <dsp:spPr>
        <a:xfrm>
          <a:off x="706" y="2498473"/>
          <a:ext cx="3074323" cy="153716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2000" b="1" kern="12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İİAB nəticəsi follikulyar neoplaziya və ya hürtle hüceyrəli neoplaziya gələrsə – Total və ya totala yaxın tiroidektomiya </a:t>
          </a:r>
          <a:endParaRPr lang="en-US" sz="2000" b="1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06" y="2498473"/>
        <a:ext cx="3074323" cy="1537161"/>
      </dsp:txXfrm>
    </dsp:sp>
    <dsp:sp modelId="{FBAB32D5-3718-42DF-B6CB-692D867DF292}">
      <dsp:nvSpPr>
        <dsp:cNvPr id="0" name=""/>
        <dsp:cNvSpPr/>
      </dsp:nvSpPr>
      <dsp:spPr>
        <a:xfrm>
          <a:off x="3720638" y="2498473"/>
          <a:ext cx="3074323" cy="153716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2000" b="1" kern="12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4 sm-dən böyük – Total tiroidektomiya əməliyyatı edilməlidir.</a:t>
          </a:r>
          <a:endParaRPr lang="en-US" sz="2000" b="1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720638" y="2498473"/>
        <a:ext cx="3074323" cy="1537161"/>
      </dsp:txXfrm>
    </dsp:sp>
    <dsp:sp modelId="{CEC6B2C7-C045-409C-AAC9-AD5A782A90C0}">
      <dsp:nvSpPr>
        <dsp:cNvPr id="0" name=""/>
        <dsp:cNvSpPr/>
      </dsp:nvSpPr>
      <dsp:spPr>
        <a:xfrm>
          <a:off x="7440570" y="2498473"/>
          <a:ext cx="3074323" cy="153716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2000" b="1" kern="12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Radioaktiv yodla müalicə – yaşlı və əməliyyatdan sonra tiroqlobulin səviyyəsində artım olan xəstələrdə</a:t>
          </a:r>
          <a:endParaRPr lang="en-US" sz="2000" b="1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440570" y="2498473"/>
        <a:ext cx="3074323" cy="153716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81FE5C-31C0-45B3-86D3-14B0D7A8729B}">
      <dsp:nvSpPr>
        <dsp:cNvPr id="0" name=""/>
        <dsp:cNvSpPr/>
      </dsp:nvSpPr>
      <dsp:spPr>
        <a:xfrm>
          <a:off x="0" y="1305401"/>
          <a:ext cx="10515600" cy="1740535"/>
        </a:xfrm>
        <a:prstGeom prst="notched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9C9AB6-2F1F-42FA-A8E8-FF0FA4A5851C}">
      <dsp:nvSpPr>
        <dsp:cNvPr id="0" name=""/>
        <dsp:cNvSpPr/>
      </dsp:nvSpPr>
      <dsp:spPr>
        <a:xfrm>
          <a:off x="3354" y="0"/>
          <a:ext cx="1871787" cy="17405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b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2000" kern="12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Sporadik MX-də – total tiroidektomiya, mərkəzi limfadisseksiya</a:t>
          </a:r>
          <a:endParaRPr lang="en-US" sz="200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354" y="0"/>
        <a:ext cx="1871787" cy="1740535"/>
      </dsp:txXfrm>
    </dsp:sp>
    <dsp:sp modelId="{A81EDA39-03ED-4CA4-A76F-2BEA00D77B06}">
      <dsp:nvSpPr>
        <dsp:cNvPr id="0" name=""/>
        <dsp:cNvSpPr/>
      </dsp:nvSpPr>
      <dsp:spPr>
        <a:xfrm>
          <a:off x="721681" y="1958102"/>
          <a:ext cx="435133" cy="435133"/>
        </a:xfrm>
        <a:prstGeom prst="ellipse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4EF526-DB81-4788-ABCE-7DC3E87B7FFC}">
      <dsp:nvSpPr>
        <dsp:cNvPr id="0" name=""/>
        <dsp:cNvSpPr/>
      </dsp:nvSpPr>
      <dsp:spPr>
        <a:xfrm>
          <a:off x="1929786" y="2610802"/>
          <a:ext cx="2701173" cy="17405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t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2000" kern="12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5 yaşında MEN 2A və ya ailəvi medullyar xərçəng – tiroidektomiya, lakin boyun limfadisseksiyası mütləq göstəriş deyil </a:t>
          </a:r>
          <a:endParaRPr lang="en-US" sz="200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929786" y="2610802"/>
        <a:ext cx="2701173" cy="1740535"/>
      </dsp:txXfrm>
    </dsp:sp>
    <dsp:sp modelId="{39FCAA4B-408B-4A3C-96BA-D866BB144C49}">
      <dsp:nvSpPr>
        <dsp:cNvPr id="0" name=""/>
        <dsp:cNvSpPr/>
      </dsp:nvSpPr>
      <dsp:spPr>
        <a:xfrm>
          <a:off x="3062806" y="1958102"/>
          <a:ext cx="435133" cy="435133"/>
        </a:xfrm>
        <a:prstGeom prst="ellipse">
          <a:avLst/>
        </a:prstGeom>
        <a:solidFill>
          <a:schemeClr val="accent2">
            <a:shade val="80000"/>
            <a:hueOff val="28202"/>
            <a:satOff val="45"/>
            <a:lumOff val="812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BAA991-8E87-42E2-9AF7-CDCC813213E0}">
      <dsp:nvSpPr>
        <dsp:cNvPr id="0" name=""/>
        <dsp:cNvSpPr/>
      </dsp:nvSpPr>
      <dsp:spPr>
        <a:xfrm>
          <a:off x="4685604" y="0"/>
          <a:ext cx="1783186" cy="17405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b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2000" kern="12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Men 2B fenotipində – bilateral mərkəzi boyun disseksiyası mütləqdir</a:t>
          </a:r>
          <a:endParaRPr lang="en-US" sz="200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85604" y="0"/>
        <a:ext cx="1783186" cy="1740535"/>
      </dsp:txXfrm>
    </dsp:sp>
    <dsp:sp modelId="{1D60C21A-151D-4A3F-9B4C-D59A70A980BA}">
      <dsp:nvSpPr>
        <dsp:cNvPr id="0" name=""/>
        <dsp:cNvSpPr/>
      </dsp:nvSpPr>
      <dsp:spPr>
        <a:xfrm>
          <a:off x="5359631" y="1958102"/>
          <a:ext cx="435133" cy="435133"/>
        </a:xfrm>
        <a:prstGeom prst="ellipse">
          <a:avLst/>
        </a:prstGeom>
        <a:solidFill>
          <a:schemeClr val="accent2">
            <a:shade val="80000"/>
            <a:hueOff val="56403"/>
            <a:satOff val="91"/>
            <a:lumOff val="1624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E6703F-F819-48F8-A034-713BD1FADB06}">
      <dsp:nvSpPr>
        <dsp:cNvPr id="0" name=""/>
        <dsp:cNvSpPr/>
      </dsp:nvSpPr>
      <dsp:spPr>
        <a:xfrm>
          <a:off x="6523436" y="2610802"/>
          <a:ext cx="2937249" cy="17405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t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2000" kern="12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MTX-yə görə əməliyyat olunmuş xəstələrə əməliyyatdan 2-3 ay sonra və illik izləm</a:t>
          </a:r>
          <a:endParaRPr lang="en-US" sz="200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523436" y="2610802"/>
        <a:ext cx="2937249" cy="1740535"/>
      </dsp:txXfrm>
    </dsp:sp>
    <dsp:sp modelId="{702220BE-DAEE-4B80-A650-A16C4472E41B}">
      <dsp:nvSpPr>
        <dsp:cNvPr id="0" name=""/>
        <dsp:cNvSpPr/>
      </dsp:nvSpPr>
      <dsp:spPr>
        <a:xfrm>
          <a:off x="7774493" y="1958102"/>
          <a:ext cx="435133" cy="435133"/>
        </a:xfrm>
        <a:prstGeom prst="ellipse">
          <a:avLst/>
        </a:prstGeom>
        <a:solidFill>
          <a:schemeClr val="accent2">
            <a:shade val="80000"/>
            <a:hueOff val="84605"/>
            <a:satOff val="136"/>
            <a:lumOff val="2436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081818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900755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7499004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8453002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213206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981272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1247236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1480702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5125415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5502870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6193616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899191719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518926371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 userDrawn="1"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T.ü.f.d A.Hümmətov, Dos.</a:t>
            </a:r>
            <a:r>
              <a:rPr lang="az-Latn-AZ" sz="1400" b="1" baseline="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Dr. A.Abbasov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sz="1400" b="1" baseline="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Qalxanvari</a:t>
            </a:r>
            <a:r>
              <a:rPr lang="en-US" sz="1400" b="1" baseline="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z-Latn-AZ" sz="1400" b="1" baseline="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vəzin </a:t>
            </a:r>
          </a:p>
          <a:p>
            <a:pPr algn="r"/>
            <a:r>
              <a:rPr lang="az-Latn-AZ" sz="1400" b="1" baseline="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törəmələri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1082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8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9.emf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tm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az-Latn-AZ" altLang="en-US" sz="4800" dirty="0" smtClean="0"/>
              <a:t>TİROİD VƏZİNİN XOŞ VƏ BƏDXASSƏLİ TÖRƏMƏLƏRİ</a:t>
            </a:r>
            <a:endParaRPr lang="az-Latn-AZ" altLang="en-US" sz="4800" dirty="0"/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az-Latn-AZ" altLang="en-US" sz="2800" b="1" dirty="0"/>
              <a:t>a</a:t>
            </a:r>
            <a:r>
              <a:rPr lang="az-Latn-AZ" altLang="en-US" sz="2800" b="1" dirty="0" smtClean="0"/>
              <a:t>ssis. Azər Hümmətov, dos. Abbas Abbasov</a:t>
            </a:r>
          </a:p>
          <a:p>
            <a:pPr>
              <a:lnSpc>
                <a:spcPct val="80000"/>
              </a:lnSpc>
            </a:pPr>
            <a:r>
              <a:rPr lang="az-Latn-AZ" altLang="en-US" sz="2800" b="1" dirty="0" smtClean="0"/>
              <a:t>ATU</a:t>
            </a:r>
            <a:r>
              <a:rPr lang="az-Latn-AZ" altLang="en-US" sz="2800" b="1" dirty="0"/>
              <a:t>, I cərrahi xəstəliklər kafedrası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3600" dirty="0"/>
              <a:t>Tərifi</a:t>
            </a:r>
          </a:p>
        </p:txBody>
      </p:sp>
      <p:pic>
        <p:nvPicPr>
          <p:cNvPr id="8" name="Picture 2" descr="Related image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28048" y="1844824"/>
            <a:ext cx="5181600" cy="2914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5190" y="1700808"/>
            <a:ext cx="5181600" cy="4351338"/>
          </a:xfrm>
        </p:spPr>
        <p:txBody>
          <a:bodyPr/>
          <a:lstStyle/>
          <a:p>
            <a:r>
              <a:rPr lang="az-Latn-AZ" b="1" dirty="0">
                <a:solidFill>
                  <a:schemeClr val="accent1">
                    <a:lumMod val="50000"/>
                  </a:schemeClr>
                </a:solidFill>
              </a:rPr>
              <a:t>Düyünlü ur </a:t>
            </a:r>
            <a:r>
              <a:rPr lang="az-Latn-AZ" dirty="0">
                <a:solidFill>
                  <a:schemeClr val="accent1">
                    <a:lumMod val="50000"/>
                  </a:schemeClr>
                </a:solidFill>
              </a:rPr>
              <a:t>– Qalxanabənzər vəzidə müxtəlif morfoloji xarakteristikaya malik bütün ocaqlı törəmələri əhatə edən klinik anlayışdır</a:t>
            </a:r>
            <a:r>
              <a:rPr lang="az-Latn-AZ" b="1" dirty="0">
                <a:solidFill>
                  <a:schemeClr val="accent1">
                    <a:lumMod val="50000"/>
                  </a:schemeClr>
                </a:solidFill>
              </a:rPr>
              <a:t>. 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 smtClean="0"/>
              <a:t>Təsnifatı</a:t>
            </a:r>
            <a:endParaRPr lang="en-US" dirty="0"/>
          </a:p>
        </p:txBody>
      </p:sp>
      <p:pic>
        <p:nvPicPr>
          <p:cNvPr id="8" name="Content Placeholder 4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1268760"/>
            <a:ext cx="10169373" cy="4628273"/>
          </a:xfrm>
        </p:spPr>
      </p:pic>
    </p:spTree>
    <p:extLst>
      <p:ext uri="{BB962C8B-B14F-4D97-AF65-F5344CB8AC3E}">
        <p14:creationId xmlns:p14="http://schemas.microsoft.com/office/powerpoint/2010/main" val="33322512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altLang="en-US" sz="3600" dirty="0"/>
              <a:t>Etiologiyası</a:t>
            </a:r>
            <a:endParaRPr lang="en-US" altLang="en-US" sz="3600" dirty="0"/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839416" y="1268760"/>
            <a:ext cx="5181600" cy="4351338"/>
          </a:xfrm>
        </p:spPr>
        <p:txBody>
          <a:bodyPr/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orqanizmə yodun xronik az daxil olması;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irsi amillər;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follikulyar epi­te­ldə yüksək proliferasiya;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İnsu­linəbənzər böyümə amili. 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/>
          </a:p>
        </p:txBody>
      </p:sp>
      <p:pic>
        <p:nvPicPr>
          <p:cNvPr id="9" name="Picture 2" descr="Related image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8168" y="1830961"/>
            <a:ext cx="3208351" cy="3529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>
            <a:extLst>
              <a:ext uri="{FF2B5EF4-FFF2-40B4-BE49-F238E27FC236}">
                <a16:creationId xmlns:a16="http://schemas.microsoft.com/office/drawing/2014/main" id="{D2C54A84-532F-4F1F-91E4-058B2ECC064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 smtClean="0"/>
              <a:t>Patogenezi</a:t>
            </a:r>
            <a:endParaRPr lang="az-Latn-AZ" altLang="en-US" sz="4000" dirty="0"/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48253035"/>
              </p:ext>
            </p:extLst>
          </p:nvPr>
        </p:nvGraphicFramePr>
        <p:xfrm>
          <a:off x="838200" y="1052736"/>
          <a:ext cx="10515600" cy="51242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>
            <a:extLst>
              <a:ext uri="{FF2B5EF4-FFF2-40B4-BE49-F238E27FC236}">
                <a16:creationId xmlns:a16="http://schemas.microsoft.com/office/drawing/2014/main" id="{7EE0B6AE-CDC9-47B4-80E1-2B7F6EEDB9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 smtClean="0"/>
              <a:t>Gedişi</a:t>
            </a:r>
            <a:endParaRPr lang="az-Latn-AZ" altLang="en-US" sz="4000" dirty="0"/>
          </a:p>
        </p:txBody>
      </p:sp>
      <p:sp>
        <p:nvSpPr>
          <p:cNvPr id="67587" name="Rectangle 3">
            <a:extLst>
              <a:ext uri="{FF2B5EF4-FFF2-40B4-BE49-F238E27FC236}">
                <a16:creationId xmlns:a16="http://schemas.microsoft.com/office/drawing/2014/main" id="{413423C3-08DC-4DFE-BBB5-33E34F07792F}"/>
              </a:ext>
            </a:extLst>
          </p:cNvPr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781630" y="1175950"/>
            <a:ext cx="3874210" cy="4773330"/>
          </a:xfrm>
        </p:spPr>
        <p:txBody>
          <a:bodyPr>
            <a:noAutofit/>
          </a:bodyPr>
          <a:lstStyle/>
          <a:p>
            <a:pPr lvl="0"/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QV düyünlərinin 90%-i xoşxassəli, 5-10%-i bədxassəli olur.</a:t>
            </a:r>
            <a:endParaRPr lang="ru-RU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Düyündaxili qanaxma, </a:t>
            </a:r>
            <a:r>
              <a:rPr lang="az-Latn-AZ" sz="2000" dirty="0" smtClean="0">
                <a:solidFill>
                  <a:schemeClr val="accent1">
                    <a:lumMod val="75000"/>
                  </a:schemeClr>
                </a:solidFill>
              </a:rPr>
              <a:t>maliqnizasiya</a:t>
            </a:r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, ətraf toxuma və orqanlara kompressiya törədə bilirlər.</a:t>
            </a:r>
            <a:endParaRPr lang="ru-RU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Baş və boyun nahiyəsi radiasiyaya məruz qalanlarda bədxassəlilik riski artır.</a:t>
            </a:r>
            <a:endParaRPr lang="ru-RU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Yaşın 14-dən kiçik, 70-dən böyük və  kişi cinsiyyəti olması bədxassəlilik riskini artıran amillərdir.</a:t>
            </a:r>
            <a:endParaRPr lang="ru-RU" sz="2000" dirty="0">
              <a:solidFill>
                <a:schemeClr val="accent1">
                  <a:lumMod val="75000"/>
                </a:schemeClr>
              </a:solidFill>
            </a:endParaRPr>
          </a:p>
          <a:p>
            <a:pPr marL="609600" indent="-609600"/>
            <a:endParaRPr lang="en-GB" altLang="en-US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122" name="Picture 2" descr="Image result for tiroid bezi nodÃ¼lÃ¼ nedi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2144" y="3861048"/>
            <a:ext cx="4152596" cy="22628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Related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9936" y="1228157"/>
            <a:ext cx="4152564" cy="22518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 smtClean="0"/>
              <a:t>Klinikası</a:t>
            </a:r>
            <a:endParaRPr lang="ru-RU" sz="4000" dirty="0"/>
          </a:p>
        </p:txBody>
      </p:sp>
      <p:pic>
        <p:nvPicPr>
          <p:cNvPr id="8" name="Picture 2" descr="Image result for tiroid bezi nodÃ¼lÃ¼ nedir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016" y="2060848"/>
            <a:ext cx="5181600" cy="3671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Əksər hallarda simptom törətmirlər, təsadüfi müayinələrdə tapılır.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Bəzən palpasiyada boyunda kütlə olduğu təsbi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t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 edilır.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Düyünlər böyük ölçüyə çatdıqda sıxılma və boğulma hissi verir.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Düyünlərin əsas klinik əhəmiyyəti onların bədxassəli olub – olmaması  üçün fərqləndirilməsidir.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59553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 smtClean="0"/>
              <a:t>Şübhə</a:t>
            </a:r>
            <a:endParaRPr lang="en-US" sz="44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767998415"/>
              </p:ext>
            </p:extLst>
          </p:nvPr>
        </p:nvGraphicFramePr>
        <p:xfrm>
          <a:off x="838200" y="1340768"/>
          <a:ext cx="5181600" cy="48361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Picture 2" descr="Related image"/>
          <p:cNvPicPr>
            <a:picLocks noGrp="1" noChangeAspect="1" noChangeArrowheads="1"/>
          </p:cNvPicPr>
          <p:nvPr>
            <p:ph sz="half" idx="2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0136" y="2125159"/>
            <a:ext cx="4321696" cy="29182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2355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 smtClean="0"/>
              <a:t>İlkin müayinələr</a:t>
            </a:r>
            <a:endParaRPr lang="en-US" sz="4000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580171505"/>
              </p:ext>
            </p:extLst>
          </p:nvPr>
        </p:nvGraphicFramePr>
        <p:xfrm>
          <a:off x="838200" y="1124745"/>
          <a:ext cx="10370368" cy="30243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Рисунок 5"/>
          <p:cNvPicPr>
            <a:picLocks noGrp="1"/>
          </p:cNvPicPr>
          <p:nvPr>
            <p:ph sz="half" idx="2"/>
          </p:nvPr>
        </p:nvPicPr>
        <p:blipFill>
          <a:blip r:embed="rId7"/>
          <a:srcRect/>
          <a:stretch>
            <a:fillRect/>
          </a:stretch>
        </p:blipFill>
        <p:spPr bwMode="auto">
          <a:xfrm>
            <a:off x="7296048" y="3284984"/>
            <a:ext cx="4056535" cy="2891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233100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84655" y="-110670"/>
            <a:ext cx="5862851" cy="835878"/>
          </a:xfrm>
        </p:spPr>
        <p:txBody>
          <a:bodyPr>
            <a:noAutofit/>
          </a:bodyPr>
          <a:lstStyle/>
          <a:p>
            <a:r>
              <a:rPr lang="az-Latn-AZ" sz="2800" dirty="0" smtClean="0"/>
              <a:t>İlkin müayinənin nəticələri</a:t>
            </a:r>
            <a:endParaRPr lang="en-US" sz="2800" dirty="0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870693" y="1542739"/>
            <a:ext cx="2304256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grpSp>
        <p:nvGrpSpPr>
          <p:cNvPr id="44" name="Group 43"/>
          <p:cNvGrpSpPr/>
          <p:nvPr/>
        </p:nvGrpSpPr>
        <p:grpSpPr>
          <a:xfrm>
            <a:off x="623392" y="910983"/>
            <a:ext cx="11164317" cy="5326329"/>
            <a:chOff x="1212660" y="821560"/>
            <a:chExt cx="10660262" cy="5667653"/>
          </a:xfrm>
        </p:grpSpPr>
        <p:sp>
          <p:nvSpPr>
            <p:cNvPr id="45" name="Rectangle 44"/>
            <p:cNvSpPr/>
            <p:nvPr/>
          </p:nvSpPr>
          <p:spPr>
            <a:xfrm>
              <a:off x="10551756" y="3655387"/>
              <a:ext cx="1321166" cy="728889"/>
            </a:xfrm>
            <a:prstGeom prst="rect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z-Latn-AZ" sz="1600" b="1" dirty="0" smtClean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İİAB edilmir.</a:t>
              </a:r>
              <a:endParaRPr lang="en-US" sz="16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6" name="Rectangle 45"/>
            <p:cNvSpPr/>
            <p:nvPr/>
          </p:nvSpPr>
          <p:spPr>
            <a:xfrm>
              <a:off x="4236358" y="821560"/>
              <a:ext cx="3744416" cy="445984"/>
            </a:xfrm>
            <a:prstGeom prst="rect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z-Latn-AZ" sz="1600" b="1" dirty="0" smtClean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Palpasiya və görüntüləmə</a:t>
              </a:r>
              <a:endParaRPr lang="en-US" sz="16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4236358" y="1663380"/>
              <a:ext cx="3744416" cy="450876"/>
            </a:xfrm>
            <a:prstGeom prst="rect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z-Latn-AZ" sz="1600" b="1" dirty="0" smtClean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Anamnez və obyektiv müayinə</a:t>
              </a:r>
              <a:endParaRPr lang="en-US" sz="16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2295072" y="3135661"/>
              <a:ext cx="763384" cy="420324"/>
            </a:xfrm>
            <a:prstGeom prst="rect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z-Latn-AZ" sz="1600" b="1" dirty="0" smtClean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USM</a:t>
              </a:r>
              <a:endParaRPr lang="en-US" sz="16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7522951" y="2578641"/>
              <a:ext cx="3744416" cy="361757"/>
            </a:xfrm>
            <a:prstGeom prst="rect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z-Latn-AZ" sz="1600" b="1" dirty="0" smtClean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Normal və ya Yüksək TSH</a:t>
              </a:r>
              <a:endParaRPr lang="en-US" sz="16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0" name="Rectangle 49"/>
            <p:cNvSpPr/>
            <p:nvPr/>
          </p:nvSpPr>
          <p:spPr>
            <a:xfrm>
              <a:off x="1212660" y="2581518"/>
              <a:ext cx="3424129" cy="363037"/>
            </a:xfrm>
            <a:prstGeom prst="rect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z-Latn-AZ" sz="1600" b="1" dirty="0" smtClean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Aşağı TSH</a:t>
              </a:r>
              <a:endParaRPr lang="en-US" sz="16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" name="Oval 50"/>
            <p:cNvSpPr/>
            <p:nvPr/>
          </p:nvSpPr>
          <p:spPr>
            <a:xfrm>
              <a:off x="5638798" y="2412829"/>
              <a:ext cx="914400" cy="685014"/>
            </a:xfrm>
            <a:prstGeom prst="ellipse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z-Latn-AZ" sz="1600" b="1" dirty="0" smtClean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TSH</a:t>
              </a:r>
              <a:endParaRPr lang="en-US" sz="16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" name="Rectangle 51"/>
            <p:cNvSpPr/>
            <p:nvPr/>
          </p:nvSpPr>
          <p:spPr>
            <a:xfrm>
              <a:off x="4287353" y="5267433"/>
              <a:ext cx="763384" cy="419948"/>
            </a:xfrm>
            <a:prstGeom prst="rect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z-Latn-AZ" sz="1600" b="1" dirty="0" smtClean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İİAB</a:t>
              </a:r>
              <a:endParaRPr lang="en-US" sz="16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2112142" y="5254766"/>
              <a:ext cx="1129240" cy="419948"/>
            </a:xfrm>
            <a:prstGeom prst="rect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z-Latn-AZ" sz="1600" b="1" dirty="0" smtClean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İsti düyün</a:t>
              </a:r>
              <a:endParaRPr lang="en-US" sz="16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2024115" y="3817249"/>
              <a:ext cx="1305297" cy="419948"/>
            </a:xfrm>
            <a:prstGeom prst="rect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z-Latn-AZ" sz="1600" b="1" dirty="0" smtClean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Düyün var</a:t>
              </a:r>
              <a:endParaRPr lang="en-US" sz="16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1929216" y="4537826"/>
              <a:ext cx="1495093" cy="419948"/>
            </a:xfrm>
            <a:prstGeom prst="rect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z-Latn-AZ" sz="1400" b="1" dirty="0" smtClean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Ssintiqrafiya</a:t>
              </a:r>
              <a:endParaRPr lang="en-US" sz="1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9009578" y="3131548"/>
              <a:ext cx="771162" cy="419948"/>
            </a:xfrm>
            <a:prstGeom prst="rect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z-Latn-AZ" sz="1600" b="1" dirty="0" smtClean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USM</a:t>
              </a:r>
              <a:endParaRPr lang="en-US" sz="16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8735860" y="3817249"/>
              <a:ext cx="1318597" cy="419948"/>
            </a:xfrm>
            <a:prstGeom prst="rect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z-Latn-AZ" sz="1600" b="1" dirty="0" smtClean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Düyün yox</a:t>
              </a:r>
              <a:endParaRPr lang="en-US" sz="16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3953222" y="4537826"/>
              <a:ext cx="1431646" cy="419948"/>
            </a:xfrm>
            <a:prstGeom prst="rect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z-Latn-AZ" sz="1600" b="1" dirty="0" smtClean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Soyuq düyün</a:t>
              </a:r>
              <a:endParaRPr lang="en-US" sz="16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1774226" y="6000192"/>
              <a:ext cx="1810406" cy="489021"/>
            </a:xfrm>
            <a:prstGeom prst="rect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z-Latn-AZ" sz="1600" b="1" dirty="0" smtClean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Hipertiroidizmi dəyərləndir</a:t>
              </a:r>
              <a:endParaRPr lang="en-US" sz="16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7391712" y="5958107"/>
              <a:ext cx="1739640" cy="531106"/>
            </a:xfrm>
            <a:prstGeom prst="rect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z-Latn-AZ" sz="1600" b="1" dirty="0" smtClean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Hipotiroidizmi dəyərləndir</a:t>
              </a:r>
              <a:endParaRPr lang="en-US" sz="16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10054457" y="4982566"/>
              <a:ext cx="1025591" cy="540849"/>
            </a:xfrm>
            <a:prstGeom prst="rect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z-Latn-AZ" sz="1600" b="1" dirty="0" smtClean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TSH normal</a:t>
              </a:r>
              <a:endParaRPr lang="en-US" sz="16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7787204" y="4982566"/>
              <a:ext cx="948656" cy="532027"/>
            </a:xfrm>
            <a:prstGeom prst="rect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z-Latn-AZ" sz="1400" b="1" dirty="0" smtClean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TSH yüksək</a:t>
              </a:r>
              <a:endParaRPr lang="en-US" sz="1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68" name="Straight Arrow Connector 67"/>
            <p:cNvCxnSpPr>
              <a:stCxn id="53" idx="2"/>
              <a:endCxn id="64" idx="0"/>
            </p:cNvCxnSpPr>
            <p:nvPr/>
          </p:nvCxnSpPr>
          <p:spPr>
            <a:xfrm>
              <a:off x="2676762" y="5674714"/>
              <a:ext cx="2667" cy="325478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Arrow Connector 68"/>
            <p:cNvCxnSpPr>
              <a:stCxn id="47" idx="2"/>
              <a:endCxn id="51" idx="0"/>
            </p:cNvCxnSpPr>
            <p:nvPr/>
          </p:nvCxnSpPr>
          <p:spPr>
            <a:xfrm flipH="1">
              <a:off x="6095998" y="2114256"/>
              <a:ext cx="12568" cy="298573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Arrow Connector 69"/>
            <p:cNvCxnSpPr>
              <a:stCxn id="51" idx="2"/>
              <a:endCxn id="50" idx="3"/>
            </p:cNvCxnSpPr>
            <p:nvPr/>
          </p:nvCxnSpPr>
          <p:spPr>
            <a:xfrm flipH="1">
              <a:off x="4636789" y="2755336"/>
              <a:ext cx="1002009" cy="7701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Arrow Connector 70"/>
            <p:cNvCxnSpPr>
              <a:stCxn id="51" idx="6"/>
              <a:endCxn id="49" idx="1"/>
            </p:cNvCxnSpPr>
            <p:nvPr/>
          </p:nvCxnSpPr>
          <p:spPr>
            <a:xfrm>
              <a:off x="6553198" y="2755336"/>
              <a:ext cx="969753" cy="4184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Arrow Connector 71"/>
            <p:cNvCxnSpPr>
              <a:stCxn id="50" idx="2"/>
              <a:endCxn id="48" idx="0"/>
            </p:cNvCxnSpPr>
            <p:nvPr/>
          </p:nvCxnSpPr>
          <p:spPr>
            <a:xfrm flipH="1">
              <a:off x="2676764" y="2944555"/>
              <a:ext cx="247961" cy="191106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Arrow Connector 72"/>
            <p:cNvCxnSpPr>
              <a:stCxn id="48" idx="2"/>
              <a:endCxn id="58" idx="0"/>
            </p:cNvCxnSpPr>
            <p:nvPr/>
          </p:nvCxnSpPr>
          <p:spPr>
            <a:xfrm>
              <a:off x="2676764" y="3555985"/>
              <a:ext cx="0" cy="261264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Arrow Connector 73"/>
            <p:cNvCxnSpPr>
              <a:stCxn id="49" idx="2"/>
              <a:endCxn id="61" idx="0"/>
            </p:cNvCxnSpPr>
            <p:nvPr/>
          </p:nvCxnSpPr>
          <p:spPr>
            <a:xfrm>
              <a:off x="9395159" y="2940398"/>
              <a:ext cx="0" cy="191150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Arrow Connector 74"/>
            <p:cNvCxnSpPr>
              <a:stCxn id="61" idx="2"/>
              <a:endCxn id="62" idx="0"/>
            </p:cNvCxnSpPr>
            <p:nvPr/>
          </p:nvCxnSpPr>
          <p:spPr>
            <a:xfrm>
              <a:off x="9395159" y="3551496"/>
              <a:ext cx="0" cy="265753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Arrow Connector 75"/>
            <p:cNvCxnSpPr>
              <a:stCxn id="62" idx="3"/>
              <a:endCxn id="45" idx="1"/>
            </p:cNvCxnSpPr>
            <p:nvPr/>
          </p:nvCxnSpPr>
          <p:spPr>
            <a:xfrm>
              <a:off x="10054457" y="4027223"/>
              <a:ext cx="512795" cy="0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Arrow Connector 76"/>
            <p:cNvCxnSpPr>
              <a:stCxn id="58" idx="2"/>
              <a:endCxn id="60" idx="0"/>
            </p:cNvCxnSpPr>
            <p:nvPr/>
          </p:nvCxnSpPr>
          <p:spPr>
            <a:xfrm flipH="1">
              <a:off x="2676763" y="4237197"/>
              <a:ext cx="1" cy="300629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Arrow Connector 77"/>
            <p:cNvCxnSpPr>
              <a:stCxn id="60" idx="2"/>
              <a:endCxn id="53" idx="0"/>
            </p:cNvCxnSpPr>
            <p:nvPr/>
          </p:nvCxnSpPr>
          <p:spPr>
            <a:xfrm flipH="1">
              <a:off x="2676762" y="4957774"/>
              <a:ext cx="1" cy="296992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Arrow Connector 78"/>
            <p:cNvCxnSpPr>
              <a:stCxn id="60" idx="3"/>
              <a:endCxn id="63" idx="1"/>
            </p:cNvCxnSpPr>
            <p:nvPr/>
          </p:nvCxnSpPr>
          <p:spPr>
            <a:xfrm>
              <a:off x="3424309" y="4747800"/>
              <a:ext cx="528913" cy="0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Arrow Connector 79"/>
            <p:cNvCxnSpPr>
              <a:stCxn id="46" idx="2"/>
              <a:endCxn id="47" idx="0"/>
            </p:cNvCxnSpPr>
            <p:nvPr/>
          </p:nvCxnSpPr>
          <p:spPr>
            <a:xfrm>
              <a:off x="6108566" y="1267544"/>
              <a:ext cx="0" cy="395836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Arrow Connector 80"/>
            <p:cNvCxnSpPr>
              <a:endCxn id="67" idx="0"/>
            </p:cNvCxnSpPr>
            <p:nvPr/>
          </p:nvCxnSpPr>
          <p:spPr>
            <a:xfrm flipH="1">
              <a:off x="8261532" y="4257741"/>
              <a:ext cx="1124372" cy="724825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Arrow Connector 81"/>
            <p:cNvCxnSpPr>
              <a:stCxn id="62" idx="2"/>
              <a:endCxn id="66" idx="0"/>
            </p:cNvCxnSpPr>
            <p:nvPr/>
          </p:nvCxnSpPr>
          <p:spPr>
            <a:xfrm>
              <a:off x="9395159" y="4237197"/>
              <a:ext cx="1172094" cy="745369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Arrow Connector 82"/>
            <p:cNvCxnSpPr>
              <a:stCxn id="63" idx="2"/>
              <a:endCxn id="52" idx="0"/>
            </p:cNvCxnSpPr>
            <p:nvPr/>
          </p:nvCxnSpPr>
          <p:spPr>
            <a:xfrm>
              <a:off x="4669045" y="4957774"/>
              <a:ext cx="0" cy="309659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Arrow Connector 83"/>
            <p:cNvCxnSpPr>
              <a:stCxn id="67" idx="2"/>
              <a:endCxn id="65" idx="0"/>
            </p:cNvCxnSpPr>
            <p:nvPr/>
          </p:nvCxnSpPr>
          <p:spPr>
            <a:xfrm>
              <a:off x="8261532" y="5514593"/>
              <a:ext cx="0" cy="443514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7381537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 smtClean="0"/>
              <a:t>İlkin müayinə nəticələri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67094" y="1046278"/>
            <a:ext cx="10985500" cy="579437"/>
          </a:xfrm>
        </p:spPr>
        <p:txBody>
          <a:bodyPr>
            <a:normAutofit/>
          </a:bodyPr>
          <a:lstStyle/>
          <a:p>
            <a:pPr algn="just"/>
            <a:r>
              <a:rPr lang="az-Latn-AZ" altLang="en-US" sz="2800" b="1" dirty="0">
                <a:solidFill>
                  <a:schemeClr val="accent1">
                    <a:lumMod val="75000"/>
                  </a:schemeClr>
                </a:solidFill>
              </a:rPr>
              <a:t>Görüntüləmə </a:t>
            </a:r>
            <a:r>
              <a:rPr lang="az-Latn-AZ" altLang="en-US" sz="2800" b="1" dirty="0" smtClean="0">
                <a:solidFill>
                  <a:schemeClr val="accent1">
                    <a:lumMod val="75000"/>
                  </a:schemeClr>
                </a:solidFill>
              </a:rPr>
              <a:t>müayinələrində düyün:</a:t>
            </a:r>
          </a:p>
        </p:txBody>
      </p:sp>
      <p:pic>
        <p:nvPicPr>
          <p:cNvPr id="10" name="Рисунок 9" descr="seh 90 a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67808" y="3040719"/>
            <a:ext cx="3528392" cy="2921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8" name="Picture 2" descr="Image result for tiroid ultrasonunda nodÃ¼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123" y="3040719"/>
            <a:ext cx="3860677" cy="2921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 descr="seh 88 d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68208" y="3056709"/>
            <a:ext cx="3816424" cy="2905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val 4"/>
          <p:cNvSpPr/>
          <p:nvPr/>
        </p:nvSpPr>
        <p:spPr>
          <a:xfrm>
            <a:off x="1631504" y="1862702"/>
            <a:ext cx="914400" cy="914400"/>
          </a:xfrm>
          <a:prstGeom prst="ellipse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b="1" dirty="0" smtClean="0">
                <a:solidFill>
                  <a:schemeClr val="accent1">
                    <a:lumMod val="75000"/>
                  </a:schemeClr>
                </a:solidFill>
              </a:rPr>
              <a:t>USM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5502644" y="1876017"/>
            <a:ext cx="914400" cy="914400"/>
          </a:xfrm>
          <a:prstGeom prst="ellipse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b="1" dirty="0" smtClean="0">
                <a:solidFill>
                  <a:schemeClr val="accent1">
                    <a:lumMod val="75000"/>
                  </a:schemeClr>
                </a:solidFill>
              </a:rPr>
              <a:t>KT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9419220" y="1862702"/>
            <a:ext cx="914400" cy="914400"/>
          </a:xfrm>
          <a:prstGeom prst="ellipse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b="1" dirty="0" smtClean="0">
                <a:solidFill>
                  <a:schemeClr val="accent1">
                    <a:lumMod val="75000"/>
                  </a:schemeClr>
                </a:solidFill>
              </a:rPr>
              <a:t>USM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69072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>
            <a:extLst>
              <a:ext uri="{FF2B5EF4-FFF2-40B4-BE49-F238E27FC236}">
                <a16:creationId xmlns:a16="http://schemas.microsoft.com/office/drawing/2014/main" id="{352C7E0D-6B98-4A5A-92B3-9FAE13EA96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1056" y="47624"/>
            <a:ext cx="77724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endParaRPr lang="en-US" altLang="en-US" sz="44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27648" y="-102454"/>
            <a:ext cx="5862851" cy="835878"/>
          </a:xfrm>
        </p:spPr>
        <p:txBody>
          <a:bodyPr>
            <a:normAutofit/>
          </a:bodyPr>
          <a:lstStyle/>
          <a:p>
            <a:r>
              <a:rPr lang="tr-TR" altLang="en-US" dirty="0"/>
              <a:t>Diaqnostik</a:t>
            </a:r>
            <a:r>
              <a:rPr lang="az-Latn-AZ" altLang="en-US" dirty="0"/>
              <a:t> </a:t>
            </a:r>
            <a:r>
              <a:rPr lang="az-Latn-AZ" altLang="en-US" dirty="0" smtClean="0"/>
              <a:t>meyarlar</a:t>
            </a:r>
            <a:endParaRPr lang="en-US" b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052736"/>
            <a:ext cx="10515600" cy="5124227"/>
          </a:xfrm>
        </p:spPr>
        <p:txBody>
          <a:bodyPr>
            <a:normAutofit fontScale="47500" lnSpcReduction="20000"/>
          </a:bodyPr>
          <a:lstStyle/>
          <a:p>
            <a:pPr algn="just">
              <a:lnSpc>
                <a:spcPct val="150000"/>
              </a:lnSpc>
            </a:pPr>
            <a:r>
              <a:rPr lang="az-Latn-AZ" altLang="en-US" sz="4000" dirty="0">
                <a:solidFill>
                  <a:srgbClr val="990033"/>
                </a:solidFill>
              </a:rPr>
              <a:t>Anamnez – </a:t>
            </a:r>
            <a:r>
              <a:rPr lang="az-Latn-AZ" sz="4000" dirty="0">
                <a:solidFill>
                  <a:schemeClr val="accent1">
                    <a:lumMod val="75000"/>
                  </a:schemeClr>
                </a:solidFill>
              </a:rPr>
              <a:t>Düyün sürətli böyüyərsə, ətraf toxumaları sıxarsa, sıxılma, boğulma və səsin karlaşması;</a:t>
            </a:r>
            <a:endParaRPr lang="az-Latn-AZ" altLang="en-US" sz="40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az-Latn-AZ" altLang="en-US" sz="4000" dirty="0">
                <a:solidFill>
                  <a:srgbClr val="990033"/>
                </a:solidFill>
              </a:rPr>
              <a:t>Yerli  əlaməti – </a:t>
            </a:r>
            <a:r>
              <a:rPr lang="az-Latn-AZ" sz="4000" dirty="0">
                <a:solidFill>
                  <a:schemeClr val="accent1">
                    <a:lumMod val="75000"/>
                  </a:schemeClr>
                </a:solidFill>
              </a:rPr>
              <a:t>Palpasiya zamanı bərk və ya elastik konsistensiyalı düyünün əllənməsi;</a:t>
            </a:r>
          </a:p>
          <a:p>
            <a:pPr lvl="0" algn="just">
              <a:lnSpc>
                <a:spcPct val="150000"/>
              </a:lnSpc>
            </a:pPr>
            <a:r>
              <a:rPr lang="az-Latn-AZ" altLang="en-US" sz="4000" dirty="0">
                <a:solidFill>
                  <a:srgbClr val="990033"/>
                </a:solidFill>
              </a:rPr>
              <a:t>Hormonlar</a:t>
            </a:r>
            <a:r>
              <a:rPr lang="az-Latn-AZ" altLang="en-US" sz="4000" dirty="0">
                <a:solidFill>
                  <a:schemeClr val="accent1">
                    <a:lumMod val="75000"/>
                  </a:schemeClr>
                </a:solidFill>
              </a:rPr>
              <a:t> – </a:t>
            </a:r>
            <a:r>
              <a:rPr lang="az-Latn-AZ" sz="4000" dirty="0">
                <a:solidFill>
                  <a:schemeClr val="accent1">
                    <a:lumMod val="75000"/>
                  </a:schemeClr>
                </a:solidFill>
              </a:rPr>
              <a:t>Eutiroid zamanı TSH, sT3 və sT4 normal olması;</a:t>
            </a:r>
            <a:endParaRPr lang="az-Latn-AZ" altLang="en-US" sz="40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tr-TR" altLang="en-US" sz="4000" dirty="0">
                <a:solidFill>
                  <a:srgbClr val="990033"/>
                </a:solidFill>
              </a:rPr>
              <a:t>GÖRÜNTÜL</a:t>
            </a:r>
            <a:r>
              <a:rPr lang="az-Latn-AZ" altLang="en-US" sz="4000" dirty="0">
                <a:solidFill>
                  <a:srgbClr val="990033"/>
                </a:solidFill>
              </a:rPr>
              <a:t>Ə</a:t>
            </a:r>
            <a:r>
              <a:rPr lang="tr-TR" altLang="en-US" sz="4000" dirty="0">
                <a:solidFill>
                  <a:srgbClr val="990033"/>
                </a:solidFill>
              </a:rPr>
              <a:t>M</a:t>
            </a:r>
            <a:r>
              <a:rPr lang="az-Latn-AZ" altLang="en-US" sz="4000" dirty="0">
                <a:solidFill>
                  <a:srgbClr val="990033"/>
                </a:solidFill>
              </a:rPr>
              <a:t>Ə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tr-TR" altLang="en-US" sz="4000" dirty="0">
                <a:solidFill>
                  <a:schemeClr val="accent1">
                    <a:lumMod val="75000"/>
                  </a:schemeClr>
                </a:solidFill>
              </a:rPr>
              <a:t>USM</a:t>
            </a:r>
            <a:r>
              <a:rPr lang="az-Latn-AZ" altLang="en-US" sz="4000" dirty="0">
                <a:solidFill>
                  <a:schemeClr val="accent1">
                    <a:lumMod val="75000"/>
                  </a:schemeClr>
                </a:solidFill>
              </a:rPr>
              <a:t> – </a:t>
            </a:r>
            <a:r>
              <a:rPr lang="az-Latn-AZ" sz="4000" dirty="0">
                <a:solidFill>
                  <a:schemeClr val="accent1">
                    <a:lumMod val="75000"/>
                  </a:schemeClr>
                </a:solidFill>
              </a:rPr>
              <a:t>vəzin parenximasında solid və ya sistoz düyünün aşkarlanması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tr-TR" altLang="en-US" sz="4000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az-Latn-AZ" altLang="en-US" sz="4000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tr-TR" altLang="en-US" sz="4000" dirty="0">
                <a:solidFill>
                  <a:schemeClr val="accent1">
                    <a:lumMod val="75000"/>
                  </a:schemeClr>
                </a:solidFill>
              </a:rPr>
              <a:t>int</a:t>
            </a:r>
            <a:r>
              <a:rPr lang="az-Latn-AZ" altLang="en-US" sz="4000" dirty="0">
                <a:solidFill>
                  <a:schemeClr val="accent1">
                    <a:lumMod val="75000"/>
                  </a:schemeClr>
                </a:solidFill>
              </a:rPr>
              <a:t>i</a:t>
            </a:r>
            <a:r>
              <a:rPr lang="tr-TR" altLang="en-US" sz="4000" dirty="0">
                <a:solidFill>
                  <a:schemeClr val="accent1">
                    <a:lumMod val="75000"/>
                  </a:schemeClr>
                </a:solidFill>
              </a:rPr>
              <a:t>qrafiya</a:t>
            </a:r>
            <a:r>
              <a:rPr lang="az-Latn-AZ" altLang="en-US" sz="4000" dirty="0">
                <a:solidFill>
                  <a:schemeClr val="accent1">
                    <a:lumMod val="75000"/>
                  </a:schemeClr>
                </a:solidFill>
              </a:rPr>
              <a:t> – isti və ya soyuq düyün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tr-TR" altLang="en-US" sz="4000" dirty="0">
                <a:solidFill>
                  <a:schemeClr val="accent1">
                    <a:lumMod val="75000"/>
                  </a:schemeClr>
                </a:solidFill>
              </a:rPr>
              <a:t>KT, MRT</a:t>
            </a:r>
            <a:r>
              <a:rPr lang="az-Latn-AZ" altLang="en-US" sz="4000" dirty="0">
                <a:solidFill>
                  <a:schemeClr val="accent1">
                    <a:lumMod val="75000"/>
                  </a:schemeClr>
                </a:solidFill>
              </a:rPr>
              <a:t> (USM ilə eyni)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az-Latn-AZ" altLang="en-US" sz="4000" dirty="0">
                <a:solidFill>
                  <a:schemeClr val="accent1">
                    <a:lumMod val="75000"/>
                  </a:schemeClr>
                </a:solidFill>
              </a:rPr>
              <a:t>İİAB</a:t>
            </a:r>
            <a:endParaRPr lang="tr-TR" altLang="en-US" sz="4000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9941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8ED6EAB-7593-4F28-8034-3C11D46A79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3600" dirty="0" smtClean="0"/>
              <a:t>Müalicə prinsipi</a:t>
            </a:r>
            <a:endParaRPr lang="en-US" sz="36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390636B-FF5B-45E3-8616-7D7C49E195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24744"/>
            <a:ext cx="10515600" cy="5052219"/>
          </a:xfrm>
        </p:spPr>
        <p:txBody>
          <a:bodyPr>
            <a:noAutofit/>
          </a:bodyPr>
          <a:lstStyle/>
          <a:p>
            <a:pPr marL="0" indent="0" algn="ctr">
              <a:lnSpc>
                <a:spcPct val="80000"/>
              </a:lnSpc>
              <a:buNone/>
            </a:pPr>
            <a:r>
              <a:rPr lang="az-Latn-AZ" sz="2000" b="1" i="1" dirty="0" smtClean="0">
                <a:solidFill>
                  <a:srgbClr val="C00000"/>
                </a:solidFill>
              </a:rPr>
              <a:t>Cərrahi</a:t>
            </a:r>
            <a:r>
              <a:rPr lang="az-Latn-AZ" sz="2000" b="1" i="1" dirty="0">
                <a:solidFill>
                  <a:srgbClr val="C00000"/>
                </a:solidFill>
              </a:rPr>
              <a:t>, konservativ müalicə və izləmə</a:t>
            </a:r>
            <a:endParaRPr lang="ru-RU" sz="2000" b="1" i="1" dirty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az-Latn-AZ" sz="2000" dirty="0" smtClean="0">
                <a:solidFill>
                  <a:schemeClr val="accent1">
                    <a:lumMod val="75000"/>
                  </a:schemeClr>
                </a:solidFill>
              </a:rPr>
              <a:t>İİAB</a:t>
            </a:r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sz="2000" dirty="0" smtClean="0">
                <a:solidFill>
                  <a:schemeClr val="accent1">
                    <a:lumMod val="75000"/>
                  </a:schemeClr>
                </a:solidFill>
              </a:rPr>
              <a:t>bədxassəli olarsa total tiroidektomiya;  </a:t>
            </a:r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sitoloji olaraq </a:t>
            </a:r>
            <a:r>
              <a:rPr lang="az-Latn-AZ" sz="2000" dirty="0" smtClean="0">
                <a:solidFill>
                  <a:schemeClr val="accent1">
                    <a:lumMod val="75000"/>
                  </a:schemeClr>
                </a:solidFill>
              </a:rPr>
              <a:t>düyündə atipik </a:t>
            </a:r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aşağı </a:t>
            </a:r>
            <a:r>
              <a:rPr lang="az-Latn-AZ" sz="2000" dirty="0" smtClean="0">
                <a:solidFill>
                  <a:schemeClr val="accent1">
                    <a:lumMod val="75000"/>
                  </a:schemeClr>
                </a:solidFill>
              </a:rPr>
              <a:t>maliqnizasiya </a:t>
            </a:r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riski varsa, düyün 3 sm-dən kiçiksə </a:t>
            </a:r>
            <a:r>
              <a:rPr lang="az-Latn-AZ" sz="2000" dirty="0" smtClean="0">
                <a:solidFill>
                  <a:schemeClr val="accent1">
                    <a:lumMod val="75000"/>
                  </a:schemeClr>
                </a:solidFill>
              </a:rPr>
              <a:t>lobektomiya</a:t>
            </a:r>
            <a:endParaRPr lang="az-Latn-AZ" sz="20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endParaRPr lang="az-Latn-AZ" sz="20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buNone/>
            </a:pPr>
            <a:r>
              <a:rPr lang="az-Latn-AZ" sz="2000" b="1" i="1" dirty="0" smtClean="0">
                <a:solidFill>
                  <a:srgbClr val="C00000"/>
                </a:solidFill>
              </a:rPr>
              <a:t>Konservativ müalicə də iki seçim</a:t>
            </a:r>
            <a:endParaRPr lang="ru-RU" sz="2000" b="1" i="1" dirty="0" smtClean="0">
              <a:solidFill>
                <a:srgbClr val="C00000"/>
              </a:solidFill>
            </a:endParaRPr>
          </a:p>
          <a:p>
            <a:pPr lvl="0"/>
            <a:endParaRPr lang="az-Latn-AZ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lvl="0" indent="0" algn="ctr">
              <a:buNone/>
            </a:pPr>
            <a:r>
              <a:rPr lang="az-Latn-AZ" sz="2000" dirty="0" smtClean="0">
                <a:solidFill>
                  <a:schemeClr val="accent1">
                    <a:lumMod val="75000"/>
                  </a:schemeClr>
                </a:solidFill>
              </a:rPr>
              <a:t>Levotiroksin </a:t>
            </a:r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müalicəsi </a:t>
            </a:r>
            <a:r>
              <a:rPr lang="az-Latn-AZ" sz="2000" dirty="0" smtClean="0">
                <a:solidFill>
                  <a:schemeClr val="accent1">
                    <a:lumMod val="75000"/>
                  </a:schemeClr>
                </a:solidFill>
              </a:rPr>
              <a:t>          </a:t>
            </a:r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radioaktiv </a:t>
            </a:r>
            <a:r>
              <a:rPr lang="az-Latn-AZ" sz="2000" dirty="0" smtClean="0">
                <a:solidFill>
                  <a:schemeClr val="accent1">
                    <a:lumMod val="75000"/>
                  </a:schemeClr>
                </a:solidFill>
              </a:rPr>
              <a:t>yod(Y</a:t>
            </a:r>
            <a:r>
              <a:rPr lang="az-Latn-AZ" sz="2000" baseline="30000" dirty="0" smtClean="0">
                <a:solidFill>
                  <a:schemeClr val="accent1">
                    <a:lumMod val="75000"/>
                  </a:schemeClr>
                </a:solidFill>
              </a:rPr>
              <a:t>131</a:t>
            </a:r>
            <a:r>
              <a:rPr lang="az-Latn-AZ" sz="2000" dirty="0" smtClean="0">
                <a:solidFill>
                  <a:schemeClr val="accent1">
                    <a:lumMod val="75000"/>
                  </a:schemeClr>
                </a:solidFill>
              </a:rPr>
              <a:t>) ablasiya</a:t>
            </a:r>
          </a:p>
          <a:p>
            <a:pPr marL="0" lvl="0" indent="0" algn="ctr">
              <a:buNone/>
            </a:pPr>
            <a:endParaRPr lang="az-Latn-AZ" sz="2000" b="1" dirty="0" smtClean="0">
              <a:solidFill>
                <a:srgbClr val="C00000"/>
              </a:solidFill>
            </a:endParaRPr>
          </a:p>
          <a:p>
            <a:pPr marL="0" lvl="0" indent="0" algn="ctr">
              <a:buNone/>
            </a:pPr>
            <a:r>
              <a:rPr lang="az-Latn-AZ" sz="2000" b="1" i="1" dirty="0" smtClean="0">
                <a:solidFill>
                  <a:srgbClr val="C00000"/>
                </a:solidFill>
              </a:rPr>
              <a:t>İzləmə</a:t>
            </a:r>
            <a:endParaRPr lang="ru-RU" sz="2000" i="1" dirty="0" smtClean="0">
              <a:solidFill>
                <a:srgbClr val="C00000"/>
              </a:solidFill>
            </a:endParaRPr>
          </a:p>
          <a:p>
            <a:pPr marL="0" lvl="0" indent="0" algn="ctr">
              <a:buNone/>
            </a:pPr>
            <a:r>
              <a:rPr lang="az-Latn-AZ" sz="2000" dirty="0" smtClean="0">
                <a:solidFill>
                  <a:schemeClr val="accent1">
                    <a:lumMod val="75000"/>
                  </a:schemeClr>
                </a:solidFill>
              </a:rPr>
              <a:t>Qalxanabənzər </a:t>
            </a:r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vəzinin düyünlü törəməsinin ultrasonoqrafik və sitoloji diaqnostikasının nəticələri əsasında aktiv gözləmə və ya </a:t>
            </a:r>
            <a:r>
              <a:rPr lang="az-Latn-AZ" sz="2000" dirty="0" smtClean="0">
                <a:solidFill>
                  <a:schemeClr val="accent1">
                    <a:lumMod val="75000"/>
                  </a:schemeClr>
                </a:solidFill>
              </a:rPr>
              <a:t>müalicə </a:t>
            </a:r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taktikası seçilməlidir</a:t>
            </a:r>
            <a:r>
              <a:rPr lang="az-Latn-AZ" sz="2000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ru-RU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10" name="Прямая со стрелкой 9"/>
          <p:cNvCxnSpPr/>
          <p:nvPr/>
        </p:nvCxnSpPr>
        <p:spPr>
          <a:xfrm flipH="1">
            <a:off x="4367808" y="2924944"/>
            <a:ext cx="1080120" cy="5040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6059424" y="2889504"/>
            <a:ext cx="1099929" cy="51930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0924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 smtClean="0"/>
              <a:t>Əməliyyat üsulları</a:t>
            </a:r>
            <a:endParaRPr lang="ru-RU" sz="3600" dirty="0"/>
          </a:p>
        </p:txBody>
      </p:sp>
      <p:pic>
        <p:nvPicPr>
          <p:cNvPr id="5" name="Picture 2" descr="Image result for tiroid ameliyatÄ±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52" y="1762084"/>
            <a:ext cx="3497263" cy="3319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Image result for tiroid ameliyatÄ±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7808" y="1758677"/>
            <a:ext cx="3456384" cy="3320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Image result for tiroid lobektomi nedi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1440" y="1759326"/>
            <a:ext cx="3489176" cy="3319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931863" y="5503858"/>
            <a:ext cx="2160240" cy="3600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z-Latn-AZ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Total tiroidektomiya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867031" y="5299318"/>
            <a:ext cx="2160240" cy="5645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z-Latn-AZ" sz="16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Total tiroidektomiya, limfadisseksiya</a:t>
            </a:r>
            <a:endParaRPr lang="ru-RU" sz="16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789943" y="5338436"/>
            <a:ext cx="2160240" cy="3600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z-Latn-AZ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Lobektomiya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12849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sz="2800" dirty="0" smtClean="0"/>
              <a:t>Tiroidin Papillyar xərçəngi</a:t>
            </a:r>
            <a:endParaRPr lang="ru-RU" sz="2800" dirty="0"/>
          </a:p>
        </p:txBody>
      </p:sp>
      <p:pic>
        <p:nvPicPr>
          <p:cNvPr id="9" name="Picture 2" descr="C:\Users\sh.xatire\Desktop\P9_3_L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040" y="1628800"/>
            <a:ext cx="5181600" cy="35770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/>
            <a:r>
              <a:rPr lang="az-Latn-AZ" b="1" dirty="0"/>
              <a:t>Tərifi</a:t>
            </a:r>
            <a:endParaRPr lang="en-US" dirty="0"/>
          </a:p>
          <a:p>
            <a:pPr lvl="0"/>
            <a:r>
              <a:rPr lang="az-Latn-AZ" dirty="0"/>
              <a:t>Follikulyar epitel hüceyrələrindən əmələ gələn differensiasiyalı tiroid xərçəngi papillyar xərçəng adlanır.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6239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Rastgəlmə tezliyi </a:t>
            </a:r>
            <a:endParaRPr lang="ru-RU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Papillyar xərçəng qalxanabənzər vəzi şişlərinin 75%-ni, differensasiyalı tiroid xərçənginin isə 90%-ni təşkil edir və qadınlar arasında kişilərə nisbətən çox rast gəlir (3,5:1).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PX 20-50 yaş qrupa arasında və yodla zəngin bölgələrdə daha çox rast gəlinir. Proqnostik cəhətdən xoşgedişlidir.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61821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 smtClean="0"/>
              <a:t>Etiologiyası</a:t>
            </a:r>
            <a:r>
              <a:rPr lang="en-US" sz="2800" dirty="0" smtClean="0"/>
              <a:t> </a:t>
            </a:r>
            <a:endParaRPr lang="ru-RU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az-Latn-AZ" sz="3600" dirty="0">
                <a:solidFill>
                  <a:schemeClr val="accent1">
                    <a:lumMod val="75000"/>
                  </a:schemeClr>
                </a:solidFill>
              </a:rPr>
              <a:t>Risk amilləri: </a:t>
            </a:r>
            <a:endParaRPr lang="en-US" sz="3600" dirty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r>
              <a:rPr lang="az-Latn-AZ" sz="3200" dirty="0">
                <a:solidFill>
                  <a:schemeClr val="accent1">
                    <a:lumMod val="75000"/>
                  </a:schemeClr>
                </a:solidFill>
              </a:rPr>
              <a:t>Şüalanma</a:t>
            </a:r>
            <a:endParaRPr lang="en-US" sz="3200" dirty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r>
              <a:rPr lang="az-Latn-AZ" sz="3200" dirty="0">
                <a:solidFill>
                  <a:schemeClr val="accent1">
                    <a:lumMod val="75000"/>
                  </a:schemeClr>
                </a:solidFill>
              </a:rPr>
              <a:t>Siqaretçəkmə</a:t>
            </a:r>
            <a:endParaRPr lang="en-US" sz="3200" dirty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r>
              <a:rPr lang="az-Latn-AZ" sz="3200" dirty="0">
                <a:solidFill>
                  <a:schemeClr val="accent1">
                    <a:lumMod val="75000"/>
                  </a:schemeClr>
                </a:solidFill>
              </a:rPr>
              <a:t>Yod çoxluğu</a:t>
            </a:r>
            <a:endParaRPr lang="en-US" sz="3200" dirty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r>
              <a:rPr lang="az-Latn-AZ" sz="3200" dirty="0">
                <a:solidFill>
                  <a:schemeClr val="accent1">
                    <a:lumMod val="75000"/>
                  </a:schemeClr>
                </a:solidFill>
              </a:rPr>
              <a:t>Hormonal amillər</a:t>
            </a:r>
            <a:endParaRPr lang="en-US" sz="3200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4987687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 smtClean="0"/>
              <a:t>Klinikası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lvl="0"/>
            <a:r>
              <a:rPr lang="az-Latn-AZ" sz="3200" dirty="0" smtClean="0">
                <a:solidFill>
                  <a:schemeClr val="accent1">
                    <a:lumMod val="75000"/>
                  </a:schemeClr>
                </a:solidFill>
              </a:rPr>
              <a:t>Asimtomatik</a:t>
            </a:r>
            <a:endParaRPr lang="ru-RU" sz="32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az-Latn-AZ" sz="3200" dirty="0" smtClean="0">
                <a:solidFill>
                  <a:schemeClr val="accent1">
                    <a:lumMod val="75000"/>
                  </a:schemeClr>
                </a:solidFill>
              </a:rPr>
              <a:t>Ağrısız </a:t>
            </a:r>
            <a:r>
              <a:rPr lang="az-Latn-AZ" sz="3200" dirty="0">
                <a:solidFill>
                  <a:schemeClr val="accent1">
                    <a:lumMod val="75000"/>
                  </a:schemeClr>
                </a:solidFill>
              </a:rPr>
              <a:t>və sərt solid </a:t>
            </a:r>
            <a:r>
              <a:rPr lang="az-Latn-AZ" sz="3200" dirty="0" smtClean="0">
                <a:solidFill>
                  <a:schemeClr val="accent1">
                    <a:lumMod val="75000"/>
                  </a:schemeClr>
                </a:solidFill>
              </a:rPr>
              <a:t>kütlə(törəmə)lər</a:t>
            </a:r>
            <a:endParaRPr lang="ru-RU" sz="32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az-Latn-AZ" sz="3200" dirty="0">
                <a:solidFill>
                  <a:schemeClr val="accent1">
                    <a:lumMod val="75000"/>
                  </a:schemeClr>
                </a:solidFill>
              </a:rPr>
              <a:t>Aqressiv və invaziv PX-də səs karlaşması, disfagiya və ya hemoptiz </a:t>
            </a:r>
            <a:endParaRPr lang="ru-RU" sz="32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az-Latn-AZ" sz="3200" dirty="0">
                <a:solidFill>
                  <a:schemeClr val="accent1">
                    <a:lumMod val="75000"/>
                  </a:schemeClr>
                </a:solidFill>
              </a:rPr>
              <a:t>Boyun limfadenopatiyası </a:t>
            </a:r>
            <a:r>
              <a:rPr lang="en-US" sz="3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lvl="0"/>
            <a:endParaRPr lang="ru-RU" dirty="0">
              <a:solidFill>
                <a:schemeClr val="tx2">
                  <a:lumMod val="75000"/>
                </a:schemeClr>
              </a:solidFill>
            </a:endParaRPr>
          </a:p>
          <a:p>
            <a:endParaRPr lang="ru-RU" dirty="0"/>
          </a:p>
        </p:txBody>
      </p:sp>
      <p:pic>
        <p:nvPicPr>
          <p:cNvPr id="8" name="Picture 2" descr="C:\Users\sh.xatire\Desktop\Homeopathic_doctor_chandigarh_drthind_follicular-carcinoma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8088" y="1859529"/>
            <a:ext cx="4529739" cy="3744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1080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sz="2800" i="1" dirty="0" smtClean="0"/>
              <a:t/>
            </a:r>
            <a:br>
              <a:rPr lang="az-Latn-AZ" sz="2800" i="1" dirty="0" smtClean="0"/>
            </a:br>
            <a:r>
              <a:rPr lang="az-Latn-AZ" sz="3600" dirty="0" smtClean="0"/>
              <a:t>Şübhə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pic>
        <p:nvPicPr>
          <p:cNvPr id="8" name="Picture 3" descr="C:\Users\sh.xatire\Desktop\15478324861_4576a4306b_b-1024x76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040" y="1628800"/>
            <a:ext cx="5181600" cy="3886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/>
            <a:r>
              <a:rPr lang="az-Latn-AZ" sz="2400" b="1" dirty="0"/>
              <a:t>Anamnezdə baş-boyun nahiyəsinin şüalanması</a:t>
            </a:r>
            <a:r>
              <a:rPr lang="az-Latn-AZ" sz="1800" dirty="0"/>
              <a:t>;</a:t>
            </a:r>
            <a:endParaRPr lang="en-US" sz="1800" dirty="0"/>
          </a:p>
          <a:p>
            <a:pPr lvl="0"/>
            <a:r>
              <a:rPr lang="az-Latn-AZ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Boyunda kütlə;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az-Latn-AZ" b="1" dirty="0"/>
              <a:t>Limfadenopatiya</a:t>
            </a:r>
            <a:endParaRPr lang="en-US" b="1" dirty="0"/>
          </a:p>
          <a:p>
            <a:pPr lvl="0"/>
            <a:r>
              <a:rPr lang="az-Latn-AZ" dirty="0">
                <a:latin typeface="Times New Roman" panose="02020603050405020304" pitchFamily="18" charset="0"/>
                <a:cs typeface="Times New Roman" panose="02020603050405020304" pitchFamily="18" charset="0"/>
              </a:rPr>
              <a:t>Səs karlaşması, disfagiya, boğulma  və s.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8511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sz="2800" i="1" dirty="0" smtClean="0"/>
              <a:t/>
            </a:r>
            <a:br>
              <a:rPr lang="az-Latn-AZ" sz="2800" i="1" dirty="0" smtClean="0"/>
            </a:br>
            <a:r>
              <a:rPr lang="az-Latn-AZ" sz="3600" dirty="0" smtClean="0"/>
              <a:t>Dəqiqləşdirmə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12776"/>
            <a:ext cx="10515600" cy="4764187"/>
          </a:xfrm>
        </p:spPr>
        <p:txBody>
          <a:bodyPr>
            <a:normAutofit/>
          </a:bodyPr>
          <a:lstStyle/>
          <a:p>
            <a:pPr lvl="0"/>
            <a:r>
              <a:rPr lang="az-Latn-AZ" sz="3200" dirty="0">
                <a:solidFill>
                  <a:schemeClr val="accent1">
                    <a:lumMod val="75000"/>
                  </a:schemeClr>
                </a:solidFill>
              </a:rPr>
              <a:t>Ailə anamnezi, baş-boyun nahiyəsinə şüalanma</a:t>
            </a:r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en-US" sz="24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Şübhəli limfadenopatiya 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USM ilə daxili vidaci venanın tutulumu dəyərləndirilməli;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Şübhəli düyün və ya limfa vəzisi İİAB olunmalı;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Törəmə sürətli böyüyərsə, ətraf toxumalara invaziya simptomları (səsin karlaşması və ya hemoptiz) olarsa, KT və MRT müayinəsi aparılmalı;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FDG-PET müayinəsi uzaq riskli pis differensiasiyalı papilyar xəsrçəngli xəstələrdə yardımçı ola bilər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Əməliyyat öncəsi larinqoskopiya 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17905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7092667" cy="835878"/>
          </a:xfrm>
        </p:spPr>
        <p:txBody>
          <a:bodyPr>
            <a:normAutofit/>
          </a:bodyPr>
          <a:lstStyle/>
          <a:p>
            <a:r>
              <a:rPr lang="az-Latn-AZ" sz="3600" dirty="0" smtClean="0"/>
              <a:t>Diaqnostik meyarlar</a:t>
            </a:r>
            <a:endParaRPr lang="ru-RU" sz="3600" dirty="0"/>
          </a:p>
        </p:txBody>
      </p:sp>
      <p:pic>
        <p:nvPicPr>
          <p:cNvPr id="9" name="Picture 2" descr="C:\Users\sh.xatire\Desktop\Ultrasound Image2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598625"/>
            <a:ext cx="5181600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838200" y="1268760"/>
            <a:ext cx="4465712" cy="4908203"/>
          </a:xfrm>
        </p:spPr>
        <p:txBody>
          <a:bodyPr/>
          <a:lstStyle/>
          <a:p>
            <a:r>
              <a:rPr lang="az-Latn-AZ" sz="2400" b="1" dirty="0">
                <a:solidFill>
                  <a:schemeClr val="accent1">
                    <a:lumMod val="75000"/>
                  </a:schemeClr>
                </a:solidFill>
              </a:rPr>
              <a:t>USM</a:t>
            </a:r>
            <a:endParaRPr lang="en-US" sz="2400" b="1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endParaRPr lang="az-Latn-AZ" sz="2400" dirty="0" smtClean="0"/>
          </a:p>
          <a:p>
            <a:pPr lvl="0"/>
            <a:r>
              <a:rPr lang="az-Latn-AZ" sz="2400" dirty="0" smtClean="0"/>
              <a:t>düyünün </a:t>
            </a:r>
            <a:r>
              <a:rPr lang="az-Latn-AZ" sz="2400" dirty="0"/>
              <a:t>hipoexogen olması</a:t>
            </a:r>
            <a:endParaRPr lang="en-US" sz="2400" dirty="0"/>
          </a:p>
          <a:p>
            <a:pPr lvl="0"/>
            <a:r>
              <a:rPr lang="az-Latn-AZ" dirty="0"/>
              <a:t>nahamar kənar</a:t>
            </a:r>
            <a:endParaRPr lang="en-US" dirty="0"/>
          </a:p>
          <a:p>
            <a:pPr lvl="0"/>
            <a:r>
              <a:rPr lang="az-Latn-AZ" dirty="0"/>
              <a:t>düyündaxili qanlanma</a:t>
            </a:r>
            <a:endParaRPr lang="en-US" sz="1600" dirty="0"/>
          </a:p>
          <a:p>
            <a:pPr lvl="0"/>
            <a:r>
              <a:rPr lang="az-Latn-AZ" sz="2400" dirty="0"/>
              <a:t>halonun olmaması</a:t>
            </a:r>
            <a:r>
              <a:rPr lang="az-Latn-AZ" sz="1600" dirty="0"/>
              <a:t> </a:t>
            </a:r>
            <a:endParaRPr lang="en-US" sz="1600" dirty="0"/>
          </a:p>
          <a:p>
            <a:pPr lvl="0"/>
            <a:r>
              <a:rPr lang="az-Latn-AZ" dirty="0"/>
              <a:t>mikrokalsifikasiya</a:t>
            </a:r>
            <a:endParaRPr lang="en-US" sz="1600" dirty="0"/>
          </a:p>
          <a:p>
            <a:pPr lvl="0"/>
            <a:r>
              <a:rPr lang="az-Latn-AZ" sz="1800" dirty="0"/>
              <a:t>ön – arxa ölçünün köndələn ölçüdən çox olması</a:t>
            </a:r>
            <a:endParaRPr lang="en-US" sz="18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15127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z-Latn-AZ" dirty="0" smtClean="0"/>
              <a:t/>
            </a:r>
            <a:br>
              <a:rPr lang="az-Latn-AZ" dirty="0" smtClean="0"/>
            </a:br>
            <a:r>
              <a:rPr lang="az-Latn-AZ" sz="4400" dirty="0" smtClean="0"/>
              <a:t>Müalicə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z-Latn-AZ" b="1" dirty="0"/>
              <a:t>Əsas müalicə cərrahi ablasiyadır. </a:t>
            </a:r>
            <a:endParaRPr lang="en-US" b="1" dirty="0"/>
          </a:p>
          <a:p>
            <a:pPr lvl="1" algn="just"/>
            <a:r>
              <a:rPr lang="az-Latn-AZ" dirty="0"/>
              <a:t>1sm-dən aşağı olan törəmə – lobektomiya və istmusektomiya</a:t>
            </a:r>
            <a:endParaRPr lang="en-US" dirty="0"/>
          </a:p>
          <a:p>
            <a:pPr lvl="1" algn="just"/>
            <a:r>
              <a:rPr lang="az-Latn-AZ" dirty="0"/>
              <a:t>Gənc xəstələrdə – total tiroidektomiya və limfadisseksiya</a:t>
            </a:r>
            <a:endParaRPr lang="en-US" dirty="0"/>
          </a:p>
          <a:p>
            <a:pPr lvl="1" algn="just"/>
            <a:r>
              <a:rPr lang="az-Latn-AZ" dirty="0"/>
              <a:t>Yaşı 15-40, şişin 2 sm-dən aşağı – cərrahi əməliyyat mübahisəlidir </a:t>
            </a:r>
            <a:endParaRPr lang="en-US" dirty="0"/>
          </a:p>
          <a:p>
            <a:pPr lvl="1" algn="just"/>
            <a:r>
              <a:rPr lang="az-Latn-AZ" dirty="0"/>
              <a:t>2 sm-dən böyük şişlərdə – total tiroidektomiya və ya totala yaxın tiroidektomiya </a:t>
            </a:r>
            <a:endParaRPr lang="en-US" dirty="0"/>
          </a:p>
          <a:p>
            <a:pPr lvl="1" algn="just"/>
            <a:r>
              <a:rPr lang="az-Latn-AZ" dirty="0"/>
              <a:t>Ələ gələn limfa vəziləri olduqda – modifikasiya olunmuş limfadisseksiya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104442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 smtClean="0"/>
              <a:t>Proqnozu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sz="2400" b="1" dirty="0">
                <a:solidFill>
                  <a:srgbClr val="0070C0"/>
                </a:solidFill>
              </a:rPr>
              <a:t>Ə</a:t>
            </a:r>
            <a:r>
              <a:rPr lang="en-US" sz="2400" b="1" dirty="0" err="1">
                <a:solidFill>
                  <a:srgbClr val="0070C0"/>
                </a:solidFill>
              </a:rPr>
              <a:t>məliyyatdan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sonra</a:t>
            </a:r>
            <a:r>
              <a:rPr lang="en-US" sz="2400" b="1" dirty="0">
                <a:solidFill>
                  <a:srgbClr val="0070C0"/>
                </a:solidFill>
              </a:rPr>
              <a:t> 45 </a:t>
            </a:r>
            <a:r>
              <a:rPr lang="en-US" sz="2400" b="1" dirty="0" err="1">
                <a:solidFill>
                  <a:srgbClr val="0070C0"/>
                </a:solidFill>
              </a:rPr>
              <a:t>yaşdan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aşağı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xəstələrin</a:t>
            </a:r>
            <a:r>
              <a:rPr lang="en-US" sz="2400" b="1" dirty="0">
                <a:solidFill>
                  <a:srgbClr val="0070C0"/>
                </a:solidFill>
              </a:rPr>
              <a:t> 10 </a:t>
            </a:r>
            <a:r>
              <a:rPr lang="en-US" sz="2400" b="1" dirty="0" err="1">
                <a:solidFill>
                  <a:srgbClr val="0070C0"/>
                </a:solidFill>
              </a:rPr>
              <a:t>i</a:t>
            </a:r>
            <a:r>
              <a:rPr lang="az-Latn-AZ" sz="2400" b="1" dirty="0">
                <a:solidFill>
                  <a:srgbClr val="0070C0"/>
                </a:solidFill>
              </a:rPr>
              <a:t>l</a:t>
            </a:r>
            <a:r>
              <a:rPr lang="en-US" sz="2400" b="1" dirty="0">
                <a:solidFill>
                  <a:srgbClr val="0070C0"/>
                </a:solidFill>
              </a:rPr>
              <a:t>l</a:t>
            </a:r>
            <a:r>
              <a:rPr lang="az-Latn-AZ" sz="2400" b="1" dirty="0">
                <a:solidFill>
                  <a:srgbClr val="0070C0"/>
                </a:solidFill>
              </a:rPr>
              <a:t>ik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yaşama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müddəti</a:t>
            </a:r>
            <a:r>
              <a:rPr lang="en-US" sz="2400" b="1" dirty="0">
                <a:solidFill>
                  <a:srgbClr val="0070C0"/>
                </a:solidFill>
              </a:rPr>
              <a:t> 100%, 45 </a:t>
            </a:r>
            <a:r>
              <a:rPr lang="en-US" sz="2400" b="1" dirty="0" err="1">
                <a:solidFill>
                  <a:srgbClr val="0070C0"/>
                </a:solidFill>
              </a:rPr>
              <a:t>yaşdan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yuxarı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isə</a:t>
            </a:r>
            <a:r>
              <a:rPr lang="en-US" sz="2400" b="1" dirty="0">
                <a:solidFill>
                  <a:srgbClr val="0070C0"/>
                </a:solidFill>
              </a:rPr>
              <a:t> 90% -dir. </a:t>
            </a:r>
            <a:endParaRPr lang="ru-RU" sz="2400" b="1" dirty="0">
              <a:solidFill>
                <a:srgbClr val="0070C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6245231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dirty="0" smtClean="0"/>
              <a:t/>
            </a:r>
            <a:br>
              <a:rPr lang="az-Latn-AZ" dirty="0" smtClean="0"/>
            </a:br>
            <a:r>
              <a:rPr lang="az-Latn-AZ" dirty="0" smtClean="0"/>
              <a:t>Follikulyar xərçəng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az-Latn-AZ" sz="2800" b="1" dirty="0" smtClean="0">
                <a:solidFill>
                  <a:schemeClr val="accent1">
                    <a:lumMod val="75000"/>
                  </a:schemeClr>
                </a:solidFill>
              </a:rPr>
              <a:t>Tərifi</a:t>
            </a:r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r>
              <a:rPr lang="az-Latn-AZ" sz="2800" dirty="0" smtClean="0">
                <a:solidFill>
                  <a:schemeClr val="accent1">
                    <a:lumMod val="75000"/>
                  </a:schemeClr>
                </a:solidFill>
              </a:rPr>
              <a:t>Follikulyar xərçəng follikulun di­varlarını </a:t>
            </a:r>
            <a:r>
              <a:rPr lang="az-Latn-AZ" sz="2800" dirty="0">
                <a:solidFill>
                  <a:schemeClr val="accent1">
                    <a:lumMod val="75000"/>
                  </a:schemeClr>
                </a:solidFill>
              </a:rPr>
              <a:t>mənfəzdən örtən A-hüceyrələrdən inkişaf edir. </a:t>
            </a:r>
            <a:r>
              <a:rPr lang="az-Latn-AZ" sz="2800" dirty="0" smtClean="0">
                <a:solidFill>
                  <a:schemeClr val="accent1">
                    <a:lumMod val="75000"/>
                  </a:schemeClr>
                </a:solidFill>
              </a:rPr>
              <a:t>Follikulyar </a:t>
            </a:r>
            <a:r>
              <a:rPr lang="az-Latn-AZ" sz="2800" dirty="0">
                <a:solidFill>
                  <a:schemeClr val="accent1">
                    <a:lumMod val="75000"/>
                  </a:schemeClr>
                </a:solidFill>
              </a:rPr>
              <a:t>xərçəng də yüksək </a:t>
            </a:r>
            <a:r>
              <a:rPr lang="az-Latn-AZ" sz="2800" dirty="0" smtClean="0">
                <a:solidFill>
                  <a:schemeClr val="accent1">
                    <a:lumMod val="75000"/>
                  </a:schemeClr>
                </a:solidFill>
              </a:rPr>
              <a:t>differensiasiyalı </a:t>
            </a:r>
            <a:r>
              <a:rPr lang="az-Latn-AZ" sz="2800" dirty="0">
                <a:solidFill>
                  <a:schemeClr val="accent1">
                    <a:lumMod val="75000"/>
                  </a:schemeClr>
                </a:solidFill>
              </a:rPr>
              <a:t>şişlərə aiddir</a:t>
            </a:r>
            <a:r>
              <a:rPr lang="az-Latn-AZ" sz="2800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endParaRPr lang="en-US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ru-RU" dirty="0">
              <a:solidFill>
                <a:schemeClr val="tx2">
                  <a:lumMod val="75000"/>
                </a:schemeClr>
              </a:solidFill>
            </a:endParaRPr>
          </a:p>
          <a:p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9" name="Picture 3" descr="C:\Documents and Settings\entres\My Documents\My Pictures\24-1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112" y="1825625"/>
            <a:ext cx="4320480" cy="4011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18393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 smtClean="0"/>
              <a:t>Etiologiyası</a:t>
            </a:r>
            <a:endParaRPr lang="ru-RU" sz="36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az-Latn-AZ" sz="3200" b="1" dirty="0">
                <a:solidFill>
                  <a:schemeClr val="accent1">
                    <a:lumMod val="75000"/>
                  </a:schemeClr>
                </a:solidFill>
              </a:rPr>
              <a:t>Risk amilləri: </a:t>
            </a:r>
            <a:endParaRPr lang="en-US" sz="3200" b="1" dirty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r>
              <a:rPr lang="az-Latn-AZ" sz="2800" dirty="0">
                <a:solidFill>
                  <a:schemeClr val="accent1">
                    <a:lumMod val="75000"/>
                  </a:schemeClr>
                </a:solidFill>
              </a:rPr>
              <a:t>Şüalanma</a:t>
            </a:r>
            <a:endParaRPr lang="en-US" sz="2800" dirty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r>
              <a:rPr lang="az-Latn-AZ" sz="2800" dirty="0">
                <a:solidFill>
                  <a:schemeClr val="accent1">
                    <a:lumMod val="75000"/>
                  </a:schemeClr>
                </a:solidFill>
              </a:rPr>
              <a:t>Siqaretçəkmə</a:t>
            </a:r>
            <a:endParaRPr lang="en-US" sz="2800" dirty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r>
              <a:rPr lang="az-Latn-AZ" sz="2800" dirty="0">
                <a:solidFill>
                  <a:schemeClr val="accent1">
                    <a:lumMod val="75000"/>
                  </a:schemeClr>
                </a:solidFill>
              </a:rPr>
              <a:t>Yod çoxluğu</a:t>
            </a:r>
            <a:endParaRPr lang="en-US" sz="2800" dirty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r>
              <a:rPr lang="az-Latn-AZ" sz="2800" dirty="0">
                <a:solidFill>
                  <a:schemeClr val="accent1">
                    <a:lumMod val="75000"/>
                  </a:schemeClr>
                </a:solidFill>
              </a:rPr>
              <a:t>Hormonal amillər</a:t>
            </a:r>
            <a:endParaRPr lang="en-US" sz="2800" dirty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r>
              <a:rPr lang="az-Latn-AZ" sz="2800" dirty="0">
                <a:solidFill>
                  <a:schemeClr val="accent1">
                    <a:lumMod val="75000"/>
                  </a:schemeClr>
                </a:solidFill>
              </a:rPr>
              <a:t>Radioaktiv çirklənmə</a:t>
            </a:r>
            <a:endParaRPr lang="en-US" sz="2800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9138793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9656" y="-171400"/>
            <a:ext cx="5862851" cy="720080"/>
          </a:xfrm>
        </p:spPr>
        <p:txBody>
          <a:bodyPr>
            <a:noAutofit/>
          </a:bodyPr>
          <a:lstStyle/>
          <a:p>
            <a:r>
              <a:rPr lang="az-Latn-AZ" sz="2400" dirty="0" smtClean="0"/>
              <a:t/>
            </a:r>
            <a:br>
              <a:rPr lang="az-Latn-AZ" sz="2400" dirty="0" smtClean="0"/>
            </a:br>
            <a:r>
              <a:rPr lang="az-Latn-AZ" dirty="0" smtClean="0"/>
              <a:t>Klinik </a:t>
            </a:r>
            <a:r>
              <a:rPr lang="az-Latn-AZ" dirty="0"/>
              <a:t>gedişi və </a:t>
            </a:r>
            <a:r>
              <a:rPr lang="az-Latn-AZ" dirty="0" smtClean="0"/>
              <a:t>ağırlaşmaları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9416" y="1663417"/>
            <a:ext cx="5181600" cy="4332139"/>
          </a:xfrm>
        </p:spPr>
        <p:txBody>
          <a:bodyPr>
            <a:normAutofit/>
          </a:bodyPr>
          <a:lstStyle/>
          <a:p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</a:rPr>
              <a:t>İki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 tip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</a:rPr>
              <a:t>folliküler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</a:rPr>
              <a:t>karsinom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</a:rPr>
              <a:t>vardır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: </a:t>
            </a:r>
            <a:endParaRPr lang="ru-RU" sz="2000" b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Minimal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</a:rPr>
              <a:t>invazi</a:t>
            </a:r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v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</a:rPr>
              <a:t>ve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</a:rPr>
              <a:t>geniş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</a:rPr>
              <a:t>invazi</a:t>
            </a:r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v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 tip</a:t>
            </a:r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: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</a:rPr>
              <a:t>Minmal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</a:rPr>
              <a:t>invazi</a:t>
            </a:r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v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 tip</a:t>
            </a:r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də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</a:rPr>
              <a:t>kaps</a:t>
            </a:r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u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l</a:t>
            </a:r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a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 sad</a:t>
            </a:r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əcə bir neçə nöqtədə invaziya olur və yerdə qalan kapsul sağlamdır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. </a:t>
            </a:r>
            <a:endParaRPr lang="ru-RU" sz="2000" b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</a:rPr>
              <a:t>Geniş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</a:rPr>
              <a:t>invazi</a:t>
            </a:r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v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 tip</a:t>
            </a:r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də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 is</a:t>
            </a:r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ə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</a:rPr>
              <a:t>tiroid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</a:rPr>
              <a:t>kap</a:t>
            </a:r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suluna tam invaziya edir və damar invaziyası da olur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az-Latn-AZ" sz="2000" b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Follikulyar xərçəngin xüsusi variantlarına </a:t>
            </a:r>
            <a:r>
              <a:rPr lang="az-Latn-AZ" sz="2000" b="1" i="1" dirty="0">
                <a:solidFill>
                  <a:schemeClr val="accent1">
                    <a:lumMod val="75000"/>
                  </a:schemeClr>
                </a:solidFill>
              </a:rPr>
              <a:t>oksifil </a:t>
            </a:r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az-Latn-AZ" sz="2000" b="1" i="1" dirty="0">
                <a:solidFill>
                  <a:schemeClr val="accent1">
                    <a:lumMod val="75000"/>
                  </a:schemeClr>
                </a:solidFill>
              </a:rPr>
              <a:t> par­laq hüceyrəli </a:t>
            </a:r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formaları aiddir. </a:t>
            </a:r>
            <a:endParaRPr lang="ru-RU" sz="2000" b="1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sz="2000" dirty="0"/>
          </a:p>
        </p:txBody>
      </p:sp>
      <p:pic>
        <p:nvPicPr>
          <p:cNvPr id="9" name="Picture 2" descr="C:\Users\sh.xatire\Desktop\thyroidbychkov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0056" y="1670633"/>
            <a:ext cx="5181600" cy="4104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615443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z-Latn-AZ" dirty="0" smtClean="0"/>
              <a:t/>
            </a:r>
            <a:br>
              <a:rPr lang="az-Latn-AZ" dirty="0" smtClean="0"/>
            </a:br>
            <a:r>
              <a:rPr lang="az-Latn-AZ" sz="4400" dirty="0" smtClean="0"/>
              <a:t>Klinika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z-Latn-AZ" dirty="0"/>
              <a:t>Qalxanabənzər vəzidə erkən mərhələdə şişkinlik (kütlə) meydana çıxır.</a:t>
            </a:r>
            <a:endParaRPr lang="en-US" dirty="0"/>
          </a:p>
          <a:p>
            <a:pPr lvl="0"/>
            <a:r>
              <a:rPr lang="az-Latn-AZ" dirty="0"/>
              <a:t>Gecikmiş mərhələdə səsin karlaşması, sərt və fiksasiyalı bir kütlə rast gəlinir.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917546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sz="2800" i="1" dirty="0" smtClean="0"/>
              <a:t/>
            </a:r>
            <a:br>
              <a:rPr lang="az-Latn-AZ" sz="2800" i="1" dirty="0" smtClean="0"/>
            </a:br>
            <a:r>
              <a:rPr lang="az-Latn-AZ" sz="3600" dirty="0" smtClean="0"/>
              <a:t>Diaqnostika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671513" y="981075"/>
            <a:ext cx="5352479" cy="5267325"/>
          </a:xfrm>
        </p:spPr>
        <p:txBody>
          <a:bodyPr numCol="1">
            <a:normAutofit/>
          </a:bodyPr>
          <a:lstStyle/>
          <a:p>
            <a:pPr marL="0" lvl="0" indent="0">
              <a:buNone/>
            </a:pPr>
            <a:r>
              <a:rPr lang="az-Latn-AZ" sz="1800" b="1" dirty="0" smtClean="0">
                <a:solidFill>
                  <a:schemeClr val="accent1">
                    <a:lumMod val="75000"/>
                  </a:schemeClr>
                </a:solidFill>
              </a:rPr>
              <a:t>Şübhə</a:t>
            </a:r>
          </a:p>
          <a:p>
            <a:pPr lvl="0"/>
            <a:r>
              <a:rPr lang="az-Latn-AZ" sz="1800" dirty="0" smtClean="0">
                <a:solidFill>
                  <a:schemeClr val="accent1">
                    <a:lumMod val="75000"/>
                  </a:schemeClr>
                </a:solidFill>
              </a:rPr>
              <a:t>Boyunda </a:t>
            </a:r>
            <a:r>
              <a:rPr lang="az-Latn-AZ" sz="1800" dirty="0">
                <a:solidFill>
                  <a:schemeClr val="accent1">
                    <a:lumMod val="75000"/>
                  </a:schemeClr>
                </a:solidFill>
              </a:rPr>
              <a:t>kütlə;</a:t>
            </a:r>
            <a:endParaRPr lang="ru-RU" sz="18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az-Latn-AZ" sz="1800" dirty="0">
                <a:solidFill>
                  <a:schemeClr val="accent1">
                    <a:lumMod val="75000"/>
                  </a:schemeClr>
                </a:solidFill>
              </a:rPr>
              <a:t>Səs karlaşması, disfagiya, boğulma  və </a:t>
            </a:r>
            <a:r>
              <a:rPr lang="az-Latn-AZ" sz="1800" dirty="0" smtClean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az-Latn-AZ" sz="1800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az-Latn-AZ" sz="18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lvl="0" indent="0">
              <a:buNone/>
            </a:pPr>
            <a:endParaRPr lang="az-Latn-AZ" sz="18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lvl="0" indent="0">
              <a:buNone/>
            </a:pPr>
            <a:endParaRPr lang="az-Latn-AZ" sz="18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lvl="0" indent="0">
              <a:buNone/>
            </a:pPr>
            <a:r>
              <a:rPr lang="az-Latn-AZ" sz="1800" b="1" dirty="0" smtClean="0">
                <a:solidFill>
                  <a:schemeClr val="accent1">
                    <a:lumMod val="75000"/>
                  </a:schemeClr>
                </a:solidFill>
              </a:rPr>
              <a:t>Dəqiqləşdirmə</a:t>
            </a:r>
            <a:endParaRPr lang="ru-RU" sz="18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az-Latn-AZ" sz="1800" dirty="0" smtClean="0">
                <a:solidFill>
                  <a:schemeClr val="accent1">
                    <a:lumMod val="75000"/>
                  </a:schemeClr>
                </a:solidFill>
              </a:rPr>
              <a:t>USM-də solid </a:t>
            </a:r>
            <a:r>
              <a:rPr lang="az-Latn-AZ" sz="1800" dirty="0">
                <a:solidFill>
                  <a:schemeClr val="accent1">
                    <a:lumMod val="75000"/>
                  </a:schemeClr>
                </a:solidFill>
              </a:rPr>
              <a:t>bir düyün </a:t>
            </a:r>
            <a:endParaRPr lang="az-Latn-AZ" sz="1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az-Latn-AZ" sz="1800" dirty="0" smtClean="0">
                <a:solidFill>
                  <a:schemeClr val="accent1">
                    <a:lumMod val="75000"/>
                  </a:schemeClr>
                </a:solidFill>
              </a:rPr>
              <a:t>İİAB </a:t>
            </a:r>
            <a:r>
              <a:rPr lang="az-Latn-AZ" sz="1800" dirty="0">
                <a:solidFill>
                  <a:schemeClr val="accent1">
                    <a:lumMod val="75000"/>
                  </a:schemeClr>
                </a:solidFill>
              </a:rPr>
              <a:t>nəticəsi follikulyar neoplaziya </a:t>
            </a:r>
            <a:endParaRPr lang="az-Latn-AZ" sz="1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az-Latn-AZ" sz="1800" dirty="0" smtClean="0">
                <a:solidFill>
                  <a:schemeClr val="accent1">
                    <a:lumMod val="75000"/>
                  </a:schemeClr>
                </a:solidFill>
              </a:rPr>
              <a:t>Follikulyar </a:t>
            </a:r>
            <a:r>
              <a:rPr lang="az-Latn-AZ" sz="1800" dirty="0">
                <a:solidFill>
                  <a:schemeClr val="accent1">
                    <a:lumMod val="75000"/>
                  </a:schemeClr>
                </a:solidFill>
              </a:rPr>
              <a:t>xərçənglə papillyar xərçəngin follikulyar </a:t>
            </a:r>
            <a:r>
              <a:rPr lang="az-Latn-AZ" sz="1800" dirty="0" smtClean="0">
                <a:solidFill>
                  <a:schemeClr val="accent1">
                    <a:lumMod val="75000"/>
                  </a:schemeClr>
                </a:solidFill>
              </a:rPr>
              <a:t>variantının differensiasiya </a:t>
            </a:r>
          </a:p>
          <a:p>
            <a:pPr lvl="0"/>
            <a:r>
              <a:rPr lang="az-Latn-AZ" sz="1800" dirty="0" smtClean="0">
                <a:solidFill>
                  <a:schemeClr val="accent1">
                    <a:lumMod val="75000"/>
                  </a:schemeClr>
                </a:solidFill>
              </a:rPr>
              <a:t>CK-19, HBME-1, Galektin-3 kimi immunhistokimyəvi göstəricilər PZFV-da daha çox ekspresiya olunurlar.</a:t>
            </a:r>
          </a:p>
          <a:p>
            <a:pPr lvl="0"/>
            <a:endParaRPr lang="ru-RU" dirty="0"/>
          </a:p>
        </p:txBody>
      </p:sp>
      <p:pic>
        <p:nvPicPr>
          <p:cNvPr id="5" name="Picture 3" descr="C:\Documents and Settings\entres\My Documents\My Pictures\24-2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660"/>
          <a:stretch/>
        </p:blipFill>
        <p:spPr bwMode="auto">
          <a:xfrm>
            <a:off x="6960096" y="1132954"/>
            <a:ext cx="4248472" cy="2345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Documents and Settings\entres\My Documents\My Pictures\24-2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13"/>
          <a:stretch/>
        </p:blipFill>
        <p:spPr bwMode="auto">
          <a:xfrm>
            <a:off x="6960096" y="3903154"/>
            <a:ext cx="4218112" cy="2345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686837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 smtClean="0"/>
              <a:t>Müalicə</a:t>
            </a:r>
            <a:endParaRPr lang="ru-RU" sz="2800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6218047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1924925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 smtClean="0"/>
              <a:t>Proqnoz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FTX –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də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xəstələrin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80 - 85%-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nin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əməliyyatdan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sonrakı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yaşama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müddəti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10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ildən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artıqdır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6135881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6588611" cy="835878"/>
          </a:xfrm>
        </p:spPr>
        <p:txBody>
          <a:bodyPr>
            <a:normAutofit/>
          </a:bodyPr>
          <a:lstStyle/>
          <a:p>
            <a:r>
              <a:rPr lang="az-Latn-AZ" sz="3600" dirty="0" smtClean="0"/>
              <a:t>Medullyar xərçəng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az-Latn-AZ" sz="2800" b="1" dirty="0" smtClean="0">
                <a:solidFill>
                  <a:schemeClr val="accent1">
                    <a:lumMod val="75000"/>
                  </a:schemeClr>
                </a:solidFill>
              </a:rPr>
              <a:t>Tərifi</a:t>
            </a:r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az-Latn-AZ" sz="2800" dirty="0">
                <a:solidFill>
                  <a:schemeClr val="accent1">
                    <a:lumMod val="75000"/>
                  </a:schemeClr>
                </a:solidFill>
              </a:rPr>
              <a:t>Medullyar xərçəng qalxanabənzər vəzinin yüksək differen­sia­siya etmiş şişidir, parafollikulyar C-hüceyrələrindən inkişaf edir. </a:t>
            </a:r>
            <a:endParaRPr lang="az-Latn-AZ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dirty="0"/>
          </a:p>
          <a:p>
            <a:endParaRPr lang="ru-RU" dirty="0"/>
          </a:p>
        </p:txBody>
      </p:sp>
      <p:pic>
        <p:nvPicPr>
          <p:cNvPr id="8" name="Picture 6" descr="C:\Documents and Settings\Jamie Tibbo\My Documents\My Pictures\24-2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456040" y="1700808"/>
            <a:ext cx="4869586" cy="405164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965449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sz="2800" dirty="0" smtClean="0"/>
              <a:t/>
            </a:r>
            <a:br>
              <a:rPr lang="az-Latn-AZ" sz="2800" dirty="0" smtClean="0"/>
            </a:br>
            <a:r>
              <a:rPr lang="az-Latn-AZ" sz="3600" dirty="0" smtClean="0"/>
              <a:t>Etiopatogenezi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az-Latn-AZ" sz="2800" b="1" dirty="0" smtClean="0">
                <a:solidFill>
                  <a:schemeClr val="accent1">
                    <a:lumMod val="75000"/>
                  </a:schemeClr>
                </a:solidFill>
              </a:rPr>
              <a:t>Etiologiyası</a:t>
            </a:r>
            <a:r>
              <a:rPr lang="az-Latn-AZ" sz="2800" dirty="0" smtClean="0">
                <a:solidFill>
                  <a:schemeClr val="accent1">
                    <a:lumMod val="75000"/>
                  </a:schemeClr>
                </a:solidFill>
              </a:rPr>
              <a:t> dəqiq bilinmir.</a:t>
            </a:r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az-Latn-AZ" sz="28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az-Latn-AZ" sz="2800" b="1" dirty="0" smtClean="0">
                <a:solidFill>
                  <a:schemeClr val="accent1">
                    <a:lumMod val="75000"/>
                  </a:schemeClr>
                </a:solidFill>
              </a:rPr>
              <a:t>  Patogenezi </a:t>
            </a:r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az-Latn-AZ" sz="2800" dirty="0">
                <a:solidFill>
                  <a:schemeClr val="accent1">
                    <a:lumMod val="75000"/>
                  </a:schemeClr>
                </a:solidFill>
              </a:rPr>
              <a:t>Dəqiq məlum deyil.</a:t>
            </a:r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az-Latn-AZ" sz="2800" dirty="0">
                <a:solidFill>
                  <a:schemeClr val="accent1">
                    <a:lumMod val="75000"/>
                  </a:schemeClr>
                </a:solidFill>
              </a:rPr>
              <a:t>Ailəvi MX RET mutasiyası aşkarlanır.</a:t>
            </a:r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az-Latn-AZ" sz="2800" dirty="0">
                <a:solidFill>
                  <a:schemeClr val="accent1">
                    <a:lumMod val="75000"/>
                  </a:schemeClr>
                </a:solidFill>
              </a:rPr>
              <a:t>Medullyar xərçəngin bütün irsi formalarında 10-cu xromo­somun mutasiyası müəyyən olunur</a:t>
            </a:r>
            <a:r>
              <a:rPr lang="az-Latn-AZ" sz="2800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203652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67608" y="0"/>
            <a:ext cx="6732627" cy="648072"/>
          </a:xfrm>
        </p:spPr>
        <p:txBody>
          <a:bodyPr>
            <a:noAutofit/>
          </a:bodyPr>
          <a:lstStyle/>
          <a:p>
            <a:r>
              <a:rPr lang="az-Latn-AZ" dirty="0" smtClean="0"/>
              <a:t>Klinik </a:t>
            </a:r>
            <a:r>
              <a:rPr lang="az-Latn-AZ" dirty="0"/>
              <a:t>gedişi və </a:t>
            </a:r>
            <a:r>
              <a:rPr lang="az-Latn-AZ" dirty="0" smtClean="0"/>
              <a:t>ağırlaşmaları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980728"/>
            <a:ext cx="10515600" cy="5196235"/>
          </a:xfrm>
        </p:spPr>
        <p:txBody>
          <a:bodyPr>
            <a:normAutofit fontScale="92500" lnSpcReduction="10000"/>
          </a:bodyPr>
          <a:lstStyle/>
          <a:p>
            <a:pPr marL="0" lvl="0" indent="0" algn="just">
              <a:buNone/>
            </a:pPr>
            <a:r>
              <a:rPr lang="en-US" sz="3000" dirty="0">
                <a:solidFill>
                  <a:schemeClr val="accent1">
                    <a:lumMod val="75000"/>
                  </a:schemeClr>
                </a:solidFill>
              </a:rPr>
              <a:t>M</a:t>
            </a:r>
            <a:r>
              <a:rPr lang="az-Latn-AZ" sz="3000" dirty="0">
                <a:solidFill>
                  <a:schemeClr val="accent1">
                    <a:lumMod val="75000"/>
                  </a:schemeClr>
                </a:solidFill>
              </a:rPr>
              <a:t>T</a:t>
            </a:r>
            <a:r>
              <a:rPr lang="en-US" sz="3000" dirty="0">
                <a:solidFill>
                  <a:schemeClr val="accent1">
                    <a:lumMod val="75000"/>
                  </a:schemeClr>
                </a:solidFill>
              </a:rPr>
              <a:t>X </a:t>
            </a:r>
            <a:r>
              <a:rPr lang="az-Latn-AZ" sz="3000" dirty="0">
                <a:solidFill>
                  <a:schemeClr val="accent1">
                    <a:lumMod val="75000"/>
                  </a:schemeClr>
                </a:solidFill>
              </a:rPr>
              <a:t>TİPLƏRİ:</a:t>
            </a:r>
            <a:endParaRPr lang="ru-RU" sz="3000" dirty="0">
              <a:solidFill>
                <a:schemeClr val="accent1">
                  <a:lumMod val="75000"/>
                </a:schemeClr>
              </a:solidFill>
            </a:endParaRPr>
          </a:p>
          <a:p>
            <a:pPr lvl="0" algn="just"/>
            <a:r>
              <a:rPr lang="en-US" sz="3000" dirty="0" err="1">
                <a:solidFill>
                  <a:schemeClr val="accent1">
                    <a:lumMod val="75000"/>
                  </a:schemeClr>
                </a:solidFill>
              </a:rPr>
              <a:t>Sporadik</a:t>
            </a:r>
            <a:r>
              <a:rPr lang="en-US" sz="3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sz="3000" dirty="0">
                <a:solidFill>
                  <a:schemeClr val="accent1">
                    <a:lumMod val="75000"/>
                  </a:schemeClr>
                </a:solidFill>
              </a:rPr>
              <a:t>MTX</a:t>
            </a:r>
            <a:r>
              <a:rPr lang="en-US" sz="3000" dirty="0">
                <a:solidFill>
                  <a:schemeClr val="accent1">
                    <a:lumMod val="75000"/>
                  </a:schemeClr>
                </a:solidFill>
              </a:rPr>
              <a:t> (75%-ə </a:t>
            </a:r>
            <a:r>
              <a:rPr lang="en-US" sz="3000" dirty="0" err="1">
                <a:solidFill>
                  <a:schemeClr val="accent1">
                    <a:lumMod val="75000"/>
                  </a:schemeClr>
                </a:solidFill>
              </a:rPr>
              <a:t>qədər</a:t>
            </a:r>
            <a:r>
              <a:rPr lang="en-US" sz="3000" dirty="0">
                <a:solidFill>
                  <a:schemeClr val="accent1">
                    <a:lumMod val="75000"/>
                  </a:schemeClr>
                </a:solidFill>
              </a:rPr>
              <a:t>);</a:t>
            </a:r>
            <a:endParaRPr lang="az-Latn-AZ" sz="3000" dirty="0">
              <a:solidFill>
                <a:schemeClr val="accent1">
                  <a:lumMod val="75000"/>
                </a:schemeClr>
              </a:solidFill>
            </a:endParaRPr>
          </a:p>
          <a:p>
            <a:pPr lvl="0" algn="just"/>
            <a:r>
              <a:rPr lang="az-Latn-AZ" sz="3000" dirty="0">
                <a:solidFill>
                  <a:schemeClr val="accent1">
                    <a:lumMod val="75000"/>
                  </a:schemeClr>
                </a:solidFill>
              </a:rPr>
              <a:t>Herediter MTX ( MEN II a; MEN II B)</a:t>
            </a:r>
            <a:endParaRPr lang="ru-RU" sz="3000" dirty="0">
              <a:solidFill>
                <a:schemeClr val="accent1">
                  <a:lumMod val="75000"/>
                </a:schemeClr>
              </a:solidFill>
            </a:endParaRPr>
          </a:p>
          <a:p>
            <a:pPr lvl="0" algn="just"/>
            <a:r>
              <a:rPr lang="en-US" sz="3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accent1">
                    <a:lumMod val="75000"/>
                  </a:schemeClr>
                </a:solidFill>
              </a:rPr>
              <a:t>Ailəvi</a:t>
            </a:r>
            <a:r>
              <a:rPr lang="en-US" sz="3000" dirty="0">
                <a:solidFill>
                  <a:schemeClr val="accent1">
                    <a:lumMod val="75000"/>
                  </a:schemeClr>
                </a:solidFill>
              </a:rPr>
              <a:t> forma (25%ə </a:t>
            </a:r>
            <a:r>
              <a:rPr lang="en-US" sz="3000" dirty="0" err="1">
                <a:solidFill>
                  <a:schemeClr val="accent1">
                    <a:lumMod val="75000"/>
                  </a:schemeClr>
                </a:solidFill>
              </a:rPr>
              <a:t>qədər</a:t>
            </a:r>
            <a:r>
              <a:rPr lang="az-Latn-AZ" sz="3000" dirty="0">
                <a:solidFill>
                  <a:schemeClr val="accent1">
                    <a:lumMod val="75000"/>
                  </a:schemeClr>
                </a:solidFill>
              </a:rPr>
              <a:t>).</a:t>
            </a:r>
            <a:r>
              <a:rPr lang="en-US" sz="3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sz="3000" dirty="0">
              <a:solidFill>
                <a:schemeClr val="accent1">
                  <a:lumMod val="75000"/>
                </a:schemeClr>
              </a:solidFill>
            </a:endParaRPr>
          </a:p>
          <a:p>
            <a:pPr marL="0" lvl="0" indent="0" algn="just">
              <a:buNone/>
            </a:pPr>
            <a:endParaRPr lang="ru-RU" sz="3200" dirty="0">
              <a:solidFill>
                <a:schemeClr val="accent1">
                  <a:lumMod val="75000"/>
                </a:schemeClr>
              </a:solidFill>
            </a:endParaRPr>
          </a:p>
          <a:p>
            <a:pPr lvl="4" algn="just">
              <a:buFont typeface="Wingdings" panose="05000000000000000000" pitchFamily="2" charset="2"/>
              <a:buChar char="q"/>
            </a:pPr>
            <a:r>
              <a:rPr lang="az-Latn-AZ" sz="2450" dirty="0">
                <a:solidFill>
                  <a:schemeClr val="accent1">
                    <a:lumMod val="75000"/>
                  </a:schemeClr>
                </a:solidFill>
              </a:rPr>
              <a:t>2A tipli çoxsaylı endokrin neoplaziya (30%) </a:t>
            </a:r>
            <a:endParaRPr lang="az-Latn-AZ" sz="245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6" algn="just">
              <a:buFont typeface="Wingdings" panose="05000000000000000000" pitchFamily="2" charset="2"/>
              <a:buChar char="Ø"/>
            </a:pPr>
            <a:r>
              <a:rPr lang="az-Latn-AZ" sz="245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qalxana­bən­zər </a:t>
            </a:r>
            <a:r>
              <a:rPr lang="az-Latn-AZ" sz="245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vəzinin medullyar </a:t>
            </a:r>
            <a:r>
              <a:rPr lang="az-Latn-AZ" sz="245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şişi</a:t>
            </a:r>
          </a:p>
          <a:p>
            <a:pPr lvl="6" algn="just">
              <a:buFont typeface="Wingdings" panose="05000000000000000000" pitchFamily="2" charset="2"/>
              <a:buChar char="Ø"/>
            </a:pPr>
            <a:r>
              <a:rPr lang="az-Latn-AZ" sz="245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birincili hiperparatiroidizm</a:t>
            </a:r>
          </a:p>
          <a:p>
            <a:pPr lvl="6" algn="just">
              <a:buFont typeface="Wingdings" panose="05000000000000000000" pitchFamily="2" charset="2"/>
              <a:buChar char="Ø"/>
            </a:pPr>
            <a:r>
              <a:rPr lang="az-Latn-AZ" sz="245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feoxromositoma</a:t>
            </a:r>
            <a:endParaRPr lang="ru-RU" sz="245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4" algn="just">
              <a:buFont typeface="Wingdings" panose="05000000000000000000" pitchFamily="2" charset="2"/>
              <a:buChar char="q"/>
            </a:pPr>
            <a:r>
              <a:rPr lang="az-Latn-AZ" sz="2450" dirty="0">
                <a:solidFill>
                  <a:schemeClr val="accent1">
                    <a:lumMod val="75000"/>
                  </a:schemeClr>
                </a:solidFill>
              </a:rPr>
              <a:t>2B tipli çoxsaylı endokrin neoplaziya (5%) – </a:t>
            </a:r>
            <a:endParaRPr lang="az-Latn-AZ" sz="245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6" algn="just">
              <a:buFont typeface="Wingdings" panose="05000000000000000000" pitchFamily="2" charset="2"/>
              <a:buChar char="Ø"/>
            </a:pPr>
            <a:r>
              <a:rPr lang="az-Latn-AZ" sz="245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qalxana­bən­zər </a:t>
            </a:r>
            <a:r>
              <a:rPr lang="az-Latn-AZ" sz="245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vəzinin medullyar </a:t>
            </a:r>
            <a:r>
              <a:rPr lang="az-Latn-AZ" sz="245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şişi </a:t>
            </a:r>
          </a:p>
          <a:p>
            <a:pPr lvl="6" algn="just">
              <a:buFont typeface="Wingdings" panose="05000000000000000000" pitchFamily="2" charset="2"/>
              <a:buChar char="Ø"/>
            </a:pPr>
            <a:r>
              <a:rPr lang="az-Latn-AZ" sz="245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az-Latn-AZ" sz="245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eoxromositoma</a:t>
            </a:r>
          </a:p>
          <a:p>
            <a:pPr lvl="6" algn="just">
              <a:buFont typeface="Wingdings" panose="05000000000000000000" pitchFamily="2" charset="2"/>
              <a:buChar char="Ø"/>
            </a:pPr>
            <a:r>
              <a:rPr lang="az-Latn-AZ" sz="245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xarakterik </a:t>
            </a:r>
            <a:r>
              <a:rPr lang="az-Latn-AZ" sz="245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fiziki </a:t>
            </a:r>
            <a:r>
              <a:rPr lang="az-Latn-AZ" sz="245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qüsurlar</a:t>
            </a:r>
            <a:endParaRPr lang="ru-RU" sz="245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450809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 smtClean="0"/>
              <a:t>Klinika</a:t>
            </a:r>
            <a:endParaRPr lang="ru-RU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z-Latn-AZ" dirty="0">
                <a:latin typeface="Times New Roman" panose="02020603050405020304" pitchFamily="18" charset="0"/>
                <a:cs typeface="Times New Roman" panose="02020603050405020304" pitchFamily="18" charset="0"/>
              </a:rPr>
              <a:t>Qalxanabənzər vəzidə əllənən kütlə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az-Latn-AZ" dirty="0">
                <a:latin typeface="Times New Roman" panose="02020603050405020304" pitchFamily="18" charset="0"/>
                <a:cs typeface="Times New Roman" panose="02020603050405020304" pitchFamily="18" charset="0"/>
              </a:rPr>
              <a:t>Kütlənin böyüməsi ilə əlaqədar: səs karlaşması, boğulma, dispnoe, disfagiya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az-Latn-AZ" dirty="0"/>
              <a:t>Sümük ağrıları, üz qızarması</a:t>
            </a:r>
            <a:endParaRPr lang="en-US" dirty="0"/>
          </a:p>
          <a:p>
            <a:pPr lvl="0"/>
            <a:r>
              <a:rPr lang="az-Latn-AZ" dirty="0"/>
              <a:t>Sporadik MX-də düyün təktərəfli və solid olur, xəstənin ailə hekayəsi ilə əlaqəsi yoxdur.</a:t>
            </a:r>
            <a:endParaRPr lang="en-US" dirty="0"/>
          </a:p>
          <a:p>
            <a:pPr lvl="0"/>
            <a:r>
              <a:rPr lang="az-Latn-AZ" dirty="0">
                <a:latin typeface="Times New Roman" panose="02020603050405020304" pitchFamily="18" charset="0"/>
                <a:cs typeface="Times New Roman" panose="02020603050405020304" pitchFamily="18" charset="0"/>
              </a:rPr>
              <a:t>Ailəvi MX uşaqlar əsasən asimptomatik olur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905291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 smtClean="0"/>
              <a:t>Diaqnostika</a:t>
            </a:r>
            <a:endParaRPr lang="ru-RU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z-Latn-AZ" b="1" i="1" dirty="0"/>
              <a:t>Şübhə</a:t>
            </a:r>
            <a:endParaRPr lang="en-US" dirty="0"/>
          </a:p>
          <a:p>
            <a:pPr lvl="1" algn="just"/>
            <a:r>
              <a:rPr lang="az-Latn-AZ" dirty="0"/>
              <a:t>Ailə anamnezi</a:t>
            </a:r>
            <a:endParaRPr lang="en-US" dirty="0"/>
          </a:p>
          <a:p>
            <a:pPr lvl="1" algn="just"/>
            <a:r>
              <a:rPr lang="az-Latn-AZ" dirty="0"/>
              <a:t>Boyunda kütlə;</a:t>
            </a:r>
            <a:endParaRPr lang="en-US" dirty="0"/>
          </a:p>
          <a:p>
            <a:pPr lvl="1" algn="just"/>
            <a:r>
              <a:rPr lang="az-Latn-AZ" dirty="0"/>
              <a:t>Frontal baş ağrısı, hipertenziya hücumları, ürəkdöyünmə, ajitəli hücum (feoxromasitoma əlamətləri);</a:t>
            </a:r>
            <a:endParaRPr lang="en-US" dirty="0"/>
          </a:p>
          <a:p>
            <a:pPr lvl="1" algn="just"/>
            <a:r>
              <a:rPr lang="az-Latn-AZ" dirty="0"/>
              <a:t>Böyrək daşı, pankreatit, xora, osteoporoz (hiperparatiroidizm əlamətləri)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484587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 smtClean="0"/>
              <a:t>Dəqiqləşdirmə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95400" y="1466520"/>
            <a:ext cx="5181600" cy="4351338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az-Latn-AZ" sz="2400" dirty="0" smtClean="0">
                <a:solidFill>
                  <a:schemeClr val="accent1">
                    <a:lumMod val="75000"/>
                  </a:schemeClr>
                </a:solidFill>
              </a:rPr>
              <a:t>USM </a:t>
            </a:r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və İİAB edilməli;</a:t>
            </a:r>
            <a:endParaRPr lang="ru-RU" sz="24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Birincili hiperparatiroidizm və feoxromasitomaya aid şikayətləri olub – </a:t>
            </a:r>
            <a:r>
              <a:rPr lang="az-Latn-AZ" sz="2400" dirty="0" smtClean="0">
                <a:solidFill>
                  <a:schemeClr val="accent1">
                    <a:lumMod val="75000"/>
                  </a:schemeClr>
                </a:solidFill>
              </a:rPr>
              <a:t>olmadığı müəyyənləşdirilməli</a:t>
            </a:r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;</a:t>
            </a:r>
            <a:endParaRPr lang="ru-RU" sz="24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Plazma kalsitonin, Kalsium və CEA yoxlamaq</a:t>
            </a:r>
            <a:endParaRPr lang="ru-RU" sz="24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RET mutasiyası analizi</a:t>
            </a:r>
            <a:endParaRPr lang="ru-RU" sz="24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Boyunun lateral nahiyəsindəki şübhəli limfa vəzilərindən İİAB-kalsitonin (</a:t>
            </a:r>
            <a:r>
              <a:rPr lang="az-Latn-AZ" sz="2400" dirty="0" smtClean="0">
                <a:solidFill>
                  <a:schemeClr val="accent1">
                    <a:lumMod val="75000"/>
                  </a:schemeClr>
                </a:solidFill>
              </a:rPr>
              <a:t>kalsitonin-washout</a:t>
            </a:r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) yoxlamaq</a:t>
            </a:r>
            <a:endParaRPr lang="ru-RU" sz="24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Plazma kalsitonin 400 </a:t>
            </a:r>
            <a:r>
              <a:rPr lang="az-Latn-AZ" sz="2400" dirty="0" smtClean="0">
                <a:solidFill>
                  <a:schemeClr val="accent1">
                    <a:lumMod val="75000"/>
                  </a:schemeClr>
                </a:solidFill>
              </a:rPr>
              <a:t>pq/ml-dən </a:t>
            </a:r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yüksəkdirsə, uzaq metastazlar boyun, döş qəfəsi və qarın KT və ya MRT müayinəsi aparılmalıdır.  </a:t>
            </a:r>
            <a:endParaRPr lang="az-Latn-AZ" sz="2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endParaRPr lang="ru-RU" dirty="0">
              <a:solidFill>
                <a:schemeClr val="tx2">
                  <a:lumMod val="75000"/>
                </a:schemeClr>
              </a:solidFill>
            </a:endParaRPr>
          </a:p>
          <a:p>
            <a:endParaRPr lang="ru-RU" dirty="0"/>
          </a:p>
        </p:txBody>
      </p:sp>
      <p:pic>
        <p:nvPicPr>
          <p:cNvPr id="8" name="Picture 2" descr="C:\Users\sh.xatire\Desktop\a17f5d298a8f1417e046e01a3f0aa2df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8048" y="1425370"/>
            <a:ext cx="5142942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059003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 smtClean="0"/>
              <a:t>Müalicə</a:t>
            </a:r>
            <a:endParaRPr lang="ru-RU" sz="2400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394854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1622865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 smtClean="0"/>
              <a:t>Proqnozu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Mənbədən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asılı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olaraq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medullar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tiroid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xərçəngi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üçün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ümumi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5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illik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sağ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qalma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nisbəti 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80</a:t>
            </a: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-85%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, 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10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illik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sağ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qalma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nisbəti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75%-dir. </a:t>
            </a:r>
          </a:p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Mərhələlər üzrə isə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, 5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illik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sağ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qalma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nisbəti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I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mərhələdə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100%, II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mərhələdə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98%, III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mərhələdə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81%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IV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mərhələdə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28%</a:t>
            </a: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-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dir. </a:t>
            </a:r>
            <a:endParaRPr lang="az-Latn-AZ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MEN 2B </a:t>
            </a: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ə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n a</a:t>
            </a: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q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resif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form</a:t>
            </a: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a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olu</a:t>
            </a: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b,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2 </a:t>
            </a: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illik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yaşam</a:t>
            </a: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a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müddəti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 50</a:t>
            </a: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%-ə qədərdir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. 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1652090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7236683" cy="835878"/>
          </a:xfrm>
        </p:spPr>
        <p:txBody>
          <a:bodyPr>
            <a:noAutofit/>
          </a:bodyPr>
          <a:lstStyle/>
          <a:p>
            <a:r>
              <a:rPr lang="az-Latn-AZ" sz="2400" dirty="0" smtClean="0"/>
              <a:t>Qalxanabənzər vəzin Anaplastik xərçəngi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556792"/>
            <a:ext cx="5181600" cy="4620171"/>
          </a:xfrm>
        </p:spPr>
        <p:txBody>
          <a:bodyPr>
            <a:normAutofit/>
          </a:bodyPr>
          <a:lstStyle/>
          <a:p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Qalxanabənzər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vəzi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toxumasının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uzunmüddətli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transformasiyası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nəticəsində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anaplastik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xərçəng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əmələ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gəlir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az-Latn-AZ" sz="2400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Şişin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bu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forması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digər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formalardan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aqressiv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infiltrativ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böyüməyə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meylli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olması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qısa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zaman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kəsiyində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(2,5 ay)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boyun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üzvlərinin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həyati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vacib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strukturların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kompressiyası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nəticəsində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tənəffüs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çatmazlığı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törətməsi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ilə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</a:rPr>
              <a:t>fərqlənir</a:t>
            </a:r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ru-RU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AutoShape 2" descr="Prof.Dr.Sedat ÇAĞLI - Tiroid - Paratiroid Cerrahisi | Tiroid Cerrahisi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Picture 6" descr="ANAPLASTİK TİROİD KARSİNOMUNDA TRAKEOTOMİ YAKLAŞIMIMIZ: ZOR BİR OLGU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104" y="1556792"/>
            <a:ext cx="4176464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005437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 smtClean="0"/>
              <a:t>Epidemiologiyası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484784"/>
            <a:ext cx="5181600" cy="469217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</a:rPr>
              <a:t>Anaplastik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tiroid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xərçəngi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bütün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tiroid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xərçənglərinin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1%-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ni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təşkil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edir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.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Yaşlı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insanlar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(65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yaşdan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yuxarı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)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arasında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endemik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ur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aşağı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sosial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vəziyyəti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olan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bölgələrdə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daha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çox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rast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gəlinir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ru-RU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8" name="Picture 2" descr="Tiroid kanseri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6160" y="1761486"/>
            <a:ext cx="3555429" cy="3983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724919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 smtClean="0"/>
              <a:t>Klinika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•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Boyunda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sürətlə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böyüyən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kütlə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sz="24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</a:rPr>
              <a:t>•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Regioanal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ağrı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tənəffüsün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çətinləşməsi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sz="24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</a:rPr>
              <a:t>•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Səsin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karlaşması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sz="24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</a:rPr>
              <a:t>•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Udma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çətinliyi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8" name="Picture 2" descr="Tiroid Kanseri - Prof.Dr. Mustafa Şehsuvar GÖKGÖZ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0096" y="1825625"/>
            <a:ext cx="4692254" cy="3907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938217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 smtClean="0"/>
              <a:t>Diaqnostikası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556792"/>
            <a:ext cx="5181600" cy="4620171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az-Latn-AZ" sz="2800" dirty="0" smtClean="0">
                <a:solidFill>
                  <a:schemeClr val="accent1">
                    <a:lumMod val="75000"/>
                  </a:schemeClr>
                </a:solidFill>
              </a:rPr>
              <a:t>P</a:t>
            </a:r>
            <a:r>
              <a:rPr lang="en-US" sz="2800" dirty="0" err="1" smtClean="0">
                <a:solidFill>
                  <a:schemeClr val="accent1">
                    <a:lumMod val="75000"/>
                  </a:schemeClr>
                </a:solidFill>
              </a:rPr>
              <a:t>alpasiya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endParaRPr lang="az-Latn-AZ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USM</a:t>
            </a:r>
            <a:endParaRPr lang="az-Latn-AZ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İİAB</a:t>
            </a:r>
            <a:endParaRPr lang="az-Latn-AZ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US" sz="2800" dirty="0" err="1" smtClean="0">
                <a:solidFill>
                  <a:schemeClr val="accent1">
                    <a:lumMod val="75000"/>
                  </a:schemeClr>
                </a:solidFill>
              </a:rPr>
              <a:t>larinqoskopiya</a:t>
            </a:r>
            <a:endParaRPr lang="az-Latn-AZ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KT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MRT</a:t>
            </a:r>
            <a:endParaRPr lang="az-Latn-AZ" sz="28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331393" y="4869160"/>
            <a:ext cx="4320480" cy="792088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USM:Anaplastik tiroid xərçəngi</a:t>
            </a:r>
            <a:endParaRPr lang="ru-RU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2" descr="ANAPLASTİK TİROİD KANSERİ – Nadir Hastalıklar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8008" y="1556792"/>
            <a:ext cx="4647250" cy="3042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866255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 smtClean="0"/>
              <a:t>Diaqnostikası</a:t>
            </a:r>
            <a:endParaRPr lang="ru-RU" dirty="0"/>
          </a:p>
        </p:txBody>
      </p:sp>
      <p:pic>
        <p:nvPicPr>
          <p:cNvPr id="3074" name="Picture 2" descr="http://www.ajnr.org/content/ajnr/39/3/547/F4.large.jpg?width=800&amp;height=600&amp;carousel=1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1424" y="908720"/>
            <a:ext cx="10225136" cy="5426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877748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 smtClean="0"/>
              <a:t>Müalicə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az-Latn-AZ" sz="2400" dirty="0" smtClean="0">
                <a:solidFill>
                  <a:schemeClr val="accent1">
                    <a:lumMod val="75000"/>
                  </a:schemeClr>
                </a:solidFill>
              </a:rPr>
              <a:t>C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</a:rPr>
              <a:t>ərrahi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rezeksiya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,</a:t>
            </a:r>
            <a:endParaRPr lang="az-Latn-AZ" sz="2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az-Latn-AZ" sz="2400" dirty="0" smtClean="0">
                <a:solidFill>
                  <a:schemeClr val="accent1">
                    <a:lumMod val="75000"/>
                  </a:schemeClr>
                </a:solidFill>
              </a:rPr>
              <a:t> K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</a:rPr>
              <a:t>imyəvi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dərman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müalicəsi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endParaRPr lang="az-Latn-AZ" sz="2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az-Latn-AZ" sz="2400" dirty="0" smtClean="0">
                <a:solidFill>
                  <a:schemeClr val="accent1">
                    <a:lumMod val="75000"/>
                  </a:schemeClr>
                </a:solidFill>
              </a:rPr>
              <a:t>Ş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</a:rPr>
              <a:t>üa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müalicəsi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sz="2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</a:rPr>
              <a:t>Anaplastik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xərçəng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rezektabel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bir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törəmə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olaraq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əməliyyat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olunarsa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həyatda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qalma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müddəti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yaxşı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ola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bilər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az-Latn-AZ" sz="2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Uzaq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metastaz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ya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traxeya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ön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mediastinum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damarları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kimi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rezeksiya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oluna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bilməyəcək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orqanlara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invaziya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edərsə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traxeostomiya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kimi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daha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palliativ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əməliyyatlar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edilməlidir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ru-RU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8" name="Picture 2" descr="Huge Goitre Due Anaplastic Thyroid Carcinoma Stock Photo (Edit Now)  78742194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173" y="2276552"/>
            <a:ext cx="4403595" cy="3449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Скругленный прямоугольник 4"/>
          <p:cNvSpPr/>
          <p:nvPr/>
        </p:nvSpPr>
        <p:spPr>
          <a:xfrm>
            <a:off x="7404821" y="3789040"/>
            <a:ext cx="2411558" cy="464281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Traxeostomiya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567061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711624" y="2780928"/>
            <a:ext cx="5862851" cy="835878"/>
          </a:xfrm>
        </p:spPr>
        <p:txBody>
          <a:bodyPr/>
          <a:lstStyle/>
          <a:p>
            <a:r>
              <a:rPr lang="az-Latn-AZ" dirty="0" smtClean="0"/>
              <a:t>Diqqətinizə görə təşəkkür.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133487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05086" y="307260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1078" y="1256213"/>
            <a:ext cx="5032582" cy="3632779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" y="1256213"/>
            <a:ext cx="3653044" cy="363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561794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2384</TotalTime>
  <Words>1486</Words>
  <Application>Microsoft Office PowerPoint</Application>
  <PresentationFormat>Widescreen</PresentationFormat>
  <Paragraphs>259</Paragraphs>
  <Slides>46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1" baseType="lpstr">
      <vt:lpstr>Arial</vt:lpstr>
      <vt:lpstr>Calibri</vt:lpstr>
      <vt:lpstr>Times New Roman</vt:lpstr>
      <vt:lpstr>Wingdings</vt:lpstr>
      <vt:lpstr>Praktiki dərs şablonu 7</vt:lpstr>
      <vt:lpstr>TİROİD VƏZİNİN XOŞ VƏ BƏDXASSƏLİ TÖRƏMƏLƏRİ</vt:lpstr>
      <vt:lpstr>Tərifi</vt:lpstr>
      <vt:lpstr>Təsnifatı</vt:lpstr>
      <vt:lpstr>Etiologiyası</vt:lpstr>
      <vt:lpstr>Patogenezi</vt:lpstr>
      <vt:lpstr>Gedişi</vt:lpstr>
      <vt:lpstr>Klinikası</vt:lpstr>
      <vt:lpstr>Şübhə</vt:lpstr>
      <vt:lpstr>İlkin müayinələr</vt:lpstr>
      <vt:lpstr>İlkin müayinənin nəticələri</vt:lpstr>
      <vt:lpstr>İlkin müayinə nəticələri</vt:lpstr>
      <vt:lpstr>Diaqnostik meyarlar</vt:lpstr>
      <vt:lpstr>Müalicə prinsipi</vt:lpstr>
      <vt:lpstr>Əməliyyat üsulları</vt:lpstr>
      <vt:lpstr>Tiroidin Papillyar xərçəngi</vt:lpstr>
      <vt:lpstr>Rastgəlmə tezliyi </vt:lpstr>
      <vt:lpstr>Etiologiyası </vt:lpstr>
      <vt:lpstr>Klinikası</vt:lpstr>
      <vt:lpstr> Şübhə </vt:lpstr>
      <vt:lpstr> Dəqiqləşdirmə </vt:lpstr>
      <vt:lpstr>Diaqnostik meyarlar</vt:lpstr>
      <vt:lpstr> Müalicə </vt:lpstr>
      <vt:lpstr>Proqnozu</vt:lpstr>
      <vt:lpstr> Follikulyar xərçəng </vt:lpstr>
      <vt:lpstr>Etiologiyası</vt:lpstr>
      <vt:lpstr> Klinik gedişi və ağırlaşmaları</vt:lpstr>
      <vt:lpstr> Klinika </vt:lpstr>
      <vt:lpstr> Diaqnostika </vt:lpstr>
      <vt:lpstr>Müalicə</vt:lpstr>
      <vt:lpstr>Proqnoz</vt:lpstr>
      <vt:lpstr>Medullyar xərçəng</vt:lpstr>
      <vt:lpstr> Etiopatogenezi </vt:lpstr>
      <vt:lpstr>Klinik gedişi və ağırlaşmaları</vt:lpstr>
      <vt:lpstr>Klinika</vt:lpstr>
      <vt:lpstr>Diaqnostika</vt:lpstr>
      <vt:lpstr>Dəqiqləşdirmə</vt:lpstr>
      <vt:lpstr>Müalicə</vt:lpstr>
      <vt:lpstr>Proqnozu</vt:lpstr>
      <vt:lpstr>Qalxanabənzər vəzin Anaplastik xərçəngi</vt:lpstr>
      <vt:lpstr>Epidemiologiyası </vt:lpstr>
      <vt:lpstr>Klinika</vt:lpstr>
      <vt:lpstr>Diaqnostikası</vt:lpstr>
      <vt:lpstr>Diaqnostikası</vt:lpstr>
      <vt:lpstr>Müalicə</vt:lpstr>
      <vt:lpstr>Diqqətinizə görə təşəkkür.</vt:lpstr>
      <vt:lpstr>      www.bck.az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Windows User</cp:lastModifiedBy>
  <cp:revision>223</cp:revision>
  <dcterms:created xsi:type="dcterms:W3CDTF">2001-04-16T20:54:45Z</dcterms:created>
  <dcterms:modified xsi:type="dcterms:W3CDTF">2021-07-31T11:52:56Z</dcterms:modified>
</cp:coreProperties>
</file>