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6"/>
  </p:notesMasterIdLst>
  <p:handoutMasterIdLst>
    <p:handoutMasterId r:id="rId17"/>
  </p:handoutMasterIdLst>
  <p:sldIdLst>
    <p:sldId id="284" r:id="rId2"/>
    <p:sldId id="290" r:id="rId3"/>
    <p:sldId id="270" r:id="rId4"/>
    <p:sldId id="291" r:id="rId5"/>
    <p:sldId id="281" r:id="rId6"/>
    <p:sldId id="293" r:id="rId7"/>
    <p:sldId id="303" r:id="rId8"/>
    <p:sldId id="306" r:id="rId9"/>
    <p:sldId id="305" r:id="rId10"/>
    <p:sldId id="304" r:id="rId11"/>
    <p:sldId id="307" r:id="rId12"/>
    <p:sldId id="310" r:id="rId13"/>
    <p:sldId id="311" r:id="rId14"/>
    <p:sldId id="312" r:id="rId15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150" autoAdjust="0"/>
    <p:restoredTop sz="94737" autoAdjust="0"/>
  </p:normalViewPr>
  <p:slideViewPr>
    <p:cSldViewPr>
      <p:cViewPr varScale="1">
        <p:scale>
          <a:sx n="75" d="100"/>
          <a:sy n="75" d="100"/>
        </p:scale>
        <p:origin x="816" y="5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48695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845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22D279-6E92-471C-9A9D-07E1FA6DEE97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650150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962171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818487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4196114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628085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690458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609430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37332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634653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571707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52913249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525303770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</a:t>
            </a:r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az-Latn-AZ" sz="1400" b="1" baseline="0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A.Abbasov, T.ü.f.d A.Hümmətov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Paratiroid</a:t>
            </a:r>
          </a:p>
          <a:p>
            <a:pPr algn="r"/>
            <a:r>
              <a:rPr lang="az-Latn-AZ" sz="1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xəstəlikləri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5288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 smtClean="0"/>
              <a:t>Birincili hiperparatiroidizm</a:t>
            </a:r>
            <a:endParaRPr lang="az-Latn-AZ" altLang="en-US" dirty="0"/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 smtClean="0"/>
              <a:t>dos</a:t>
            </a:r>
            <a:r>
              <a:rPr lang="az-Latn-AZ" altLang="en-US" sz="2400" dirty="0" smtClean="0"/>
              <a:t>. Abbas </a:t>
            </a:r>
            <a:r>
              <a:rPr lang="az-Latn-AZ" altLang="en-US" sz="2400" dirty="0" smtClean="0"/>
              <a:t>Abbasov, As</a:t>
            </a:r>
            <a:r>
              <a:rPr lang="en-US" altLang="en-US" sz="2400" dirty="0" smtClean="0"/>
              <a:t>s. </a:t>
            </a:r>
            <a:r>
              <a:rPr lang="az-Latn-AZ" altLang="en-US" sz="2400" dirty="0" smtClean="0"/>
              <a:t>Azər Hümmətov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 smtClean="0"/>
              <a:t>ATU</a:t>
            </a:r>
            <a:r>
              <a:rPr lang="az-Latn-AZ" altLang="en-US" sz="2400" dirty="0"/>
              <a:t>, I cərrahi </a:t>
            </a:r>
            <a:r>
              <a:rPr lang="az-Latn-AZ" altLang="en-US" sz="2400" dirty="0" smtClean="0"/>
              <a:t>xəstəliklər kafedrası</a:t>
            </a:r>
            <a:endParaRPr lang="az-Latn-AZ" altLang="en-US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30D5E9C7-5805-423A-A3D7-1B6E8D6062BB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Birincili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hiperparatiroidizm (BHPT)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 paratiroid vəzlərin hiperplaziyası və ya neoplaziyası ilə əlaqədar aşırı parathormon sekresiyası və hiperkalsiemiya ilə nəticələnən endokrin-metobolik 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xəstəlikdir</a:t>
            </a:r>
            <a:r>
              <a:rPr lang="az-Latn-AZ" dirty="0" smtClean="0"/>
              <a:t>.</a:t>
            </a:r>
            <a:endParaRPr lang="en-GB" alt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8" name="Picture 2" descr="Image result for primer paratiroidiz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8168" y="1825625"/>
            <a:ext cx="3686175" cy="3063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>
            <a:extLst>
              <a:ext uri="{FF2B5EF4-FFF2-40B4-BE49-F238E27FC236}">
                <a16:creationId xmlns:a16="http://schemas.microsoft.com/office/drawing/2014/main" id="{91307079-CACA-4F1A-8E6E-5EC87F1F62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altLang="en-US" sz="3600" dirty="0"/>
              <a:t>Etiologiyası</a:t>
            </a:r>
            <a:endParaRPr lang="en-US" altLang="en-US" sz="3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4587584" y="3799465"/>
            <a:ext cx="3565816" cy="4560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6000"/>
              </a:lnSpc>
              <a:spcAft>
                <a:spcPts val="800"/>
              </a:spcAft>
            </a:pPr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PTV karsinoması 1-5%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631383" y="1049946"/>
            <a:ext cx="11273525" cy="2749519"/>
            <a:chOff x="172886" y="1534636"/>
            <a:chExt cx="11273525" cy="2719414"/>
          </a:xfrm>
        </p:grpSpPr>
        <p:sp>
          <p:nvSpPr>
            <p:cNvPr id="22549" name="Text Box 21">
              <a:extLst>
                <a:ext uri="{FF2B5EF4-FFF2-40B4-BE49-F238E27FC236}">
                  <a16:creationId xmlns:a16="http://schemas.microsoft.com/office/drawing/2014/main" id="{7FE1AE30-3E4A-4E7A-A688-ABBC4D4C352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80588" y="1534636"/>
              <a:ext cx="5112568" cy="4566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az-Latn-AZ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Hiperparatireoidizm  </a:t>
              </a:r>
              <a:r>
                <a:rPr lang="az-Latn-AZ" altLang="en-US" sz="24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səbəbləri</a:t>
              </a:r>
              <a:endParaRPr lang="en-US" altLang="en-US" sz="24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551" name="Text Box 23">
              <a:extLst>
                <a:ext uri="{FF2B5EF4-FFF2-40B4-BE49-F238E27FC236}">
                  <a16:creationId xmlns:a16="http://schemas.microsoft.com/office/drawing/2014/main" id="{F1D4ABB6-FF7B-40A6-A206-33887A5BC0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648303" y="3184807"/>
              <a:ext cx="4798108" cy="5174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az-Latn-AZ" sz="28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PTV hiperplaziyası 15-20% </a:t>
              </a:r>
              <a:endParaRPr lang="en-US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3" name="Straight Arrow Connector 2">
              <a:extLst>
                <a:ext uri="{FF2B5EF4-FFF2-40B4-BE49-F238E27FC236}">
                  <a16:creationId xmlns:a16="http://schemas.microsoft.com/office/drawing/2014/main" id="{EB9468B7-02AB-41E9-AFF1-A7EFDF2CDE73}"/>
                </a:ext>
              </a:extLst>
            </p:cNvPr>
            <p:cNvCxnSpPr>
              <a:stCxn id="22549" idx="2"/>
            </p:cNvCxnSpPr>
            <p:nvPr/>
          </p:nvCxnSpPr>
          <p:spPr>
            <a:xfrm flipH="1">
              <a:off x="2869794" y="1991246"/>
              <a:ext cx="2567078" cy="117530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Arrow Connector 13">
              <a:extLst>
                <a:ext uri="{FF2B5EF4-FFF2-40B4-BE49-F238E27FC236}">
                  <a16:creationId xmlns:a16="http://schemas.microsoft.com/office/drawing/2014/main" id="{6C1BE2E9-5FD9-4143-8F1E-A4233D1DA94F}"/>
                </a:ext>
              </a:extLst>
            </p:cNvPr>
            <p:cNvCxnSpPr>
              <a:cxnSpLocks/>
              <a:stCxn id="22549" idx="2"/>
              <a:endCxn id="22551" idx="0"/>
            </p:cNvCxnSpPr>
            <p:nvPr/>
          </p:nvCxnSpPr>
          <p:spPr>
            <a:xfrm>
              <a:off x="5436872" y="1991246"/>
              <a:ext cx="3610485" cy="119356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Прямоугольник 3"/>
            <p:cNvSpPr/>
            <p:nvPr/>
          </p:nvSpPr>
          <p:spPr>
            <a:xfrm>
              <a:off x="172886" y="3162658"/>
              <a:ext cx="4618572" cy="5174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az-Latn-AZ" sz="2800" b="1" dirty="0" smtClean="0">
                  <a:solidFill>
                    <a:schemeClr val="accent1">
                      <a:lumMod val="75000"/>
                    </a:schemeClr>
                  </a:solidFill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PTV adenoması - 80-85 % </a:t>
              </a:r>
              <a:endParaRPr lang="ru-RU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cxnSp>
          <p:nvCxnSpPr>
            <p:cNvPr id="8" name="Прямая со стрелкой 7"/>
            <p:cNvCxnSpPr>
              <a:stCxn id="22549" idx="2"/>
              <a:endCxn id="2" idx="0"/>
            </p:cNvCxnSpPr>
            <p:nvPr/>
          </p:nvCxnSpPr>
          <p:spPr>
            <a:xfrm>
              <a:off x="5436872" y="1991246"/>
              <a:ext cx="475123" cy="226280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Группа 24"/>
          <p:cNvGrpSpPr/>
          <p:nvPr/>
        </p:nvGrpSpPr>
        <p:grpSpPr>
          <a:xfrm>
            <a:off x="855960" y="3565364"/>
            <a:ext cx="3099512" cy="2762745"/>
            <a:chOff x="8292643" y="3520170"/>
            <a:chExt cx="3099512" cy="2762745"/>
          </a:xfrm>
        </p:grpSpPr>
        <p:pic>
          <p:nvPicPr>
            <p:cNvPr id="2050" name="Picture 2" descr="Related imag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96530" y="3520170"/>
              <a:ext cx="3095625" cy="27627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Прямоугольник 8"/>
            <p:cNvSpPr/>
            <p:nvPr/>
          </p:nvSpPr>
          <p:spPr>
            <a:xfrm>
              <a:off x="8292643" y="6002414"/>
              <a:ext cx="3069781" cy="26162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dirty="0" smtClean="0"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Paratiroid adenomu</a:t>
              </a:r>
              <a:endParaRPr lang="ru-RU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D2C54A84-532F-4F1F-91E4-058B2ECC064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200" dirty="0" smtClean="0"/>
              <a:t>Patogenezi</a:t>
            </a:r>
            <a:endParaRPr lang="az-Latn-AZ" altLang="en-US" sz="3200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767408" y="1700808"/>
            <a:ext cx="10515600" cy="4351338"/>
          </a:xfrm>
        </p:spPr>
        <p:txBody>
          <a:bodyPr numCol="2">
            <a:normAutofit fontScale="70000" lnSpcReduction="20000"/>
          </a:bodyPr>
          <a:lstStyle/>
          <a:p>
            <a:endParaRPr lang="az-Latn-A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sz="4600" b="1" dirty="0" smtClean="0">
                <a:solidFill>
                  <a:srgbClr val="002060"/>
                </a:solidFill>
              </a:rPr>
              <a:t>PTH-ın </a:t>
            </a:r>
          </a:p>
          <a:p>
            <a:pPr marL="0" indent="0">
              <a:buNone/>
            </a:pPr>
            <a:r>
              <a:rPr lang="az-Latn-AZ" sz="4600" b="1" dirty="0" smtClean="0">
                <a:solidFill>
                  <a:srgbClr val="002060"/>
                </a:solidFill>
              </a:rPr>
              <a:t>artıq </a:t>
            </a:r>
            <a:r>
              <a:rPr lang="az-Latn-AZ" sz="4600" b="1" dirty="0">
                <a:solidFill>
                  <a:srgbClr val="002060"/>
                </a:solidFill>
              </a:rPr>
              <a:t>sintezi </a:t>
            </a:r>
            <a:r>
              <a:rPr lang="az-Latn-AZ" sz="4600" b="1" dirty="0" smtClean="0">
                <a:solidFill>
                  <a:srgbClr val="002060"/>
                </a:solidFill>
              </a:rPr>
              <a:t>      </a:t>
            </a:r>
            <a:r>
              <a:rPr lang="az-Latn-AZ" sz="4200" b="1" dirty="0" smtClean="0">
                <a:solidFill>
                  <a:schemeClr val="accent2">
                    <a:lumMod val="75000"/>
                  </a:schemeClr>
                </a:solidFill>
                <a:sym typeface="Wingdings" panose="05000000000000000000" pitchFamily="2" charset="2"/>
              </a:rPr>
              <a:t></a:t>
            </a:r>
            <a:endParaRPr lang="ru-RU" sz="2100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az-Latn-A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ctr">
              <a:buFont typeface="Wingdings" panose="05000000000000000000" pitchFamily="2" charset="2"/>
              <a:buChar char="Ø"/>
            </a:pPr>
            <a:endParaRPr lang="az-Latn-A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sümük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toxumasında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rezorbsiya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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az-Latn-A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kalsiumun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sümük toxumasından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yuyulması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</a:t>
            </a:r>
          </a:p>
          <a:p>
            <a:pPr algn="ctr">
              <a:buFont typeface="Wingdings" panose="05000000000000000000" pitchFamily="2" charset="2"/>
              <a:buChar char="Ø"/>
            </a:pPr>
            <a:endParaRPr lang="ru-RU" b="1" dirty="0"/>
          </a:p>
          <a:p>
            <a:pPr algn="ctr">
              <a:buFont typeface="Wingdings" panose="05000000000000000000" pitchFamily="2" charset="2"/>
              <a:buChar char="Ø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fosforun böyrəklərdən rezorbsiyası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fosforuriya və fosfatemiya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)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</a:t>
            </a:r>
            <a:endParaRPr lang="az-Latn-A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böyrək kanalcıqlarında kalsitriol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sintezi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</a:t>
            </a:r>
            <a:endParaRPr lang="az-Latn-AZ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" panose="05000000000000000000" pitchFamily="2" charset="2"/>
              <a:buChar char="Ø"/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kalsiumun bağırsaqlardan sorulmasını  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  <a:sym typeface="Wingdings" panose="05000000000000000000" pitchFamily="2" charset="2"/>
              </a:rPr>
              <a:t></a:t>
            </a:r>
            <a:r>
              <a:rPr lang="az-Latn-AZ" b="1" dirty="0" smtClean="0">
                <a:solidFill>
                  <a:schemeClr val="accent1">
                    <a:lumMod val="75000"/>
                  </a:schemeClr>
                </a:solidFill>
              </a:rPr>
              <a:t>   </a:t>
            </a:r>
            <a:r>
              <a:rPr lang="az-Latn-AZ" b="1" dirty="0">
                <a:solidFill>
                  <a:schemeClr val="accent1">
                    <a:lumMod val="75000"/>
                  </a:schemeClr>
                </a:solidFill>
              </a:rPr>
              <a:t>-  hiperkalsiemiya</a:t>
            </a:r>
            <a:endParaRPr lang="ru-RU" b="1" dirty="0"/>
          </a:p>
          <a:p>
            <a:pPr marL="0" indent="0">
              <a:buNone/>
            </a:pPr>
            <a:endParaRPr lang="az-Latn-A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200" dirty="0" smtClean="0"/>
              <a:t>Klinik gedişi</a:t>
            </a:r>
            <a:endParaRPr lang="ru-RU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484784"/>
            <a:ext cx="5181600" cy="4692179"/>
          </a:xfrm>
        </p:spPr>
        <p:txBody>
          <a:bodyPr>
            <a:normAutofit fontScale="85000" lnSpcReduction="20000"/>
          </a:bodyPr>
          <a:lstStyle/>
          <a:p>
            <a:pPr algn="ctr">
              <a:buFont typeface="Wingdings" panose="05000000000000000000" pitchFamily="2" charset="2"/>
              <a:buChar char="q"/>
            </a:pPr>
            <a:r>
              <a:rPr lang="az-Latn-AZ" b="1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</a:rPr>
              <a:t>Hiperkalsemiyaya bağlı əlamətlər: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 poliuriya, polidipsiya 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 nefrolitiazis, nefrokalsinozis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 distal tubulyar asidozu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 KBÇ, XBÇ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 Anoreksiya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ürəkbulanma, qusma, qəbizlik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pankreatit, peptik xora</a:t>
            </a:r>
          </a:p>
          <a:p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əzələ gücsüzlüyü, sümük ağrısı osteopeniya, osteoporoz, hipertenziya və QT dişinin uzanması</a:t>
            </a:r>
            <a:endParaRPr lang="ru-RU" b="1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</a:endParaRPr>
          </a:p>
          <a:p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>
          <a:xfrm>
            <a:off x="6172200" y="1484784"/>
            <a:ext cx="5181600" cy="4692179"/>
          </a:xfrm>
        </p:spPr>
        <p:txBody>
          <a:bodyPr>
            <a:normAutofit fontScale="85000" lnSpcReduction="20000"/>
          </a:bodyPr>
          <a:lstStyle/>
          <a:p>
            <a:pPr algn="ctr"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z-Latn-AZ" b="1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</a:rPr>
              <a:t>PTH yüksəkliyinə bağlı əlamətlər:</a:t>
            </a:r>
          </a:p>
          <a:p>
            <a:pPr algn="just">
              <a:spcAft>
                <a:spcPts val="800"/>
              </a:spcAft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sümük xəstəliyi</a:t>
            </a:r>
          </a:p>
          <a:p>
            <a:pPr algn="just">
              <a:spcAft>
                <a:spcPts val="800"/>
              </a:spcAft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nefrolitiazis</a:t>
            </a:r>
          </a:p>
          <a:p>
            <a:pPr algn="just">
              <a:spcAft>
                <a:spcPts val="800"/>
              </a:spcAft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hipofosfatemiya</a:t>
            </a:r>
          </a:p>
          <a:p>
            <a:pPr algn="just">
              <a:spcAft>
                <a:spcPts val="800"/>
              </a:spcAft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kalsitriol sintezinin artması</a:t>
            </a:r>
          </a:p>
          <a:p>
            <a:pPr algn="just">
              <a:spcAft>
                <a:spcPts val="800"/>
              </a:spcAft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proksimal tubulyar asidozu</a:t>
            </a:r>
          </a:p>
          <a:p>
            <a:pPr algn="just">
              <a:spcAft>
                <a:spcPts val="800"/>
              </a:spcAft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hipomaqnezimiya</a:t>
            </a:r>
          </a:p>
          <a:p>
            <a:pPr algn="just">
              <a:spcAft>
                <a:spcPts val="800"/>
              </a:spcAft>
            </a:pPr>
            <a:r>
              <a:rPr lang="az-Latn-AZ" b="1" dirty="0">
                <a:solidFill>
                  <a:schemeClr val="accent1">
                    <a:lumMod val="75000"/>
                  </a:schemeClr>
                </a:solidFill>
                <a:ea typeface="Calibri" panose="020F0502020204030204" pitchFamily="34" charset="0"/>
              </a:rPr>
              <a:t>anemiya </a:t>
            </a:r>
            <a:endParaRPr lang="ru-RU" b="1" dirty="0">
              <a:solidFill>
                <a:schemeClr val="accent1">
                  <a:lumMod val="75000"/>
                </a:schemeClr>
              </a:solidFill>
              <a:ea typeface="Calibri" panose="020F0502020204030204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>
            <a:extLst>
              <a:ext uri="{FF2B5EF4-FFF2-40B4-BE49-F238E27FC236}">
                <a16:creationId xmlns:a16="http://schemas.microsoft.com/office/drawing/2014/main" id="{47251320-25CC-4845-B00F-DBA8B17A72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3600" dirty="0" smtClean="0"/>
              <a:t>Klinikası</a:t>
            </a:r>
            <a:endParaRPr lang="az-Latn-AZ" altLang="en-US" sz="3600" dirty="0"/>
          </a:p>
        </p:txBody>
      </p:sp>
      <p:sp>
        <p:nvSpPr>
          <p:cNvPr id="68611" name="Rectangle 3">
            <a:extLst>
              <a:ext uri="{FF2B5EF4-FFF2-40B4-BE49-F238E27FC236}">
                <a16:creationId xmlns:a16="http://schemas.microsoft.com/office/drawing/2014/main" id="{EA4DBD97-39C3-4C3F-B897-C8E9E72DF4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80000"/>
              </a:lnSpc>
              <a:buNone/>
            </a:pPr>
            <a:r>
              <a:rPr lang="az-Latn-AZ" b="1" dirty="0" smtClean="0">
                <a:solidFill>
                  <a:schemeClr val="accent2">
                    <a:lumMod val="50000"/>
                  </a:schemeClr>
                </a:solidFill>
              </a:rPr>
              <a:t>50</a:t>
            </a:r>
            <a:r>
              <a:rPr lang="az-Latn-AZ" b="1" dirty="0">
                <a:solidFill>
                  <a:schemeClr val="accent2">
                    <a:lumMod val="50000"/>
                  </a:schemeClr>
                </a:solidFill>
              </a:rPr>
              <a:t>% halda simptomsuz (subklinik forma) </a:t>
            </a:r>
            <a:endParaRPr lang="az-Latn-AZ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tez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yorulma, iştahın pozulması, öyümə, bəzən 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qusma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sümük və oynaqlarda 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qısamüddətli ağrılar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poliuriya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az-Latn-AZ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lnSpc>
                <a:spcPct val="80000"/>
              </a:lnSpc>
              <a:buNone/>
            </a:pPr>
            <a:r>
              <a:rPr lang="az-Latn-AZ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az-Latn-AZ" b="1" dirty="0">
                <a:solidFill>
                  <a:schemeClr val="accent2">
                    <a:lumMod val="50000"/>
                  </a:schemeClr>
                </a:solidFill>
              </a:rPr>
              <a:t>Klinik aşkar </a:t>
            </a:r>
            <a:r>
              <a:rPr lang="az-Latn-AZ" b="1" dirty="0" smtClean="0">
                <a:solidFill>
                  <a:schemeClr val="accent2">
                    <a:lumMod val="50000"/>
                  </a:schemeClr>
                </a:solidFill>
              </a:rPr>
              <a:t>formada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nefrolitiaz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, osteoporoz, 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hipertenziya</a:t>
            </a:r>
          </a:p>
          <a:p>
            <a:pPr algn="just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emosional pozulma 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əlamətləri.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 algn="just">
              <a:lnSpc>
                <a:spcPct val="80000"/>
              </a:lnSpc>
              <a:buNone/>
            </a:pPr>
            <a:endParaRPr lang="en-GB" altLang="en-US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3600" dirty="0" smtClean="0"/>
              <a:t>Şübhə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b="1" dirty="0" smtClean="0">
                <a:solidFill>
                  <a:schemeClr val="accent2">
                    <a:lumMod val="75000"/>
                  </a:schemeClr>
                </a:solidFill>
              </a:rPr>
              <a:t>Tipik </a:t>
            </a:r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əlamətlər </a:t>
            </a:r>
            <a:r>
              <a:rPr lang="az-Latn-AZ" dirty="0" smtClean="0"/>
              <a:t>-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sümük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ağrısı, yorğunluq, nefrolitiazis, zəiflik, polidipsiya, 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poliuriya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Atipik əlamətlər </a:t>
            </a:r>
            <a:r>
              <a:rPr lang="az-Latn-AZ" dirty="0" smtClean="0"/>
              <a:t>-</a:t>
            </a:r>
            <a:r>
              <a:rPr lang="az-Latn-AZ" dirty="0" smtClean="0">
                <a:solidFill>
                  <a:schemeClr val="accent1">
                    <a:lumMod val="75000"/>
                  </a:schemeClr>
                </a:solidFill>
              </a:rPr>
              <a:t>qəbizlik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, tez yorulma, yuxululuq, depressiya, yaddaş zəifliyi </a:t>
            </a:r>
            <a:endParaRPr lang="ru-RU" dirty="0"/>
          </a:p>
          <a:p>
            <a:pPr lvl="0"/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Rentgendə osteoporoz 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Sidik və öd daşı </a:t>
            </a:r>
            <a:r>
              <a:rPr lang="az-Latn-AZ" b="1" dirty="0" smtClean="0">
                <a:solidFill>
                  <a:schemeClr val="accent2">
                    <a:lumMod val="75000"/>
                  </a:schemeClr>
                </a:solidFill>
              </a:rPr>
              <a:t>olanlar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  <a:p>
            <a:pPr lvl="0"/>
            <a:r>
              <a:rPr lang="az-Latn-AZ" b="1" dirty="0">
                <a:solidFill>
                  <a:schemeClr val="accent2">
                    <a:lumMod val="75000"/>
                  </a:schemeClr>
                </a:solidFill>
              </a:rPr>
              <a:t>Qanda kalsiumun </a:t>
            </a:r>
            <a:r>
              <a:rPr lang="az-Latn-AZ" b="1" dirty="0" smtClean="0">
                <a:solidFill>
                  <a:schemeClr val="accent2">
                    <a:lumMod val="75000"/>
                  </a:schemeClr>
                </a:solidFill>
              </a:rPr>
              <a:t>artması</a:t>
            </a:r>
            <a:endParaRPr lang="en-US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2355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 smtClean="0"/>
              <a:t>Diaqnostika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az-Latn-AZ" altLang="en-US" sz="3200" b="1" dirty="0">
                <a:solidFill>
                  <a:schemeClr val="accent2">
                    <a:lumMod val="75000"/>
                  </a:schemeClr>
                </a:solidFill>
              </a:rPr>
              <a:t>Klinik müayinə</a:t>
            </a:r>
          </a:p>
          <a:p>
            <a:r>
              <a:rPr lang="az-Latn-AZ" altLang="en-US" sz="3200" b="1" dirty="0">
                <a:solidFill>
                  <a:schemeClr val="accent2">
                    <a:lumMod val="75000"/>
                  </a:schemeClr>
                </a:solidFill>
              </a:rPr>
              <a:t>Laborator</a:t>
            </a:r>
          </a:p>
          <a:p>
            <a:pPr lvl="1"/>
            <a:r>
              <a:rPr lang="az-Latn-AZ" altLang="en-US" sz="2900" b="1" dirty="0" smtClean="0">
                <a:solidFill>
                  <a:schemeClr val="accent1">
                    <a:lumMod val="50000"/>
                  </a:schemeClr>
                </a:solidFill>
              </a:rPr>
              <a:t>Kalsium, Fosfor, PTH, QF</a:t>
            </a:r>
            <a:r>
              <a:rPr lang="az-Latn-AZ" altLang="en-US" sz="2900" b="1" dirty="0">
                <a:solidFill>
                  <a:schemeClr val="accent1">
                    <a:lumMod val="50000"/>
                  </a:schemeClr>
                </a:solidFill>
              </a:rPr>
              <a:t>, </a:t>
            </a:r>
            <a:r>
              <a:rPr lang="az-Latn-AZ" altLang="en-US" sz="2900" b="1" dirty="0" smtClean="0">
                <a:solidFill>
                  <a:schemeClr val="accent1">
                    <a:lumMod val="50000"/>
                  </a:schemeClr>
                </a:solidFill>
              </a:rPr>
              <a:t>Vitamin D3,</a:t>
            </a:r>
          </a:p>
          <a:p>
            <a:pPr lvl="1"/>
            <a:r>
              <a:rPr lang="az-Latn-AZ" sz="3200" b="1" dirty="0">
                <a:solidFill>
                  <a:schemeClr val="accent1">
                    <a:lumMod val="50000"/>
                  </a:schemeClr>
                </a:solidFill>
              </a:rPr>
              <a:t>24 saatlıq sidikdə kalsium klirensi</a:t>
            </a:r>
            <a:endParaRPr lang="az-Latn-AZ" altLang="en-US" sz="2900" b="1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az-Latn-AZ" altLang="en-US" sz="3200" b="1" dirty="0" smtClean="0">
                <a:solidFill>
                  <a:schemeClr val="accent2">
                    <a:lumMod val="75000"/>
                  </a:schemeClr>
                </a:solidFill>
              </a:rPr>
              <a:t>USM</a:t>
            </a:r>
          </a:p>
          <a:p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Sestamibi ssintiqrafiya metodu </a:t>
            </a:r>
            <a:r>
              <a:rPr lang="az-Latn-AZ" sz="3200" b="1" baseline="30000" dirty="0">
                <a:solidFill>
                  <a:schemeClr val="accent2">
                    <a:lumMod val="75000"/>
                  </a:schemeClr>
                </a:solidFill>
              </a:rPr>
              <a:t>99m</a:t>
            </a:r>
            <a:r>
              <a:rPr lang="az-Latn-AZ" sz="3200" b="1" dirty="0">
                <a:solidFill>
                  <a:schemeClr val="accent2">
                    <a:lumMod val="75000"/>
                  </a:schemeClr>
                </a:solidFill>
              </a:rPr>
              <a:t>Tc </a:t>
            </a:r>
            <a:endParaRPr lang="az-Latn-AZ" altLang="en-US" sz="32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az-Latn-AZ" sz="3200" b="1" dirty="0" smtClean="0">
                <a:solidFill>
                  <a:schemeClr val="accent2">
                    <a:lumMod val="75000"/>
                  </a:schemeClr>
                </a:solidFill>
              </a:rPr>
              <a:t>SPECT/KT,</a:t>
            </a:r>
            <a:r>
              <a:rPr lang="az-Latn-AZ" sz="3200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az-Latn-AZ" sz="3200" b="1" dirty="0" smtClean="0">
                <a:solidFill>
                  <a:schemeClr val="accent2">
                    <a:lumMod val="75000"/>
                  </a:schemeClr>
                </a:solidFill>
              </a:rPr>
              <a:t>MRT</a:t>
            </a:r>
            <a:endParaRPr lang="en-US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3100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altLang="en-US" sz="4000" dirty="0"/>
              <a:t>Klinik </a:t>
            </a:r>
            <a:r>
              <a:rPr lang="az-Latn-AZ" altLang="en-US" sz="4000" dirty="0" smtClean="0"/>
              <a:t>müayinə</a:t>
            </a:r>
            <a:endParaRPr lang="en-US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A3D52-823C-46C4-9D77-865C8687DB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Sümük </a:t>
            </a:r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ağrısı</a:t>
            </a:r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,</a:t>
            </a:r>
          </a:p>
          <a:p>
            <a:pPr lvl="0"/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nefrolitiazis, </a:t>
            </a:r>
            <a:endParaRPr lang="az-Latn-AZ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yorğunluq</a:t>
            </a:r>
            <a:r>
              <a:rPr lang="az-Latn-AZ" sz="3200" b="1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endParaRPr lang="az-Latn-AZ" sz="32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hissiyat pozğunluqları </a:t>
            </a:r>
          </a:p>
          <a:p>
            <a:pPr lvl="0"/>
            <a:r>
              <a:rPr lang="az-Latn-AZ" sz="3200" b="1" dirty="0" smtClean="0">
                <a:solidFill>
                  <a:schemeClr val="accent1">
                    <a:lumMod val="75000"/>
                  </a:schemeClr>
                </a:solidFill>
              </a:rPr>
              <a:t>əzələ zəifliyi</a:t>
            </a:r>
          </a:p>
          <a:p>
            <a:pPr lvl="1"/>
            <a:endParaRPr lang="en-US" sz="3600" b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14486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 smtClean="0"/>
              <a:t>Diaqnostika</a:t>
            </a:r>
            <a:endParaRPr lang="en-US" sz="40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az-Latn-AZ" altLang="en-US" sz="3200" b="1" dirty="0">
                <a:solidFill>
                  <a:schemeClr val="accent2">
                    <a:lumMod val="50000"/>
                  </a:schemeClr>
                </a:solidFill>
              </a:rPr>
              <a:t>Laborator göstəricilər</a:t>
            </a:r>
            <a:endParaRPr lang="en-US" sz="3200" b="1" dirty="0">
              <a:solidFill>
                <a:schemeClr val="accent6">
                  <a:lumMod val="50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Hiperkalsiemiya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PTH yüksək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Kalsiuriya normal və ya yüksək olur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D vitamin əksikliyi yoxdur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Xlor/fosfor nisbəti 33-dən böyük olması</a:t>
            </a:r>
          </a:p>
          <a:p>
            <a:pPr lvl="0"/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Fosfor normal və ya aşağı olur</a:t>
            </a:r>
          </a:p>
          <a:p>
            <a:pPr marL="0" indent="0">
              <a:buNone/>
            </a:pPr>
            <a:r>
              <a:rPr lang="az-Latn-AZ" b="1" dirty="0">
                <a:solidFill>
                  <a:schemeClr val="accent2">
                    <a:lumMod val="50000"/>
                  </a:schemeClr>
                </a:solidFill>
              </a:rPr>
              <a:t>Sümük densitometriyası</a:t>
            </a:r>
          </a:p>
          <a:p>
            <a:r>
              <a:rPr lang="az-Latn-AZ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az-Latn-AZ" dirty="0">
                <a:solidFill>
                  <a:schemeClr val="accent1">
                    <a:lumMod val="75000"/>
                  </a:schemeClr>
                </a:solidFill>
              </a:rPr>
              <a:t>osteopeniya və ya osteoporoz(t skoru&lt;-2,5) aşkarlanır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1537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0E180-14C9-43F9-AB3D-2E0A747AB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sz="4000" dirty="0" smtClean="0"/>
              <a:t>Görüntüləmə</a:t>
            </a:r>
            <a:endParaRPr lang="en-US" sz="4000" dirty="0"/>
          </a:p>
        </p:txBody>
      </p:sp>
      <p:sp>
        <p:nvSpPr>
          <p:cNvPr id="9" name="Объект 8"/>
          <p:cNvSpPr>
            <a:spLocks noGrp="1"/>
          </p:cNvSpPr>
          <p:nvPr>
            <p:ph idx="4294967295"/>
          </p:nvPr>
        </p:nvSpPr>
        <p:spPr>
          <a:xfrm>
            <a:off x="4263752" y="5661248"/>
            <a:ext cx="3200400" cy="5953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sz="3200" dirty="0" smtClean="0">
                <a:solidFill>
                  <a:schemeClr val="accent1">
                    <a:lumMod val="75000"/>
                  </a:schemeClr>
                </a:solidFill>
              </a:rPr>
              <a:t>PTV adenoması</a:t>
            </a:r>
            <a:endParaRPr lang="ru-RU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074" name="Picture 2" descr="Image result for primer paratiroidizm ultrason gÃ¶rÃ¼ntÃ¼sÃ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1587" y="2099015"/>
            <a:ext cx="3456995" cy="311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Related 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792" y="2099015"/>
            <a:ext cx="3240360" cy="311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80" y="2099015"/>
            <a:ext cx="3220461" cy="309473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631504" y="1282027"/>
            <a:ext cx="982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USM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54361" y="1267820"/>
            <a:ext cx="663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altLang="en-US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33116" y="1267820"/>
            <a:ext cx="23423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Latn-AZ" altLang="en-US" sz="28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az-Latn-AZ" altLang="en-US" sz="28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sintiqrafiya</a:t>
            </a:r>
            <a:endParaRPr lang="ru-RU" sz="28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907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8ED6EAB-7593-4F28-8034-3C11D46A7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 smtClean="0"/>
              <a:t>Müalicə</a:t>
            </a:r>
            <a:endParaRPr lang="en-US" sz="40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390636B-FF5B-45E3-8616-7D7C49E195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416" y="1362968"/>
            <a:ext cx="5181600" cy="4730328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az-Latn-AZ" sz="2400" b="1" dirty="0" smtClean="0">
                <a:solidFill>
                  <a:schemeClr val="accent1">
                    <a:lumMod val="75000"/>
                  </a:schemeClr>
                </a:solidFill>
              </a:rPr>
              <a:t>Cərrahi </a:t>
            </a:r>
            <a:r>
              <a:rPr lang="az-Latn-AZ" sz="2400" b="1" dirty="0">
                <a:solidFill>
                  <a:schemeClr val="accent1">
                    <a:lumMod val="75000"/>
                  </a:schemeClr>
                </a:solidFill>
              </a:rPr>
              <a:t>müalicə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az-Latn-A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ümumi 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anesteziya altında bilateral boyun </a:t>
            </a:r>
            <a:r>
              <a:rPr lang="az-Latn-AZ" sz="2400" dirty="0" smtClean="0">
                <a:solidFill>
                  <a:schemeClr val="accent1">
                    <a:lumMod val="75000"/>
                  </a:schemeClr>
                </a:solidFill>
              </a:rPr>
              <a:t>eksplorasiyonu 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tr-TR" sz="2400" b="1" dirty="0" smtClean="0">
                <a:solidFill>
                  <a:schemeClr val="accent1">
                    <a:lumMod val="75000"/>
                  </a:schemeClr>
                </a:solidFill>
              </a:rPr>
              <a:t>Kalsimimetik dərmanlar</a:t>
            </a:r>
            <a:endParaRPr lang="az-Latn-A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lvl="0" indent="0">
              <a:buNone/>
            </a:pP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p</a:t>
            </a:r>
            <a:r>
              <a:rPr lang="tr-TR" sz="2400" dirty="0" smtClean="0">
                <a:solidFill>
                  <a:schemeClr val="accent1">
                    <a:lumMod val="75000"/>
                  </a:schemeClr>
                </a:solidFill>
              </a:rPr>
              <a:t>aratiroid vəzinin  kalsiuma həssaslığını  artıran dərmanlar (Cinacalcet və s.) </a:t>
            </a:r>
            <a:endParaRPr lang="ru-RU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US" sz="2400" b="1" dirty="0" err="1" smtClean="0">
                <a:solidFill>
                  <a:schemeClr val="accent1">
                    <a:lumMod val="75000"/>
                  </a:schemeClr>
                </a:solidFill>
              </a:rPr>
              <a:t>Bis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fosfonatlar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K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al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s</a:t>
            </a:r>
            <a:r>
              <a:rPr lang="en-US" sz="2400" b="1" dirty="0" err="1">
                <a:solidFill>
                  <a:schemeClr val="accent1">
                    <a:lumMod val="75000"/>
                  </a:schemeClr>
                </a:solidFill>
              </a:rPr>
              <a:t>ium</a:t>
            </a: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/Vitamin D</a:t>
            </a:r>
            <a:r>
              <a:rPr lang="tr-TR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tr-TR" sz="2400" dirty="0">
                <a:solidFill>
                  <a:schemeClr val="accent1">
                    <a:lumMod val="75000"/>
                  </a:schemeClr>
                </a:solidFill>
              </a:rPr>
              <a:t>(Calcitriol, Alpha – calcidiol)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  <a:p>
            <a:pPr algn="just"/>
            <a:endParaRPr lang="en-US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" name="Picture 2" descr="Image result for paratiroid adenomu ameliyyatÄ±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6120" y="1855924"/>
            <a:ext cx="4138118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0924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855640" y="2492896"/>
            <a:ext cx="5862851" cy="835878"/>
          </a:xfrm>
        </p:spPr>
        <p:txBody>
          <a:bodyPr/>
          <a:lstStyle/>
          <a:p>
            <a:r>
              <a:rPr lang="az-Latn-AZ" dirty="0" smtClean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56358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832304" y="308086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694533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1776</TotalTime>
  <Words>380</Words>
  <Application>Microsoft Office PowerPoint</Application>
  <PresentationFormat>Widescreen</PresentationFormat>
  <Paragraphs>106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Praktiki dərs şablonu 7</vt:lpstr>
      <vt:lpstr>Birincili hiperparatiroidizm</vt:lpstr>
      <vt:lpstr>Tərifi</vt:lpstr>
      <vt:lpstr>Etiologiyası</vt:lpstr>
      <vt:lpstr>Patogenezi</vt:lpstr>
      <vt:lpstr>Klinik gedişi</vt:lpstr>
      <vt:lpstr>Klinikası</vt:lpstr>
      <vt:lpstr>Şübhə</vt:lpstr>
      <vt:lpstr>Diaqnostika</vt:lpstr>
      <vt:lpstr>Klinik müayinə</vt:lpstr>
      <vt:lpstr>Diaqnostika</vt:lpstr>
      <vt:lpstr>Görüntüləmə</vt:lpstr>
      <vt:lpstr>Müalicə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Windows User</cp:lastModifiedBy>
  <cp:revision>166</cp:revision>
  <dcterms:created xsi:type="dcterms:W3CDTF">2001-04-16T20:54:45Z</dcterms:created>
  <dcterms:modified xsi:type="dcterms:W3CDTF">2021-07-30T18:13:54Z</dcterms:modified>
</cp:coreProperties>
</file>