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67"/>
  </p:notesMasterIdLst>
  <p:handoutMasterIdLst>
    <p:handoutMasterId r:id="rId68"/>
  </p:handoutMasterIdLst>
  <p:sldIdLst>
    <p:sldId id="284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24" r:id="rId27"/>
    <p:sldId id="314" r:id="rId28"/>
    <p:sldId id="315" r:id="rId29"/>
    <p:sldId id="316" r:id="rId30"/>
    <p:sldId id="317" r:id="rId31"/>
    <p:sldId id="318" r:id="rId32"/>
    <p:sldId id="319" r:id="rId33"/>
    <p:sldId id="320" r:id="rId34"/>
    <p:sldId id="321" r:id="rId35"/>
    <p:sldId id="322" r:id="rId36"/>
    <p:sldId id="353" r:id="rId37"/>
    <p:sldId id="355" r:id="rId38"/>
    <p:sldId id="325" r:id="rId39"/>
    <p:sldId id="326" r:id="rId40"/>
    <p:sldId id="327" r:id="rId41"/>
    <p:sldId id="328" r:id="rId42"/>
    <p:sldId id="329" r:id="rId43"/>
    <p:sldId id="330" r:id="rId44"/>
    <p:sldId id="356" r:id="rId45"/>
    <p:sldId id="332" r:id="rId46"/>
    <p:sldId id="333" r:id="rId47"/>
    <p:sldId id="334" r:id="rId48"/>
    <p:sldId id="256" r:id="rId49"/>
    <p:sldId id="337" r:id="rId50"/>
    <p:sldId id="338" r:id="rId51"/>
    <p:sldId id="339" r:id="rId52"/>
    <p:sldId id="340" r:id="rId53"/>
    <p:sldId id="341" r:id="rId54"/>
    <p:sldId id="342" r:id="rId55"/>
    <p:sldId id="343" r:id="rId56"/>
    <p:sldId id="344" r:id="rId57"/>
    <p:sldId id="345" r:id="rId58"/>
    <p:sldId id="347" r:id="rId59"/>
    <p:sldId id="348" r:id="rId60"/>
    <p:sldId id="349" r:id="rId61"/>
    <p:sldId id="350" r:id="rId62"/>
    <p:sldId id="351" r:id="rId63"/>
    <p:sldId id="352" r:id="rId64"/>
    <p:sldId id="357" r:id="rId65"/>
    <p:sldId id="358" r:id="rId6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FEFF"/>
    <a:srgbClr val="E1A6D3"/>
    <a:srgbClr val="CCF0AD"/>
    <a:srgbClr val="990033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56090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03825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86017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84657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81002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9611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93168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618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0091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8693985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35434024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850129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 Dr. B.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Zeynalov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Plevra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xəstəlikləri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21652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wmf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microsoft.com/office/2007/relationships/media" Target="file:///C:\Documents%20and%20Settings\marmara\Desktop\MPM%20Major%20cerrahi\extrapleural%20dissection.WMV" TargetMode="External"/><Relationship Id="rId7" Type="http://schemas.openxmlformats.org/officeDocument/2006/relationships/image" Target="../media/image48.jpeg"/><Relationship Id="rId2" Type="http://schemas.openxmlformats.org/officeDocument/2006/relationships/video" Target="file:///D:\SUNUMLAR\TTD_8.Kongre_sunumlar&#305;%202005\cd5\29%20NISAN\SALON%201\16_00%2017_30\M_YUKSEL\incisionfinal.WMV" TargetMode="External"/><Relationship Id="rId1" Type="http://schemas.microsoft.com/office/2007/relationships/media" Target="file:///D:\SUNUMLAR\TTD_8.Kongre_sunumlar&#305;%202005\cd5\29%20NISAN\SALON%201\16_00%2017_30\M_YUKSEL\incisionfinal.WMV" TargetMode="External"/><Relationship Id="rId6" Type="http://schemas.openxmlformats.org/officeDocument/2006/relationships/image" Target="../media/image47.jpeg"/><Relationship Id="rId5" Type="http://schemas.openxmlformats.org/officeDocument/2006/relationships/slideLayout" Target="../slideLayouts/slideLayout6.xml"/><Relationship Id="rId4" Type="http://schemas.openxmlformats.org/officeDocument/2006/relationships/video" Target="file:///C:\Documents%20and%20Settings\marmara\Desktop\MPM%20Major%20cerrahi\extrapleural%20dissection.WMV" TargetMode="External"/><Relationship Id="rId9" Type="http://schemas.openxmlformats.org/officeDocument/2006/relationships/image" Target="../media/image50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microsoft.com/office/2007/relationships/media" Target="file:///C:\Documents%20and%20Settings\marmara\Desktop\MPM%20Major%20cerrahi\excision%20of%20pericardium%20and%20vessels.WMV" TargetMode="External"/><Relationship Id="rId7" Type="http://schemas.openxmlformats.org/officeDocument/2006/relationships/image" Target="../media/image52.png"/><Relationship Id="rId2" Type="http://schemas.openxmlformats.org/officeDocument/2006/relationships/video" Target="file:///D:\SUNUMLAR\TTD_8.Kongre_sunumlar&#305;%202005\cd5\29%20NISAN\SALON%201\16_00%2017_30\M_YUKSEL\excision%20of%20the%20diaphragm.WMV" TargetMode="External"/><Relationship Id="rId1" Type="http://schemas.microsoft.com/office/2007/relationships/media" Target="file:///D:\SUNUMLAR\TTD_8.Kongre_sunumlar&#305;%202005\cd5\29%20NISAN\SALON%201\16_00%2017_30\M_YUKSEL\excision%20of%20the%20diaphragm.WMV" TargetMode="External"/><Relationship Id="rId6" Type="http://schemas.openxmlformats.org/officeDocument/2006/relationships/image" Target="../media/image51.jpeg"/><Relationship Id="rId5" Type="http://schemas.openxmlformats.org/officeDocument/2006/relationships/slideLayout" Target="../slideLayouts/slideLayout6.xml"/><Relationship Id="rId4" Type="http://schemas.openxmlformats.org/officeDocument/2006/relationships/video" Target="file:///C:\Documents%20and%20Settings\marmara\Desktop\MPM%20Major%20cerrahi\excision%20of%20pericardium%20and%20vessels.WMV" TargetMode="External"/><Relationship Id="rId9" Type="http://schemas.openxmlformats.org/officeDocument/2006/relationships/image" Target="../media/image54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microsoft.com/office/2007/relationships/media" Target="file:///C:\Documents%20and%20Settings\marmara\Desktop\MPM%20Major%20cerrahi\final%20reconstruction.WMV" TargetMode="External"/><Relationship Id="rId7" Type="http://schemas.openxmlformats.org/officeDocument/2006/relationships/image" Target="../media/image56.png"/><Relationship Id="rId2" Type="http://schemas.openxmlformats.org/officeDocument/2006/relationships/video" Target="file:///D:\SUNUMLAR\TTD_8.Kongre_sunumlar&#305;%202005\cd5\29%20NISAN\SALON%201\16_00%2017_30\M_YUKSEL\construction%20of%20diaphragm.WMV" TargetMode="External"/><Relationship Id="rId1" Type="http://schemas.microsoft.com/office/2007/relationships/media" Target="file:///D:\SUNUMLAR\TTD_8.Kongre_sunumlar&#305;%202005\cd5\29%20NISAN\SALON%201\16_00%2017_30\M_YUKSEL\construction%20of%20diaphragm.WMV" TargetMode="External"/><Relationship Id="rId6" Type="http://schemas.openxmlformats.org/officeDocument/2006/relationships/image" Target="../media/image55.jpeg"/><Relationship Id="rId5" Type="http://schemas.openxmlformats.org/officeDocument/2006/relationships/slideLayout" Target="../slideLayouts/slideLayout6.xml"/><Relationship Id="rId4" Type="http://schemas.openxmlformats.org/officeDocument/2006/relationships/video" Target="file:///C:\Documents%20and%20Settings\marmara\Desktop\MPM%20Major%20cerrahi\final%20reconstruction.WMV" TargetMode="External"/><Relationship Id="rId9" Type="http://schemas.openxmlformats.org/officeDocument/2006/relationships/image" Target="../media/image58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tmp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8000" dirty="0"/>
              <a:t>Plevra xəstəlikləri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b="1" dirty="0"/>
              <a:t>Dos. Dr. Babək Zeynalov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876643" cy="835878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Plevranın anatomiyası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Plevra nazik seroz qişa olmaqla iki səhifədən ibarətdir: pariyetal və visseral plevra. Pariyetal plevra 3 hissədən ibarətdir – qabırğa, diafraqma, divararalığı plevrası. Parietal və visseral plevralar birləşərək plevra kisələrini əmələ gətirirlər. Kisənin daxilində plevra boşluğu vardır.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endParaRPr lang="en-US" dirty="0"/>
          </a:p>
        </p:txBody>
      </p:sp>
      <p:pic>
        <p:nvPicPr>
          <p:cNvPr id="9" name="Picture 9">
            <a:extLst>
              <a:ext uri="{FF2B5EF4-FFF2-40B4-BE49-F238E27FC236}">
                <a16:creationId xmlns:a16="http://schemas.microsoft.com/office/drawing/2014/main" id="{8EF959F7-5AEF-E94F-8C79-7CBF55C6B49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92144" y="1556792"/>
            <a:ext cx="3917226" cy="4084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Plevranın anatomiyası</a:t>
            </a: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id="{B3F5E9E8-9E28-A343-B400-E87A90DD595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0173" y="1406234"/>
            <a:ext cx="7870467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5">
            <a:extLst>
              <a:ext uri="{FF2B5EF4-FFF2-40B4-BE49-F238E27FC236}">
                <a16:creationId xmlns:a16="http://schemas.microsoft.com/office/drawing/2014/main" id="{61DC5C21-D481-944E-8BC2-2314DECF5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2766" y="1406234"/>
            <a:ext cx="4758901" cy="9266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Parietal plevra </a:t>
            </a:r>
          </a:p>
          <a:p>
            <a:pPr algn="ctr"/>
            <a:r>
              <a:rPr lang="az-Latn-AZ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qabırğaarası əzələlər soyulduqdan sonra qabırğa</a:t>
            </a:r>
          </a:p>
          <a:p>
            <a:pPr algn="ctr"/>
            <a:r>
              <a:rPr lang="az-Latn-AZ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arasından görünüşü </a:t>
            </a:r>
          </a:p>
          <a:p>
            <a:pPr algn="ctr"/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3997421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99392"/>
            <a:ext cx="6948651" cy="788736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Plevranın anatomiyası</a:t>
            </a: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8683FA4D-1B71-4946-A566-F9789AE9E0A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8024" y="1196752"/>
            <a:ext cx="5480215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623392" y="1484784"/>
            <a:ext cx="5329808" cy="4404147"/>
          </a:xfrm>
        </p:spPr>
        <p:txBody>
          <a:bodyPr/>
          <a:lstStyle/>
          <a:p>
            <a:pPr marL="0" indent="0">
              <a:buNone/>
            </a:pPr>
            <a:r>
              <a:rPr lang="az-Latn-AZ" altLang="en-US" b="1" i="1" dirty="0">
                <a:solidFill>
                  <a:schemeClr val="accent1">
                    <a:lumMod val="50000"/>
                  </a:schemeClr>
                </a:solidFill>
              </a:rPr>
              <a:t>Plevra boşluğu</a:t>
            </a:r>
          </a:p>
          <a:p>
            <a:pPr marL="0" indent="0">
              <a:buNone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Bu boşluqda ağciyərləri nəm saxlamaq üçün və ağciyərlərin tənəffüs aktında sərbəst hərəkət etməsi üçün 20-25 ml seroz maye vardır. 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314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Plevranın anatomiyası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8E3B7B-6B3F-4448-A7C6-056220CA1D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052736"/>
            <a:ext cx="5181600" cy="512422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Arterial qan təchizatı – döş aortasının parietal və visseral şaxələrindən ayrılan damarlar, o cümlədən qabırğaarası arteriyalar vasitəsilə həyata keçirilir.</a:t>
            </a:r>
          </a:p>
          <a:p>
            <a:pPr>
              <a:buFont typeface="Wingdings" pitchFamily="2" charset="2"/>
              <a:buChar char="ü"/>
            </a:pP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Venoz qan tək və yarımtək venalar vasitəsilə yuxarı boş vena sisteminə daşınır.</a:t>
            </a:r>
          </a:p>
          <a:p>
            <a:pPr>
              <a:buFont typeface="Wingdings" pitchFamily="2" charset="2"/>
              <a:buChar char="ü"/>
            </a:pP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Plevranın innervasiyası qabırğaarası sinirlər vasitəsilə baş verir.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Picture 4">
            <a:extLst>
              <a:ext uri="{FF2B5EF4-FFF2-40B4-BE49-F238E27FC236}">
                <a16:creationId xmlns:a16="http://schemas.microsoft.com/office/drawing/2014/main" id="{08D7465F-7F20-9E47-BF73-CC4072D2A46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20136" y="1196752"/>
            <a:ext cx="4104456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3242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Plevranın fiziologiyası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6C6AF028-E224-9848-8ABB-43A0E8C881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Plevra boşluğunda təzyiq mənfidir. Nəfəs vermədə daha da mənfi olur. Sakit nəfəs vermədə təzyiq müsbət 0-2 sm su süt., dərin nəfəs vermədə isə 30 sm su süt. olur. Sakit nəfəs alma zamanı təzyiq mənfi 15 sm su süt., dərin nəfəsalmada isə mənfi 60 sm su süt. səviyyəsində olur.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Parietal plevra – sekresiya </a:t>
            </a:r>
          </a:p>
          <a:p>
            <a:pPr algn="just">
              <a:buFont typeface="Wingdings" pitchFamily="2" charset="2"/>
              <a:buChar char="ü"/>
            </a:pP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Visseral plevra – reabsorbsiya funksiyası icra edir.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11">
            <a:extLst>
              <a:ext uri="{FF2B5EF4-FFF2-40B4-BE49-F238E27FC236}">
                <a16:creationId xmlns:a16="http://schemas.microsoft.com/office/drawing/2014/main" id="{A1B7C0B7-F3F1-9444-BF26-83499223474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1412775"/>
            <a:ext cx="4608511" cy="4692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8373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Plevranın </a:t>
            </a:r>
            <a:r>
              <a:rPr lang="az-Latn-AZ" altLang="en-US" sz="3600" dirty="0"/>
              <a:t>müayinələri</a:t>
            </a:r>
            <a:endParaRPr lang="az-Latn-AZ" altLang="en-US" sz="4000" dirty="0"/>
          </a:p>
        </p:txBody>
      </p:sp>
      <p:pic>
        <p:nvPicPr>
          <p:cNvPr id="8" name="Picture 31">
            <a:extLst>
              <a:ext uri="{FF2B5EF4-FFF2-40B4-BE49-F238E27FC236}">
                <a16:creationId xmlns:a16="http://schemas.microsoft.com/office/drawing/2014/main" id="{13CE362B-4B3A-044E-A8D6-C53F2561759F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00056" y="1124744"/>
            <a:ext cx="5170011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695400" y="1196752"/>
            <a:ext cx="5181600" cy="4824536"/>
          </a:xfrm>
        </p:spPr>
        <p:txBody>
          <a:bodyPr>
            <a:normAutofit fontScale="77500" lnSpcReduction="20000"/>
          </a:bodyPr>
          <a:lstStyle/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Şikayətləri: ağrı, öskürək, təngənəfəslik, hərarət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Anamnez: keçirdiyi əməliyyatlar, xəstəliklər, travma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Fiziki müayinə: palpasiya, perkusiya,auskultasiya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Labarator: CRP, qanın ümumi müayinələri, punktatın müayinəsi,şiş markerləri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Rentgen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USM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KT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Punksiya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Plevroskopiya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Biopsiya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6190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Plevrada müdaxilələr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6C6AF028-E224-9848-8ABB-43A0E8C881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5440" y="1408594"/>
            <a:ext cx="5181600" cy="4351338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Punksiya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Plevral drenaj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Plevrodeziya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Biopsiya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Videotorakoskopiya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Torakotomiya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Torakostoma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Plevroektomiya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Torakoplastika 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Content Placeholder 9" descr="DSC02096 b">
            <a:extLst>
              <a:ext uri="{FF2B5EF4-FFF2-40B4-BE49-F238E27FC236}">
                <a16:creationId xmlns:a16="http://schemas.microsoft.com/office/drawing/2014/main" id="{F9FE3D47-0B77-EF4E-A7AC-6B88711DE2F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08" b="3629"/>
          <a:stretch>
            <a:fillRect/>
          </a:stretch>
        </p:blipFill>
        <p:spPr bwMode="auto">
          <a:xfrm>
            <a:off x="7107280" y="1633095"/>
            <a:ext cx="3885263" cy="366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40849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Plevrada maye</a:t>
            </a:r>
          </a:p>
        </p:txBody>
      </p:sp>
      <p:graphicFrame>
        <p:nvGraphicFramePr>
          <p:cNvPr id="12" name="Object 7">
            <a:extLst>
              <a:ext uri="{FF2B5EF4-FFF2-40B4-BE49-F238E27FC236}">
                <a16:creationId xmlns:a16="http://schemas.microsoft.com/office/drawing/2014/main" id="{892A69EE-68F0-DE42-A36E-22AB4E28B06A}"/>
              </a:ext>
            </a:extLst>
          </p:cNvPr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46166367"/>
              </p:ext>
            </p:extLst>
          </p:nvPr>
        </p:nvGraphicFramePr>
        <p:xfrm>
          <a:off x="911424" y="1484784"/>
          <a:ext cx="4608512" cy="44644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 Eşlem Resmi" r:id="rId2" imgW="4323810" imgH="3238952" progId="PBrush">
                  <p:embed/>
                </p:oleObj>
              </mc:Choice>
              <mc:Fallback>
                <p:oleObj name="Bit Eşlem Resmi" r:id="rId2" imgW="4323810" imgH="3238952" progId="PBrush">
                  <p:embed/>
                  <p:pic>
                    <p:nvPicPr>
                      <p:cNvPr id="0" name="Picture 12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1424" y="1484784"/>
                        <a:ext cx="4608512" cy="4464496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hlink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9D5F91B-DD59-AB45-80EA-1D47CADE066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Hidrotoraks – seroz mayenin toplanması(eksudat, transsudat)</a:t>
            </a: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Piotoraks –   irinin toplanması (empiema)</a:t>
            </a: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Xilotoraks – limfatik mayenin toplanması</a:t>
            </a: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Hemotoraks – qanın toplanması</a:t>
            </a:r>
          </a:p>
          <a:p>
            <a:pPr>
              <a:lnSpc>
                <a:spcPct val="11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 Biliotoraks – ödün toplanması </a:t>
            </a:r>
          </a:p>
        </p:txBody>
      </p:sp>
    </p:spTree>
    <p:extLst>
      <p:ext uri="{BB962C8B-B14F-4D97-AF65-F5344CB8AC3E}">
        <p14:creationId xmlns:p14="http://schemas.microsoft.com/office/powerpoint/2010/main" val="192035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Plevrada maye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B2E42-45EA-A946-8B77-90BED5368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2400" dirty="0"/>
              <a:t> 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Seroz maye (hidrotoraks) – şəffaf maye</a:t>
            </a: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Transsudat – zülal az (</a:t>
            </a: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&lt;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3 q/l, LDN normal,qlükoza normal) ürək çatışmazlığı, sirroz, böyrək çatışmazlığı</a:t>
            </a: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Ekssudat – zülal çox (</a:t>
            </a: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&gt;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3 q/l,) iltihab </a:t>
            </a: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Piotoraks – bulanıq irinli maye, mikroblar, Ph</a:t>
            </a: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&gt;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7 irinli plevrit</a:t>
            </a: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Xilotoraks – mayedə yüksək xolesterin və xilomikronlar.Limfatik damar zədələnməsi.</a:t>
            </a: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Hemotoraks – mayedə qan və ya çoxsaylı qan elementləri. Travma, bədxassəli proses, trombemboliya.</a:t>
            </a:r>
          </a:p>
          <a:p>
            <a:pPr>
              <a:lnSpc>
                <a:spcPct val="120000"/>
              </a:lnSpc>
              <a:buFont typeface="Wingdings" pitchFamily="2" charset="2"/>
              <a:buChar char="ü"/>
            </a:pPr>
            <a:r>
              <a:rPr lang="en-US" altLang="en-US" sz="31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3100" dirty="0">
                <a:solidFill>
                  <a:schemeClr val="accent1">
                    <a:lumMod val="50000"/>
                  </a:schemeClr>
                </a:solidFill>
              </a:rPr>
              <a:t>Bliotoraks -  mayedə öd piqmentlərinin olması.</a:t>
            </a:r>
            <a:endParaRPr lang="ru-RU" altLang="en-US" sz="31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195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Pnevmotoraks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8FA2935C-A07E-A743-93E2-6F1B36959A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91544" y="1412776"/>
            <a:ext cx="8280920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52741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Pnevmotoraks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FA5B9D-FE61-FF4B-AADE-2F9E578C654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en-US" altLang="en-US" sz="2200" dirty="0">
                <a:solidFill>
                  <a:schemeClr val="accent1">
                    <a:lumMod val="50000"/>
                  </a:schemeClr>
                </a:solidFill>
              </a:rPr>
              <a:t>P</a:t>
            </a: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nevmotoraks plevra boşluğuna havanın keçməsidir – bu zaman ağciyərin sıxılması və tənəffüs səthinin azalması baş verir.</a:t>
            </a:r>
          </a:p>
          <a:p>
            <a:pPr marL="0" indent="0">
              <a:lnSpc>
                <a:spcPct val="100000"/>
              </a:lnSpc>
              <a:buNone/>
            </a:pP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Havanın plevra boşluğunda yayılmasına görə</a:t>
            </a:r>
            <a:r>
              <a:rPr lang="ru-RU" altLang="en-US" sz="2200" b="1" i="1" dirty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Total – hava bütün plevra boşluğunu doldurur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 Hissəvi – hava ağciyərləri əhatə edir, lakin ağciyəri tam sıxmır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 Məhdud – məhdud bir sahəni əhatə edir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az-Latn-AZ" altLang="en-US" sz="22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</a:rPr>
              <a:t>Minimal, orta, tam </a:t>
            </a: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pnevmotoraks ayırd edilir.</a:t>
            </a:r>
          </a:p>
          <a:p>
            <a:pPr marL="0" indent="0" algn="r">
              <a:lnSpc>
                <a:spcPct val="100000"/>
              </a:lnSpc>
              <a:buNone/>
            </a:pPr>
            <a:r>
              <a:rPr lang="tr-TR" altLang="en-US" sz="1600" i="1" dirty="0">
                <a:solidFill>
                  <a:schemeClr val="accent1">
                    <a:lumMod val="50000"/>
                  </a:schemeClr>
                </a:solidFill>
              </a:rPr>
              <a:t>British </a:t>
            </a:r>
            <a:r>
              <a:rPr lang="tr-TR" altLang="en-US" sz="1600" i="1" dirty="0" err="1">
                <a:solidFill>
                  <a:schemeClr val="accent1">
                    <a:lumMod val="50000"/>
                  </a:schemeClr>
                </a:solidFill>
              </a:rPr>
              <a:t>Thoracic</a:t>
            </a:r>
            <a:r>
              <a:rPr lang="tr-TR" altLang="en-US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altLang="en-US" sz="1600" i="1" dirty="0" err="1">
                <a:solidFill>
                  <a:schemeClr val="accent1">
                    <a:lumMod val="50000"/>
                  </a:schemeClr>
                </a:solidFill>
              </a:rPr>
              <a:t>Society</a:t>
            </a:r>
            <a:r>
              <a:rPr lang="tr-TR" altLang="en-US" sz="16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altLang="en-US" sz="1600" i="1" dirty="0" err="1">
                <a:solidFill>
                  <a:schemeClr val="accent1">
                    <a:lumMod val="50000"/>
                  </a:schemeClr>
                </a:solidFill>
              </a:rPr>
              <a:t>guidelines</a:t>
            </a:r>
            <a:r>
              <a:rPr lang="az-Latn-AZ" altLang="en-US" sz="1600" i="1" dirty="0">
                <a:solidFill>
                  <a:schemeClr val="accent1">
                    <a:lumMod val="50000"/>
                  </a:schemeClr>
                </a:solidFill>
              </a:rPr>
              <a:t> 2003</a:t>
            </a:r>
            <a:endParaRPr lang="ru-RU" altLang="en-US" sz="1600" i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ru-RU" alt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024" y="1700808"/>
            <a:ext cx="5181600" cy="4320480"/>
          </a:xfrm>
        </p:spPr>
      </p:pic>
    </p:spTree>
    <p:extLst>
      <p:ext uri="{BB962C8B-B14F-4D97-AF65-F5344CB8AC3E}">
        <p14:creationId xmlns:p14="http://schemas.microsoft.com/office/powerpoint/2010/main" val="2326927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164675" cy="835878"/>
          </a:xfrm>
        </p:spPr>
        <p:txBody>
          <a:bodyPr>
            <a:noAutofit/>
          </a:bodyPr>
          <a:lstStyle/>
          <a:p>
            <a:r>
              <a:rPr lang="az-Latn-AZ" altLang="en-US" dirty="0"/>
              <a:t>Pnevmotoraks necə yaranır?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9416" y="1196752"/>
            <a:ext cx="10515600" cy="4627711"/>
          </a:xfrm>
        </p:spPr>
        <p:txBody>
          <a:bodyPr>
            <a:normAutofit fontScale="85000" lnSpcReduction="20000"/>
          </a:bodyPr>
          <a:lstStyle/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Travmatik</a:t>
            </a:r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Döş qəfəsinin travması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Qabırğaların sınığı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Plevranın zədələnməsi – deşici alət, odlu silah yaralanmaları</a:t>
            </a:r>
          </a:p>
          <a:p>
            <a:pPr marL="0" indent="0">
              <a:buNone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Spontan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Döş qəfəsinin və ağciyərlərin zədələnməsi olmadan plevra boşluğuna hava dolur</a:t>
            </a:r>
          </a:p>
          <a:p>
            <a:pPr indent="-342900">
              <a:buFont typeface="Wingdings" pitchFamily="2" charset="2"/>
              <a:buChar char="ü"/>
            </a:pPr>
            <a:r>
              <a:rPr lang="az-Latn-AZ" altLang="en-US" i="1" dirty="0">
                <a:solidFill>
                  <a:schemeClr val="accent1">
                    <a:lumMod val="50000"/>
                  </a:schemeClr>
                </a:solidFill>
              </a:rPr>
              <a:t>Birincili spontan 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– plevrada müxtəlif patoloji proseslərin onu zədələməsi və plevraya yaxın olan bullyoz törəmələrin,sistlərin partlaması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indent="-342900">
              <a:buFont typeface="Wingdings" pitchFamily="2" charset="2"/>
              <a:buChar char="ü"/>
            </a:pPr>
            <a:r>
              <a:rPr lang="az-Latn-AZ" altLang="en-US" i="1" dirty="0">
                <a:solidFill>
                  <a:schemeClr val="accent1">
                    <a:lumMod val="50000"/>
                  </a:schemeClr>
                </a:solidFill>
              </a:rPr>
              <a:t>İkincili spontan 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– ağciyərin müxtəlif destruktiv xəstəlikləri nəticəsində əmələ gəlir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9F67D2D7-98D2-BE4B-B9A4-2262D8D3B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415" y="1579655"/>
            <a:ext cx="40513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6462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dirty="0"/>
              <a:t>Yatrogen pnevmotoraks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F645522-DC87-024F-8392-3F818884F24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67160" y="1412776"/>
            <a:ext cx="3312368" cy="41764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Mərkəzi damar yolu açarkən –subklavikular kateterizasiya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Torakosentez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Incə iynə biopsiyası zamanı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Laparoskopik əməliyyatlardan sonra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68F384AA-222B-824F-ADDE-EBFE0E21A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322" y="1412776"/>
            <a:ext cx="3600450" cy="357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id="{B2CE971E-63F4-774B-9259-814077250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51" y="1412776"/>
            <a:ext cx="3700462" cy="357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6">
            <a:extLst>
              <a:ext uri="{FF2B5EF4-FFF2-40B4-BE49-F238E27FC236}">
                <a16:creationId xmlns:a16="http://schemas.microsoft.com/office/drawing/2014/main" id="{D951D79E-F6CC-934E-BEAD-719D43CEE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322" y="5138024"/>
            <a:ext cx="352901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Sağ tərəfli pnevmotoraks- oxlar pnevmotoraksı, ulduz mərkəzi kateteri göstərir.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 Box 7">
            <a:extLst>
              <a:ext uri="{FF2B5EF4-FFF2-40B4-BE49-F238E27FC236}">
                <a16:creationId xmlns:a16="http://schemas.microsoft.com/office/drawing/2014/main" id="{D73632D3-942F-B443-867F-A25D448ED5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7463" y="5130432"/>
            <a:ext cx="33845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Ox pnevmotoraksı göstərir,qara ox kateterin bir hissəsini göstərir.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596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11">
            <a:extLst>
              <a:ext uri="{FF2B5EF4-FFF2-40B4-BE49-F238E27FC236}">
                <a16:creationId xmlns:a16="http://schemas.microsoft.com/office/drawing/2014/main" id="{197F7640-0E2F-4545-AC70-B822BE1C9F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5174" y="824210"/>
            <a:ext cx="138112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 Box 15">
            <a:extLst>
              <a:ext uri="{FF2B5EF4-FFF2-40B4-BE49-F238E27FC236}">
                <a16:creationId xmlns:a16="http://schemas.microsoft.com/office/drawing/2014/main" id="{19D0AA05-8911-7947-B699-B96C895EF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7805" y="4740865"/>
            <a:ext cx="38369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88550" cy="835878"/>
          </a:xfrm>
        </p:spPr>
        <p:txBody>
          <a:bodyPr>
            <a:noAutofit/>
          </a:bodyPr>
          <a:lstStyle/>
          <a:p>
            <a:r>
              <a:rPr lang="az-Latn-AZ" altLang="en-US" sz="2400" dirty="0"/>
              <a:t>Xarici mühitlə əlaqəsindən asılı olaraq</a:t>
            </a:r>
            <a:endParaRPr lang="en-US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60750" y="1225033"/>
            <a:ext cx="11262547" cy="5063728"/>
          </a:xfrm>
        </p:spPr>
        <p:txBody>
          <a:bodyPr numCol="3">
            <a:normAutofit/>
          </a:bodyPr>
          <a:lstStyle/>
          <a:p>
            <a:r>
              <a:rPr lang="az-Latn-AZ" altLang="en-US" b="1" i="1" dirty="0">
                <a:solidFill>
                  <a:srgbClr val="C00000"/>
                </a:solidFill>
              </a:rPr>
              <a:t>Qapalı</a:t>
            </a:r>
          </a:p>
          <a:p>
            <a:pPr marL="0" indent="0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Plevra boşluğuna hava bilavasitə zədələnmə zamanı daxil olur. Sonradan yara kənarlarının yapışması, yara kanalının əzələ lifləri, qan laxtası ilə tıxanması hava daxil olmasına mane olur. Xəstənin vəziyyəti kafidir.</a:t>
            </a:r>
          </a:p>
          <a:p>
            <a:pPr marL="0" indent="0">
              <a:buNone/>
            </a:pP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i="1" dirty="0">
                <a:solidFill>
                  <a:srgbClr val="C00000"/>
                </a:solidFill>
              </a:rPr>
              <a:t>Açıq</a:t>
            </a:r>
            <a:endParaRPr lang="ru-RU" altLang="en-US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Hava plevra boşluğuna döş qəfəsi divarındakı, eləcə də bronx və traxeyadakı yaradan nəfəsalma zamanı daxil olub, nəfəsvermə zamanı xaric olur. Xəstənin vəziyyəti ağır olur</a:t>
            </a:r>
          </a:p>
          <a:p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i="1" dirty="0">
                <a:solidFill>
                  <a:srgbClr val="C00000"/>
                </a:solidFill>
              </a:rPr>
              <a:t>Qapaqlı</a:t>
            </a:r>
          </a:p>
          <a:p>
            <a:pPr marL="0" indent="0" algn="r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Döş qəfəsi divarında, eləcə də ağciyərin zədələnmiş hissəsində əmələ gəlmiş “qapaq” nəfəs aldıqda açılaraq havanın plevra boşluğuna dolmasına şərait yaradır, nəfəsvermə zamanı isə mane olur. Ağciyər tam kollapsa uğrayır.</a:t>
            </a:r>
            <a:endParaRPr lang="ru-RU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4866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516603" cy="835878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Açıq pnevmotoraks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993" y="1196751"/>
            <a:ext cx="5757084" cy="4944787"/>
          </a:xfrm>
        </p:spPr>
      </p:pic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695400" y="1790201"/>
            <a:ext cx="5181600" cy="4351338"/>
          </a:xfrm>
        </p:spPr>
        <p:txBody>
          <a:bodyPr/>
          <a:lstStyle/>
          <a:p>
            <a:r>
              <a:rPr lang="az-Latn-AZ" altLang="en-US" dirty="0"/>
              <a:t>Ağciyər ventilyasiyadan təcrid olunur və kollaps vəziyyətinə düşür. Təcili olaraq döş qəfəsi divarındakı defektə təzyiq edib bağlanılmalı və qapalı pnevmotoraksa keçirilməlidir.</a:t>
            </a:r>
            <a:endParaRPr lang="ru-RU" alt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54697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Qapalı pnevmotoraks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109C30A-032F-3C41-BF29-9EDC7121F1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400" y="1088653"/>
            <a:ext cx="5181600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itchFamily="2" charset="2"/>
              <a:buChar char="ü"/>
            </a:pPr>
            <a:r>
              <a:rPr lang="az-Latn-AZ" altLang="en-US" sz="2200" dirty="0">
                <a:solidFill>
                  <a:schemeClr val="accent1">
                    <a:lumMod val="50000"/>
                  </a:schemeClr>
                </a:solidFill>
              </a:rPr>
              <a:t>Havanın plevra boşluğunda proqressiv olaraq toplanması ilə xarakterizə olunur. Hər nəfəsalmada plevra boşluğuna yeni hava porsiyası daxil olur, plevradaxili təzyiq get-gedə artaraq plevra boşluğu orqanlarının funksiyasını pozur. İynə ilə hava boşaldılmalı, adi pnevmotoraksa keçirilməlidir.</a:t>
            </a:r>
            <a:endParaRPr lang="ru-RU" altLang="en-US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6" name="Picture 2" descr="Tension Pneumothorax">
            <a:extLst>
              <a:ext uri="{FF2B5EF4-FFF2-40B4-BE49-F238E27FC236}">
                <a16:creationId xmlns:a16="http://schemas.microsoft.com/office/drawing/2014/main" id="{8F8E0669-7823-A245-8A06-2D9C23858AE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4071" y="1026434"/>
            <a:ext cx="4752925" cy="4922845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5">
            <a:extLst>
              <a:ext uri="{FF2B5EF4-FFF2-40B4-BE49-F238E27FC236}">
                <a16:creationId xmlns:a16="http://schemas.microsoft.com/office/drawing/2014/main" id="{949A713A-ECE4-E047-AFC5-B077225EE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15611" y="1088653"/>
            <a:ext cx="2016125" cy="503237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Qapaqlı </a:t>
            </a:r>
          </a:p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pnevmotoraks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id="{A324B131-826F-2C44-97FA-B1FA8F8D77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2344" y="2420888"/>
            <a:ext cx="2232025" cy="576262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Mediastinum sağa</a:t>
            </a:r>
          </a:p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doğru yerini dəyişmişdir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938B3C43-E7E2-D740-98DF-ED403A0E4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88488" y="3826148"/>
            <a:ext cx="1008508" cy="583736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Ağciyər </a:t>
            </a:r>
          </a:p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kollapsı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angle 11">
            <a:extLst>
              <a:ext uri="{FF2B5EF4-FFF2-40B4-BE49-F238E27FC236}">
                <a16:creationId xmlns:a16="http://schemas.microsoft.com/office/drawing/2014/main" id="{BFAB2249-A186-D546-BB8F-6EC5A6A81C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6248" y="4458842"/>
            <a:ext cx="1728788" cy="576263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Diafraqma aşağıya</a:t>
            </a:r>
          </a:p>
          <a:p>
            <a:pPr algn="ctr"/>
            <a:r>
              <a:rPr lang="az-Latn-AZ" altLang="en-US" sz="1600" dirty="0">
                <a:solidFill>
                  <a:schemeClr val="accent1">
                    <a:lumMod val="50000"/>
                  </a:schemeClr>
                </a:solidFill>
              </a:rPr>
              <a:t> yerini dəyişib</a:t>
            </a:r>
            <a:endParaRPr lang="ru-RU" alt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5037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/>
              <a:t>Patogenezi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268760"/>
            <a:ext cx="9506272" cy="490820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Sönmüş ağciyər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Hava girişi yox,qaz dəyişməsi yox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Qan oksigenlənmədən, karbondioksidi vermədən geri qayıdır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Hipoksiya, Hiperkapniya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9843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Patogenezi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</a:rPr>
              <a:t>Parietal və ya visseral plevranın zədələnməsi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alt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</a:rPr>
              <a:t>Havanın plevra boşluğuna keçməsi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alt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</a:rPr>
              <a:t>Ağciyərin sıxılması,kollapsı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altLang="en-US" i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az-Latn-AZ" altLang="en-US" i="1" dirty="0">
                <a:solidFill>
                  <a:schemeClr val="bg2">
                    <a:lumMod val="50000"/>
                  </a:schemeClr>
                </a:solidFill>
              </a:rPr>
              <a:t>Venoz  axının azalması</a:t>
            </a:r>
            <a:endParaRPr lang="en-US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707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Klinikası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CD45B73-A8AA-3844-A471-F5CA89C7B0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Kəskin başlayır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Ağrı zədələnmiş tərəfdə qeyd olunur,dərin nəfəsalma və öskürək zamanı daha da güclənir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Quru öskürək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Təngənəfəslik</a:t>
            </a:r>
          </a:p>
          <a:p>
            <a:pPr>
              <a:lnSpc>
                <a:spcPct val="150000"/>
              </a:lnSpc>
              <a:buClr>
                <a:schemeClr val="tx2"/>
              </a:buClr>
              <a:buFont typeface="Wingdings" pitchFamily="2" charset="2"/>
              <a:buChar char="ü"/>
            </a:pP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Sianoz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6260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Diaqnostikası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163256"/>
            <a:ext cx="5181600" cy="501370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Anamnestik məlumatlara əsasən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Palpasiyada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Perkusiyada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Auskultasiyada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– vezikulyar tənəffüsün kəskin azalması və ya olmaması. 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456040" y="1163256"/>
            <a:ext cx="5181600" cy="4980211"/>
          </a:xfrm>
        </p:spPr>
        <p:txBody>
          <a:bodyPr>
            <a:normAutofit/>
          </a:bodyPr>
          <a:lstStyle/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Rentgenoloji müayinədə: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Hava toplanmış nahiyyədə şəffaflığın itməsi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Ağciyərin sıxılması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Divararalığı orqanlarının sağlam tərəfə yerdəyişməsi</a:t>
            </a: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KT-də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Səbəb müəyyən edilir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Dərəcəsi dəqiqləşdirilir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Yanaşı patologiya aşkar edilir</a:t>
            </a:r>
          </a:p>
          <a:p>
            <a:pPr marL="285750" indent="-28575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4034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Rentgenoqrafiya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43D3C939-9658-0043-B4E2-654789A98DC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019" y="1395759"/>
            <a:ext cx="4412671" cy="3445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4ABFF713-FB6B-8E48-9EDF-1562BAC148F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86206" y="1395759"/>
            <a:ext cx="4471699" cy="3445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CA2EB6F-CC01-F94D-9475-F1472391B0E8}"/>
              </a:ext>
            </a:extLst>
          </p:cNvPr>
          <p:cNvSpPr/>
          <p:nvPr/>
        </p:nvSpPr>
        <p:spPr>
          <a:xfrm>
            <a:off x="760874" y="5547208"/>
            <a:ext cx="48269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Sağda ağciyər kollapsı və total pnevmotoraks</a:t>
            </a:r>
            <a:endParaRPr lang="ru-RU" altLang="en-US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Box 7">
            <a:extLst>
              <a:ext uri="{FF2B5EF4-FFF2-40B4-BE49-F238E27FC236}">
                <a16:creationId xmlns:a16="http://schemas.microsoft.com/office/drawing/2014/main" id="{03A7A91C-C837-BB4D-94A7-02B6CA589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1163" y="5265551"/>
            <a:ext cx="43817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Solda ağciyər kollapsı və total pnevmotoraks</a:t>
            </a:r>
            <a:endParaRPr lang="ru-RU" altLang="en-US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7816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7408" y="1484784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Iynə aspirasiyası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Plevra boşluğunun drenajlanması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Plevrodeziya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Cərrahi müalicə (açıq və ya videotorakoskopik)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Travmatik pnevmotoraksda – təcili plevra boşluğunun drenajlanması və yaranın hermetik bağlanması.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Gərgin pnevmotoraksda – təcili iynə aspirasiyası və plevra boşluğunun drenajlanması.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1484784"/>
            <a:ext cx="5019600" cy="4351338"/>
          </a:xfrm>
        </p:spPr>
      </p:pic>
    </p:spTree>
    <p:extLst>
      <p:ext uri="{BB962C8B-B14F-4D97-AF65-F5344CB8AC3E}">
        <p14:creationId xmlns:p14="http://schemas.microsoft.com/office/powerpoint/2010/main" val="1174942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7408" y="1408594"/>
            <a:ext cx="5181600" cy="4351338"/>
          </a:xfrm>
        </p:spPr>
        <p:txBody>
          <a:bodyPr>
            <a:normAutofit lnSpcReduction="10000"/>
          </a:bodyPr>
          <a:lstStyle/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Birincili spontan 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pnevmotoraksda – dinamiki müşahidə,plevra boşluğunun drenajı, plevrodeziya, cərrahi müalicə.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Ikincili spontan 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pnevmotoraksda – plevra boşluğunun drenajı, plevrodeziya, cərrahi müalicə, əsas xəstəliyin müalicəsi icra edilir.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5" name="Picture 17" descr="pnomotoraks-6">
            <a:extLst>
              <a:ext uri="{FF2B5EF4-FFF2-40B4-BE49-F238E27FC236}">
                <a16:creationId xmlns:a16="http://schemas.microsoft.com/office/drawing/2014/main" id="{6FF19463-628D-6043-9B19-8008840C298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080" y="991563"/>
            <a:ext cx="4457700" cy="518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4522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Torakostoma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6BDE36-4187-E740-87C2-D3FC39B25722}"/>
              </a:ext>
            </a:extLst>
          </p:cNvPr>
          <p:cNvSpPr/>
          <p:nvPr/>
        </p:nvSpPr>
        <p:spPr>
          <a:xfrm>
            <a:off x="6960096" y="2132856"/>
            <a:ext cx="1872208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5CCC68-7700-384F-B51C-35BD6F41C056}"/>
              </a:ext>
            </a:extLst>
          </p:cNvPr>
          <p:cNvSpPr/>
          <p:nvPr/>
        </p:nvSpPr>
        <p:spPr>
          <a:xfrm>
            <a:off x="7248128" y="4005064"/>
            <a:ext cx="1584176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EAA56A-EB0C-D34A-A201-A539E231103D}"/>
              </a:ext>
            </a:extLst>
          </p:cNvPr>
          <p:cNvSpPr/>
          <p:nvPr/>
        </p:nvSpPr>
        <p:spPr>
          <a:xfrm>
            <a:off x="6888088" y="5013176"/>
            <a:ext cx="1872208" cy="576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995F34-45ED-BD4F-9405-8C62D84CA81D}"/>
              </a:ext>
            </a:extLst>
          </p:cNvPr>
          <p:cNvSpPr/>
          <p:nvPr/>
        </p:nvSpPr>
        <p:spPr>
          <a:xfrm>
            <a:off x="6672064" y="5589240"/>
            <a:ext cx="1080120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4A6608-F65A-D440-AF99-9965C27EC44A}"/>
              </a:ext>
            </a:extLst>
          </p:cNvPr>
          <p:cNvSpPr/>
          <p:nvPr/>
        </p:nvSpPr>
        <p:spPr>
          <a:xfrm>
            <a:off x="1631504" y="2060848"/>
            <a:ext cx="1800200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77B9D86-BBDC-A74B-8236-F0E48FCA5C1A}"/>
              </a:ext>
            </a:extLst>
          </p:cNvPr>
          <p:cNvSpPr/>
          <p:nvPr/>
        </p:nvSpPr>
        <p:spPr>
          <a:xfrm>
            <a:off x="1631504" y="4365104"/>
            <a:ext cx="1656184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B74177-16BA-5D43-B79B-7F5650705555}"/>
              </a:ext>
            </a:extLst>
          </p:cNvPr>
          <p:cNvSpPr/>
          <p:nvPr/>
        </p:nvSpPr>
        <p:spPr>
          <a:xfrm>
            <a:off x="1631504" y="5157192"/>
            <a:ext cx="1656184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9435090-5F6C-7F43-890D-83A7F9F644C6}"/>
              </a:ext>
            </a:extLst>
          </p:cNvPr>
          <p:cNvSpPr/>
          <p:nvPr/>
        </p:nvSpPr>
        <p:spPr>
          <a:xfrm>
            <a:off x="1559496" y="5517232"/>
            <a:ext cx="1008112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9F6B94-E1BB-2F45-BCD5-6603FA1C1422}"/>
              </a:ext>
            </a:extLst>
          </p:cNvPr>
          <p:cNvSpPr/>
          <p:nvPr/>
        </p:nvSpPr>
        <p:spPr>
          <a:xfrm>
            <a:off x="2711624" y="764704"/>
            <a:ext cx="1656184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F699241-6307-1147-8B4A-19EA79BD648F}"/>
              </a:ext>
            </a:extLst>
          </p:cNvPr>
          <p:cNvSpPr/>
          <p:nvPr/>
        </p:nvSpPr>
        <p:spPr>
          <a:xfrm>
            <a:off x="7752184" y="764704"/>
            <a:ext cx="1584176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960" y="1484784"/>
            <a:ext cx="8784976" cy="4351338"/>
          </a:xfrm>
        </p:spPr>
      </p:pic>
    </p:spTree>
    <p:extLst>
      <p:ext uri="{BB962C8B-B14F-4D97-AF65-F5344CB8AC3E}">
        <p14:creationId xmlns:p14="http://schemas.microsoft.com/office/powerpoint/2010/main" val="4067914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2800" dirty="0"/>
              <a:t>Plevra boşluğunun drenajı</a:t>
            </a:r>
          </a:p>
        </p:txBody>
      </p:sp>
      <p:pic>
        <p:nvPicPr>
          <p:cNvPr id="19" name="Picture 4">
            <a:extLst>
              <a:ext uri="{FF2B5EF4-FFF2-40B4-BE49-F238E27FC236}">
                <a16:creationId xmlns:a16="http://schemas.microsoft.com/office/drawing/2014/main" id="{D087E674-32BD-C74C-831D-A74D5D8F7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05" y="1139677"/>
            <a:ext cx="2376536" cy="28787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0" name="Picture 5">
            <a:extLst>
              <a:ext uri="{FF2B5EF4-FFF2-40B4-BE49-F238E27FC236}">
                <a16:creationId xmlns:a16="http://schemas.microsoft.com/office/drawing/2014/main" id="{65BB9108-4255-AB4F-8B22-20E35F068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890" y="1133557"/>
            <a:ext cx="2470454" cy="28787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1" name="Picture 6">
            <a:extLst>
              <a:ext uri="{FF2B5EF4-FFF2-40B4-BE49-F238E27FC236}">
                <a16:creationId xmlns:a16="http://schemas.microsoft.com/office/drawing/2014/main" id="{2AB3BC54-B0F7-3146-9966-C0B64E573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718" y="1133557"/>
            <a:ext cx="2376536" cy="28287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2" name="Picture 7">
            <a:extLst>
              <a:ext uri="{FF2B5EF4-FFF2-40B4-BE49-F238E27FC236}">
                <a16:creationId xmlns:a16="http://schemas.microsoft.com/office/drawing/2014/main" id="{5739A2BA-D5D1-6D4A-B892-511EF5D62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4532310"/>
            <a:ext cx="2858386" cy="14285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pic>
        <p:nvPicPr>
          <p:cNvPr id="23" name="Picture 8">
            <a:extLst>
              <a:ext uri="{FF2B5EF4-FFF2-40B4-BE49-F238E27FC236}">
                <a16:creationId xmlns:a16="http://schemas.microsoft.com/office/drawing/2014/main" id="{9F1E9091-9E09-AD41-A082-9274624017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904" y="4510238"/>
            <a:ext cx="2671016" cy="14506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</p:pic>
      <p:sp>
        <p:nvSpPr>
          <p:cNvPr id="26" name="AutoShape 11">
            <a:extLst>
              <a:ext uri="{FF2B5EF4-FFF2-40B4-BE49-F238E27FC236}">
                <a16:creationId xmlns:a16="http://schemas.microsoft.com/office/drawing/2014/main" id="{7D770855-75C9-5C42-A817-3A8E93821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0042" y="1556792"/>
            <a:ext cx="2407842" cy="3808981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Orta aksilyar </a:t>
            </a:r>
          </a:p>
          <a:p>
            <a:pPr algn="ctr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xətt üzrə 5-6 </a:t>
            </a:r>
          </a:p>
          <a:p>
            <a:pPr algn="ctr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qabırğa arası </a:t>
            </a:r>
          </a:p>
          <a:p>
            <a:pPr algn="ctr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nahiyyədən </a:t>
            </a:r>
          </a:p>
          <a:p>
            <a:pPr algn="ctr"/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icra edilir.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7473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Hemotoraks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772816"/>
            <a:ext cx="7488832" cy="3600400"/>
          </a:xfrm>
        </p:spPr>
      </p:pic>
    </p:spTree>
    <p:extLst>
      <p:ext uri="{BB962C8B-B14F-4D97-AF65-F5344CB8AC3E}">
        <p14:creationId xmlns:p14="http://schemas.microsoft.com/office/powerpoint/2010/main" val="9681326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Hemotoraks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F5EE3EA-6EBE-194C-9C7E-8CFAF617E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defTabSz="914400">
              <a:buNone/>
            </a:pP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Hemotoraks plevra boşluğunda </a:t>
            </a:r>
            <a:r>
              <a:rPr lang="az-Latn-AZ" altLang="en-US" sz="2400" b="1" dirty="0">
                <a:solidFill>
                  <a:schemeClr val="accent1">
                    <a:lumMod val="50000"/>
                  </a:schemeClr>
                </a:solidFill>
              </a:rPr>
              <a:t>qanın </a:t>
            </a: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toplanmasıdır</a:t>
            </a:r>
          </a:p>
          <a:p>
            <a:pPr marL="0" indent="0" defTabSz="914400">
              <a:buNone/>
            </a:pPr>
            <a:endParaRPr lang="az-Latn-AZ" alt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defTabSz="914400">
              <a:buNone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Plevra boşluğunda yığılmış qanın miqdarına görə</a:t>
            </a:r>
            <a:r>
              <a:rPr lang="en-US" altLang="en-US" dirty="0">
                <a:solidFill>
                  <a:schemeClr val="accent1">
                    <a:lumMod val="50000"/>
                  </a:schemeClr>
                </a:solidFill>
              </a:rPr>
              <a:t>: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indent="-342900" defTabSz="914400">
              <a:buFont typeface="Wingdings" pitchFamily="2" charset="2"/>
              <a:buChar char="ü"/>
            </a:pP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spcBef>
                <a:spcPts val="750"/>
              </a:spcBef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Kiçik və ya məhdud 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– sinus səviyyəsində</a:t>
            </a:r>
          </a:p>
          <a:p>
            <a:pPr>
              <a:spcBef>
                <a:spcPts val="750"/>
              </a:spcBef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Orta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– öndə 4-cü qabırğa, arxadan kürək sümüyü bucağına qədər</a:t>
            </a:r>
          </a:p>
          <a:p>
            <a:pPr>
              <a:spcBef>
                <a:spcPts val="750"/>
              </a:spcBef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Böyük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– 2-ci qabırğaya qədər</a:t>
            </a:r>
          </a:p>
          <a:p>
            <a:pPr>
              <a:spcBef>
                <a:spcPts val="750"/>
              </a:spcBef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Total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- plevra boşluğunu tam dolduran hemotorakslar ayırd edilir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spcBef>
                <a:spcPts val="750"/>
              </a:spcBef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5870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Səbəbləri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Travmatik </a:t>
            </a:r>
          </a:p>
          <a:p>
            <a:pPr>
              <a:buFont typeface="Wingdings" pitchFamily="2" charset="2"/>
              <a:buNone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Döş qəfəsinin açıq və qapalı zədələnmələri 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Yatrogen </a:t>
            </a:r>
          </a:p>
          <a:p>
            <a:pPr>
              <a:buFont typeface="Wingdings" pitchFamily="2" charset="2"/>
              <a:buNone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Körpücükaltı venanın punksiyası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Plevra boşluğunun punksiyası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Plevra və ağciyərin biposiyası zamanı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Ağciyər sistlərinin və aortanın anevrizmasının partlaması</a:t>
            </a:r>
          </a:p>
          <a:p>
            <a:endParaRPr lang="en-US" dirty="0"/>
          </a:p>
        </p:txBody>
      </p:sp>
      <p:pic>
        <p:nvPicPr>
          <p:cNvPr id="10" name="Picture 11" descr="slide-4-638">
            <a:extLst>
              <a:ext uri="{FF2B5EF4-FFF2-40B4-BE49-F238E27FC236}">
                <a16:creationId xmlns:a16="http://schemas.microsoft.com/office/drawing/2014/main" id="{9E94B25D-8B47-944E-9C69-3608A20EA22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4032" y="1196752"/>
            <a:ext cx="5181600" cy="460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3313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Gedişi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Plevra boşluğunda qanın toplanması və onun davam etməsi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Ağciyərin sıxılması (atelektazı)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Şokun inkişaf etməsi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Qanın infeksiyalaşması və piotoraksın əmələ gəlməsi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85995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Klinikası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00AB877-BCD5-4E44-A9FD-0B304D3FD0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Ağrı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Təngənəfəslik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Hemodinamik pozğunluqlar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Şok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Boyun venalarının düzlənməsi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0445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Diaqnostikası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numCol="2">
            <a:normAutofit fontScale="85000" lnSpcReduction="20000"/>
          </a:bodyPr>
          <a:lstStyle/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Rentgen –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plevra boşluğunda maye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ağciyər atelektazı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divararalığın sağlam tərəfə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Yerdəyişməsi</a:t>
            </a:r>
          </a:p>
          <a:p>
            <a:pPr marL="342900"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USM –</a:t>
            </a:r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plevra boşluğunda maye</a:t>
            </a:r>
          </a:p>
          <a:p>
            <a:pPr marL="342900" indent="-34290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KT – </a:t>
            </a:r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plevra boşluğunda maye</a:t>
            </a:r>
          </a:p>
          <a:p>
            <a:pPr marL="342900" indent="-342900">
              <a:buFont typeface="Wingdings" pitchFamily="2" charset="2"/>
              <a:buChar char="ü"/>
            </a:pP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Punksiya –</a:t>
            </a:r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Fiziki və rentgenoloji müayinələr </a:t>
            </a:r>
          </a:p>
          <a:p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nəticəsində aparılır və qan alınır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636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Diaqnostikası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19FB95D-9AFB-0C44-8EE2-9F9D421583F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Ayaqüstü çəkilən rentgen qrafiklərdə hemotoraksın görüləbilməsi üçün ən az 300-500 ml qanın plevra boşluğuna yığılması lazımdır. Uzanmış vəziyyətdə isə 1000 ml qanın olması belə bəzən düzgün diaqnozun qoyulmasına mane olur. Dəqiq diaqnoz qoymaq üçün torakosentez aparılmalıdır.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31441854-CEF8-E544-9050-593D2B21ECF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29286" y="1825625"/>
            <a:ext cx="4267427" cy="43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70909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Diaqnostikası</a:t>
            </a:r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id="{D17BCED3-3559-0B43-85C0-2ABF49C24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984289"/>
            <a:ext cx="2843213" cy="424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555E99D0-B810-DC42-BD29-2DA08CF04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597" y="984289"/>
            <a:ext cx="2736850" cy="424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9">
            <a:extLst>
              <a:ext uri="{FF2B5EF4-FFF2-40B4-BE49-F238E27FC236}">
                <a16:creationId xmlns:a16="http://schemas.microsoft.com/office/drawing/2014/main" id="{76B36966-7BED-6641-81BF-0A50241BA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343" y="984289"/>
            <a:ext cx="3132137" cy="4237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0">
            <a:extLst>
              <a:ext uri="{FF2B5EF4-FFF2-40B4-BE49-F238E27FC236}">
                <a16:creationId xmlns:a16="http://schemas.microsoft.com/office/drawing/2014/main" id="{58599C06-289D-DF45-8A41-CFE708896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154" y="5516662"/>
            <a:ext cx="8569325" cy="9144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a. </a:t>
            </a: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Sağda hemopnevmotoraks hava-maye səviyyəsi</a:t>
            </a:r>
          </a:p>
          <a:p>
            <a:pPr algn="ctr"/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KT görüntüsü</a:t>
            </a:r>
          </a:p>
          <a:p>
            <a:pPr algn="ctr"/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 Torakostomadan sonra</a:t>
            </a:r>
            <a:endParaRPr lang="ru-RU" altLang="en-US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7426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19FB95D-9AFB-0C44-8EE2-9F9D421583FC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23392" y="1022349"/>
            <a:ext cx="5181600" cy="5154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Plevra boşluğunun punksiyası </a:t>
            </a:r>
          </a:p>
          <a:p>
            <a:pPr marL="0" indent="0">
              <a:buNone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və drenajlanması ilə </a:t>
            </a:r>
          </a:p>
          <a:p>
            <a:pPr marL="0" indent="0">
              <a:buNone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aspirasiyanın aparılması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67C0FC-04D0-254B-8404-FC60B4ACD872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059080" y="736297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Cərrahi müdaxilə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Aparılan müalicənin effektsizliyi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Qanaxmanın davam etməsi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Drenajlanmada 1500ml-dən çox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qanın olması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Hər saatda 250ml-dən çox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qanın axması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İçerik Yer Tutucusu 3">
            <a:extLst>
              <a:ext uri="{FF2B5EF4-FFF2-40B4-BE49-F238E27FC236}">
                <a16:creationId xmlns:a16="http://schemas.microsoft.com/office/drawing/2014/main" id="{BBA2527E-1280-734A-8992-F2B9B35A6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3599656"/>
            <a:ext cx="4105275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7048">
            <a:extLst>
              <a:ext uri="{FF2B5EF4-FFF2-40B4-BE49-F238E27FC236}">
                <a16:creationId xmlns:a16="http://schemas.microsoft.com/office/drawing/2014/main" id="{4DF9590B-22C8-2F4A-AE73-7DA876E54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39" y="2636912"/>
            <a:ext cx="480169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6649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Xilotoraks</a:t>
            </a:r>
            <a:r>
              <a:rPr lang="az-Latn-AZ" dirty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az-Latn-AZ" dirty="0" err="1"/>
              <a:t>P</a:t>
            </a:r>
            <a:r>
              <a:rPr lang="en-US" sz="2800" dirty="0" err="1"/>
              <a:t>levrada</a:t>
            </a:r>
            <a:r>
              <a:rPr lang="en-US" sz="2800" dirty="0"/>
              <a:t> </a:t>
            </a:r>
            <a:r>
              <a:rPr lang="en-US" sz="2800" dirty="0" err="1"/>
              <a:t>limfatik</a:t>
            </a:r>
            <a:r>
              <a:rPr lang="en-US" sz="2800" dirty="0"/>
              <a:t> </a:t>
            </a:r>
            <a:r>
              <a:rPr lang="en-US" sz="2800" dirty="0" err="1"/>
              <a:t>mayenin</a:t>
            </a:r>
            <a:r>
              <a:rPr lang="en-US" sz="2800" dirty="0"/>
              <a:t> </a:t>
            </a:r>
            <a:r>
              <a:rPr lang="en-US" sz="2800" dirty="0" err="1"/>
              <a:t>yığılmasıdır</a:t>
            </a:r>
            <a:r>
              <a:rPr lang="en-US" sz="2800" dirty="0"/>
              <a:t>. </a:t>
            </a:r>
            <a:endParaRPr lang="az-Latn-AZ" sz="2800" dirty="0"/>
          </a:p>
          <a:p>
            <a:pPr algn="just"/>
            <a:r>
              <a:rPr lang="en-US" sz="2800" dirty="0" err="1"/>
              <a:t>travma</a:t>
            </a:r>
            <a:r>
              <a:rPr lang="en-US" sz="2800" dirty="0"/>
              <a:t> </a:t>
            </a:r>
            <a:r>
              <a:rPr lang="en-US" sz="2800" dirty="0" err="1"/>
              <a:t>və</a:t>
            </a:r>
            <a:r>
              <a:rPr lang="en-US" sz="2800" dirty="0"/>
              <a:t> </a:t>
            </a:r>
            <a:r>
              <a:rPr lang="en-US" sz="2800" dirty="0" err="1"/>
              <a:t>ya</a:t>
            </a:r>
            <a:r>
              <a:rPr lang="en-US" sz="2800" dirty="0"/>
              <a:t> </a:t>
            </a:r>
            <a:r>
              <a:rPr lang="en-US" sz="2800" dirty="0" err="1"/>
              <a:t>əməliyyat</a:t>
            </a:r>
            <a:r>
              <a:rPr lang="az-Latn-AZ" sz="2800" dirty="0"/>
              <a:t> </a:t>
            </a:r>
            <a:r>
              <a:rPr lang="en-US" sz="2800" dirty="0" err="1"/>
              <a:t>nəticəsində</a:t>
            </a:r>
            <a:r>
              <a:rPr lang="en-US" sz="2800" dirty="0"/>
              <a:t> </a:t>
            </a:r>
            <a:r>
              <a:rPr lang="en-US" sz="2800" dirty="0" err="1"/>
              <a:t>limfatik</a:t>
            </a:r>
            <a:r>
              <a:rPr lang="en-US" sz="2800" dirty="0"/>
              <a:t> </a:t>
            </a:r>
            <a:r>
              <a:rPr lang="en-US" sz="2800" dirty="0" err="1"/>
              <a:t>damarın</a:t>
            </a:r>
            <a:r>
              <a:rPr lang="en-US" sz="2800" dirty="0"/>
              <a:t> </a:t>
            </a:r>
            <a:r>
              <a:rPr lang="en-US" sz="2800" dirty="0" err="1"/>
              <a:t>zədələnməsi</a:t>
            </a:r>
            <a:r>
              <a:rPr lang="en-US" sz="2800" dirty="0"/>
              <a:t> </a:t>
            </a:r>
            <a:r>
              <a:rPr lang="az-Latn-AZ" sz="2800" dirty="0"/>
              <a:t>fonunda </a:t>
            </a:r>
            <a:r>
              <a:rPr lang="en-US" sz="2800" dirty="0"/>
              <a:t> </a:t>
            </a:r>
            <a:r>
              <a:rPr lang="en-US" sz="2800" dirty="0" err="1"/>
              <a:t>meydana</a:t>
            </a:r>
            <a:r>
              <a:rPr lang="en-US" sz="2800" dirty="0"/>
              <a:t> </a:t>
            </a:r>
            <a:r>
              <a:rPr lang="en-US" sz="2800" dirty="0" err="1"/>
              <a:t>gəlir</a:t>
            </a:r>
            <a:r>
              <a:rPr lang="en-US" sz="2800" dirty="0"/>
              <a:t>.</a:t>
            </a:r>
            <a:endParaRPr lang="az-Latn-AZ" dirty="0"/>
          </a:p>
          <a:p>
            <a:pPr algn="just"/>
            <a:endParaRPr lang="az-Latn-AZ" sz="2800" dirty="0"/>
          </a:p>
          <a:p>
            <a:pPr algn="just"/>
            <a:r>
              <a:rPr lang="en-US" dirty="0" err="1"/>
              <a:t>Klinik</a:t>
            </a:r>
            <a:r>
              <a:rPr lang="en-US" dirty="0"/>
              <a:t> </a:t>
            </a:r>
            <a:r>
              <a:rPr lang="en-US" dirty="0" err="1"/>
              <a:t>olaraq</a:t>
            </a:r>
            <a:r>
              <a:rPr lang="en-US" dirty="0"/>
              <a:t> </a:t>
            </a:r>
            <a:r>
              <a:rPr lang="en-US" dirty="0" err="1"/>
              <a:t>plevral</a:t>
            </a:r>
            <a:r>
              <a:rPr lang="az-Latn-AZ" dirty="0"/>
              <a:t> </a:t>
            </a:r>
            <a:r>
              <a:rPr lang="en-US" dirty="0" err="1"/>
              <a:t>maye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drenajdan</a:t>
            </a:r>
            <a:r>
              <a:rPr lang="en-US" dirty="0"/>
              <a:t> </a:t>
            </a:r>
            <a:r>
              <a:rPr lang="en-US" dirty="0" err="1"/>
              <a:t>süd</a:t>
            </a:r>
            <a:r>
              <a:rPr lang="en-US" dirty="0"/>
              <a:t> </a:t>
            </a:r>
            <a:r>
              <a:rPr lang="en-US" dirty="0" err="1"/>
              <a:t>rəngli</a:t>
            </a:r>
            <a:r>
              <a:rPr lang="en-US" dirty="0"/>
              <a:t> </a:t>
            </a:r>
            <a:r>
              <a:rPr lang="en-US" dirty="0" err="1"/>
              <a:t>mayenin</a:t>
            </a:r>
            <a:r>
              <a:rPr lang="en-US" dirty="0"/>
              <a:t> </a:t>
            </a:r>
            <a:r>
              <a:rPr lang="en-US" dirty="0" err="1"/>
              <a:t>gəlməsi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biruzə</a:t>
            </a:r>
            <a:r>
              <a:rPr lang="en-US" dirty="0"/>
              <a:t> </a:t>
            </a:r>
            <a:r>
              <a:rPr lang="en-US" dirty="0" err="1"/>
              <a:t>verir</a:t>
            </a:r>
            <a:r>
              <a:rPr lang="en-US" dirty="0"/>
              <a:t>. </a:t>
            </a:r>
            <a:r>
              <a:rPr lang="en-US" dirty="0" err="1"/>
              <a:t>Plevral</a:t>
            </a:r>
            <a:r>
              <a:rPr lang="en-US" dirty="0"/>
              <a:t> </a:t>
            </a:r>
            <a:r>
              <a:rPr lang="en-US" dirty="0" err="1"/>
              <a:t>mayedə</a:t>
            </a:r>
            <a:r>
              <a:rPr lang="az-Latn-AZ" dirty="0"/>
              <a:t> </a:t>
            </a:r>
            <a:r>
              <a:rPr lang="en-US" dirty="0" err="1"/>
              <a:t>xolesterinin</a:t>
            </a:r>
            <a:r>
              <a:rPr lang="en-US" dirty="0"/>
              <a:t> </a:t>
            </a:r>
            <a:r>
              <a:rPr lang="en-US" dirty="0" err="1"/>
              <a:t>plazmadan</a:t>
            </a:r>
            <a:r>
              <a:rPr lang="en-US" dirty="0"/>
              <a:t> </a:t>
            </a:r>
            <a:r>
              <a:rPr lang="en-US" dirty="0" err="1"/>
              <a:t>yüksək</a:t>
            </a:r>
            <a:r>
              <a:rPr lang="en-US" dirty="0"/>
              <a:t> </a:t>
            </a:r>
            <a:r>
              <a:rPr lang="en-US" dirty="0" err="1"/>
              <a:t>olması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xilomikronların</a:t>
            </a:r>
            <a:r>
              <a:rPr lang="en-US" dirty="0"/>
              <a:t> </a:t>
            </a:r>
            <a:r>
              <a:rPr lang="en-US" dirty="0" err="1"/>
              <a:t>görünməsi</a:t>
            </a:r>
            <a:r>
              <a:rPr lang="en-US" dirty="0"/>
              <a:t> </a:t>
            </a:r>
            <a:r>
              <a:rPr lang="en-US" dirty="0" err="1"/>
              <a:t>diaqnozu</a:t>
            </a:r>
            <a:r>
              <a:rPr lang="az-Latn-AZ" dirty="0"/>
              <a:t> </a:t>
            </a:r>
            <a:r>
              <a:rPr lang="en-US" dirty="0" err="1"/>
              <a:t>dəqiqləşdirir</a:t>
            </a:r>
            <a:r>
              <a:rPr lang="en-US" dirty="0"/>
              <a:t>.</a:t>
            </a:r>
            <a:endParaRPr lang="ru-RU" dirty="0"/>
          </a:p>
          <a:p>
            <a:pPr algn="just"/>
            <a:endParaRPr lang="ru-RU" sz="28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800" dirty="0"/>
              <a:t>Xilotoraks-müalicə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Plevral</a:t>
            </a:r>
            <a:r>
              <a:rPr lang="en-US" dirty="0"/>
              <a:t> </a:t>
            </a:r>
            <a:r>
              <a:rPr lang="en-US" dirty="0" err="1"/>
              <a:t>drenaj</a:t>
            </a:r>
            <a:r>
              <a:rPr lang="en-US" dirty="0"/>
              <a:t> </a:t>
            </a:r>
            <a:endParaRPr lang="az-Latn-AZ" dirty="0"/>
          </a:p>
          <a:p>
            <a:endParaRPr lang="az-Latn-AZ" dirty="0"/>
          </a:p>
          <a:p>
            <a:pPr>
              <a:buFont typeface="Wingdings" pitchFamily="2" charset="2"/>
              <a:buChar char="v"/>
            </a:pPr>
            <a:r>
              <a:rPr lang="en-US" dirty="0" err="1"/>
              <a:t>Drenaj</a:t>
            </a:r>
            <a:r>
              <a:rPr lang="en-US" dirty="0"/>
              <a:t> </a:t>
            </a:r>
            <a:r>
              <a:rPr lang="en-US" dirty="0" err="1"/>
              <a:t>faydalı</a:t>
            </a:r>
            <a:r>
              <a:rPr lang="en-US" dirty="0"/>
              <a:t> </a:t>
            </a:r>
            <a:r>
              <a:rPr lang="en-US" dirty="0" err="1"/>
              <a:t>olmadıqda</a:t>
            </a:r>
            <a:r>
              <a:rPr lang="en-US" dirty="0"/>
              <a:t> </a:t>
            </a:r>
            <a:r>
              <a:rPr lang="en-US" dirty="0" err="1"/>
              <a:t>konservativ</a:t>
            </a:r>
            <a:r>
              <a:rPr lang="en-US" dirty="0"/>
              <a:t> </a:t>
            </a:r>
            <a:r>
              <a:rPr lang="en-US" dirty="0" err="1"/>
              <a:t>müalicə</a:t>
            </a:r>
            <a:r>
              <a:rPr lang="en-US" dirty="0"/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US" dirty="0"/>
              <a:t>oral </a:t>
            </a:r>
            <a:r>
              <a:rPr lang="en-US" dirty="0" err="1"/>
              <a:t>qidalanmanı</a:t>
            </a:r>
            <a:r>
              <a:rPr lang="en-US" dirty="0"/>
              <a:t> </a:t>
            </a:r>
            <a:r>
              <a:rPr lang="en-US" dirty="0" err="1"/>
              <a:t>kəsmək</a:t>
            </a:r>
            <a:r>
              <a:rPr lang="en-US" dirty="0"/>
              <a:t>,</a:t>
            </a:r>
            <a:endParaRPr lang="az-Latn-AZ" dirty="0"/>
          </a:p>
          <a:p>
            <a:pPr>
              <a:buFont typeface="Wingdings" pitchFamily="2" charset="2"/>
              <a:buChar char="ü"/>
            </a:pPr>
            <a:r>
              <a:rPr lang="en-US" dirty="0" err="1"/>
              <a:t>parenteral</a:t>
            </a:r>
            <a:r>
              <a:rPr lang="en-US" dirty="0"/>
              <a:t> </a:t>
            </a:r>
            <a:r>
              <a:rPr lang="en-US" dirty="0" err="1"/>
              <a:t>qidalanma</a:t>
            </a:r>
            <a:r>
              <a:rPr lang="en-US" dirty="0"/>
              <a:t> </a:t>
            </a:r>
            <a:r>
              <a:rPr lang="en-US" dirty="0" err="1"/>
              <a:t>başlatmaq</a:t>
            </a:r>
            <a:endParaRPr lang="az-Latn-AZ" dirty="0"/>
          </a:p>
          <a:p>
            <a:pPr>
              <a:buFont typeface="Wingdings" pitchFamily="2" charset="2"/>
              <a:buChar char="ü"/>
            </a:pPr>
            <a:r>
              <a:rPr lang="en-US" dirty="0" err="1"/>
              <a:t>sandostatin</a:t>
            </a:r>
            <a:r>
              <a:rPr lang="en-US" dirty="0"/>
              <a:t>.</a:t>
            </a:r>
          </a:p>
          <a:p>
            <a:pPr>
              <a:buFont typeface="Wingdings" pitchFamily="2" charset="2"/>
              <a:buChar char="ü"/>
            </a:pPr>
            <a:endParaRPr lang="en-US" dirty="0"/>
          </a:p>
          <a:p>
            <a:pPr>
              <a:buNone/>
            </a:pPr>
            <a:r>
              <a:rPr lang="en-US" dirty="0"/>
              <a:t> </a:t>
            </a:r>
          </a:p>
          <a:p>
            <a:r>
              <a:rPr lang="en-US" dirty="0" err="1"/>
              <a:t>Konservativ</a:t>
            </a:r>
            <a:r>
              <a:rPr lang="en-US" dirty="0"/>
              <a:t> </a:t>
            </a:r>
            <a:r>
              <a:rPr lang="en-US" dirty="0" err="1"/>
              <a:t>müalicələr</a:t>
            </a:r>
            <a:r>
              <a:rPr lang="en-US" dirty="0"/>
              <a:t> </a:t>
            </a:r>
            <a:r>
              <a:rPr lang="en-US" dirty="0" err="1"/>
              <a:t>fayda</a:t>
            </a:r>
            <a:r>
              <a:rPr lang="en-US" dirty="0"/>
              <a:t> </a:t>
            </a:r>
            <a:r>
              <a:rPr lang="en-US" dirty="0" err="1"/>
              <a:t>verməyən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plevrodeziya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liqasiya</a:t>
            </a:r>
            <a:r>
              <a:rPr lang="en-US" dirty="0"/>
              <a:t> (</a:t>
            </a:r>
            <a:r>
              <a:rPr lang="en-US" dirty="0" err="1"/>
              <a:t>açıq</a:t>
            </a:r>
            <a:endParaRPr lang="en-US" dirty="0"/>
          </a:p>
          <a:p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videotorakoskopik</a:t>
            </a:r>
            <a:r>
              <a:rPr lang="en-US" dirty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İrinli plevrit</a:t>
            </a:r>
          </a:p>
        </p:txBody>
      </p:sp>
      <p:pic>
        <p:nvPicPr>
          <p:cNvPr id="8" name="Picture 11" descr="plevrit123">
            <a:extLst>
              <a:ext uri="{FF2B5EF4-FFF2-40B4-BE49-F238E27FC236}">
                <a16:creationId xmlns:a16="http://schemas.microsoft.com/office/drawing/2014/main" id="{1DBD0F68-5B85-624A-AF56-46C387F8B48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365" y="1358900"/>
            <a:ext cx="4493269" cy="4493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2803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İrinli plevrit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43F423C-2291-1346-BD79-6A311D0B3C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defTabSz="914400">
              <a:buFont typeface="Wingdings" pitchFamily="2" charset="2"/>
              <a:buChar char="ü"/>
            </a:pPr>
            <a:r>
              <a:rPr lang="az-Latn-AZ" altLang="en-US" sz="2800" b="1" i="1" dirty="0">
                <a:solidFill>
                  <a:schemeClr val="accent1">
                    <a:lumMod val="50000"/>
                  </a:schemeClr>
                </a:solidFill>
              </a:rPr>
              <a:t>İrinli plevrit </a:t>
            </a: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dedikdə parietal və visseral plevra təbəqələrinin irinli iltihabı, plevra boşluğuna irinin toplanması başa düşülür.</a:t>
            </a:r>
          </a:p>
          <a:p>
            <a:pPr marL="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Səbəblərindən asılı olaraq</a:t>
            </a:r>
          </a:p>
          <a:p>
            <a:pPr marL="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Qeyri-spesifik</a:t>
            </a:r>
          </a:p>
          <a:p>
            <a:pPr marL="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Spesifik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 marL="0">
              <a:buFont typeface="Wingdings" pitchFamily="2" charset="2"/>
              <a:buChar char="ü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Qarışıq</a:t>
            </a:r>
            <a:endParaRPr lang="ru-RU" alt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2383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Etiologiyası</a:t>
            </a:r>
          </a:p>
        </p:txBody>
      </p:sp>
      <p:sp>
        <p:nvSpPr>
          <p:cNvPr id="14" name="AutoShape 4">
            <a:extLst>
              <a:ext uri="{FF2B5EF4-FFF2-40B4-BE49-F238E27FC236}">
                <a16:creationId xmlns:a16="http://schemas.microsoft.com/office/drawing/2014/main" id="{5A3FC9D7-B75A-744E-AB90-76D26E9E06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081" y="1090613"/>
            <a:ext cx="3960812" cy="2663825"/>
          </a:xfrm>
          <a:prstGeom prst="downArrowCallout">
            <a:avLst>
              <a:gd name="adj1" fmla="val 37172"/>
              <a:gd name="adj2" fmla="val 37172"/>
              <a:gd name="adj3" fmla="val 16667"/>
              <a:gd name="adj4" fmla="val 66667"/>
            </a:avLst>
          </a:prstGeom>
          <a:solidFill>
            <a:srgbClr val="FFA89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5" name="AutoShape 5">
            <a:extLst>
              <a:ext uri="{FF2B5EF4-FFF2-40B4-BE49-F238E27FC236}">
                <a16:creationId xmlns:a16="http://schemas.microsoft.com/office/drawing/2014/main" id="{BFB81F6F-3DD7-D048-971A-9CB7FD821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3594" y="1052512"/>
            <a:ext cx="3887788" cy="3024188"/>
          </a:xfrm>
          <a:prstGeom prst="downArrowCallout">
            <a:avLst>
              <a:gd name="adj1" fmla="val 32139"/>
              <a:gd name="adj2" fmla="val 32139"/>
              <a:gd name="adj3" fmla="val 16667"/>
              <a:gd name="adj4" fmla="val 66667"/>
            </a:avLst>
          </a:prstGeom>
          <a:solidFill>
            <a:srgbClr val="F6F6A8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16" name="Oval 6">
            <a:extLst>
              <a:ext uri="{FF2B5EF4-FFF2-40B4-BE49-F238E27FC236}">
                <a16:creationId xmlns:a16="http://schemas.microsoft.com/office/drawing/2014/main" id="{9E2EC334-7AEE-8143-8C07-7C3CB5EB5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3655" y="3987799"/>
            <a:ext cx="3743325" cy="792163"/>
          </a:xfrm>
          <a:prstGeom prst="ellipse">
            <a:avLst/>
          </a:prstGeom>
          <a:solidFill>
            <a:srgbClr val="FFA89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Birincili irinli plevrit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val 7">
            <a:extLst>
              <a:ext uri="{FF2B5EF4-FFF2-40B4-BE49-F238E27FC236}">
                <a16:creationId xmlns:a16="http://schemas.microsoft.com/office/drawing/2014/main" id="{527C8925-E2F9-AC4E-B92A-F5D9DEFCE0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4897" y="4329906"/>
            <a:ext cx="3673475" cy="792163"/>
          </a:xfrm>
          <a:prstGeom prst="ellipse">
            <a:avLst/>
          </a:prstGeom>
          <a:solidFill>
            <a:srgbClr val="F6F6A8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İkincili irinli plevrit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Box 12">
            <a:extLst>
              <a:ext uri="{FF2B5EF4-FFF2-40B4-BE49-F238E27FC236}">
                <a16:creationId xmlns:a16="http://schemas.microsoft.com/office/drawing/2014/main" id="{3F726497-7E56-E042-9C7A-D1D8225DD6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9993" y="1125420"/>
            <a:ext cx="3836987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az-Latn-AZ" altLang="en-US" sz="2000" b="1" dirty="0"/>
              <a:t> </a:t>
            </a: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Döş qəfəsinin açıq və qapalı zədələnmələri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Döş qəfəsi orqanlarında aparılan cərrahi əməliyyatlar zamanı</a:t>
            </a: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id="{50AC0691-C217-A14B-96C6-8E502B5FA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032" y="1126456"/>
            <a:ext cx="3744912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Ağciyərlərin müxtəlif irinli –destruktiv xəstəlikləri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Qonşu orqanların irinli iltihabi prosesləri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Infeksiyanın,irinin plevra boşluğuna keçməsi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771027ED-C504-1D47-B768-94733D85E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6408" y="5406231"/>
            <a:ext cx="2881313" cy="6492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</a:rPr>
              <a:t>Pnevmoniya - 60%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angle 17">
            <a:extLst>
              <a:ext uri="{FF2B5EF4-FFF2-40B4-BE49-F238E27FC236}">
                <a16:creationId xmlns:a16="http://schemas.microsoft.com/office/drawing/2014/main" id="{9CF61F12-34E0-AE4C-9B5D-500FC0A91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2180" y="5695950"/>
            <a:ext cx="2447925" cy="5762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Əməliyyat - 20%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18">
            <a:extLst>
              <a:ext uri="{FF2B5EF4-FFF2-40B4-BE49-F238E27FC236}">
                <a16:creationId xmlns:a16="http://schemas.microsoft.com/office/drawing/2014/main" id="{430D174E-5D10-914F-98AE-EDF42A72F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2264" y="5877272"/>
            <a:ext cx="2159000" cy="5762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Travma - 10%</a:t>
            </a:r>
            <a:endParaRPr lang="ru-RU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0951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Təsnifatı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79376" y="1340768"/>
            <a:ext cx="11521280" cy="5196235"/>
          </a:xfrm>
        </p:spPr>
        <p:txBody>
          <a:bodyPr numCol="5"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altLang="en-US" sz="2400" b="1" dirty="0">
                <a:solidFill>
                  <a:srgbClr val="C00000"/>
                </a:solidFill>
              </a:rPr>
              <a:t>Gedişinə görə</a:t>
            </a:r>
          </a:p>
          <a:p>
            <a:r>
              <a:rPr lang="az-Latn-AZ" altLang="en-US" sz="2400" dirty="0"/>
              <a:t>Kəskin empiema (4 həftə davam edir)</a:t>
            </a:r>
          </a:p>
          <a:p>
            <a:r>
              <a:rPr lang="az-Latn-AZ" altLang="en-US" sz="2400" dirty="0"/>
              <a:t>Xroniki empiema (4 həftədən çox)</a:t>
            </a:r>
            <a:endParaRPr lang="ru-RU" altLang="en-US" sz="2400" dirty="0"/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altLang="en-US" sz="2400" b="1" dirty="0">
                <a:solidFill>
                  <a:srgbClr val="C00000"/>
                </a:solidFill>
              </a:rPr>
              <a:t>Eksudatın xarakterinə görə</a:t>
            </a:r>
          </a:p>
          <a:p>
            <a:r>
              <a:rPr lang="az-Latn-AZ" altLang="en-US" dirty="0"/>
              <a:t>Irinli </a:t>
            </a:r>
            <a:endParaRPr lang="ru-RU" altLang="en-US" dirty="0"/>
          </a:p>
          <a:p>
            <a:r>
              <a:rPr lang="az-Latn-AZ" altLang="en-US" dirty="0"/>
              <a:t>Çürüntülü</a:t>
            </a: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altLang="en-US" sz="2400" b="1" dirty="0">
                <a:solidFill>
                  <a:srgbClr val="C00000"/>
                </a:solidFill>
              </a:rPr>
              <a:t>Mikrofloranın xarakterinə görə</a:t>
            </a:r>
          </a:p>
          <a:p>
            <a:r>
              <a:rPr lang="az-Latn-AZ" altLang="en-US" dirty="0"/>
              <a:t>Spesifik</a:t>
            </a:r>
            <a:endParaRPr lang="ru-RU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dirty="0"/>
              <a:t>Qeyri-spesifik</a:t>
            </a:r>
          </a:p>
          <a:p>
            <a:r>
              <a:rPr lang="az-Latn-AZ" altLang="en-US" dirty="0"/>
              <a:t>Qarışıq</a:t>
            </a: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az-Latn-AZ" alt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altLang="en-US" sz="2400" b="1" dirty="0">
                <a:solidFill>
                  <a:srgbClr val="C00000"/>
                </a:solidFill>
              </a:rPr>
              <a:t>Prosesin yayılmasına görə</a:t>
            </a:r>
            <a:endParaRPr lang="ru-RU" altLang="en-US" sz="2400" b="1" dirty="0">
              <a:solidFill>
                <a:srgbClr val="C00000"/>
              </a:solidFill>
            </a:endParaRPr>
          </a:p>
          <a:p>
            <a:r>
              <a:rPr lang="az-Latn-AZ" altLang="en-US" dirty="0"/>
              <a:t>Total </a:t>
            </a:r>
            <a:endParaRPr lang="ru-RU" altLang="en-US" dirty="0"/>
          </a:p>
          <a:p>
            <a:r>
              <a:rPr lang="az-Latn-AZ" altLang="en-US" dirty="0"/>
              <a:t>Subtotal</a:t>
            </a:r>
            <a:endParaRPr lang="ru-RU" altLang="en-US" b="1" dirty="0"/>
          </a:p>
          <a:p>
            <a:r>
              <a:rPr lang="az-Latn-AZ" altLang="en-US" dirty="0"/>
              <a:t>Məhdud</a:t>
            </a:r>
            <a:endParaRPr lang="ru-RU" altLang="en-US" b="1" dirty="0"/>
          </a:p>
          <a:p>
            <a:endParaRPr lang="az-Latn-AZ" dirty="0"/>
          </a:p>
          <a:p>
            <a:endParaRPr lang="az-Latn-AZ" dirty="0"/>
          </a:p>
          <a:p>
            <a:endParaRPr lang="az-Latn-AZ" dirty="0"/>
          </a:p>
          <a:p>
            <a:endParaRPr lang="az-Latn-AZ" dirty="0"/>
          </a:p>
          <a:p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az-Latn-AZ" altLang="en-US" sz="2400" b="1" dirty="0">
                <a:solidFill>
                  <a:srgbClr val="C00000"/>
                </a:solidFill>
              </a:rPr>
              <a:t>Xarici mühitlə əlaqəsinə görə</a:t>
            </a:r>
          </a:p>
          <a:p>
            <a:r>
              <a:rPr lang="az-Latn-AZ" altLang="en-US" dirty="0"/>
              <a:t>Qapalı </a:t>
            </a:r>
            <a:endParaRPr lang="ru-RU" altLang="en-US" dirty="0"/>
          </a:p>
          <a:p>
            <a:r>
              <a:rPr lang="az-Latn-AZ" altLang="en-US" dirty="0"/>
              <a:t>Açıq </a:t>
            </a:r>
            <a:endParaRPr lang="ru-RU" altLang="en-US" dirty="0"/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9782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Gedişi</a:t>
            </a:r>
          </a:p>
        </p:txBody>
      </p:sp>
      <p:sp>
        <p:nvSpPr>
          <p:cNvPr id="22" name="AutoShape 2">
            <a:extLst>
              <a:ext uri="{FF2B5EF4-FFF2-40B4-BE49-F238E27FC236}">
                <a16:creationId xmlns:a16="http://schemas.microsoft.com/office/drawing/2014/main" id="{59549BFE-6FFC-E047-8D39-E29FD5EC15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9261" y="1008953"/>
            <a:ext cx="7273925" cy="19431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Rectangle 4">
            <a:extLst>
              <a:ext uri="{FF2B5EF4-FFF2-40B4-BE49-F238E27FC236}">
                <a16:creationId xmlns:a16="http://schemas.microsoft.com/office/drawing/2014/main" id="{FB6B0206-2561-F344-AFF7-9305947E7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4250" y="2121862"/>
            <a:ext cx="2135200" cy="77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Seroz iltihab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0" hangingPunct="0"/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(ilk 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24-48 saat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2" name="Rectangle 5">
            <a:extLst>
              <a:ext uri="{FF2B5EF4-FFF2-40B4-BE49-F238E27FC236}">
                <a16:creationId xmlns:a16="http://schemas.microsoft.com/office/drawing/2014/main" id="{CCAB9921-6C0C-B743-BE55-0A6335A2F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3729" y="2150333"/>
            <a:ext cx="2197718" cy="77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Fibrinoz iltihab</a:t>
            </a:r>
            <a:endParaRPr lang="en-US" altLang="en-US" sz="22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hangingPunct="0"/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1-3 həftə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</p:txBody>
      </p:sp>
      <p:sp>
        <p:nvSpPr>
          <p:cNvPr id="43" name="Rectangle 6">
            <a:extLst>
              <a:ext uri="{FF2B5EF4-FFF2-40B4-BE49-F238E27FC236}">
                <a16:creationId xmlns:a16="http://schemas.microsoft.com/office/drawing/2014/main" id="{6EBDB355-E8E1-2943-B727-B656F484B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7793" y="3494077"/>
            <a:ext cx="3589338" cy="770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 olunmayan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istul</a:t>
            </a:r>
            <a:endParaRPr lang="en-US" altLang="en-US" sz="22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 eaLnBrk="0" hangingPunct="0"/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 destruksiyası</a:t>
            </a:r>
            <a:endParaRPr lang="en-US" altLang="en-US" sz="22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7">
            <a:extLst>
              <a:ext uri="{FF2B5EF4-FFF2-40B4-BE49-F238E27FC236}">
                <a16:creationId xmlns:a16="http://schemas.microsoft.com/office/drawing/2014/main" id="{BC8B46A2-79D5-A944-9FCF-7535E1779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8778" y="4882169"/>
            <a:ext cx="3248025" cy="110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XRONİK  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empiema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fibrozlaşma 7-28 günlər</a:t>
            </a:r>
            <a:r>
              <a:rPr lang="en-US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  <p:sp>
        <p:nvSpPr>
          <p:cNvPr id="45" name="Rectangle 8">
            <a:extLst>
              <a:ext uri="{FF2B5EF4-FFF2-40B4-BE49-F238E27FC236}">
                <a16:creationId xmlns:a16="http://schemas.microsoft.com/office/drawing/2014/main" id="{C7B1D80D-D76D-9B43-A45F-8F7D03B16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0823" y="1108520"/>
            <a:ext cx="3420808" cy="585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 empiema</a:t>
            </a:r>
            <a:endParaRPr lang="en-US" altLang="en-US" sz="3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AutoShape 9">
            <a:extLst>
              <a:ext uri="{FF2B5EF4-FFF2-40B4-BE49-F238E27FC236}">
                <a16:creationId xmlns:a16="http://schemas.microsoft.com/office/drawing/2014/main" id="{43ACA57D-2E5D-C74E-B63A-E29187A768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1755" y="2238110"/>
            <a:ext cx="1584325" cy="539750"/>
          </a:xfrm>
          <a:prstGeom prst="rightArrow">
            <a:avLst>
              <a:gd name="adj1" fmla="val 50000"/>
              <a:gd name="adj2" fmla="val 73382"/>
            </a:avLst>
          </a:prstGeom>
          <a:solidFill>
            <a:srgbClr val="F84724"/>
          </a:solidFill>
          <a:ln w="12700">
            <a:solidFill>
              <a:srgbClr val="F84724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AutoShape 10">
            <a:extLst>
              <a:ext uri="{FF2B5EF4-FFF2-40B4-BE49-F238E27FC236}">
                <a16:creationId xmlns:a16="http://schemas.microsoft.com/office/drawing/2014/main" id="{7E789A57-30D2-DC4A-A529-EAB76321D50F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8465916" y="2881410"/>
            <a:ext cx="793750" cy="466725"/>
          </a:xfrm>
          <a:prstGeom prst="rightArrow">
            <a:avLst>
              <a:gd name="adj1" fmla="val 50000"/>
              <a:gd name="adj2" fmla="val 42517"/>
            </a:avLst>
          </a:prstGeom>
          <a:solidFill>
            <a:srgbClr val="F84724"/>
          </a:solidFill>
          <a:ln w="12700">
            <a:solidFill>
              <a:srgbClr val="F84724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AutoShape 11">
            <a:extLst>
              <a:ext uri="{FF2B5EF4-FFF2-40B4-BE49-F238E27FC236}">
                <a16:creationId xmlns:a16="http://schemas.microsoft.com/office/drawing/2014/main" id="{64894F3D-CFB2-3148-A730-4857172B285C}"/>
              </a:ext>
            </a:extLst>
          </p:cNvPr>
          <p:cNvSpPr>
            <a:spLocks noChangeArrowheads="1"/>
          </p:cNvSpPr>
          <p:nvPr/>
        </p:nvSpPr>
        <p:spPr bwMode="auto">
          <a:xfrm rot="1473593">
            <a:off x="8592916" y="4305580"/>
            <a:ext cx="539750" cy="439737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84724"/>
          </a:solidFill>
          <a:ln w="12700">
            <a:solidFill>
              <a:srgbClr val="F84724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49" name="Text Box 12">
            <a:extLst>
              <a:ext uri="{FF2B5EF4-FFF2-40B4-BE49-F238E27FC236}">
                <a16:creationId xmlns:a16="http://schemas.microsoft.com/office/drawing/2014/main" id="{1F8BAA3F-4B3B-0F4F-ABE5-39DA8615E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9070" y="4070136"/>
            <a:ext cx="3312368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Sepsis</a:t>
            </a:r>
          </a:p>
          <a:p>
            <a:endParaRPr lang="az-Latn-AZ" alt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 yetməzliyi</a:t>
            </a:r>
          </a:p>
        </p:txBody>
      </p:sp>
      <p:sp>
        <p:nvSpPr>
          <p:cNvPr id="50" name="AutoShape 13">
            <a:extLst>
              <a:ext uri="{FF2B5EF4-FFF2-40B4-BE49-F238E27FC236}">
                <a16:creationId xmlns:a16="http://schemas.microsoft.com/office/drawing/2014/main" id="{5CCB52E2-7118-EE44-B668-2435D4E96D6E}"/>
              </a:ext>
            </a:extLst>
          </p:cNvPr>
          <p:cNvSpPr>
            <a:spLocks noChangeArrowheads="1"/>
          </p:cNvSpPr>
          <p:nvPr/>
        </p:nvSpPr>
        <p:spPr bwMode="auto">
          <a:xfrm rot="3063986">
            <a:off x="4460949" y="2998981"/>
            <a:ext cx="539750" cy="1114425"/>
          </a:xfrm>
          <a:prstGeom prst="downArrow">
            <a:avLst>
              <a:gd name="adj1" fmla="val 31176"/>
              <a:gd name="adj2" fmla="val 82732"/>
            </a:avLst>
          </a:prstGeom>
          <a:solidFill>
            <a:schemeClr val="accent1"/>
          </a:solidFill>
          <a:ln w="12700">
            <a:solidFill>
              <a:srgbClr val="BCF4F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1" name="AutoShape 14">
            <a:extLst>
              <a:ext uri="{FF2B5EF4-FFF2-40B4-BE49-F238E27FC236}">
                <a16:creationId xmlns:a16="http://schemas.microsoft.com/office/drawing/2014/main" id="{75A6D986-3A25-E64D-A193-8C0F8DF5C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3861" y="5148152"/>
            <a:ext cx="1260475" cy="431800"/>
          </a:xfrm>
          <a:prstGeom prst="leftArrow">
            <a:avLst>
              <a:gd name="adj1" fmla="val 50000"/>
              <a:gd name="adj2" fmla="val 72978"/>
            </a:avLst>
          </a:prstGeom>
          <a:solidFill>
            <a:schemeClr val="accent1"/>
          </a:solidFill>
          <a:ln w="12700">
            <a:solidFill>
              <a:srgbClr val="BCF4F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AutoShape 16">
            <a:extLst>
              <a:ext uri="{FF2B5EF4-FFF2-40B4-BE49-F238E27FC236}">
                <a16:creationId xmlns:a16="http://schemas.microsoft.com/office/drawing/2014/main" id="{BC7E8ED7-8F2A-AB4B-B4E1-103F7C207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4149" y="5652253"/>
            <a:ext cx="468313" cy="503238"/>
          </a:xfrm>
          <a:prstGeom prst="downArrow">
            <a:avLst>
              <a:gd name="adj1" fmla="val 49833"/>
              <a:gd name="adj2" fmla="val 50490"/>
            </a:avLst>
          </a:prstGeom>
          <a:solidFill>
            <a:schemeClr val="accent1"/>
          </a:solidFill>
          <a:ln w="12700">
            <a:solidFill>
              <a:srgbClr val="BCF4FC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3" name="Text Box 17">
            <a:extLst>
              <a:ext uri="{FF2B5EF4-FFF2-40B4-BE49-F238E27FC236}">
                <a16:creationId xmlns:a16="http://schemas.microsoft.com/office/drawing/2014/main" id="{CD54A0A0-A582-9D4A-BD80-86C1F286FD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836" y="6166876"/>
            <a:ext cx="165735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2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Amiloidoz </a:t>
            </a:r>
            <a:endParaRPr lang="ru-RU" altLang="en-US" sz="22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7442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Klinikası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9E64E9-A933-BF4C-B3FD-5424B202CD2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Döş qəfəsində ağrı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Təngənəfəslik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Öskürək, bəlğəm ifrazı ilə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Hərarətin yüksəlməsi 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Orqanizmin intoksikasiya əlamətləri</a:t>
            </a:r>
          </a:p>
        </p:txBody>
      </p:sp>
      <p:pic>
        <p:nvPicPr>
          <p:cNvPr id="21" name="Picture 10" descr="plevritik">
            <a:extLst>
              <a:ext uri="{FF2B5EF4-FFF2-40B4-BE49-F238E27FC236}">
                <a16:creationId xmlns:a16="http://schemas.microsoft.com/office/drawing/2014/main" id="{670BF957-D0A5-CB4D-8439-D6B29612782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32104" y="1837041"/>
            <a:ext cx="3600400" cy="367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1602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Diaqnostikası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9416" y="1412776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Anamnez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Kliniki əlamətlər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Palpasiyada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Rentgenoloji</a:t>
            </a:r>
            <a:endParaRPr lang="az-Latn-AZ" altLang="en-US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KT</a:t>
            </a: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USM</a:t>
            </a: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Punksiya</a:t>
            </a:r>
          </a:p>
          <a:p>
            <a:r>
              <a:rPr lang="az-Latn-AZ" altLang="en-US" b="1" dirty="0">
                <a:solidFill>
                  <a:schemeClr val="accent1">
                    <a:lumMod val="50000"/>
                  </a:schemeClr>
                </a:solidFill>
              </a:rPr>
              <a:t>Torakoskopiya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43827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Punskiya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DA01FB-9556-564C-A5CF-05E8325F7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3200" b="1" i="1" dirty="0" err="1">
                <a:solidFill>
                  <a:schemeClr val="accent1">
                    <a:lumMod val="50000"/>
                  </a:schemeClr>
                </a:solidFill>
              </a:rPr>
              <a:t>Punktatda</a:t>
            </a:r>
            <a:endParaRPr lang="en-US" sz="32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endParaRPr lang="az-Latn-AZ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zülal </a:t>
            </a:r>
            <a:r>
              <a:rPr lang="en-US" altLang="en-US" sz="3200" dirty="0">
                <a:solidFill>
                  <a:schemeClr val="accent1">
                    <a:lumMod val="50000"/>
                  </a:schemeClr>
                </a:solidFill>
              </a:rPr>
              <a:t>&gt;</a:t>
            </a: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3 q/dl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pH</a:t>
            </a:r>
            <a:r>
              <a:rPr lang="en-US" altLang="en-US" sz="3200" dirty="0">
                <a:solidFill>
                  <a:schemeClr val="accent1">
                    <a:lumMod val="50000"/>
                  </a:schemeClr>
                </a:solidFill>
              </a:rPr>
              <a:t>&lt;7</a:t>
            </a:r>
            <a:endParaRPr lang="az-Latn-AZ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qlukoza </a:t>
            </a:r>
            <a:r>
              <a:rPr lang="en-US" altLang="en-US" sz="3200" dirty="0">
                <a:solidFill>
                  <a:schemeClr val="accent1">
                    <a:lumMod val="50000"/>
                  </a:schemeClr>
                </a:solidFill>
              </a:rPr>
              <a:t>&lt;40</a:t>
            </a: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mq/dl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anaerob və aerob mikroblar</a:t>
            </a:r>
            <a:endParaRPr lang="ru-RU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4927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Rentgen və KT nəticəsi</a:t>
            </a:r>
          </a:p>
        </p:txBody>
      </p:sp>
      <p:pic>
        <p:nvPicPr>
          <p:cNvPr id="9" name="Picture 5" descr="Plevral Drenaj">
            <a:extLst>
              <a:ext uri="{FF2B5EF4-FFF2-40B4-BE49-F238E27FC236}">
                <a16:creationId xmlns:a16="http://schemas.microsoft.com/office/drawing/2014/main" id="{15213AA3-A56B-E24C-AD88-2D50585C1D8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8200" y="2058713"/>
            <a:ext cx="5181600" cy="3885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8" descr="Empiema">
            <a:extLst>
              <a:ext uri="{FF2B5EF4-FFF2-40B4-BE49-F238E27FC236}">
                <a16:creationId xmlns:a16="http://schemas.microsoft.com/office/drawing/2014/main" id="{93CA0C63-210D-684E-B797-826A31C3B04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2058713"/>
            <a:ext cx="5181600" cy="3885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4736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Müalicə prinsipləri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4666529-109D-5F42-A30D-67D1868F9A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Plevra boşluğundan ekssudatın erkən və tam xaric edilməsi </a:t>
            </a: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punksion və drenaj üsulu ilə</a:t>
            </a: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az-Latn-AZ" altLang="en-US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Səmərəli antibakterial terapiya</a:t>
            </a:r>
            <a:r>
              <a:rPr lang="ru-RU" altLang="en-US" sz="3200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yerli və ümumi) </a:t>
            </a: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Səbəbin müalicəsi </a:t>
            </a:r>
          </a:p>
          <a:p>
            <a:pPr algn="ctr">
              <a:lnSpc>
                <a:spcPct val="100000"/>
              </a:lnSpc>
              <a:buClr>
                <a:schemeClr val="accent1">
                  <a:lumMod val="50000"/>
                </a:schemeClr>
              </a:buClr>
              <a:buFont typeface="Wingdings" pitchFamily="2" charset="2"/>
              <a:buChar char="ü"/>
            </a:pPr>
            <a:r>
              <a:rPr lang="az-Latn-AZ" altLang="en-US" sz="3200" dirty="0">
                <a:solidFill>
                  <a:schemeClr val="accent1">
                    <a:lumMod val="50000"/>
                  </a:schemeClr>
                </a:solidFill>
              </a:rPr>
              <a:t>Infuzion terapiya</a:t>
            </a:r>
          </a:p>
        </p:txBody>
      </p:sp>
    </p:spTree>
    <p:extLst>
      <p:ext uri="{BB962C8B-B14F-4D97-AF65-F5344CB8AC3E}">
        <p14:creationId xmlns:p14="http://schemas.microsoft.com/office/powerpoint/2010/main" val="38612293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7825" y="741874"/>
            <a:ext cx="14422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Seroz faza</a:t>
            </a:r>
          </a:p>
          <a:p>
            <a:pPr algn="ctr"/>
            <a:r>
              <a:rPr lang="az-Latn-AZ" sz="2000" dirty="0"/>
              <a:t>(24-48 saat)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1987859" y="2398058"/>
            <a:ext cx="14221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Fibrinoz faz</a:t>
            </a:r>
          </a:p>
          <a:p>
            <a:pPr algn="ctr"/>
            <a:r>
              <a:rPr lang="az-Latn-AZ" sz="2000" dirty="0"/>
              <a:t>(3-7 günlər)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1597657" y="4850160"/>
            <a:ext cx="22025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Fibroz (xronik) faza</a:t>
            </a:r>
          </a:p>
          <a:p>
            <a:pPr algn="ctr"/>
            <a:r>
              <a:rPr lang="az-Latn-AZ" sz="2000" dirty="0"/>
              <a:t>(7 gündən çox)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671079" y="741874"/>
            <a:ext cx="21623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Plevral drenaj</a:t>
            </a:r>
            <a:endParaRPr lang="en-US" sz="2000" b="1" dirty="0"/>
          </a:p>
          <a:p>
            <a:pPr algn="ctr"/>
            <a:r>
              <a:rPr lang="az-Latn-AZ" sz="2000" dirty="0"/>
              <a:t>Antibiotik + Dəstək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34841" y="2398058"/>
            <a:ext cx="35537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Drenaj, irriqasiya və fibrinolitik</a:t>
            </a:r>
          </a:p>
          <a:p>
            <a:pPr algn="ctr"/>
            <a:r>
              <a:rPr lang="az-Latn-AZ" sz="2000" dirty="0"/>
              <a:t>Antibiotik + Dəstək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781800" y="4850160"/>
            <a:ext cx="31386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Açıq drenaj (torakostomiya)</a:t>
            </a:r>
          </a:p>
          <a:p>
            <a:pPr algn="ctr"/>
            <a:r>
              <a:rPr lang="az-Latn-AZ" sz="2000" dirty="0"/>
              <a:t>Antibiotik + Dəstək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54272" y="5004048"/>
            <a:ext cx="15693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dirty="0"/>
              <a:t>Ağır  vəziyyət</a:t>
            </a:r>
            <a:endParaRPr 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4354273" y="3944824"/>
            <a:ext cx="1489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dirty="0"/>
              <a:t>Qənaətbəxş </a:t>
            </a:r>
          </a:p>
          <a:p>
            <a:pPr algn="ctr"/>
            <a:r>
              <a:rPr lang="az-Latn-AZ" sz="2000" dirty="0"/>
              <a:t>vəziyyət</a:t>
            </a:r>
            <a:endParaRPr lang="en-US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6781800" y="3944824"/>
            <a:ext cx="38168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Dekrotikasiya və ya torakoplastika</a:t>
            </a:r>
          </a:p>
          <a:p>
            <a:pPr algn="ctr"/>
            <a:r>
              <a:rPr lang="az-Latn-AZ" sz="2000" dirty="0"/>
              <a:t>Antibiotik + Dəstək</a:t>
            </a:r>
          </a:p>
        </p:txBody>
      </p:sp>
      <p:cxnSp>
        <p:nvCxnSpPr>
          <p:cNvPr id="14" name="Straight Arrow Connector 13"/>
          <p:cNvCxnSpPr>
            <a:stCxn id="4" idx="2"/>
            <a:endCxn id="5" idx="0"/>
          </p:cNvCxnSpPr>
          <p:nvPr/>
        </p:nvCxnSpPr>
        <p:spPr>
          <a:xfrm flipH="1">
            <a:off x="2698951" y="1449760"/>
            <a:ext cx="1" cy="94829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5" idx="2"/>
            <a:endCxn id="6" idx="0"/>
          </p:cNvCxnSpPr>
          <p:nvPr/>
        </p:nvCxnSpPr>
        <p:spPr>
          <a:xfrm>
            <a:off x="2698951" y="3105944"/>
            <a:ext cx="2" cy="174421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4" idx="3"/>
            <a:endCxn id="7" idx="1"/>
          </p:cNvCxnSpPr>
          <p:nvPr/>
        </p:nvCxnSpPr>
        <p:spPr>
          <a:xfrm>
            <a:off x="3420080" y="1095817"/>
            <a:ext cx="1250999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5" idx="3"/>
            <a:endCxn id="8" idx="1"/>
          </p:cNvCxnSpPr>
          <p:nvPr/>
        </p:nvCxnSpPr>
        <p:spPr>
          <a:xfrm>
            <a:off x="3410043" y="2752001"/>
            <a:ext cx="1024798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6" idx="3"/>
            <a:endCxn id="11" idx="1"/>
          </p:cNvCxnSpPr>
          <p:nvPr/>
        </p:nvCxnSpPr>
        <p:spPr>
          <a:xfrm flipV="1">
            <a:off x="3800248" y="4298767"/>
            <a:ext cx="554025" cy="905336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  <a:endCxn id="10" idx="1"/>
          </p:cNvCxnSpPr>
          <p:nvPr/>
        </p:nvCxnSpPr>
        <p:spPr>
          <a:xfrm>
            <a:off x="3800248" y="5204103"/>
            <a:ext cx="554025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1" idx="3"/>
            <a:endCxn id="12" idx="1"/>
          </p:cNvCxnSpPr>
          <p:nvPr/>
        </p:nvCxnSpPr>
        <p:spPr>
          <a:xfrm>
            <a:off x="5843912" y="4298767"/>
            <a:ext cx="937889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10" idx="3"/>
            <a:endCxn id="9" idx="1"/>
          </p:cNvCxnSpPr>
          <p:nvPr/>
        </p:nvCxnSpPr>
        <p:spPr>
          <a:xfrm>
            <a:off x="5923612" y="5204103"/>
            <a:ext cx="858188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354273" y="5819418"/>
            <a:ext cx="2128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dirty="0"/>
              <a:t>Ağciyərdə </a:t>
            </a:r>
          </a:p>
          <a:p>
            <a:pPr algn="ctr"/>
            <a:r>
              <a:rPr lang="az-Latn-AZ" sz="2000" dirty="0"/>
              <a:t>destruksiya, fistula</a:t>
            </a:r>
            <a:endParaRPr lang="en-US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6781800" y="5819418"/>
            <a:ext cx="21623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z-Latn-AZ" sz="2000" b="1" dirty="0"/>
              <a:t>Rezeksiya</a:t>
            </a:r>
          </a:p>
          <a:p>
            <a:pPr algn="ctr"/>
            <a:r>
              <a:rPr lang="az-Latn-AZ" sz="2000" dirty="0"/>
              <a:t>Antibiotik + Dəstək</a:t>
            </a:r>
          </a:p>
        </p:txBody>
      </p:sp>
      <p:cxnSp>
        <p:nvCxnSpPr>
          <p:cNvPr id="35" name="Straight Arrow Connector 34"/>
          <p:cNvCxnSpPr>
            <a:stCxn id="32" idx="3"/>
            <a:endCxn id="33" idx="1"/>
          </p:cNvCxnSpPr>
          <p:nvPr/>
        </p:nvCxnSpPr>
        <p:spPr>
          <a:xfrm>
            <a:off x="6482548" y="6173361"/>
            <a:ext cx="299253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6" idx="3"/>
            <a:endCxn id="32" idx="1"/>
          </p:cNvCxnSpPr>
          <p:nvPr/>
        </p:nvCxnSpPr>
        <p:spPr>
          <a:xfrm>
            <a:off x="3800248" y="5204103"/>
            <a:ext cx="554025" cy="96925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B7ABD13-279F-4FC2-9E3C-DD3F15BAE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0877" y="5844896"/>
            <a:ext cx="1690032" cy="328465"/>
          </a:xfrm>
        </p:spPr>
        <p:txBody>
          <a:bodyPr/>
          <a:lstStyle/>
          <a:p>
            <a:r>
              <a:rPr lang="en-US" sz="1600" b="1" i="1" dirty="0" err="1"/>
              <a:t>Prof.Dr.NYBay</a:t>
            </a:r>
            <a:endParaRPr lang="en-US" sz="1600" b="1" i="1" dirty="0"/>
          </a:p>
        </p:txBody>
      </p:sp>
      <p:sp>
        <p:nvSpPr>
          <p:cNvPr id="24" name="Rectangle 2">
            <a:extLst>
              <a:ext uri="{FF2B5EF4-FFF2-40B4-BE49-F238E27FC236}">
                <a16:creationId xmlns:a16="http://schemas.microsoft.com/office/drawing/2014/main" id="{B8C168E2-61A6-483C-AB68-983E4FB2FB21}"/>
              </a:ext>
            </a:extLst>
          </p:cNvPr>
          <p:cNvSpPr txBox="1">
            <a:spLocks noChangeArrowheads="1"/>
          </p:cNvSpPr>
          <p:nvPr/>
        </p:nvSpPr>
        <p:spPr>
          <a:xfrm>
            <a:off x="2747749" y="-27384"/>
            <a:ext cx="5862851" cy="53768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7030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az-Latn-AZ" altLang="en-US"/>
              <a:t>Müalicə taktikası</a:t>
            </a:r>
            <a:endParaRPr lang="az-Latn-AZ" altLang="en-US" dirty="0"/>
          </a:p>
        </p:txBody>
      </p:sp>
    </p:spTree>
    <p:extLst>
      <p:ext uri="{BB962C8B-B14F-4D97-AF65-F5344CB8AC3E}">
        <p14:creationId xmlns:p14="http://schemas.microsoft.com/office/powerpoint/2010/main" val="42385918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Plevra törəmələri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00921F97-AEDC-1A48-AAFC-6711D2A1A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341" y="1449891"/>
            <a:ext cx="5416259" cy="4053458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D58C9AF-4FEA-8E44-B0AD-85B0484C64E1}"/>
              </a:ext>
            </a:extLst>
          </p:cNvPr>
          <p:cNvSpPr txBox="1"/>
          <p:nvPr/>
        </p:nvSpPr>
        <p:spPr>
          <a:xfrm>
            <a:off x="6672064" y="1916832"/>
            <a:ext cx="1368152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 II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mərhələ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AB847E-C132-EC41-8D1B-15F249C966E8}"/>
              </a:ext>
            </a:extLst>
          </p:cNvPr>
          <p:cNvSpPr txBox="1"/>
          <p:nvPr/>
        </p:nvSpPr>
        <p:spPr>
          <a:xfrm>
            <a:off x="6954416" y="3122677"/>
            <a:ext cx="1656184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III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və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 IV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mərhələ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86274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Plevra törəmələri</a:t>
            </a:r>
          </a:p>
        </p:txBody>
      </p:sp>
      <p:sp>
        <p:nvSpPr>
          <p:cNvPr id="11" name="AutoShape 4">
            <a:extLst>
              <a:ext uri="{FF2B5EF4-FFF2-40B4-BE49-F238E27FC236}">
                <a16:creationId xmlns:a16="http://schemas.microsoft.com/office/drawing/2014/main" id="{441C81EA-E828-9D4A-8699-80F68AC14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0143" y="2205509"/>
            <a:ext cx="2087563" cy="431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AutoShape 5">
            <a:extLst>
              <a:ext uri="{FF2B5EF4-FFF2-40B4-BE49-F238E27FC236}">
                <a16:creationId xmlns:a16="http://schemas.microsoft.com/office/drawing/2014/main" id="{E02889CD-85B7-FD40-914F-6465549297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5861" y="4288196"/>
            <a:ext cx="2051845" cy="431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val 6">
            <a:extLst>
              <a:ext uri="{FF2B5EF4-FFF2-40B4-BE49-F238E27FC236}">
                <a16:creationId xmlns:a16="http://schemas.microsoft.com/office/drawing/2014/main" id="{8821F66A-6E6D-FC42-AAD8-70502DB35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893" y="1557809"/>
            <a:ext cx="1657350" cy="136842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Birincili</a:t>
            </a:r>
          </a:p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</a:t>
            </a:r>
            <a:endParaRPr lang="ru-RU" altLang="en-US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val 7">
            <a:extLst>
              <a:ext uri="{FF2B5EF4-FFF2-40B4-BE49-F238E27FC236}">
                <a16:creationId xmlns:a16="http://schemas.microsoft.com/office/drawing/2014/main" id="{47901680-DA47-7D4D-BB25-DABE0B7F9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6893" y="3820678"/>
            <a:ext cx="1657350" cy="136683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Metastatik </a:t>
            </a:r>
          </a:p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</a:t>
            </a:r>
            <a:endParaRPr lang="ru-RU" altLang="en-US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Oval 10">
            <a:extLst>
              <a:ext uri="{FF2B5EF4-FFF2-40B4-BE49-F238E27FC236}">
                <a16:creationId xmlns:a16="http://schemas.microsoft.com/office/drawing/2014/main" id="{1E539E85-8BEA-2848-8677-6D6D155D4D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7725" y="3863292"/>
            <a:ext cx="4321175" cy="158432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Digər üzvlərin bədxassəli şişlərinin </a:t>
            </a:r>
          </a:p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plevraya metastazı nəticəsində.</a:t>
            </a:r>
            <a:endParaRPr lang="ru-RU" altLang="en-US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val 12">
            <a:extLst>
              <a:ext uri="{FF2B5EF4-FFF2-40B4-BE49-F238E27FC236}">
                <a16:creationId xmlns:a16="http://schemas.microsoft.com/office/drawing/2014/main" id="{803F8FDF-8A49-714C-8F6F-6449AC2B0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3606" y="1484784"/>
            <a:ext cx="4319587" cy="1368425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Lokal mezotelioma,</a:t>
            </a:r>
          </a:p>
          <a:p>
            <a:pPr algn="ctr"/>
            <a:r>
              <a:rPr lang="az-Latn-AZ" alt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diffuz bədxassəli mezotelioma</a:t>
            </a:r>
            <a:endParaRPr lang="ru-RU" altLang="en-US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4878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Lokal mezotelioma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9416" y="1669208"/>
            <a:ext cx="5181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Subplevral fibroz toxumadan inkişaf edir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70% halda xoşxassəli, 30% halda bədxassəli olur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/>
              <a:t> </a:t>
            </a: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Belə xəstələrin 50% - də azbestoz ilə təmas görülür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az-Latn-AZ" altLang="en-US" dirty="0">
                <a:solidFill>
                  <a:schemeClr val="accent1">
                    <a:lumMod val="50000"/>
                  </a:schemeClr>
                </a:solidFill>
              </a:rPr>
              <a:t>Azbestoz metabolizmə uğramır və bütün ömür boyu bədəndə qalır</a:t>
            </a:r>
            <a:endParaRPr lang="ru-RU" alt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CE6ED031-A4AE-574D-AA42-A772E3DA01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9216" y="5877272"/>
            <a:ext cx="287027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amphibole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az-Latn-AZ" altLang="en-US" sz="2400" dirty="0">
                <a:solidFill>
                  <a:schemeClr val="accent1">
                    <a:lumMod val="50000"/>
                  </a:schemeClr>
                </a:solidFill>
              </a:rPr>
              <a:t>asbestos</a:t>
            </a:r>
            <a:r>
              <a:rPr lang="ru-RU" altLang="en-US" sz="24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21" name="Picture 11">
            <a:extLst>
              <a:ext uri="{FF2B5EF4-FFF2-40B4-BE49-F238E27FC236}">
                <a16:creationId xmlns:a16="http://schemas.microsoft.com/office/drawing/2014/main" id="{43E6EEDB-4003-FC4E-932F-1A29F07DAB4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700808"/>
            <a:ext cx="4472611" cy="3957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0123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Lokal mezotelioma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AF108F2-7194-1145-A467-2B1F3E715EB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az-Latn-AZ" altLang="en-US" sz="28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Mezotelioma</a:t>
            </a: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– girdə və ya oval şəklində törəmə olub yaxşı qan təchizatına malik kapsula ilə əhatə olunur.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21" name="Picture 4">
            <a:extLst>
              <a:ext uri="{FF2B5EF4-FFF2-40B4-BE49-F238E27FC236}">
                <a16:creationId xmlns:a16="http://schemas.microsoft.com/office/drawing/2014/main" id="{42EBA4C0-C7F4-864F-A45F-5960FD59042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10244" y="1556792"/>
            <a:ext cx="4801439" cy="3325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8">
            <a:extLst>
              <a:ext uri="{FF2B5EF4-FFF2-40B4-BE49-F238E27FC236}">
                <a16:creationId xmlns:a16="http://schemas.microsoft.com/office/drawing/2014/main" id="{25201004-8254-764C-AE9E-1DABD91177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7925" y="4666088"/>
            <a:ext cx="5526075" cy="43180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az-Latn-AZ" altLang="en-US" sz="2400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Parietal plevra üzərində çoxlu düyünlər</a:t>
            </a:r>
            <a:endParaRPr lang="ru-RU" altLang="en-US" sz="2400" i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58777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Lokal mezotelioma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05A3FFC-75C2-0D43-B114-FB388566A9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400" y="1488616"/>
            <a:ext cx="5181600" cy="4351338"/>
          </a:xfrm>
        </p:spPr>
        <p:txBody>
          <a:bodyPr/>
          <a:lstStyle/>
          <a:p>
            <a:pPr algn="ctr">
              <a:buFont typeface="Wingdings" pitchFamily="2" charset="2"/>
              <a:buChar char="ü"/>
            </a:pPr>
            <a:r>
              <a:rPr lang="az-Latn-AZ" altLang="en-US" sz="280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Bədxassəli mezotelioma lokal olaraq başlayır və zaman keçdikcə qarşı tərəfin plevrasına da yayılar. Uzaq metastazlar nadirdir.</a:t>
            </a:r>
          </a:p>
          <a:p>
            <a:pPr algn="ctr">
              <a:buFont typeface="Wingdings" pitchFamily="2" charset="2"/>
              <a:buChar char="ü"/>
            </a:pPr>
            <a:endParaRPr lang="ru-RU" altLang="en-US" sz="2400" dirty="0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9A29281B-2854-C440-A31A-311642AEA0D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"/>
          <a:stretch/>
        </p:blipFill>
        <p:spPr bwMode="auto">
          <a:xfrm>
            <a:off x="6312024" y="1484784"/>
            <a:ext cx="5181600" cy="414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25392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Lokal mezotelioma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Kiçik ölçülü 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mezotelioma klinik olaraq asimptomatikdir.</a:t>
            </a:r>
          </a:p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Böyük ölçülü şişlər 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zamanı törəmənin lokalizasiyasına müvafiq döş qəfəsi qabarır, perkutor səs kütləşir,tənəffüs zəifləyir,ağrı olur</a:t>
            </a:r>
          </a:p>
          <a:p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Diaqnozun qoyulmasında KT və rentgenoloji müayinə mühüm rol oynayır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Diaqnozu dəqiqləşdirilməsi məqsədilə törəmənin punksion aspirasion biopsiyası aparılır 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şişin morfoloji strukturunun dəqiqləşdirilməsi məqsədi ilə histoloji və sitoloji müayinə</a:t>
            </a:r>
            <a:r>
              <a:rPr lang="ru-RU" altLang="en-US" dirty="0">
                <a:solidFill>
                  <a:schemeClr val="accent1">
                    <a:lumMod val="75000"/>
                  </a:schemeClr>
                </a:solidFill>
              </a:rPr>
              <a:t>).</a:t>
            </a:r>
          </a:p>
          <a:p>
            <a:endParaRPr lang="en-US" dirty="0"/>
          </a:p>
        </p:txBody>
      </p:sp>
      <p:pic>
        <p:nvPicPr>
          <p:cNvPr id="16" name="Picture 4">
            <a:extLst>
              <a:ext uri="{FF2B5EF4-FFF2-40B4-BE49-F238E27FC236}">
                <a16:creationId xmlns:a16="http://schemas.microsoft.com/office/drawing/2014/main" id="{65422C82-EAC5-2145-B09F-E3C79C700D3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48128" y="1988840"/>
            <a:ext cx="3583134" cy="3619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80130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Mezoteliomanın diaqnozunun qoyulmasında həmçinin 3 marker istifadə olunur</a:t>
            </a:r>
          </a:p>
          <a:p>
            <a:pPr marL="514350" indent="-514350">
              <a:buFont typeface="+mj-lt"/>
              <a:buAutoNum type="arabicPeriod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mezotelin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meqakariosit stimullaşdıran faktor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osteopontin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ru-RU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tr-TR" altLang="en-US" b="1" dirty="0">
                <a:solidFill>
                  <a:schemeClr val="accent1">
                    <a:lumMod val="75000"/>
                  </a:schemeClr>
                </a:solidFill>
              </a:rPr>
              <a:t>Soluble mesothelin-related protein (SMRP)</a:t>
            </a: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– qanda SMRP səviyyələri şişin böyüməsilə paralel gedir və müalicənin effektivliyinin təyinində köməkçidir.</a:t>
            </a:r>
            <a:endParaRPr lang="ru-RU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2860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Diaqnsotikası</a:t>
            </a:r>
          </a:p>
        </p:txBody>
      </p:sp>
      <p:pic>
        <p:nvPicPr>
          <p:cNvPr id="11" name="Picture 5" descr="MRI1">
            <a:extLst>
              <a:ext uri="{FF2B5EF4-FFF2-40B4-BE49-F238E27FC236}">
                <a16:creationId xmlns:a16="http://schemas.microsoft.com/office/drawing/2014/main" id="{849375FB-26B6-0A49-9261-3488D244CD24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5480" y="1844824"/>
            <a:ext cx="38195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CT1">
            <a:extLst>
              <a:ext uri="{FF2B5EF4-FFF2-40B4-BE49-F238E27FC236}">
                <a16:creationId xmlns:a16="http://schemas.microsoft.com/office/drawing/2014/main" id="{F2A8DA26-20A0-594E-BC62-D7A53085A20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8048" y="1844824"/>
            <a:ext cx="4565746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266405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KT və MRT</a:t>
            </a:r>
          </a:p>
        </p:txBody>
      </p:sp>
      <p:pic>
        <p:nvPicPr>
          <p:cNvPr id="11" name="Picture 1028" descr="Figure 3A">
            <a:extLst>
              <a:ext uri="{FF2B5EF4-FFF2-40B4-BE49-F238E27FC236}">
                <a16:creationId xmlns:a16="http://schemas.microsoft.com/office/drawing/2014/main" id="{59B42D5A-59D2-F643-9051-B34742C71E09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4000" y="1445883"/>
            <a:ext cx="4608412" cy="437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29" descr="Figure 3B">
            <a:extLst>
              <a:ext uri="{FF2B5EF4-FFF2-40B4-BE49-F238E27FC236}">
                <a16:creationId xmlns:a16="http://schemas.microsoft.com/office/drawing/2014/main" id="{20989B74-A358-4445-81B9-B33500B822F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91337" y="1445883"/>
            <a:ext cx="4527765" cy="437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419145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Müalicəsi</a:t>
            </a:r>
          </a:p>
        </p:txBody>
      </p:sp>
      <p:pic>
        <p:nvPicPr>
          <p:cNvPr id="9" name="incisionfinal.WMV">
            <a:hlinkClick r:id="" action="ppaction://media"/>
            <a:extLst>
              <a:ext uri="{FF2B5EF4-FFF2-40B4-BE49-F238E27FC236}">
                <a16:creationId xmlns:a16="http://schemas.microsoft.com/office/drawing/2014/main" id="{51489D79-B273-924B-A0A1-EFC014283DF2}"/>
              </a:ext>
            </a:extLst>
          </p:cNvPr>
          <p:cNvPicPr>
            <a:picLocks noGrp="1" noRot="1" noChangeAspect="1" noChangeArrowheads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4610" y="1231702"/>
            <a:ext cx="3048000" cy="22860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1027" descr="Untitled-1">
            <a:extLst>
              <a:ext uri="{FF2B5EF4-FFF2-40B4-BE49-F238E27FC236}">
                <a16:creationId xmlns:a16="http://schemas.microsoft.com/office/drawing/2014/main" id="{14CC9107-1C9C-9E40-B571-04912FDEA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748" y="1213830"/>
            <a:ext cx="3147544" cy="2303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32" descr="Untitled-3">
            <a:extLst>
              <a:ext uri="{FF2B5EF4-FFF2-40B4-BE49-F238E27FC236}">
                <a16:creationId xmlns:a16="http://schemas.microsoft.com/office/drawing/2014/main" id="{C6907926-F6B4-8F47-A593-F98B5B452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3792934"/>
            <a:ext cx="314174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extrapleural dissection.WMV">
            <a:hlinkClick r:id="" action="ppaction://media"/>
            <a:extLst>
              <a:ext uri="{FF2B5EF4-FFF2-40B4-BE49-F238E27FC236}">
                <a16:creationId xmlns:a16="http://schemas.microsoft.com/office/drawing/2014/main" id="{07894F2C-BA31-0044-9FAD-702E7FB11A9F}"/>
              </a:ext>
            </a:extLst>
          </p:cNvPr>
          <p:cNvPicPr>
            <a:picLocks noRot="1" noChangeAspect="1" noChangeArrowheads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64610" y="3792934"/>
            <a:ext cx="3048000" cy="2286000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" name="Text Box 11">
            <a:extLst>
              <a:ext uri="{FF2B5EF4-FFF2-40B4-BE49-F238E27FC236}">
                <a16:creationId xmlns:a16="http://schemas.microsoft.com/office/drawing/2014/main" id="{A054D239-215F-B44C-8C79-D6D057679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912" y="2158392"/>
            <a:ext cx="19177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Torakotomiya 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6" name="Text Box 12">
            <a:extLst>
              <a:ext uri="{FF2B5EF4-FFF2-40B4-BE49-F238E27FC236}">
                <a16:creationId xmlns:a16="http://schemas.microsoft.com/office/drawing/2014/main" id="{0701008C-E47A-1648-9428-8AD39CA97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912" y="4585096"/>
            <a:ext cx="186461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Ekstraplevral 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disseksiya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97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</a:p>
        </p:txBody>
      </p:sp>
      <p:pic>
        <p:nvPicPr>
          <p:cNvPr id="13" name="Picture 3" descr="Untitled-4">
            <a:extLst>
              <a:ext uri="{FF2B5EF4-FFF2-40B4-BE49-F238E27FC236}">
                <a16:creationId xmlns:a16="http://schemas.microsoft.com/office/drawing/2014/main" id="{4A124E86-03BD-944F-9A52-89D8AEAD0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946044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excision of the diaphragm.WMV">
            <a:hlinkClick r:id="" action="ppaction://media"/>
            <a:extLst>
              <a:ext uri="{FF2B5EF4-FFF2-40B4-BE49-F238E27FC236}">
                <a16:creationId xmlns:a16="http://schemas.microsoft.com/office/drawing/2014/main" id="{30C8E45B-0078-BE46-BAE1-B4343EFD2C1A}"/>
              </a:ext>
            </a:extLst>
          </p:cNvPr>
          <p:cNvPicPr>
            <a:picLocks noRot="1"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963" y="946045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Untitled-6">
            <a:extLst>
              <a:ext uri="{FF2B5EF4-FFF2-40B4-BE49-F238E27FC236}">
                <a16:creationId xmlns:a16="http://schemas.microsoft.com/office/drawing/2014/main" id="{6B0BE9E6-EDC8-9043-AA73-1CE06B407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3787721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excision of pericardium and vessels.WMV">
            <a:hlinkClick r:id="" action="ppaction://media"/>
            <a:extLst>
              <a:ext uri="{FF2B5EF4-FFF2-40B4-BE49-F238E27FC236}">
                <a16:creationId xmlns:a16="http://schemas.microsoft.com/office/drawing/2014/main" id="{052B715A-13B8-F248-8866-5073181562E5}"/>
              </a:ext>
            </a:extLst>
          </p:cNvPr>
          <p:cNvPicPr>
            <a:picLocks noRot="1" noChangeAspect="1" noChangeArrowheads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5963" y="3787721"/>
            <a:ext cx="3124200" cy="234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8">
            <a:extLst>
              <a:ext uri="{FF2B5EF4-FFF2-40B4-BE49-F238E27FC236}">
                <a16:creationId xmlns:a16="http://schemas.microsoft.com/office/drawing/2014/main" id="{9C34D09B-CEC6-E64C-9F09-98C741EE35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1483" y="1795246"/>
            <a:ext cx="189346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Diafraqmanın 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çıxarılması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 Box 9">
            <a:extLst>
              <a:ext uri="{FF2B5EF4-FFF2-40B4-BE49-F238E27FC236}">
                <a16:creationId xmlns:a16="http://schemas.microsoft.com/office/drawing/2014/main" id="{74E201F2-FA6B-E84F-9208-74ACCA470B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4800" y="4228739"/>
            <a:ext cx="287972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Perikardın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rezeksiyası 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və pulmonar 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damarların 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disseksiyası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0593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</a:p>
        </p:txBody>
      </p:sp>
      <p:pic>
        <p:nvPicPr>
          <p:cNvPr id="11" name="Picture 3" descr="Untitled-8">
            <a:extLst>
              <a:ext uri="{FF2B5EF4-FFF2-40B4-BE49-F238E27FC236}">
                <a16:creationId xmlns:a16="http://schemas.microsoft.com/office/drawing/2014/main" id="{6BE6C150-6EE3-F447-AFA9-57EB06DE1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922018"/>
            <a:ext cx="3200400" cy="240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onstruction of diaphragm.WMV">
            <a:hlinkClick r:id="" action="ppaction://media"/>
            <a:extLst>
              <a:ext uri="{FF2B5EF4-FFF2-40B4-BE49-F238E27FC236}">
                <a16:creationId xmlns:a16="http://schemas.microsoft.com/office/drawing/2014/main" id="{8EC3F206-B394-364C-B465-C17A342FAC56}"/>
              </a:ext>
            </a:extLst>
          </p:cNvPr>
          <p:cNvPicPr>
            <a:picLocks noRot="1" noChangeAspect="1" noChangeArrowheads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922018"/>
            <a:ext cx="3200400" cy="240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 descr="Untitled-9">
            <a:extLst>
              <a:ext uri="{FF2B5EF4-FFF2-40B4-BE49-F238E27FC236}">
                <a16:creationId xmlns:a16="http://schemas.microsoft.com/office/drawing/2014/main" id="{938AC413-9176-C24D-84B6-B727217DF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2" y="3781840"/>
            <a:ext cx="3200400" cy="23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final reconstruction.WMV">
            <a:hlinkClick r:id="" action="ppaction://media"/>
            <a:extLst>
              <a:ext uri="{FF2B5EF4-FFF2-40B4-BE49-F238E27FC236}">
                <a16:creationId xmlns:a16="http://schemas.microsoft.com/office/drawing/2014/main" id="{EF48356B-C457-3942-B446-D5B9957B1F29}"/>
              </a:ext>
            </a:extLst>
          </p:cNvPr>
          <p:cNvPicPr>
            <a:picLocks noRot="1" noChangeAspect="1" noChangeArrowheads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3776502"/>
            <a:ext cx="32004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8">
            <a:extLst>
              <a:ext uri="{FF2B5EF4-FFF2-40B4-BE49-F238E27FC236}">
                <a16:creationId xmlns:a16="http://schemas.microsoft.com/office/drawing/2014/main" id="{503A6B2E-EBB3-2047-86C3-84B6A0451E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888" y="1791314"/>
            <a:ext cx="246055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Diafraqma və perikardın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rekonstruksiyası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2" name="Text Box 9">
            <a:extLst>
              <a:ext uri="{FF2B5EF4-FFF2-40B4-BE49-F238E27FC236}">
                <a16:creationId xmlns:a16="http://schemas.microsoft.com/office/drawing/2014/main" id="{9343EF20-75E5-1449-8B46-9593089C8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4584" y="4425876"/>
            <a:ext cx="261001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Rekonstruksiyadan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 </a:t>
            </a:r>
          </a:p>
          <a:p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sonrakı görüntü</a:t>
            </a:r>
            <a:endParaRPr lang="ru-RU" altLang="en-US" sz="2000" b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48640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380699" cy="835878"/>
          </a:xfrm>
        </p:spPr>
        <p:txBody>
          <a:bodyPr>
            <a:noAutofit/>
          </a:bodyPr>
          <a:lstStyle/>
          <a:p>
            <a:r>
              <a:rPr lang="az-Latn-AZ" altLang="en-US" sz="2400" dirty="0"/>
              <a:t>Pre-Post Neoadyuvant Kimyaterapiya</a:t>
            </a:r>
          </a:p>
        </p:txBody>
      </p:sp>
      <p:pic>
        <p:nvPicPr>
          <p:cNvPr id="13" name="Picture 8" descr="CXR">
            <a:extLst>
              <a:ext uri="{FF2B5EF4-FFF2-40B4-BE49-F238E27FC236}">
                <a16:creationId xmlns:a16="http://schemas.microsoft.com/office/drawing/2014/main" id="{CF705662-99D0-7242-9662-5E5B7CD8C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63" y="1451033"/>
            <a:ext cx="5442105" cy="5041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3" descr="preneoafj">
            <a:extLst>
              <a:ext uri="{FF2B5EF4-FFF2-40B4-BE49-F238E27FC236}">
                <a16:creationId xmlns:a16="http://schemas.microsoft.com/office/drawing/2014/main" id="{CBE1E2BD-B9F2-1E49-B423-7A936B4B7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031" y="1451033"/>
            <a:ext cx="2487257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4" descr="105-0581_IMG">
            <a:extLst>
              <a:ext uri="{FF2B5EF4-FFF2-40B4-BE49-F238E27FC236}">
                <a16:creationId xmlns:a16="http://schemas.microsoft.com/office/drawing/2014/main" id="{81F90AC6-942B-9847-A8EB-F681A2E55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152" y="1451033"/>
            <a:ext cx="2447925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5">
            <a:extLst>
              <a:ext uri="{FF2B5EF4-FFF2-40B4-BE49-F238E27FC236}">
                <a16:creationId xmlns:a16="http://schemas.microsoft.com/office/drawing/2014/main" id="{CC6CFDF7-752C-A74E-A8BF-E71CE0526300}"/>
              </a:ext>
            </a:extLst>
          </p:cNvPr>
          <p:cNvSpPr txBox="1">
            <a:spLocks noChangeArrowheads="1"/>
          </p:cNvSpPr>
          <p:nvPr/>
        </p:nvSpPr>
        <p:spPr>
          <a:xfrm>
            <a:off x="7680176" y="1097668"/>
            <a:ext cx="3810000" cy="647700"/>
          </a:xfrm>
          <a:prstGeom prst="rect">
            <a:avLst/>
          </a:prstGeom>
        </p:spPr>
        <p:txBody>
          <a:bodyPr vert="horz" lIns="92075" tIns="46038" rIns="92075" bIns="46038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defTabSz="914400">
              <a:buFontTx/>
              <a:buNone/>
            </a:pP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kimyaterapiyadan əvvəl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876A5FEC-EC48-FC4B-B36E-8C35BC9413A6}"/>
              </a:ext>
            </a:extLst>
          </p:cNvPr>
          <p:cNvSpPr txBox="1">
            <a:spLocks noChangeArrowheads="1"/>
          </p:cNvSpPr>
          <p:nvPr/>
        </p:nvSpPr>
        <p:spPr>
          <a:xfrm>
            <a:off x="7403012" y="3861048"/>
            <a:ext cx="4033837" cy="311150"/>
          </a:xfrm>
          <a:prstGeom prst="rect">
            <a:avLst/>
          </a:prstGeom>
        </p:spPr>
        <p:txBody>
          <a:bodyPr vert="horz" lIns="92075" tIns="46038" rIns="92075" bIns="46038" rtlCol="0">
            <a:normAutofit fontScale="7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tr-T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az-Latn-AZ" altLang="en-US" sz="26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kimyaterapiyadan sonra</a:t>
            </a:r>
            <a:endParaRPr lang="tr-TR" altLang="en-US" sz="26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3" name="Picture 10" descr="PreneoCt2">
            <a:extLst>
              <a:ext uri="{FF2B5EF4-FFF2-40B4-BE49-F238E27FC236}">
                <a16:creationId xmlns:a16="http://schemas.microsoft.com/office/drawing/2014/main" id="{B7DF5744-3103-6049-9C50-E85735064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031" y="4191745"/>
            <a:ext cx="2487257" cy="229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 descr="postneoCT1">
            <a:extLst>
              <a:ext uri="{FF2B5EF4-FFF2-40B4-BE49-F238E27FC236}">
                <a16:creationId xmlns:a16="http://schemas.microsoft.com/office/drawing/2014/main" id="{827D5E9E-A580-7C4B-B48D-116BAC03F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3152" y="4191745"/>
            <a:ext cx="2447925" cy="2299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190930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2800" dirty="0"/>
              <a:t>Diffuz bədxassəli mezotelioma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Etiologiyasında əsas yeri: asbest, silikat tutur</a:t>
            </a:r>
            <a:endParaRPr lang="ru-RU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Sağtərəfli 60%</a:t>
            </a:r>
            <a:endParaRPr lang="ru-RU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Soltərəfli 35%</a:t>
            </a:r>
            <a:endParaRPr lang="ru-RU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İkitərəfli 5%</a:t>
            </a:r>
            <a:endParaRPr lang="ru-RU" alt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76434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Müalicəsi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Kimyaterapiya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b="1" dirty="0" err="1">
                <a:solidFill>
                  <a:schemeClr val="accent1">
                    <a:lumMod val="75000"/>
                  </a:schemeClr>
                </a:solidFill>
              </a:rPr>
              <a:t>Cərrahi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6E9E75CD-85D7-DA46-93B2-99125AC0482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700808"/>
            <a:ext cx="5181600" cy="4015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398356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71464" y="2132856"/>
            <a:ext cx="9865096" cy="2232248"/>
          </a:xfrm>
        </p:spPr>
        <p:txBody>
          <a:bodyPr>
            <a:normAutofit/>
          </a:bodyPr>
          <a:lstStyle/>
          <a:p>
            <a:r>
              <a:rPr lang="az-Latn-AZ" sz="3600" dirty="0"/>
              <a:t>Diqqətinizə görə təşəkkürlər.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44186074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5778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3892</TotalTime>
  <Words>1848</Words>
  <Application>Microsoft Office PowerPoint</Application>
  <PresentationFormat>Widescreen</PresentationFormat>
  <Paragraphs>449</Paragraphs>
  <Slides>65</Slides>
  <Notes>0</Notes>
  <HiddenSlides>0</HiddenSlides>
  <MMClips>6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1" baseType="lpstr">
      <vt:lpstr>Arial</vt:lpstr>
      <vt:lpstr>Calibri</vt:lpstr>
      <vt:lpstr>Times New Roman</vt:lpstr>
      <vt:lpstr>Wingdings</vt:lpstr>
      <vt:lpstr>Praktiki dərs şablonu 7</vt:lpstr>
      <vt:lpstr>Bit Eşlem Resmi</vt:lpstr>
      <vt:lpstr>Plevra xəstəlikləri</vt:lpstr>
      <vt:lpstr>Plevranın anatomiyası</vt:lpstr>
      <vt:lpstr>Plevranın anatomiyası</vt:lpstr>
      <vt:lpstr>Plevranın anatomiyası</vt:lpstr>
      <vt:lpstr>Plevranın anatomiyası</vt:lpstr>
      <vt:lpstr>Plevranın fiziologiyası</vt:lpstr>
      <vt:lpstr>Plevranın müayinələri</vt:lpstr>
      <vt:lpstr>Plevrada müdaxilələr</vt:lpstr>
      <vt:lpstr>Plevrada maye</vt:lpstr>
      <vt:lpstr>Plevrada maye</vt:lpstr>
      <vt:lpstr>Pnevmotoraks</vt:lpstr>
      <vt:lpstr>Pnevmotoraks</vt:lpstr>
      <vt:lpstr>Pnevmotoraks necə yaranır?</vt:lpstr>
      <vt:lpstr>Yatrogen pnevmotoraks</vt:lpstr>
      <vt:lpstr>Xarici mühitlə əlaqəsindən asılı olaraq</vt:lpstr>
      <vt:lpstr>Açıq pnevmotoraks</vt:lpstr>
      <vt:lpstr>Qapalı pnevmotoraks</vt:lpstr>
      <vt:lpstr>Patogenezi</vt:lpstr>
      <vt:lpstr>Patogenezi</vt:lpstr>
      <vt:lpstr>Klinikası</vt:lpstr>
      <vt:lpstr>Diaqnostikası</vt:lpstr>
      <vt:lpstr>Rentgenoqrafiya</vt:lpstr>
      <vt:lpstr>Müalicəsi</vt:lpstr>
      <vt:lpstr>Müalicəsi</vt:lpstr>
      <vt:lpstr>Torakostoma</vt:lpstr>
      <vt:lpstr>Plevra boşluğunun drenajı</vt:lpstr>
      <vt:lpstr>Hemotoraks</vt:lpstr>
      <vt:lpstr>Hemotoraks</vt:lpstr>
      <vt:lpstr>Səbəbləri</vt:lpstr>
      <vt:lpstr>Gedişi</vt:lpstr>
      <vt:lpstr>Klinikası</vt:lpstr>
      <vt:lpstr>Diaqnostikası</vt:lpstr>
      <vt:lpstr>Diaqnostikası</vt:lpstr>
      <vt:lpstr>Diaqnostikası</vt:lpstr>
      <vt:lpstr>Müalicəsi</vt:lpstr>
      <vt:lpstr>Xilotoraks </vt:lpstr>
      <vt:lpstr>Xilotoraks-müalicə</vt:lpstr>
      <vt:lpstr>İrinli plevrit</vt:lpstr>
      <vt:lpstr>İrinli plevrit</vt:lpstr>
      <vt:lpstr>Etiologiyası</vt:lpstr>
      <vt:lpstr>Təsnifatı</vt:lpstr>
      <vt:lpstr>Gedişi</vt:lpstr>
      <vt:lpstr>Klinikası</vt:lpstr>
      <vt:lpstr>Diaqnostikası</vt:lpstr>
      <vt:lpstr>Punskiya</vt:lpstr>
      <vt:lpstr>Rentgen və KT nəticəsi</vt:lpstr>
      <vt:lpstr>Müalicə prinsipləri</vt:lpstr>
      <vt:lpstr>PowerPoint Presentation</vt:lpstr>
      <vt:lpstr>Plevra törəmələri</vt:lpstr>
      <vt:lpstr>Plevra törəmələri</vt:lpstr>
      <vt:lpstr>Lokal mezotelioma</vt:lpstr>
      <vt:lpstr>Lokal mezotelioma</vt:lpstr>
      <vt:lpstr>Lokal mezotelioma</vt:lpstr>
      <vt:lpstr>Lokal mezotelioma</vt:lpstr>
      <vt:lpstr>Diaqnostikası</vt:lpstr>
      <vt:lpstr>Diaqnsotikası</vt:lpstr>
      <vt:lpstr>KT və MRT</vt:lpstr>
      <vt:lpstr>Müalicəsi</vt:lpstr>
      <vt:lpstr>Müalicəsi</vt:lpstr>
      <vt:lpstr>Müalicəsi</vt:lpstr>
      <vt:lpstr>Pre-Post Neoadyuvant Kimyaterapiya</vt:lpstr>
      <vt:lpstr>Diffuz bədxassəli mezotelioma</vt:lpstr>
      <vt:lpstr>Müalicəsi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274</cp:revision>
  <dcterms:created xsi:type="dcterms:W3CDTF">2001-04-16T20:54:45Z</dcterms:created>
  <dcterms:modified xsi:type="dcterms:W3CDTF">2021-07-17T11:37:55Z</dcterms:modified>
</cp:coreProperties>
</file>