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6"/>
  </p:notesMasterIdLst>
  <p:handoutMasterIdLst>
    <p:handoutMasterId r:id="rId27"/>
  </p:handoutMasterIdLst>
  <p:sldIdLst>
    <p:sldId id="284" r:id="rId2"/>
    <p:sldId id="290" r:id="rId3"/>
    <p:sldId id="328" r:id="rId4"/>
    <p:sldId id="270" r:id="rId5"/>
    <p:sldId id="293" r:id="rId6"/>
    <p:sldId id="312" r:id="rId7"/>
    <p:sldId id="329" r:id="rId8"/>
    <p:sldId id="313" r:id="rId9"/>
    <p:sldId id="314" r:id="rId10"/>
    <p:sldId id="315" r:id="rId11"/>
    <p:sldId id="323" r:id="rId12"/>
    <p:sldId id="316" r:id="rId13"/>
    <p:sldId id="321" r:id="rId14"/>
    <p:sldId id="317" r:id="rId15"/>
    <p:sldId id="324" r:id="rId16"/>
    <p:sldId id="322" r:id="rId17"/>
    <p:sldId id="318" r:id="rId18"/>
    <p:sldId id="319" r:id="rId19"/>
    <p:sldId id="320" r:id="rId20"/>
    <p:sldId id="326" r:id="rId21"/>
    <p:sldId id="327" r:id="rId22"/>
    <p:sldId id="325" r:id="rId23"/>
    <p:sldId id="330" r:id="rId24"/>
    <p:sldId id="331" r:id="rId2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358D59-02E1-4F6B-93C0-720C9A190734}" type="doc">
      <dgm:prSet loTypeId="urn:microsoft.com/office/officeart/2005/8/layout/bProcess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5D53014-5007-411A-84AE-DABA51868716}">
      <dgm:prSet phldrT="[Текст]"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namnez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04E321-2A73-49AC-AB33-63643DC20701}" type="parTrans" cxnId="{BEC7E164-DCCC-42B1-AFB1-36E802B64A11}">
      <dgm:prSet/>
      <dgm:spPr/>
      <dgm:t>
        <a:bodyPr/>
        <a:lstStyle/>
        <a:p>
          <a:endParaRPr lang="ru-RU"/>
        </a:p>
      </dgm:t>
    </dgm:pt>
    <dgm:pt modelId="{93803151-D6C8-47C3-9C0E-5B8D9B3BB825}" type="sibTrans" cxnId="{BEC7E164-DCCC-42B1-AFB1-36E802B64A11}">
      <dgm:prSet/>
      <dgm:spPr/>
      <dgm:t>
        <a:bodyPr/>
        <a:lstStyle/>
        <a:p>
          <a:endParaRPr lang="ru-RU"/>
        </a:p>
      </dgm:t>
    </dgm:pt>
    <dgm:pt modelId="{2C965180-8228-4B32-986A-EBC18D54D0F7}">
      <dgm:prSet phldrT="[Текст]"/>
      <dgm:spPr/>
      <dgm:t>
        <a:bodyPr/>
        <a:lstStyle/>
        <a:p>
          <a:r>
            <a:rPr lang="az-Latn-AZ" dirty="0">
              <a:latin typeface="Arial" panose="020B0604020202020204" pitchFamily="34" charset="0"/>
              <a:cs typeface="Arial" panose="020B0604020202020204" pitchFamily="34" charset="0"/>
            </a:rPr>
            <a:t>R-ji müayinə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0583C-EACB-49C3-BB5F-B47BAFCA711E}" type="parTrans" cxnId="{8CA8E2DE-30F0-443F-B8C7-31C6F8CB9510}">
      <dgm:prSet/>
      <dgm:spPr/>
      <dgm:t>
        <a:bodyPr/>
        <a:lstStyle/>
        <a:p>
          <a:endParaRPr lang="ru-RU"/>
        </a:p>
      </dgm:t>
    </dgm:pt>
    <dgm:pt modelId="{2CF8BD8C-F2F2-424B-B6BA-FBBFB9B867E3}" type="sibTrans" cxnId="{8CA8E2DE-30F0-443F-B8C7-31C6F8CB9510}">
      <dgm:prSet/>
      <dgm:spPr/>
      <dgm:t>
        <a:bodyPr/>
        <a:lstStyle/>
        <a:p>
          <a:endParaRPr lang="ru-RU"/>
        </a:p>
      </dgm:t>
    </dgm:pt>
    <dgm:pt modelId="{1C18CA69-CE1E-45DD-B710-A47AC666644E}">
      <dgm:prSet phldrT="[Текст]"/>
      <dgm:spPr/>
      <dgm:t>
        <a:bodyPr/>
        <a:lstStyle/>
        <a:p>
          <a:r>
            <a:rPr lang="az-Latn-AZ">
              <a:latin typeface="Arial" panose="020B0604020202020204" pitchFamily="34" charset="0"/>
              <a:cs typeface="Arial" panose="020B0604020202020204" pitchFamily="34" charset="0"/>
            </a:rPr>
            <a:t>EKQ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27C74D-8938-4FB3-BAC0-FF0EE51EAB7E}" type="parTrans" cxnId="{BCB97138-19E9-40E2-937D-4FFFDAF4DEE5}">
      <dgm:prSet/>
      <dgm:spPr/>
      <dgm:t>
        <a:bodyPr/>
        <a:lstStyle/>
        <a:p>
          <a:endParaRPr lang="ru-RU"/>
        </a:p>
      </dgm:t>
    </dgm:pt>
    <dgm:pt modelId="{A05FB456-21AE-40E4-9BA5-F8C4A332089C}" type="sibTrans" cxnId="{BCB97138-19E9-40E2-937D-4FFFDAF4DEE5}">
      <dgm:prSet/>
      <dgm:spPr/>
      <dgm:t>
        <a:bodyPr/>
        <a:lstStyle/>
        <a:p>
          <a:endParaRPr lang="ru-RU"/>
        </a:p>
      </dgm:t>
    </dgm:pt>
    <dgm:pt modelId="{852B6119-E147-4966-8138-4710E5DB6DB9}">
      <dgm:prSet phldrT="[Текст]"/>
      <dgm:spPr/>
      <dgm:t>
        <a:bodyPr/>
        <a:lstStyle/>
        <a:p>
          <a:r>
            <a:rPr lang="az-Latn-AZ">
              <a:latin typeface="Arial" panose="020B0604020202020204" pitchFamily="34" charset="0"/>
              <a:cs typeface="Arial" panose="020B0604020202020204" pitchFamily="34" charset="0"/>
            </a:rPr>
            <a:t>USM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5C4AC22-4FA3-47A6-BCDF-9A7FA045EE4F}" type="parTrans" cxnId="{D5046772-5CE3-4F27-830F-F9D98D0EC316}">
      <dgm:prSet/>
      <dgm:spPr/>
      <dgm:t>
        <a:bodyPr/>
        <a:lstStyle/>
        <a:p>
          <a:endParaRPr lang="ru-RU"/>
        </a:p>
      </dgm:t>
    </dgm:pt>
    <dgm:pt modelId="{C4BBB7EF-6F75-497A-94BD-9194969E1E23}" type="sibTrans" cxnId="{D5046772-5CE3-4F27-830F-F9D98D0EC316}">
      <dgm:prSet/>
      <dgm:spPr/>
      <dgm:t>
        <a:bodyPr/>
        <a:lstStyle/>
        <a:p>
          <a:endParaRPr lang="ru-RU"/>
        </a:p>
      </dgm:t>
    </dgm:pt>
    <dgm:pt modelId="{B3441136-8CEE-441F-B851-96A33E01E639}">
      <dgm:prSet phldrT="[Текст]"/>
      <dgm:spPr/>
      <dgm:t>
        <a:bodyPr/>
        <a:lstStyle/>
        <a:p>
          <a:r>
            <a:rPr lang="az-Latn-AZ">
              <a:latin typeface="Arial" panose="020B0604020202020204" pitchFamily="34" charset="0"/>
              <a:cs typeface="Arial" panose="020B0604020202020204" pitchFamily="34" charset="0"/>
            </a:rPr>
            <a:t>KT</a:t>
          </a:r>
          <a:endParaRPr lang="ru-RU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934449-68DF-4092-98AB-1A48EB4B0BDD}" type="parTrans" cxnId="{4FCACC2B-3AE6-421E-A5DA-C9AD3ADECC52}">
      <dgm:prSet/>
      <dgm:spPr/>
      <dgm:t>
        <a:bodyPr/>
        <a:lstStyle/>
        <a:p>
          <a:endParaRPr lang="ru-RU"/>
        </a:p>
      </dgm:t>
    </dgm:pt>
    <dgm:pt modelId="{90EE629D-5F1A-4CC0-A082-882782F9D0CB}" type="sibTrans" cxnId="{4FCACC2B-3AE6-421E-A5DA-C9AD3ADECC52}">
      <dgm:prSet/>
      <dgm:spPr/>
      <dgm:t>
        <a:bodyPr/>
        <a:lstStyle/>
        <a:p>
          <a:endParaRPr lang="ru-RU"/>
        </a:p>
      </dgm:t>
    </dgm:pt>
    <dgm:pt modelId="{D2ED087E-92F2-40F5-A21F-1D885BBC012E}" type="pres">
      <dgm:prSet presAssocID="{F4358D59-02E1-4F6B-93C0-720C9A190734}" presName="Name0" presStyleCnt="0">
        <dgm:presLayoutVars>
          <dgm:dir/>
          <dgm:resizeHandles val="exact"/>
        </dgm:presLayoutVars>
      </dgm:prSet>
      <dgm:spPr/>
    </dgm:pt>
    <dgm:pt modelId="{78FF7078-58A5-4CD9-A9F4-B2C7B43A78C5}" type="pres">
      <dgm:prSet presAssocID="{15D53014-5007-411A-84AE-DABA51868716}" presName="node" presStyleLbl="node1" presStyleIdx="0" presStyleCnt="5">
        <dgm:presLayoutVars>
          <dgm:bulletEnabled val="1"/>
        </dgm:presLayoutVars>
      </dgm:prSet>
      <dgm:spPr/>
    </dgm:pt>
    <dgm:pt modelId="{0AE7B5EA-C40F-4603-BEF6-B64227BE7C3D}" type="pres">
      <dgm:prSet presAssocID="{93803151-D6C8-47C3-9C0E-5B8D9B3BB825}" presName="sibTrans" presStyleLbl="sibTrans1D1" presStyleIdx="0" presStyleCnt="4"/>
      <dgm:spPr/>
    </dgm:pt>
    <dgm:pt modelId="{6E7DCF25-1588-4221-A670-88996C4EB8C5}" type="pres">
      <dgm:prSet presAssocID="{93803151-D6C8-47C3-9C0E-5B8D9B3BB825}" presName="connectorText" presStyleLbl="sibTrans1D1" presStyleIdx="0" presStyleCnt="4"/>
      <dgm:spPr/>
    </dgm:pt>
    <dgm:pt modelId="{5AB09624-08CA-480E-8CF5-23D31D2D539C}" type="pres">
      <dgm:prSet presAssocID="{2C965180-8228-4B32-986A-EBC18D54D0F7}" presName="node" presStyleLbl="node1" presStyleIdx="1" presStyleCnt="5" custLinFactNeighborX="1220" custLinFactNeighborY="-5637">
        <dgm:presLayoutVars>
          <dgm:bulletEnabled val="1"/>
        </dgm:presLayoutVars>
      </dgm:prSet>
      <dgm:spPr/>
    </dgm:pt>
    <dgm:pt modelId="{B7E35CD9-D82A-4B49-B8EC-FA3DC2325E0F}" type="pres">
      <dgm:prSet presAssocID="{2CF8BD8C-F2F2-424B-B6BA-FBBFB9B867E3}" presName="sibTrans" presStyleLbl="sibTrans1D1" presStyleIdx="1" presStyleCnt="4"/>
      <dgm:spPr/>
    </dgm:pt>
    <dgm:pt modelId="{3BA11E15-579C-475E-A5AD-326DF0423C1B}" type="pres">
      <dgm:prSet presAssocID="{2CF8BD8C-F2F2-424B-B6BA-FBBFB9B867E3}" presName="connectorText" presStyleLbl="sibTrans1D1" presStyleIdx="1" presStyleCnt="4"/>
      <dgm:spPr/>
    </dgm:pt>
    <dgm:pt modelId="{C3A0F58F-EFD6-401F-AFE6-6853104240C2}" type="pres">
      <dgm:prSet presAssocID="{1C18CA69-CE1E-45DD-B710-A47AC666644E}" presName="node" presStyleLbl="node1" presStyleIdx="2" presStyleCnt="5">
        <dgm:presLayoutVars>
          <dgm:bulletEnabled val="1"/>
        </dgm:presLayoutVars>
      </dgm:prSet>
      <dgm:spPr/>
    </dgm:pt>
    <dgm:pt modelId="{425E559A-0279-465B-B845-962EE09699F3}" type="pres">
      <dgm:prSet presAssocID="{A05FB456-21AE-40E4-9BA5-F8C4A332089C}" presName="sibTrans" presStyleLbl="sibTrans1D1" presStyleIdx="2" presStyleCnt="4"/>
      <dgm:spPr/>
    </dgm:pt>
    <dgm:pt modelId="{67AC4D76-F074-422E-8BA3-02F7954EF588}" type="pres">
      <dgm:prSet presAssocID="{A05FB456-21AE-40E4-9BA5-F8C4A332089C}" presName="connectorText" presStyleLbl="sibTrans1D1" presStyleIdx="2" presStyleCnt="4"/>
      <dgm:spPr/>
    </dgm:pt>
    <dgm:pt modelId="{6082622E-D82D-445D-A96F-7AD0A576DEF2}" type="pres">
      <dgm:prSet presAssocID="{852B6119-E147-4966-8138-4710E5DB6DB9}" presName="node" presStyleLbl="node1" presStyleIdx="3" presStyleCnt="5">
        <dgm:presLayoutVars>
          <dgm:bulletEnabled val="1"/>
        </dgm:presLayoutVars>
      </dgm:prSet>
      <dgm:spPr/>
    </dgm:pt>
    <dgm:pt modelId="{ED17E05D-A28B-4DDD-92AA-B1068BE51630}" type="pres">
      <dgm:prSet presAssocID="{C4BBB7EF-6F75-497A-94BD-9194969E1E23}" presName="sibTrans" presStyleLbl="sibTrans1D1" presStyleIdx="3" presStyleCnt="4"/>
      <dgm:spPr/>
    </dgm:pt>
    <dgm:pt modelId="{030F9F4E-4EA2-4A5F-8807-8B5A4ADC408E}" type="pres">
      <dgm:prSet presAssocID="{C4BBB7EF-6F75-497A-94BD-9194969E1E23}" presName="connectorText" presStyleLbl="sibTrans1D1" presStyleIdx="3" presStyleCnt="4"/>
      <dgm:spPr/>
    </dgm:pt>
    <dgm:pt modelId="{17D6F407-D303-4D67-AB58-0697ECCD5376}" type="pres">
      <dgm:prSet presAssocID="{B3441136-8CEE-441F-B851-96A33E01E639}" presName="node" presStyleLbl="node1" presStyleIdx="4" presStyleCnt="5">
        <dgm:presLayoutVars>
          <dgm:bulletEnabled val="1"/>
        </dgm:presLayoutVars>
      </dgm:prSet>
      <dgm:spPr/>
    </dgm:pt>
  </dgm:ptLst>
  <dgm:cxnLst>
    <dgm:cxn modelId="{886E6B09-3ACD-4B4C-B7FC-F333F6DE4681}" type="presOf" srcId="{F4358D59-02E1-4F6B-93C0-720C9A190734}" destId="{D2ED087E-92F2-40F5-A21F-1D885BBC012E}" srcOrd="0" destOrd="0" presId="urn:microsoft.com/office/officeart/2005/8/layout/bProcess3"/>
    <dgm:cxn modelId="{91F6661D-2773-42D2-A92D-552D3A555C5F}" type="presOf" srcId="{2C965180-8228-4B32-986A-EBC18D54D0F7}" destId="{5AB09624-08CA-480E-8CF5-23D31D2D539C}" srcOrd="0" destOrd="0" presId="urn:microsoft.com/office/officeart/2005/8/layout/bProcess3"/>
    <dgm:cxn modelId="{57802322-A1C0-4F15-A460-5C227ED0D41F}" type="presOf" srcId="{2CF8BD8C-F2F2-424B-B6BA-FBBFB9B867E3}" destId="{B7E35CD9-D82A-4B49-B8EC-FA3DC2325E0F}" srcOrd="0" destOrd="0" presId="urn:microsoft.com/office/officeart/2005/8/layout/bProcess3"/>
    <dgm:cxn modelId="{4FCACC2B-3AE6-421E-A5DA-C9AD3ADECC52}" srcId="{F4358D59-02E1-4F6B-93C0-720C9A190734}" destId="{B3441136-8CEE-441F-B851-96A33E01E639}" srcOrd="4" destOrd="0" parTransId="{D7934449-68DF-4092-98AB-1A48EB4B0BDD}" sibTransId="{90EE629D-5F1A-4CC0-A082-882782F9D0CB}"/>
    <dgm:cxn modelId="{BCB97138-19E9-40E2-937D-4FFFDAF4DEE5}" srcId="{F4358D59-02E1-4F6B-93C0-720C9A190734}" destId="{1C18CA69-CE1E-45DD-B710-A47AC666644E}" srcOrd="2" destOrd="0" parTransId="{EA27C74D-8938-4FB3-BAC0-FF0EE51EAB7E}" sibTransId="{A05FB456-21AE-40E4-9BA5-F8C4A332089C}"/>
    <dgm:cxn modelId="{7E839442-B671-4431-83CB-3F6BFEF85794}" type="presOf" srcId="{1C18CA69-CE1E-45DD-B710-A47AC666644E}" destId="{C3A0F58F-EFD6-401F-AFE6-6853104240C2}" srcOrd="0" destOrd="0" presId="urn:microsoft.com/office/officeart/2005/8/layout/bProcess3"/>
    <dgm:cxn modelId="{BEC7E164-DCCC-42B1-AFB1-36E802B64A11}" srcId="{F4358D59-02E1-4F6B-93C0-720C9A190734}" destId="{15D53014-5007-411A-84AE-DABA51868716}" srcOrd="0" destOrd="0" parTransId="{0304E321-2A73-49AC-AB33-63643DC20701}" sibTransId="{93803151-D6C8-47C3-9C0E-5B8D9B3BB825}"/>
    <dgm:cxn modelId="{30620865-FD44-4A7B-8909-71E3C5AC6C16}" type="presOf" srcId="{852B6119-E147-4966-8138-4710E5DB6DB9}" destId="{6082622E-D82D-445D-A96F-7AD0A576DEF2}" srcOrd="0" destOrd="0" presId="urn:microsoft.com/office/officeart/2005/8/layout/bProcess3"/>
    <dgm:cxn modelId="{D5046772-5CE3-4F27-830F-F9D98D0EC316}" srcId="{F4358D59-02E1-4F6B-93C0-720C9A190734}" destId="{852B6119-E147-4966-8138-4710E5DB6DB9}" srcOrd="3" destOrd="0" parTransId="{85C4AC22-4FA3-47A6-BCDF-9A7FA045EE4F}" sibTransId="{C4BBB7EF-6F75-497A-94BD-9194969E1E23}"/>
    <dgm:cxn modelId="{9A54B778-C140-4203-8BBE-8C54D4CB113E}" type="presOf" srcId="{15D53014-5007-411A-84AE-DABA51868716}" destId="{78FF7078-58A5-4CD9-A9F4-B2C7B43A78C5}" srcOrd="0" destOrd="0" presId="urn:microsoft.com/office/officeart/2005/8/layout/bProcess3"/>
    <dgm:cxn modelId="{DE5B3E7C-A516-41D1-8196-DEEBBD2C3224}" type="presOf" srcId="{A05FB456-21AE-40E4-9BA5-F8C4A332089C}" destId="{425E559A-0279-465B-B845-962EE09699F3}" srcOrd="0" destOrd="0" presId="urn:microsoft.com/office/officeart/2005/8/layout/bProcess3"/>
    <dgm:cxn modelId="{9E8EC17E-56C0-4118-A7AB-92EFFC9FF00A}" type="presOf" srcId="{C4BBB7EF-6F75-497A-94BD-9194969E1E23}" destId="{ED17E05D-A28B-4DDD-92AA-B1068BE51630}" srcOrd="0" destOrd="0" presId="urn:microsoft.com/office/officeart/2005/8/layout/bProcess3"/>
    <dgm:cxn modelId="{BFDC488E-95BB-462D-8668-987377C29106}" type="presOf" srcId="{B3441136-8CEE-441F-B851-96A33E01E639}" destId="{17D6F407-D303-4D67-AB58-0697ECCD5376}" srcOrd="0" destOrd="0" presId="urn:microsoft.com/office/officeart/2005/8/layout/bProcess3"/>
    <dgm:cxn modelId="{8131B39C-E366-4974-A5CD-6930645A99FA}" type="presOf" srcId="{A05FB456-21AE-40E4-9BA5-F8C4A332089C}" destId="{67AC4D76-F074-422E-8BA3-02F7954EF588}" srcOrd="1" destOrd="0" presId="urn:microsoft.com/office/officeart/2005/8/layout/bProcess3"/>
    <dgm:cxn modelId="{4D287BA9-AB09-4F1D-9CDE-3F51E6606E9E}" type="presOf" srcId="{93803151-D6C8-47C3-9C0E-5B8D9B3BB825}" destId="{0AE7B5EA-C40F-4603-BEF6-B64227BE7C3D}" srcOrd="0" destOrd="0" presId="urn:microsoft.com/office/officeart/2005/8/layout/bProcess3"/>
    <dgm:cxn modelId="{0A4F27C9-AF61-4C64-94E6-D5B5CDE38A0C}" type="presOf" srcId="{C4BBB7EF-6F75-497A-94BD-9194969E1E23}" destId="{030F9F4E-4EA2-4A5F-8807-8B5A4ADC408E}" srcOrd="1" destOrd="0" presId="urn:microsoft.com/office/officeart/2005/8/layout/bProcess3"/>
    <dgm:cxn modelId="{BA83A7DE-42F5-4F3E-902D-FEFB8234D056}" type="presOf" srcId="{2CF8BD8C-F2F2-424B-B6BA-FBBFB9B867E3}" destId="{3BA11E15-579C-475E-A5AD-326DF0423C1B}" srcOrd="1" destOrd="0" presId="urn:microsoft.com/office/officeart/2005/8/layout/bProcess3"/>
    <dgm:cxn modelId="{8CA8E2DE-30F0-443F-B8C7-31C6F8CB9510}" srcId="{F4358D59-02E1-4F6B-93C0-720C9A190734}" destId="{2C965180-8228-4B32-986A-EBC18D54D0F7}" srcOrd="1" destOrd="0" parTransId="{9A00583C-EACB-49C3-BB5F-B47BAFCA711E}" sibTransId="{2CF8BD8C-F2F2-424B-B6BA-FBBFB9B867E3}"/>
    <dgm:cxn modelId="{172B90E6-C0DC-4E4E-B1F9-1E4B0E9DBB2A}" type="presOf" srcId="{93803151-D6C8-47C3-9C0E-5B8D9B3BB825}" destId="{6E7DCF25-1588-4221-A670-88996C4EB8C5}" srcOrd="1" destOrd="0" presId="urn:microsoft.com/office/officeart/2005/8/layout/bProcess3"/>
    <dgm:cxn modelId="{AC277800-A03F-416C-9010-AB6268BE7FD0}" type="presParOf" srcId="{D2ED087E-92F2-40F5-A21F-1D885BBC012E}" destId="{78FF7078-58A5-4CD9-A9F4-B2C7B43A78C5}" srcOrd="0" destOrd="0" presId="urn:microsoft.com/office/officeart/2005/8/layout/bProcess3"/>
    <dgm:cxn modelId="{7901666D-B359-4FCB-8CCA-BA6D4F35943E}" type="presParOf" srcId="{D2ED087E-92F2-40F5-A21F-1D885BBC012E}" destId="{0AE7B5EA-C40F-4603-BEF6-B64227BE7C3D}" srcOrd="1" destOrd="0" presId="urn:microsoft.com/office/officeart/2005/8/layout/bProcess3"/>
    <dgm:cxn modelId="{0E2AD468-A2C4-4599-9705-CDC5B7E015DB}" type="presParOf" srcId="{0AE7B5EA-C40F-4603-BEF6-B64227BE7C3D}" destId="{6E7DCF25-1588-4221-A670-88996C4EB8C5}" srcOrd="0" destOrd="0" presId="urn:microsoft.com/office/officeart/2005/8/layout/bProcess3"/>
    <dgm:cxn modelId="{87C1D6FF-CCE4-4A90-A5FA-CC3690D49646}" type="presParOf" srcId="{D2ED087E-92F2-40F5-A21F-1D885BBC012E}" destId="{5AB09624-08CA-480E-8CF5-23D31D2D539C}" srcOrd="2" destOrd="0" presId="urn:microsoft.com/office/officeart/2005/8/layout/bProcess3"/>
    <dgm:cxn modelId="{F2890DAB-083B-4186-9945-A19C437F4389}" type="presParOf" srcId="{D2ED087E-92F2-40F5-A21F-1D885BBC012E}" destId="{B7E35CD9-D82A-4B49-B8EC-FA3DC2325E0F}" srcOrd="3" destOrd="0" presId="urn:microsoft.com/office/officeart/2005/8/layout/bProcess3"/>
    <dgm:cxn modelId="{E7962DAF-F758-4D70-B20C-A875A6192CA9}" type="presParOf" srcId="{B7E35CD9-D82A-4B49-B8EC-FA3DC2325E0F}" destId="{3BA11E15-579C-475E-A5AD-326DF0423C1B}" srcOrd="0" destOrd="0" presId="urn:microsoft.com/office/officeart/2005/8/layout/bProcess3"/>
    <dgm:cxn modelId="{37FE23C7-0C51-4FFA-B360-3C617F24FBC5}" type="presParOf" srcId="{D2ED087E-92F2-40F5-A21F-1D885BBC012E}" destId="{C3A0F58F-EFD6-401F-AFE6-6853104240C2}" srcOrd="4" destOrd="0" presId="urn:microsoft.com/office/officeart/2005/8/layout/bProcess3"/>
    <dgm:cxn modelId="{862787F1-FCEE-4BEE-9C1C-60A0B47334DF}" type="presParOf" srcId="{D2ED087E-92F2-40F5-A21F-1D885BBC012E}" destId="{425E559A-0279-465B-B845-962EE09699F3}" srcOrd="5" destOrd="0" presId="urn:microsoft.com/office/officeart/2005/8/layout/bProcess3"/>
    <dgm:cxn modelId="{EF76A86F-D11E-4D0B-B6D9-C9B770E2B0EA}" type="presParOf" srcId="{425E559A-0279-465B-B845-962EE09699F3}" destId="{67AC4D76-F074-422E-8BA3-02F7954EF588}" srcOrd="0" destOrd="0" presId="urn:microsoft.com/office/officeart/2005/8/layout/bProcess3"/>
    <dgm:cxn modelId="{211B3DA3-6610-4548-B81F-8F768A8D7C8C}" type="presParOf" srcId="{D2ED087E-92F2-40F5-A21F-1D885BBC012E}" destId="{6082622E-D82D-445D-A96F-7AD0A576DEF2}" srcOrd="6" destOrd="0" presId="urn:microsoft.com/office/officeart/2005/8/layout/bProcess3"/>
    <dgm:cxn modelId="{EE8CE27D-5E9D-4A80-ACCA-7553080408AF}" type="presParOf" srcId="{D2ED087E-92F2-40F5-A21F-1D885BBC012E}" destId="{ED17E05D-A28B-4DDD-92AA-B1068BE51630}" srcOrd="7" destOrd="0" presId="urn:microsoft.com/office/officeart/2005/8/layout/bProcess3"/>
    <dgm:cxn modelId="{DFA9B2B6-6D02-4589-9E9D-1540E7276321}" type="presParOf" srcId="{ED17E05D-A28B-4DDD-92AA-B1068BE51630}" destId="{030F9F4E-4EA2-4A5F-8807-8B5A4ADC408E}" srcOrd="0" destOrd="0" presId="urn:microsoft.com/office/officeart/2005/8/layout/bProcess3"/>
    <dgm:cxn modelId="{659A3557-740F-4E2A-AA63-4FB8E44B1916}" type="presParOf" srcId="{D2ED087E-92F2-40F5-A21F-1D885BBC012E}" destId="{17D6F407-D303-4D67-AB58-0697ECCD5376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E7B5EA-C40F-4603-BEF6-B64227BE7C3D}">
      <dsp:nvSpPr>
        <dsp:cNvPr id="0" name=""/>
        <dsp:cNvSpPr/>
      </dsp:nvSpPr>
      <dsp:spPr>
        <a:xfrm>
          <a:off x="2534961" y="603936"/>
          <a:ext cx="49388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6952"/>
              </a:moveTo>
              <a:lnTo>
                <a:pt x="264044" y="46952"/>
              </a:lnTo>
              <a:lnTo>
                <a:pt x="264044" y="45720"/>
              </a:lnTo>
              <a:lnTo>
                <a:pt x="493889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768794" y="647166"/>
        <a:ext cx="26224" cy="4980"/>
      </dsp:txXfrm>
    </dsp:sp>
    <dsp:sp modelId="{78FF7078-58A5-4CD9-A9F4-B2C7B43A78C5}">
      <dsp:nvSpPr>
        <dsp:cNvPr id="0" name=""/>
        <dsp:cNvSpPr/>
      </dsp:nvSpPr>
      <dsp:spPr>
        <a:xfrm>
          <a:off x="371240" y="1232"/>
          <a:ext cx="2165521" cy="1299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>
              <a:latin typeface="Arial" panose="020B0604020202020204" pitchFamily="34" charset="0"/>
              <a:cs typeface="Arial" panose="020B0604020202020204" pitchFamily="34" charset="0"/>
            </a:rPr>
            <a:t>A</a:t>
          </a:r>
          <a:r>
            <a:rPr lang="az-Latn-AZ" sz="3100" kern="1200" dirty="0">
              <a:latin typeface="Arial" panose="020B0604020202020204" pitchFamily="34" charset="0"/>
              <a:cs typeface="Arial" panose="020B0604020202020204" pitchFamily="34" charset="0"/>
            </a:rPr>
            <a:t>namnez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1240" y="1232"/>
        <a:ext cx="2165521" cy="1299313"/>
      </dsp:txXfrm>
    </dsp:sp>
    <dsp:sp modelId="{B7E35CD9-D82A-4B49-B8EC-FA3DC2325E0F}">
      <dsp:nvSpPr>
        <dsp:cNvPr id="0" name=""/>
        <dsp:cNvSpPr/>
      </dsp:nvSpPr>
      <dsp:spPr>
        <a:xfrm>
          <a:off x="1454001" y="1297513"/>
          <a:ext cx="2690011" cy="468702"/>
        </a:xfrm>
        <a:custGeom>
          <a:avLst/>
          <a:gdLst/>
          <a:ahLst/>
          <a:cxnLst/>
          <a:rect l="0" t="0" r="0" b="0"/>
          <a:pathLst>
            <a:path>
              <a:moveTo>
                <a:pt x="2690011" y="0"/>
              </a:moveTo>
              <a:lnTo>
                <a:pt x="2690011" y="251451"/>
              </a:lnTo>
              <a:lnTo>
                <a:pt x="0" y="251451"/>
              </a:lnTo>
              <a:lnTo>
                <a:pt x="0" y="468702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730607" y="1529373"/>
        <a:ext cx="136797" cy="4980"/>
      </dsp:txXfrm>
    </dsp:sp>
    <dsp:sp modelId="{5AB09624-08CA-480E-8CF5-23D31D2D539C}">
      <dsp:nvSpPr>
        <dsp:cNvPr id="0" name=""/>
        <dsp:cNvSpPr/>
      </dsp:nvSpPr>
      <dsp:spPr>
        <a:xfrm>
          <a:off x="3061251" y="0"/>
          <a:ext cx="2165521" cy="1299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100" kern="1200" dirty="0">
              <a:latin typeface="Arial" panose="020B0604020202020204" pitchFamily="34" charset="0"/>
              <a:cs typeface="Arial" panose="020B0604020202020204" pitchFamily="34" charset="0"/>
            </a:rPr>
            <a:t>R-ji müayinə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61251" y="0"/>
        <a:ext cx="2165521" cy="1299313"/>
      </dsp:txXfrm>
    </dsp:sp>
    <dsp:sp modelId="{425E559A-0279-465B-B845-962EE09699F3}">
      <dsp:nvSpPr>
        <dsp:cNvPr id="0" name=""/>
        <dsp:cNvSpPr/>
      </dsp:nvSpPr>
      <dsp:spPr>
        <a:xfrm>
          <a:off x="2534961" y="2402552"/>
          <a:ext cx="4674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674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756245" y="2445781"/>
        <a:ext cx="24903" cy="4980"/>
      </dsp:txXfrm>
    </dsp:sp>
    <dsp:sp modelId="{C3A0F58F-EFD6-401F-AFE6-6853104240C2}">
      <dsp:nvSpPr>
        <dsp:cNvPr id="0" name=""/>
        <dsp:cNvSpPr/>
      </dsp:nvSpPr>
      <dsp:spPr>
        <a:xfrm>
          <a:off x="371240" y="1798615"/>
          <a:ext cx="2165521" cy="1299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100" kern="1200">
              <a:latin typeface="Arial" panose="020B0604020202020204" pitchFamily="34" charset="0"/>
              <a:cs typeface="Arial" panose="020B0604020202020204" pitchFamily="34" charset="0"/>
            </a:rPr>
            <a:t>EKQ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1240" y="1798615"/>
        <a:ext cx="2165521" cy="1299313"/>
      </dsp:txXfrm>
    </dsp:sp>
    <dsp:sp modelId="{ED17E05D-A28B-4DDD-92AA-B1068BE51630}">
      <dsp:nvSpPr>
        <dsp:cNvPr id="0" name=""/>
        <dsp:cNvSpPr/>
      </dsp:nvSpPr>
      <dsp:spPr>
        <a:xfrm>
          <a:off x="1454001" y="3096128"/>
          <a:ext cx="2663591" cy="467470"/>
        </a:xfrm>
        <a:custGeom>
          <a:avLst/>
          <a:gdLst/>
          <a:ahLst/>
          <a:cxnLst/>
          <a:rect l="0" t="0" r="0" b="0"/>
          <a:pathLst>
            <a:path>
              <a:moveTo>
                <a:pt x="2663591" y="0"/>
              </a:moveTo>
              <a:lnTo>
                <a:pt x="2663591" y="250835"/>
              </a:lnTo>
              <a:lnTo>
                <a:pt x="0" y="250835"/>
              </a:lnTo>
              <a:lnTo>
                <a:pt x="0" y="4674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718053" y="3327373"/>
        <a:ext cx="135487" cy="4980"/>
      </dsp:txXfrm>
    </dsp:sp>
    <dsp:sp modelId="{6082622E-D82D-445D-A96F-7AD0A576DEF2}">
      <dsp:nvSpPr>
        <dsp:cNvPr id="0" name=""/>
        <dsp:cNvSpPr/>
      </dsp:nvSpPr>
      <dsp:spPr>
        <a:xfrm>
          <a:off x="3034832" y="1798615"/>
          <a:ext cx="2165521" cy="1299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100" kern="1200">
              <a:latin typeface="Arial" panose="020B0604020202020204" pitchFamily="34" charset="0"/>
              <a:cs typeface="Arial" panose="020B0604020202020204" pitchFamily="34" charset="0"/>
            </a:rPr>
            <a:t>USM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34832" y="1798615"/>
        <a:ext cx="2165521" cy="1299313"/>
      </dsp:txXfrm>
    </dsp:sp>
    <dsp:sp modelId="{17D6F407-D303-4D67-AB58-0697ECCD5376}">
      <dsp:nvSpPr>
        <dsp:cNvPr id="0" name=""/>
        <dsp:cNvSpPr/>
      </dsp:nvSpPr>
      <dsp:spPr>
        <a:xfrm>
          <a:off x="371240" y="3595998"/>
          <a:ext cx="2165521" cy="129931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100" kern="1200">
              <a:latin typeface="Arial" panose="020B0604020202020204" pitchFamily="34" charset="0"/>
              <a:cs typeface="Arial" panose="020B0604020202020204" pitchFamily="34" charset="0"/>
            </a:rPr>
            <a:t>KT</a:t>
          </a:r>
          <a:endParaRPr lang="ru-RU" sz="3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71240" y="3595998"/>
        <a:ext cx="2165521" cy="12993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38316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58120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37855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6341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55883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82688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94436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9524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88092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77256168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0457920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M.Mahmudov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Tietze sindromu,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döş divarı törəmələri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5989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6600" dirty="0"/>
              <a:t>Tietze sindromu</a:t>
            </a:r>
            <a:br>
              <a:rPr lang="az-Latn-AZ" altLang="en-US" sz="6600" dirty="0"/>
            </a:br>
            <a:r>
              <a:rPr lang="az-Latn-AZ" altLang="en-US" sz="6600" dirty="0"/>
              <a:t>və ya kostoxondrit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T.ü.f.d., assistent</a:t>
            </a:r>
          </a:p>
          <a:p>
            <a:pPr>
              <a:lnSpc>
                <a:spcPct val="80000"/>
              </a:lnSpc>
            </a:pPr>
            <a:r>
              <a:rPr lang="az-Latn-AZ" altLang="en-US" sz="2400" b="1" dirty="0"/>
              <a:t>Mahir 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az-Latn-AZ" sz="3200" dirty="0">
                <a:solidFill>
                  <a:schemeClr val="accent1"/>
                </a:solidFill>
              </a:rPr>
              <a:t> </a:t>
            </a:r>
            <a:r>
              <a:rPr lang="az-Latn-AZ" sz="3200" dirty="0"/>
              <a:t>Xondropatiyaların bir forması olub, bir və ya bir neçə yuxarı qabırğa qığırdaqlarının döş sümüyü ilə birləşdikləri yerdə, döş sümüyü-körpücük oynağında aseptik iltihabın yaranması ilə xarakterizə olunur. </a:t>
            </a:r>
            <a:endParaRPr lang="ru-RU" sz="3200" dirty="0"/>
          </a:p>
        </p:txBody>
      </p:sp>
      <p:pic>
        <p:nvPicPr>
          <p:cNvPr id="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700808"/>
            <a:ext cx="4753609" cy="4351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2800" dirty="0"/>
              <a:t>Lokalizasiyası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buNone/>
            </a:pPr>
            <a:r>
              <a:rPr lang="az-Latn-AZ" sz="2400" dirty="0">
                <a:solidFill>
                  <a:schemeClr val="accent1"/>
                </a:solidFill>
              </a:rPr>
              <a:t>   </a:t>
            </a:r>
            <a:r>
              <a:rPr lang="en-GB" sz="2400" dirty="0" err="1"/>
              <a:t>Adətən</a:t>
            </a:r>
            <a:r>
              <a:rPr lang="en-GB" sz="2400" dirty="0"/>
              <a:t> </a:t>
            </a:r>
            <a:r>
              <a:rPr lang="en-GB" sz="2400" dirty="0" err="1"/>
              <a:t>proses</a:t>
            </a:r>
            <a:r>
              <a:rPr lang="en-GB" sz="2400" dirty="0"/>
              <a:t> II –III, </a:t>
            </a:r>
            <a:r>
              <a:rPr lang="en-GB" sz="2400" dirty="0" err="1"/>
              <a:t>az</a:t>
            </a:r>
            <a:r>
              <a:rPr lang="en-GB" sz="2400" dirty="0"/>
              <a:t> </a:t>
            </a:r>
            <a:r>
              <a:rPr lang="en-GB" sz="2400" dirty="0" err="1"/>
              <a:t>hallarda</a:t>
            </a:r>
            <a:r>
              <a:rPr lang="en-GB" sz="2400" dirty="0"/>
              <a:t> </a:t>
            </a:r>
            <a:r>
              <a:rPr lang="en-GB" sz="2400" dirty="0" err="1"/>
              <a:t>isə</a:t>
            </a:r>
            <a:r>
              <a:rPr lang="en-GB" sz="2400" dirty="0"/>
              <a:t> I </a:t>
            </a:r>
            <a:r>
              <a:rPr lang="en-GB" sz="2400" dirty="0" err="1"/>
              <a:t>və</a:t>
            </a:r>
            <a:r>
              <a:rPr lang="en-GB" sz="2400" dirty="0"/>
              <a:t> IV </a:t>
            </a:r>
            <a:r>
              <a:rPr lang="en-GB" sz="2400" dirty="0" err="1"/>
              <a:t>qabırğalarda</a:t>
            </a:r>
            <a:r>
              <a:rPr lang="en-GB" sz="2400" dirty="0"/>
              <a:t> </a:t>
            </a:r>
            <a:r>
              <a:rPr lang="en-GB" sz="2400" dirty="0" err="1"/>
              <a:t>baş</a:t>
            </a:r>
            <a:r>
              <a:rPr lang="en-GB" sz="2400" dirty="0"/>
              <a:t> </a:t>
            </a:r>
            <a:r>
              <a:rPr lang="en-GB" sz="2400" dirty="0" err="1"/>
              <a:t>verir</a:t>
            </a:r>
            <a:r>
              <a:rPr lang="en-GB" sz="2400" dirty="0"/>
              <a:t>.</a:t>
            </a:r>
            <a:r>
              <a:rPr lang="az-Latn-AZ" sz="2400" dirty="0"/>
              <a:t> Morfoloji olaraq qığırdağın hipertrofiyası yaranır.</a:t>
            </a:r>
            <a:endParaRPr lang="ru-RU" dirty="0"/>
          </a:p>
        </p:txBody>
      </p:sp>
      <p:pic>
        <p:nvPicPr>
          <p:cNvPr id="8" name="Рисунок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700808"/>
            <a:ext cx="5216800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en-US" sz="4000" dirty="0"/>
              <a:t>Etiologiyası</a:t>
            </a:r>
            <a:endParaRPr lang="en-US" altLang="en-US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az-Latn-AZ" altLang="en-US" b="1" dirty="0">
                <a:solidFill>
                  <a:srgbClr val="7030A0"/>
                </a:solidFill>
              </a:rPr>
              <a:t>Etiologiyası məlum deyil. </a:t>
            </a:r>
          </a:p>
          <a:p>
            <a:pPr algn="just"/>
            <a:endParaRPr lang="az-Latn-AZ" altLang="en-US" b="1" dirty="0"/>
          </a:p>
          <a:p>
            <a:pPr algn="just"/>
            <a:r>
              <a:rPr lang="az-Latn-AZ" altLang="en-US" b="1" dirty="0"/>
              <a:t>Yaranmasını izah edən 3</a:t>
            </a:r>
            <a:r>
              <a:rPr lang="en-US" altLang="en-US" b="1" dirty="0"/>
              <a:t> </a:t>
            </a:r>
            <a:r>
              <a:rPr lang="az-Latn-AZ" altLang="en-US" b="1" dirty="0"/>
              <a:t>nəzəriyyə var:</a:t>
            </a:r>
          </a:p>
          <a:p>
            <a:pPr algn="just">
              <a:buFont typeface="Wingdings" pitchFamily="2" charset="2"/>
              <a:buChar char="v"/>
            </a:pPr>
            <a:r>
              <a:rPr lang="az-Latn-AZ" altLang="en-US" b="1" dirty="0"/>
              <a:t>Travma nəzəriyyəsi</a:t>
            </a:r>
          </a:p>
          <a:p>
            <a:pPr algn="just">
              <a:buFont typeface="Wingdings" pitchFamily="2" charset="2"/>
              <a:buChar char="v"/>
            </a:pPr>
            <a:r>
              <a:rPr lang="az-Latn-AZ" b="1" dirty="0"/>
              <a:t>İnfeksion-allergik nəzəriyyə</a:t>
            </a:r>
          </a:p>
          <a:p>
            <a:pPr algn="just">
              <a:buFont typeface="Wingdings" pitchFamily="2" charset="2"/>
              <a:buChar char="v"/>
            </a:pPr>
            <a:r>
              <a:rPr lang="az-Latn-AZ" b="1" dirty="0"/>
              <a:t>Alimentar-distrofik nəzəriyyə</a:t>
            </a:r>
            <a:endParaRPr lang="az-Latn-AZ" altLang="en-US" b="1" dirty="0"/>
          </a:p>
          <a:p>
            <a:endParaRPr lang="en-US" dirty="0"/>
          </a:p>
        </p:txBody>
      </p:sp>
      <p:pic>
        <p:nvPicPr>
          <p:cNvPr id="9" name="Рисунок 5" descr="ÐÐ¾ÑÐ¾Ð¶ÐµÐµ Ð¸Ð·Ð¾Ð±ÑÐ°Ð¶ÐµÐ½Ð¸Ðµ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600056" y="1556792"/>
            <a:ext cx="4896544" cy="462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000" dirty="0"/>
              <a:t>K</a:t>
            </a:r>
            <a:r>
              <a:rPr lang="en-US" altLang="en-US" sz="4000" dirty="0" err="1"/>
              <a:t>linika</a:t>
            </a:r>
            <a:endParaRPr lang="az-Latn-AZ" altLang="en-US" sz="4000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767408" y="1272529"/>
            <a:ext cx="5181600" cy="4620171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endParaRPr lang="az-Latn-AZ" sz="3600" dirty="0">
              <a:solidFill>
                <a:schemeClr val="accent1"/>
              </a:solidFill>
            </a:endParaRPr>
          </a:p>
          <a:p>
            <a:pPr algn="just"/>
            <a:r>
              <a:rPr lang="az-Latn-AZ" sz="3600" dirty="0"/>
              <a:t>lokal ağrı</a:t>
            </a:r>
          </a:p>
          <a:p>
            <a:pPr algn="just"/>
            <a:r>
              <a:rPr lang="az-Latn-AZ" sz="3600" dirty="0"/>
              <a:t>hiperemiya</a:t>
            </a:r>
          </a:p>
          <a:p>
            <a:pPr algn="just"/>
            <a:r>
              <a:rPr lang="az-Latn-AZ" sz="3600" dirty="0"/>
              <a:t>bərk konsistensiyalı şişkinlik</a:t>
            </a:r>
          </a:p>
          <a:p>
            <a:pPr algn="just"/>
            <a:r>
              <a:rPr lang="az-Latn-AZ" sz="3600" dirty="0"/>
              <a:t>nəfəs darlığı</a:t>
            </a:r>
          </a:p>
          <a:p>
            <a:pPr algn="just"/>
            <a:r>
              <a:rPr lang="az-Latn-AZ" sz="3600" dirty="0"/>
              <a:t>öskürək</a:t>
            </a:r>
          </a:p>
          <a:p>
            <a:pPr algn="just"/>
            <a:r>
              <a:rPr lang="az-Latn-AZ" sz="2000" b="1" dirty="0"/>
              <a:t>   </a:t>
            </a:r>
            <a:r>
              <a:rPr lang="en-US" sz="2000" b="1" dirty="0" err="1">
                <a:solidFill>
                  <a:schemeClr val="accent1"/>
                </a:solidFill>
              </a:rPr>
              <a:t>Ağrılar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çox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zaman</a:t>
            </a:r>
            <a:r>
              <a:rPr lang="en-US" sz="2000" b="1" dirty="0">
                <a:solidFill>
                  <a:schemeClr val="accent1"/>
                </a:solidFill>
              </a:rPr>
              <a:t>   </a:t>
            </a:r>
            <a:r>
              <a:rPr lang="en-US" sz="2000" b="1" dirty="0" err="1">
                <a:solidFill>
                  <a:schemeClr val="accent1"/>
                </a:solidFill>
              </a:rPr>
              <a:t>döş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qəfəsinin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ön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divarına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olan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zərbə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və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ya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sıxılmasından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sonra</a:t>
            </a:r>
            <a:r>
              <a:rPr lang="en-US" sz="2000" b="1" dirty="0">
                <a:solidFill>
                  <a:schemeClr val="accent1"/>
                </a:solidFill>
              </a:rPr>
              <a:t> </a:t>
            </a:r>
            <a:r>
              <a:rPr lang="en-US" sz="2000" b="1" dirty="0" err="1">
                <a:solidFill>
                  <a:schemeClr val="accent1"/>
                </a:solidFill>
              </a:rPr>
              <a:t>başlayır</a:t>
            </a:r>
            <a:r>
              <a:rPr lang="en-US" sz="2000" b="1" dirty="0">
                <a:solidFill>
                  <a:schemeClr val="accent1"/>
                </a:solidFill>
              </a:rPr>
              <a:t>.</a:t>
            </a:r>
            <a:endParaRPr lang="ru-RU" sz="2000" dirty="0">
              <a:solidFill>
                <a:schemeClr val="accent1"/>
              </a:solidFill>
            </a:endParaRPr>
          </a:p>
        </p:txBody>
      </p:sp>
      <p:pic>
        <p:nvPicPr>
          <p:cNvPr id="8" name="Рисунок 6" descr="http://www.ijoonline.com/articles/2019/53/4/images/IndianJOrthop_2019_53_4_574_257495_f1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556792"/>
            <a:ext cx="4536504" cy="433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18411179"/>
              </p:ext>
            </p:extLst>
          </p:nvPr>
        </p:nvGraphicFramePr>
        <p:xfrm>
          <a:off x="452398" y="1196752"/>
          <a:ext cx="557159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 descr="http://www.ijoonline.com/articles/2019/53/4/images/IndianJOrthop_2019_53_4_574_257495_f2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16080" y="1214640"/>
            <a:ext cx="4407035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 kriteriya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az-Latn-AZ" dirty="0"/>
              <a:t> döş qəfəsinin ön divarında lokal ağrı</a:t>
            </a:r>
          </a:p>
          <a:p>
            <a:pPr>
              <a:buFont typeface="Wingdings" pitchFamily="2" charset="2"/>
              <a:buChar char="Ø"/>
            </a:pPr>
            <a:r>
              <a:rPr lang="az-Latn-AZ" dirty="0"/>
              <a:t> ağrı sahəsində hiperemiya (kəskin dövrdə)</a:t>
            </a:r>
          </a:p>
          <a:p>
            <a:pPr>
              <a:buFont typeface="Wingdings" pitchFamily="2" charset="2"/>
              <a:buChar char="Ø"/>
            </a:pPr>
            <a:r>
              <a:rPr lang="az-Latn-AZ" dirty="0"/>
              <a:t> ağrı nahiyyəsində bərk konsistensiyalı, hərəkətsiz şişkinlik (40-70%)</a:t>
            </a:r>
          </a:p>
          <a:p>
            <a:pPr>
              <a:buFont typeface="Wingdings" pitchFamily="2" charset="2"/>
              <a:buChar char="Ø"/>
            </a:pPr>
            <a:r>
              <a:rPr lang="az-Latn-AZ" dirty="0"/>
              <a:t> EKQ (EXO kardioqrafiya) normal  nəticə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</a:t>
            </a:r>
            <a:endParaRPr lang="en-US" dirty="0"/>
          </a:p>
        </p:txBody>
      </p:sp>
      <p:pic>
        <p:nvPicPr>
          <p:cNvPr id="8" name="Рисунок 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1628800"/>
            <a:ext cx="4037644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1127448" y="1630672"/>
            <a:ext cx="5181600" cy="4351338"/>
          </a:xfrm>
        </p:spPr>
        <p:txBody>
          <a:bodyPr/>
          <a:lstStyle/>
          <a:p>
            <a:pPr marL="990600" lvl="1" indent="-533400">
              <a:defRPr/>
            </a:pPr>
            <a:r>
              <a:rPr lang="az-Latn-AZ" b="1" dirty="0"/>
              <a:t>İstirahət-hərəkət məhdudluğu</a:t>
            </a:r>
          </a:p>
          <a:p>
            <a:pPr marL="990600" lvl="1" indent="-533400">
              <a:defRPr/>
            </a:pPr>
            <a:endParaRPr lang="az-Latn-AZ" b="1" dirty="0"/>
          </a:p>
          <a:p>
            <a:pPr marL="990600" lvl="1" indent="-533400">
              <a:defRPr/>
            </a:pPr>
            <a:r>
              <a:rPr lang="az-Latn-AZ" b="1" dirty="0"/>
              <a:t>QSİƏD (per os)</a:t>
            </a:r>
          </a:p>
          <a:p>
            <a:pPr marL="990600" lvl="1" indent="-533400">
              <a:defRPr/>
            </a:pPr>
            <a:endParaRPr lang="az-Latn-AZ" b="1" dirty="0"/>
          </a:p>
          <a:p>
            <a:pPr marL="990600" lvl="1" indent="-533400">
              <a:defRPr/>
            </a:pPr>
            <a:r>
              <a:rPr lang="az-Latn-AZ" b="1" dirty="0"/>
              <a:t>Steroidlər (inyeksiya-3 ay)</a:t>
            </a:r>
          </a:p>
          <a:p>
            <a:pPr marL="990600" lvl="1" indent="-533400">
              <a:defRPr/>
            </a:pPr>
            <a:endParaRPr lang="az-Latn-AZ" b="1" dirty="0"/>
          </a:p>
          <a:p>
            <a:pPr marL="990600" lvl="1" indent="-533400">
              <a:defRPr/>
            </a:pPr>
            <a:r>
              <a:rPr lang="az-Latn-AZ" b="1" dirty="0"/>
              <a:t>Cərrahi müalicə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i="1" dirty="0"/>
              <a:t>Cərrahi müalicə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solidFill>
            <a:schemeClr val="bg1"/>
          </a:solidFill>
        </p:spPr>
        <p:txBody>
          <a:bodyPr rtlCol="0">
            <a:normAutofit/>
          </a:bodyPr>
          <a:lstStyle/>
          <a:p>
            <a:pPr marL="365760" indent="-365760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az-Latn-AZ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Xondrektomiya</a:t>
            </a:r>
            <a:r>
              <a:rPr lang="az-Latn-A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</a:p>
          <a:p>
            <a:pPr marL="0" indent="0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az-Latn-A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az-Latn-AZ" b="1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Bu müalicədən sonra residiv müşahidə edilmir</a:t>
            </a:r>
            <a:r>
              <a:rPr lang="az-Latn-AZ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9" name="Рисунок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1628800"/>
            <a:ext cx="4799939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az-Latn-AZ" dirty="0"/>
              <a:t>Döş divarı törəmələri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07368" y="1052736"/>
            <a:ext cx="5181600" cy="4351338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en-US" b="1" dirty="0"/>
          </a:p>
          <a:p>
            <a:pPr>
              <a:buNone/>
            </a:pPr>
            <a:endParaRPr lang="en-US" b="1" dirty="0"/>
          </a:p>
          <a:p>
            <a:pPr algn="just">
              <a:buNone/>
            </a:pPr>
            <a:r>
              <a:rPr lang="az-Latn-AZ" sz="3600" dirty="0">
                <a:solidFill>
                  <a:schemeClr val="accent1"/>
                </a:solidFill>
              </a:rPr>
              <a:t>  </a:t>
            </a:r>
            <a:r>
              <a:rPr lang="az-Latn-AZ" sz="3600" dirty="0"/>
              <a:t>Süd vəzi və parietal plevra törəmələri istisna olmaqla qabırğa, əzələ və digər toxumalardan inkişaf edən xoş və bədxassəli törəmələr nəzərdə tutulur. </a:t>
            </a:r>
            <a:endParaRPr lang="ru-RU" sz="3600" dirty="0"/>
          </a:p>
          <a:p>
            <a:pPr>
              <a:buNone/>
            </a:pPr>
            <a:endParaRPr lang="ru-RU" dirty="0"/>
          </a:p>
        </p:txBody>
      </p:sp>
      <p:pic>
        <p:nvPicPr>
          <p:cNvPr id="8" name="Рисунок 5" descr="ÐÐ°ÑÑÐ¸Ð½ÐºÐ¸ Ð¿Ð¾ Ð·Ð°Ð¿ÑÐ¾ÑÑ thoracic wall tumors"/>
          <p:cNvPicPr>
            <a:picLocks noGrp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168008" y="1519505"/>
            <a:ext cx="5472608" cy="4357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Təsnifatı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az-Latn-AZ" sz="3200" dirty="0"/>
              <a:t>I-li törəmələr: xöş xassəli və bəd xassəli</a:t>
            </a:r>
          </a:p>
          <a:p>
            <a:pPr>
              <a:buNone/>
            </a:pPr>
            <a:r>
              <a:rPr lang="az-Latn-AZ" sz="3200" dirty="0"/>
              <a:t>Metastatik (II-li) törəmələr: sarkomalar, karsinoma</a:t>
            </a:r>
          </a:p>
          <a:p>
            <a:pPr>
              <a:buNone/>
            </a:pPr>
            <a:r>
              <a:rPr lang="az-Latn-AZ" sz="3200" dirty="0"/>
              <a:t>Digər: sistlər</a:t>
            </a: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dirty="0"/>
            </a:br>
            <a:r>
              <a:rPr lang="az-Latn-AZ" sz="3200" dirty="0"/>
              <a:t>Xoşxassəli törəmələr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51384" y="1268761"/>
            <a:ext cx="5976664" cy="4248472"/>
          </a:xfrm>
        </p:spPr>
        <p:txBody>
          <a:bodyPr>
            <a:normAutofit fontScale="92500" lnSpcReduction="20000"/>
          </a:bodyPr>
          <a:lstStyle/>
          <a:p>
            <a:r>
              <a:rPr lang="az-Latn-AZ" sz="4400" dirty="0"/>
              <a:t> l</a:t>
            </a:r>
            <a:r>
              <a:rPr lang="en-US" sz="4400" dirty="0" err="1"/>
              <a:t>i</a:t>
            </a:r>
            <a:r>
              <a:rPr lang="az-Latn-AZ" sz="4400" dirty="0"/>
              <a:t>poma</a:t>
            </a:r>
          </a:p>
          <a:p>
            <a:r>
              <a:rPr lang="az-Latn-AZ" sz="4400" dirty="0"/>
              <a:t> kavernoz limfangioma</a:t>
            </a:r>
          </a:p>
          <a:p>
            <a:r>
              <a:rPr lang="az-Latn-AZ" sz="4400" dirty="0"/>
              <a:t> hemangioma</a:t>
            </a:r>
          </a:p>
          <a:p>
            <a:r>
              <a:rPr lang="az-Latn-AZ" sz="4400" dirty="0"/>
              <a:t> xondroma</a:t>
            </a:r>
          </a:p>
          <a:p>
            <a:r>
              <a:rPr lang="az-Latn-AZ" sz="4400" dirty="0"/>
              <a:t> osteoma</a:t>
            </a:r>
          </a:p>
          <a:p>
            <a:r>
              <a:rPr lang="az-Latn-AZ" sz="4400" dirty="0"/>
              <a:t> eozinofilqranuloma</a:t>
            </a:r>
          </a:p>
          <a:p>
            <a:r>
              <a:rPr lang="az-Latn-AZ" sz="4400" dirty="0"/>
              <a:t> osteoblastoklastoma  </a:t>
            </a:r>
            <a:endParaRPr lang="ru-RU" sz="4400" dirty="0"/>
          </a:p>
          <a:p>
            <a:endParaRPr lang="ru-RU" sz="3100" dirty="0">
              <a:solidFill>
                <a:schemeClr val="accent1"/>
              </a:solidFill>
            </a:endParaRPr>
          </a:p>
          <a:p>
            <a:endParaRPr lang="ru-RU" dirty="0"/>
          </a:p>
        </p:txBody>
      </p:sp>
      <p:pic>
        <p:nvPicPr>
          <p:cNvPr id="8" name="Picture 2" descr="ÐÐ°ÑÑÐ¸Ð½ÐºÐ¸ Ð¿Ð¾ Ð·Ð°Ð¿ÑÐ¾ÑÑ thoracic wall tumor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84032" y="1268760"/>
            <a:ext cx="5181600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Klinikası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sz="2400" dirty="0"/>
              <a:t>Asimptomatik</a:t>
            </a:r>
          </a:p>
          <a:p>
            <a:pPr>
              <a:buNone/>
            </a:pPr>
            <a:r>
              <a:rPr lang="az-Latn-AZ" sz="2400" dirty="0"/>
              <a:t>Simptomatik-</a:t>
            </a:r>
          </a:p>
          <a:p>
            <a:pPr>
              <a:buFont typeface="Wingdings" pitchFamily="2" charset="2"/>
              <a:buChar char="v"/>
            </a:pPr>
            <a:r>
              <a:rPr lang="az-Latn-AZ" sz="2400" dirty="0"/>
              <a:t>Şişkinlik (törəmə)</a:t>
            </a:r>
          </a:p>
          <a:p>
            <a:pPr>
              <a:buFont typeface="Wingdings" pitchFamily="2" charset="2"/>
              <a:buChar char="v"/>
            </a:pPr>
            <a:r>
              <a:rPr lang="az-Latn-AZ" sz="2400" dirty="0"/>
              <a:t>qonşu strukturlara sirayət etdikdə və ya qabırğaarası sinirləri sıxdıqda ağrı </a:t>
            </a:r>
          </a:p>
          <a:p>
            <a:pPr>
              <a:buFont typeface="Wingdings" pitchFamily="2" charset="2"/>
              <a:buChar char="v"/>
            </a:pPr>
            <a:r>
              <a:rPr lang="az-Latn-AZ" sz="2400" dirty="0"/>
              <a:t>törəmənin böyüməsi və döşdaxili strukturları zədələməsi nəticəsində öskürək, təngnəfəslik, qanhayxırma, arıqlama</a:t>
            </a:r>
            <a:endParaRPr lang="ru-RU" sz="2400" dirty="0"/>
          </a:p>
          <a:p>
            <a:r>
              <a:rPr lang="az-Latn-AZ" sz="2400" b="1" dirty="0"/>
              <a:t>Diaqnostikası-- Rj</a:t>
            </a:r>
            <a:r>
              <a:rPr lang="az-Latn-AZ" sz="2400" dirty="0"/>
              <a:t>, USM, KT, biopsiya, göstərişə görə angioqrafiya və bronxoskopiya </a:t>
            </a:r>
            <a:endParaRPr lang="ru-RU" sz="2400" dirty="0"/>
          </a:p>
          <a:p>
            <a:r>
              <a:rPr lang="az-Latn-AZ" sz="2400" b="1" dirty="0"/>
              <a:t>Radikal müalicəsi</a:t>
            </a:r>
            <a:r>
              <a:rPr lang="az-Latn-AZ" sz="2400" dirty="0"/>
              <a:t> ---eksiziya, qabırğanın və döş sümüyünün rezeksiyası</a:t>
            </a:r>
            <a:endParaRPr lang="ru-RU" sz="2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dirty="0"/>
            </a:br>
            <a:r>
              <a:rPr lang="az-Latn-AZ" sz="3200" dirty="0"/>
              <a:t>Bədxassəli şişlər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052736"/>
            <a:ext cx="10515600" cy="5124227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az-Latn-AZ" sz="2800" dirty="0"/>
              <a:t>birincili və ikincili  </a:t>
            </a:r>
            <a:endParaRPr lang="ru-RU" sz="2800" dirty="0"/>
          </a:p>
          <a:p>
            <a:pPr lvl="0" algn="just"/>
            <a:r>
              <a:rPr lang="az-Latn-AZ" sz="2800" dirty="0"/>
              <a:t>Birincili bəd xassəli törəmələr --sarkomalar </a:t>
            </a:r>
          </a:p>
          <a:p>
            <a:pPr lvl="0" algn="just"/>
            <a:r>
              <a:rPr lang="az-Latn-AZ" sz="2800" dirty="0"/>
              <a:t>Bunların 45%-i yumşaq toxumalardan, 55%-i isə qığırdaq və sümük toxumasından inkişaf edir. </a:t>
            </a:r>
          </a:p>
          <a:p>
            <a:pPr lvl="0" algn="just"/>
            <a:endParaRPr lang="az-Latn-AZ" sz="2800" dirty="0"/>
          </a:p>
          <a:p>
            <a:pPr lvl="0" algn="ctr">
              <a:buNone/>
            </a:pPr>
            <a:r>
              <a:rPr lang="az-Latn-AZ" sz="2800" b="1" dirty="0"/>
              <a:t>Histoloji quruluşuna görə:</a:t>
            </a:r>
          </a:p>
          <a:p>
            <a:pPr lvl="0" algn="just"/>
            <a:r>
              <a:rPr lang="az-Latn-AZ" sz="2800" dirty="0"/>
              <a:t>Fibrosarkoma</a:t>
            </a:r>
          </a:p>
          <a:p>
            <a:pPr lvl="0" algn="just"/>
            <a:r>
              <a:rPr lang="az-Latn-AZ" sz="2800" dirty="0"/>
              <a:t>E</a:t>
            </a:r>
            <a:r>
              <a:rPr lang="en-US" sz="2800" dirty="0"/>
              <a:t>wing </a:t>
            </a:r>
            <a:r>
              <a:rPr lang="en-US" sz="2800" dirty="0" err="1"/>
              <a:t>sarkoma</a:t>
            </a:r>
            <a:r>
              <a:rPr lang="az-Latn-AZ" sz="2800" dirty="0"/>
              <a:t> </a:t>
            </a:r>
          </a:p>
          <a:p>
            <a:pPr lvl="0" algn="just"/>
            <a:r>
              <a:rPr lang="az-Latn-AZ" sz="2800" dirty="0"/>
              <a:t>osteosarkoma</a:t>
            </a:r>
          </a:p>
          <a:p>
            <a:pPr lvl="0" algn="just"/>
            <a:r>
              <a:rPr lang="az-Latn-AZ" sz="2800" dirty="0"/>
              <a:t>xondrosarkoma </a:t>
            </a:r>
          </a:p>
          <a:p>
            <a:pPr lvl="0" algn="just"/>
            <a:r>
              <a:rPr lang="az-Latn-AZ" sz="2800" dirty="0"/>
              <a:t>retikulosarkoma </a:t>
            </a:r>
          </a:p>
          <a:p>
            <a:pPr lvl="0" algn="just"/>
            <a:r>
              <a:rPr lang="az-Latn-AZ" sz="2800" dirty="0"/>
              <a:t>angioleyomiosarkoma </a:t>
            </a:r>
          </a:p>
          <a:p>
            <a:pPr lvl="0" algn="just"/>
            <a:r>
              <a:rPr lang="az-Latn-AZ" sz="2800" dirty="0"/>
              <a:t>hemangioperisitar sarkoma</a:t>
            </a:r>
            <a:endParaRPr lang="ru-RU" sz="28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II-li bəd xassəli törəmələr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Wingdings" panose="05000000000000000000" pitchFamily="2" charset="2"/>
              <a:buChar char="ü"/>
            </a:pPr>
            <a:r>
              <a:rPr lang="az-Latn-AZ" sz="2400" dirty="0"/>
              <a:t>ağciyər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az-Latn-AZ" sz="2400" dirty="0"/>
              <a:t>mediastinum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az-Latn-AZ" sz="2400" dirty="0"/>
              <a:t>digər orqanların bədxassəli törəmələrinin metastazı </a:t>
            </a:r>
            <a:endParaRPr lang="ru-RU" sz="24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dirty="0"/>
              <a:t>Metastatik döş divarı törəməsi</a:t>
            </a:r>
            <a:endParaRPr lang="ru-RU" dirty="0"/>
          </a:p>
        </p:txBody>
      </p:sp>
      <p:pic>
        <p:nvPicPr>
          <p:cNvPr id="5" name="Содержимое 4" descr="http://www.jmedscindmc.com/articles/2014/34/6/images/JMedSci_2014_34_6_272_147272_f1.jpg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6312024" y="1700808"/>
            <a:ext cx="5181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92998" y="1700808"/>
            <a:ext cx="5181600" cy="4351338"/>
          </a:xfrm>
        </p:spPr>
        <p:txBody>
          <a:bodyPr/>
          <a:lstStyle/>
          <a:p>
            <a:r>
              <a:rPr lang="az-Latn-AZ" dirty="0"/>
              <a:t>67 yaşlı qadın, uşaqlıq boynu SCC  döş qəfəsinin sol yarısına metastazı</a:t>
            </a:r>
            <a:endParaRPr lang="ru-RU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i="1" dirty="0"/>
            </a:br>
            <a:r>
              <a:rPr lang="az-Latn-AZ" sz="3200" i="1" dirty="0"/>
              <a:t>Klinikası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sz="3600" dirty="0"/>
              <a:t> </a:t>
            </a:r>
            <a:r>
              <a:rPr lang="az-Latn-AZ" sz="3600" b="1" dirty="0"/>
              <a:t>Erkən mərhələdə asimptomatik</a:t>
            </a:r>
          </a:p>
          <a:p>
            <a:pPr>
              <a:buNone/>
            </a:pPr>
            <a:r>
              <a:rPr lang="az-Latn-AZ" sz="3600" dirty="0"/>
              <a:t>Şişin böyüməsi ilə əlaqədar:</a:t>
            </a:r>
          </a:p>
          <a:p>
            <a:pPr>
              <a:buNone/>
            </a:pPr>
            <a:r>
              <a:rPr lang="az-Latn-AZ" sz="3600" dirty="0"/>
              <a:t> döş qəfəsində</a:t>
            </a:r>
          </a:p>
          <a:p>
            <a:r>
              <a:rPr lang="az-Latn-AZ" sz="3600" dirty="0"/>
              <a:t> diskomfort </a:t>
            </a:r>
          </a:p>
          <a:p>
            <a:r>
              <a:rPr lang="az-Latn-AZ" sz="3600" dirty="0"/>
              <a:t>ağrı</a:t>
            </a:r>
          </a:p>
          <a:p>
            <a:r>
              <a:rPr lang="az-Latn-AZ" sz="3600" dirty="0"/>
              <a:t>qızdırma </a:t>
            </a:r>
          </a:p>
          <a:p>
            <a:r>
              <a:rPr lang="az-Latn-AZ" sz="3600" dirty="0"/>
              <a:t>iştahsızlıq </a:t>
            </a:r>
          </a:p>
          <a:p>
            <a:r>
              <a:rPr lang="az-Latn-AZ" sz="3600" dirty="0"/>
              <a:t>arıqlama </a:t>
            </a:r>
          </a:p>
          <a:p>
            <a:r>
              <a:rPr lang="az-Latn-AZ" sz="3600" dirty="0"/>
              <a:t>döş qəfəsinin deformasiyası</a:t>
            </a:r>
            <a:endParaRPr lang="ru-RU" sz="3600" dirty="0"/>
          </a:p>
          <a:p>
            <a:endParaRPr lang="ru-RU" dirty="0"/>
          </a:p>
        </p:txBody>
      </p:sp>
      <p:pic>
        <p:nvPicPr>
          <p:cNvPr id="8" name="Рисунок 4" descr="https://ars.els-cdn.com/content/image/1-s2.0-S1556086415324229-gr2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28048" y="1700808"/>
            <a:ext cx="489654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i="1" dirty="0"/>
            </a:br>
            <a:r>
              <a:rPr lang="az-Latn-AZ" sz="3200" i="1" dirty="0"/>
              <a:t>Diaqnostikası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sz="3600" dirty="0"/>
              <a:t>Rentgen, KT, MRT,</a:t>
            </a:r>
            <a:r>
              <a:rPr lang="en-US" sz="3600" dirty="0"/>
              <a:t> PET,</a:t>
            </a:r>
            <a:r>
              <a:rPr lang="az-Latn-AZ" sz="3600" dirty="0"/>
              <a:t> biopsiya, sümük sintiqrafiyası</a:t>
            </a:r>
            <a:endParaRPr lang="ru-RU" sz="3600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i="1" dirty="0"/>
            </a:br>
            <a:r>
              <a:rPr lang="az-Latn-AZ" sz="3200" i="1" dirty="0"/>
              <a:t>Müalicəsi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7574" y="1484783"/>
            <a:ext cx="4878346" cy="4692179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n-US" sz="2400" dirty="0"/>
              <a:t>R</a:t>
            </a:r>
            <a:r>
              <a:rPr lang="az-Latn-AZ" sz="2400" dirty="0"/>
              <a:t>adikal rezeksiya</a:t>
            </a:r>
            <a:r>
              <a:rPr lang="en-US" sz="2400" dirty="0"/>
              <a:t> (b</a:t>
            </a:r>
            <a:r>
              <a:rPr lang="az-Latn-AZ" sz="2400" dirty="0"/>
              <a:t>əd xassəli plevral</a:t>
            </a:r>
            <a:r>
              <a:rPr lang="en-US" sz="2400" dirty="0"/>
              <a:t> </a:t>
            </a:r>
            <a:r>
              <a:rPr lang="az-Latn-AZ" sz="2400" dirty="0"/>
              <a:t>eksudat əks göstərişdir</a:t>
            </a:r>
            <a:r>
              <a:rPr lang="en-US" sz="2400" dirty="0"/>
              <a:t>)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400" dirty="0" err="1"/>
              <a:t>Kimya</a:t>
            </a:r>
            <a:r>
              <a:rPr lang="en-US" sz="2400" dirty="0"/>
              <a:t> </a:t>
            </a:r>
            <a:r>
              <a:rPr lang="en-US" sz="2400" dirty="0" err="1"/>
              <a:t>terapiya</a:t>
            </a:r>
            <a:endParaRPr lang="en-US" sz="2400" dirty="0"/>
          </a:p>
          <a:p>
            <a:pPr algn="just">
              <a:buFont typeface="Wingdings" pitchFamily="2" charset="2"/>
              <a:buChar char="Ø"/>
            </a:pPr>
            <a:r>
              <a:rPr lang="az-Latn-AZ" sz="2400" dirty="0"/>
              <a:t>Süa terapiya</a:t>
            </a:r>
          </a:p>
          <a:p>
            <a:endParaRPr lang="ru-RU" sz="1800" dirty="0"/>
          </a:p>
        </p:txBody>
      </p:sp>
      <p:pic>
        <p:nvPicPr>
          <p:cNvPr id="8" name="Рисунок 5" descr="http://www.jmedscindmc.com/articles/2014/34/6/images/JMedSci_2014_34_6_272_147272_f2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484784"/>
            <a:ext cx="5181600" cy="4692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Müalicəsi</a:t>
            </a:r>
            <a:endParaRPr lang="ru-RU" dirty="0"/>
          </a:p>
        </p:txBody>
      </p:sp>
      <p:pic>
        <p:nvPicPr>
          <p:cNvPr id="5" name="Содержимое 4" descr="http://www.jmedscindmc.com/articles/2014/34/6/images/JMedSci_2014_34_6_272_147272_f3.jpg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320136" y="1340768"/>
            <a:ext cx="4265612" cy="494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79376" y="1124744"/>
            <a:ext cx="609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az-Latn-AZ" sz="3600" dirty="0">
                <a:latin typeface="Arial" panose="020B0604020202020204" pitchFamily="34" charset="0"/>
                <a:cs typeface="Arial" panose="020B0604020202020204" pitchFamily="34" charset="0"/>
              </a:rPr>
              <a:t>Əməliyyat zamanı yaranmış döş qəfəsi defektləri dəri-əzələ loskutu, sintetik torlarla bərpa edilir.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http://jtd.amegroups.com/article/viewFile/4471/html/3504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408" y="3868468"/>
            <a:ext cx="5940425" cy="2415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az-Latn-AZ" dirty="0"/>
              <a:t>üni qabırga(lar)</a:t>
            </a:r>
            <a:endParaRPr lang="ru-RU" dirty="0"/>
          </a:p>
        </p:txBody>
      </p:sp>
      <p:pic>
        <p:nvPicPr>
          <p:cNvPr id="5" name="Содержимое 4" descr="Chest wall reconstruction with polylactic acid (PLA) rib struts."/>
          <p:cNvPicPr>
            <a:picLocks noGrp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952500" y="1412776"/>
            <a:ext cx="4855468" cy="3676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913996"/>
              </p:ext>
            </p:extLst>
          </p:nvPr>
        </p:nvGraphicFramePr>
        <p:xfrm>
          <a:off x="6760505" y="5291989"/>
          <a:ext cx="4431630" cy="520700"/>
        </p:xfrm>
        <a:graphic>
          <a:graphicData uri="http://schemas.openxmlformats.org/drawingml/2006/table">
            <a:tbl>
              <a:tblPr/>
              <a:tblGrid>
                <a:gridCol w="4431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700">
                <a:tc>
                  <a:txBody>
                    <a:bodyPr/>
                    <a:lstStyle/>
                    <a:p>
                      <a:r>
                        <a:rPr lang="az-Latn-A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Titan süni qabırğalar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076584"/>
              </p:ext>
            </p:extLst>
          </p:nvPr>
        </p:nvGraphicFramePr>
        <p:xfrm>
          <a:off x="1703512" y="5291989"/>
          <a:ext cx="3733800" cy="520700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0700">
                <a:tc>
                  <a:txBody>
                    <a:bodyPr/>
                    <a:lstStyle/>
                    <a:p>
                      <a:r>
                        <a:rPr lang="az-Latn-A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Polylactic</a:t>
                      </a:r>
                      <a:r>
                        <a:rPr lang="az-Latn-AZ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acid  qabırğa kompleksi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1" name="Рисунок 5" descr="3D CT reconstruction showing titanium rib bridges"/>
          <p:cNvPicPr>
            <a:picLocks noGr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456040" y="1412775"/>
            <a:ext cx="5040560" cy="3676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Proqnoz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3432" y="1825625"/>
            <a:ext cx="10370368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az-Latn-AZ" sz="3600" dirty="0"/>
              <a:t>Radikal müalicəsindən sonra 5 illik yaşama 16,8% təşkil edir. </a:t>
            </a:r>
            <a:endParaRPr lang="ru-RU" sz="3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79576" y="2492896"/>
            <a:ext cx="7704856" cy="1627966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9277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212976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88382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1967</TotalTime>
  <Words>510</Words>
  <Application>Microsoft Office PowerPoint</Application>
  <PresentationFormat>Widescreen</PresentationFormat>
  <Paragraphs>114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Times New Roman</vt:lpstr>
      <vt:lpstr>Wingdings</vt:lpstr>
      <vt:lpstr>Praktiki dərs şablonu 7</vt:lpstr>
      <vt:lpstr>Tietze sindromu və ya kostoxondrit</vt:lpstr>
      <vt:lpstr>Tərifi</vt:lpstr>
      <vt:lpstr>Lokalizasiyası</vt:lpstr>
      <vt:lpstr>Etiologiyası</vt:lpstr>
      <vt:lpstr>Klinika</vt:lpstr>
      <vt:lpstr>Diaqnostika</vt:lpstr>
      <vt:lpstr>Diaqnostik kriteriya</vt:lpstr>
      <vt:lpstr>Müalicə</vt:lpstr>
      <vt:lpstr>Cərrahi müalicə</vt:lpstr>
      <vt:lpstr> Döş divarı törəmələri </vt:lpstr>
      <vt:lpstr>Təsnifatı</vt:lpstr>
      <vt:lpstr> Xoşxassəli törəmələr </vt:lpstr>
      <vt:lpstr>Klinikası</vt:lpstr>
      <vt:lpstr> Bədxassəli şişlər </vt:lpstr>
      <vt:lpstr>II-li bəd xassəli törəmələr</vt:lpstr>
      <vt:lpstr>Metastatik döş divarı törəməsi</vt:lpstr>
      <vt:lpstr> Klinikası </vt:lpstr>
      <vt:lpstr> Diaqnostikası </vt:lpstr>
      <vt:lpstr> Müalicəsi </vt:lpstr>
      <vt:lpstr>Müalicəsi</vt:lpstr>
      <vt:lpstr>Süni qabırga(lar)</vt:lpstr>
      <vt:lpstr>Proqnoz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156</cp:revision>
  <dcterms:created xsi:type="dcterms:W3CDTF">2001-04-16T20:54:45Z</dcterms:created>
  <dcterms:modified xsi:type="dcterms:W3CDTF">2021-07-09T12:46:35Z</dcterms:modified>
</cp:coreProperties>
</file>