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6"/>
  </p:notesMasterIdLst>
  <p:handoutMasterIdLst>
    <p:handoutMasterId r:id="rId17"/>
  </p:handoutMasterIdLst>
  <p:sldIdLst>
    <p:sldId id="284" r:id="rId2"/>
    <p:sldId id="290" r:id="rId3"/>
    <p:sldId id="315" r:id="rId4"/>
    <p:sldId id="314" r:id="rId5"/>
    <p:sldId id="293" r:id="rId6"/>
    <p:sldId id="306" r:id="rId7"/>
    <p:sldId id="307" r:id="rId8"/>
    <p:sldId id="316" r:id="rId9"/>
    <p:sldId id="310" r:id="rId10"/>
    <p:sldId id="311" r:id="rId11"/>
    <p:sldId id="288" r:id="rId12"/>
    <p:sldId id="287" r:id="rId13"/>
    <p:sldId id="317" r:id="rId14"/>
    <p:sldId id="318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11422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91556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15242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07257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0631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68005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7697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72839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0571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5472494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2446299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yırtığı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8841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79376" y="1122363"/>
            <a:ext cx="11161240" cy="2387600"/>
          </a:xfrm>
        </p:spPr>
        <p:txBody>
          <a:bodyPr>
            <a:normAutofit fontScale="90000"/>
          </a:bodyPr>
          <a:lstStyle/>
          <a:p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z-Latn-AZ" altLang="en-US" sz="6700" dirty="0"/>
              <a:t>Ağciyər yırtığı</a:t>
            </a:r>
            <a:br>
              <a:rPr lang="az-Latn-AZ" altLang="en-US" sz="6700" dirty="0"/>
            </a:br>
            <a:r>
              <a:rPr lang="az-Latn-AZ" sz="6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4400" dirty="0">
                <a:cs typeface="Times New Roman" pitchFamily="18" charset="0"/>
              </a:rPr>
              <a:t>(LUNG HERNİA)</a:t>
            </a:r>
            <a:br>
              <a:rPr lang="az-Latn-AZ" sz="4400" dirty="0">
                <a:cs typeface="Times New Roman" pitchFamily="18" charset="0"/>
              </a:rPr>
            </a:br>
            <a:r>
              <a:rPr lang="az-Latn-AZ" sz="4400" dirty="0">
                <a:cs typeface="Times New Roman" pitchFamily="18" charset="0"/>
              </a:rPr>
              <a:t>pneumonocele </a:t>
            </a:r>
            <a:endParaRPr lang="az-Latn-AZ" altLang="en-US" sz="44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</a:t>
            </a:r>
          </a:p>
          <a:p>
            <a:pPr>
              <a:lnSpc>
                <a:spcPct val="80000"/>
              </a:lnSpc>
            </a:pPr>
            <a:r>
              <a:rPr lang="az-Latn-AZ" altLang="en-US" sz="2400" b="1" dirty="0"/>
              <a:t>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23392" y="1340768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chemeClr val="accent1"/>
                </a:solidFill>
              </a:rPr>
              <a:t>Ağciyər yırtığı (döş divarı) - </a:t>
            </a:r>
            <a:r>
              <a:rPr lang="az-Latn-AZ" sz="3200" dirty="0">
                <a:solidFill>
                  <a:schemeClr val="accent1"/>
                </a:solidFill>
              </a:rPr>
              <a:t>ağciyər to</a:t>
            </a:r>
            <a:r>
              <a:rPr lang="en-US" sz="3200" dirty="0">
                <a:solidFill>
                  <a:schemeClr val="accent1"/>
                </a:solidFill>
              </a:rPr>
              <a:t>-</a:t>
            </a:r>
            <a:r>
              <a:rPr lang="az-Latn-AZ" sz="3200" dirty="0">
                <a:solidFill>
                  <a:schemeClr val="accent1"/>
                </a:solidFill>
              </a:rPr>
              <a:t>xumasının təbii dəliklərdən (döş qəfəsinin yuxarı aper</a:t>
            </a:r>
            <a:r>
              <a:rPr lang="en-US" sz="3200" dirty="0">
                <a:solidFill>
                  <a:schemeClr val="accent1"/>
                </a:solidFill>
              </a:rPr>
              <a:t>-</a:t>
            </a:r>
            <a:r>
              <a:rPr lang="az-Latn-AZ" sz="3200" dirty="0">
                <a:solidFill>
                  <a:schemeClr val="accent1"/>
                </a:solidFill>
              </a:rPr>
              <a:t>turası, diafraqma) və ya döş qəfəsi divarındakı patoloji defektlərdən dərialtına çıxmasına deyilir.</a:t>
            </a:r>
            <a:endParaRPr lang="en-GB" altLang="en-US" sz="3200" b="1" dirty="0">
              <a:solidFill>
                <a:schemeClr val="accent1"/>
              </a:solidFill>
            </a:endParaRPr>
          </a:p>
        </p:txBody>
      </p:sp>
      <p:pic>
        <p:nvPicPr>
          <p:cNvPr id="8" name="Рисунок 5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4112" y="1340768"/>
            <a:ext cx="409499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Təsnifatı</a:t>
            </a:r>
            <a:endParaRPr lang="ru-RU" sz="4000" dirty="0"/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5508625" y="549275"/>
            <a:ext cx="31670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</a:t>
            </a:r>
            <a:r>
              <a:rPr lang="az-Latn-AZ" sz="2800" b="1">
                <a:solidFill>
                  <a:schemeClr val="bg1"/>
                </a:solidFill>
              </a:rPr>
              <a:t>Ə</a:t>
            </a:r>
            <a:r>
              <a:rPr lang="en-US" sz="2800" b="1">
                <a:solidFill>
                  <a:schemeClr val="bg1"/>
                </a:solidFill>
              </a:rPr>
              <a:t>SN</a:t>
            </a:r>
            <a:r>
              <a:rPr lang="az-Latn-AZ" sz="2800" b="1">
                <a:solidFill>
                  <a:schemeClr val="bg1"/>
                </a:solidFill>
              </a:rPr>
              <a:t>İ</a:t>
            </a:r>
            <a:r>
              <a:rPr lang="en-US" sz="2800" b="1">
                <a:solidFill>
                  <a:schemeClr val="bg1"/>
                </a:solidFill>
              </a:rPr>
              <a:t>FAT</a:t>
            </a:r>
            <a:r>
              <a:rPr lang="az-Latn-AZ" sz="2800" b="1">
                <a:solidFill>
                  <a:schemeClr val="bg1"/>
                </a:solidFill>
              </a:rPr>
              <a:t>I</a:t>
            </a:r>
            <a:endParaRPr lang="ru-RU" sz="2800" b="1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86650" y="1412776"/>
            <a:ext cx="3529012" cy="115412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Spontan –anadangəlmə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--20%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800500" y="1562112"/>
            <a:ext cx="3887788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Qazanılmış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70919" y="3429000"/>
            <a:ext cx="3313113" cy="5762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Əməliyyatdan sonra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44072" y="3429000"/>
            <a:ext cx="3384550" cy="5762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Travmadan sonra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51288" y="5261293"/>
            <a:ext cx="3744912" cy="7207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Döş qəfəsinin küt travmasından sonra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36235" y="5247854"/>
            <a:ext cx="4008437" cy="7207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Döş qəfəsinin boşluğa nüfuz edən yaralanmasından sonra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>
            <a:cxnSpLocks/>
            <a:stCxn id="6" idx="4"/>
            <a:endCxn id="7" idx="0"/>
          </p:cNvCxnSpPr>
          <p:nvPr/>
        </p:nvCxnSpPr>
        <p:spPr>
          <a:xfrm flipH="1">
            <a:off x="4727476" y="2209812"/>
            <a:ext cx="2016918" cy="1219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" idx="4"/>
            <a:endCxn id="8" idx="0"/>
          </p:cNvCxnSpPr>
          <p:nvPr/>
        </p:nvCxnSpPr>
        <p:spPr>
          <a:xfrm>
            <a:off x="6744394" y="2209812"/>
            <a:ext cx="1691953" cy="1219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  <a:stCxn id="8" idx="2"/>
            <a:endCxn id="9" idx="0"/>
          </p:cNvCxnSpPr>
          <p:nvPr/>
        </p:nvCxnSpPr>
        <p:spPr>
          <a:xfrm flipH="1">
            <a:off x="6023744" y="4005263"/>
            <a:ext cx="2412603" cy="125603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12">
            <a:extLst>
              <a:ext uri="{FF2B5EF4-FFF2-40B4-BE49-F238E27FC236}">
                <a16:creationId xmlns:a16="http://schemas.microsoft.com/office/drawing/2014/main" id="{F8C7E5DE-57F0-4C8D-87B7-3D03C1DF26AC}"/>
              </a:ext>
            </a:extLst>
          </p:cNvPr>
          <p:cNvCxnSpPr>
            <a:cxnSpLocks/>
            <a:stCxn id="8" idx="2"/>
            <a:endCxn id="10" idx="0"/>
          </p:cNvCxnSpPr>
          <p:nvPr/>
        </p:nvCxnSpPr>
        <p:spPr>
          <a:xfrm>
            <a:off x="8436347" y="4005263"/>
            <a:ext cx="1704107" cy="124259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Ris</a:t>
            </a:r>
            <a:r>
              <a:rPr lang="az-Latn-AZ" dirty="0"/>
              <a:t>k</a:t>
            </a:r>
            <a:r>
              <a:rPr lang="en-US" dirty="0"/>
              <a:t> </a:t>
            </a:r>
            <a:r>
              <a:rPr lang="en-US" dirty="0" err="1"/>
              <a:t>amill</a:t>
            </a:r>
            <a:r>
              <a:rPr lang="az-Latn-AZ" dirty="0"/>
              <a:t>əri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1"/>
                </a:solidFill>
              </a:rPr>
              <a:t>Xroniki öskürək, sterioid dərmanların istfadəsi, ağır fiziki iş, döş qəfəsi travmaları</a:t>
            </a:r>
            <a:r>
              <a:rPr lang="en-US" dirty="0">
                <a:solidFill>
                  <a:schemeClr val="accent1"/>
                </a:solidFill>
              </a:rPr>
              <a:t>, </a:t>
            </a:r>
            <a:r>
              <a:rPr lang="en-US" dirty="0" err="1">
                <a:solidFill>
                  <a:schemeClr val="accent1"/>
                </a:solidFill>
              </a:rPr>
              <a:t>qab</a:t>
            </a:r>
            <a:r>
              <a:rPr lang="az-Latn-AZ" dirty="0">
                <a:solidFill>
                  <a:schemeClr val="accent1"/>
                </a:solidFill>
              </a:rPr>
              <a:t>ırğanın rezeksiyası kimi amillər ağciyər yırtığının əmələ gəlməsinə şərait yaradırlar. 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az-Latn-AZ" sz="3600" dirty="0">
                <a:solidFill>
                  <a:schemeClr val="accent1"/>
                </a:solidFill>
              </a:rPr>
              <a:t>Asimptomatik</a:t>
            </a:r>
          </a:p>
          <a:p>
            <a:pPr lvl="0"/>
            <a:r>
              <a:rPr lang="az-Latn-AZ" sz="3600" dirty="0">
                <a:solidFill>
                  <a:schemeClr val="accent1"/>
                </a:solidFill>
              </a:rPr>
              <a:t>Döş divarının müvafiq hissəsində həssaslıq</a:t>
            </a:r>
            <a:endParaRPr lang="ru-RU" sz="3600" dirty="0">
              <a:solidFill>
                <a:schemeClr val="accent1"/>
              </a:solidFill>
            </a:endParaRPr>
          </a:p>
          <a:p>
            <a:r>
              <a:rPr lang="az-Latn-AZ" sz="3600" dirty="0">
                <a:solidFill>
                  <a:schemeClr val="accent1"/>
                </a:solidFill>
              </a:rPr>
              <a:t>Döş divarının müvafiq hissəsində şişkinlik</a:t>
            </a:r>
            <a:endParaRPr lang="ru-RU" sz="3600" dirty="0">
              <a:solidFill>
                <a:schemeClr val="accent1"/>
              </a:solidFill>
            </a:endParaRPr>
          </a:p>
          <a:p>
            <a:pPr lvl="0"/>
            <a:r>
              <a:rPr lang="az-Latn-AZ" sz="3600" dirty="0">
                <a:solidFill>
                  <a:schemeClr val="accent1"/>
                </a:solidFill>
              </a:rPr>
              <a:t>İnhalyasiya, öskürmə və asqırma zamanı kəskin ağrı</a:t>
            </a:r>
            <a:endParaRPr lang="ru-RU" sz="3600" dirty="0">
              <a:solidFill>
                <a:schemeClr val="accent1"/>
              </a:solidFill>
            </a:endParaRPr>
          </a:p>
          <a:p>
            <a:pPr lvl="0"/>
            <a:r>
              <a:rPr lang="az-Latn-AZ" sz="3600" dirty="0">
                <a:solidFill>
                  <a:schemeClr val="accent1"/>
                </a:solidFill>
              </a:rPr>
              <a:t>Dərin tənəffüsün çətinləşməsi və təngnəfəslik</a:t>
            </a:r>
            <a:endParaRPr lang="ru-RU" sz="3600" dirty="0">
              <a:solidFill>
                <a:schemeClr val="accent1"/>
              </a:solidFill>
            </a:endParaRPr>
          </a:p>
          <a:p>
            <a:pPr lvl="0"/>
            <a:r>
              <a:rPr lang="az-Latn-AZ" sz="3600" dirty="0">
                <a:solidFill>
                  <a:schemeClr val="accent1"/>
                </a:solidFill>
              </a:rPr>
              <a:t>Qızdırmanın olması</a:t>
            </a:r>
          </a:p>
          <a:p>
            <a:pPr lvl="0"/>
            <a:r>
              <a:rPr lang="az-Latn-AZ" sz="3600" dirty="0">
                <a:solidFill>
                  <a:schemeClr val="accent1"/>
                </a:solidFill>
              </a:rPr>
              <a:t>Bəzən plevra boşluğunda maye toplanması</a:t>
            </a:r>
            <a:endParaRPr lang="ru-RU" sz="3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az-Latn-AZ" sz="4000" dirty="0"/>
              <a:t>Müayinələr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Klinik müayinə</a:t>
            </a:r>
          </a:p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Döş qəfəsinin rentgen müayinəsi</a:t>
            </a:r>
          </a:p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USM</a:t>
            </a:r>
          </a:p>
          <a:p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</a:rPr>
              <a:t>KT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>
              <a:buNone/>
            </a:pP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Рисунок 5" descr="jagpal et al 1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384032" y="1825625"/>
            <a:ext cx="4968552" cy="3835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az-Latn-AZ" sz="4000" dirty="0"/>
              <a:t>Müayinə nəticələri</a:t>
            </a:r>
            <a:endParaRPr lang="en-US" sz="4000" dirty="0"/>
          </a:p>
        </p:txBody>
      </p:sp>
      <p:pic>
        <p:nvPicPr>
          <p:cNvPr id="11" name="Содержимое 10" descr="518060bc6e6da8b37ef204c17c3b07_thumb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43472" y="1557164"/>
            <a:ext cx="4536504" cy="410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1" descr="32378a3626cbe9ef72335be8e084e1_thumb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9988" y="1557164"/>
            <a:ext cx="4602596" cy="410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Diaqnostik kriteriya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az-Latn-AZ" sz="2800" dirty="0"/>
              <a:t> döş qəfəsi divarında tənəffüs hərəkətləri və ya öksürəklə ölçüsünü dəyişən şişkinliyin olması</a:t>
            </a:r>
          </a:p>
          <a:p>
            <a:pPr>
              <a:buFont typeface="Courier New" pitchFamily="49" charset="0"/>
              <a:buChar char="o"/>
            </a:pPr>
            <a:r>
              <a:rPr lang="az-Latn-AZ" sz="2800" dirty="0"/>
              <a:t> döş qəfəsi travması və ya döş qəfəsi əməliyyatı anamnezi</a:t>
            </a:r>
          </a:p>
          <a:p>
            <a:pPr>
              <a:buFont typeface="Courier New" pitchFamily="49" charset="0"/>
              <a:buChar char="o"/>
            </a:pPr>
            <a:r>
              <a:rPr lang="az-Latn-AZ" sz="2800" dirty="0"/>
              <a:t> KT də döş qəfəsində defekt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 prinsipi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None/>
            </a:pPr>
            <a:r>
              <a:rPr lang="az-Latn-AZ" sz="3200" dirty="0">
                <a:solidFill>
                  <a:schemeClr val="accent1"/>
                </a:solidFill>
              </a:rPr>
              <a:t>Tənəffüsü pozmayan asimptomatik və yüngül formalarda konservativ müalicə tövsiyə olunur:</a:t>
            </a:r>
          </a:p>
          <a:p>
            <a:pPr algn="just">
              <a:buFont typeface="Wingdings" pitchFamily="2" charset="2"/>
              <a:buChar char="v"/>
            </a:pPr>
            <a:r>
              <a:rPr lang="az-Latn-AZ" sz="3200" dirty="0">
                <a:solidFill>
                  <a:schemeClr val="accent1"/>
                </a:solidFill>
              </a:rPr>
              <a:t>Sıxıcı sarğı</a:t>
            </a:r>
            <a:endParaRPr lang="ru-RU" sz="3200" dirty="0">
              <a:solidFill>
                <a:schemeClr val="accent1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az-Latn-AZ" sz="3200" dirty="0">
                <a:solidFill>
                  <a:schemeClr val="accent1"/>
                </a:solidFill>
              </a:rPr>
              <a:t>Analgetik</a:t>
            </a:r>
            <a:endParaRPr lang="ru-RU" sz="3200" dirty="0">
              <a:solidFill>
                <a:schemeClr val="accent1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az-Latn-AZ" sz="3200" dirty="0">
                <a:solidFill>
                  <a:schemeClr val="accent1"/>
                </a:solidFill>
              </a:rPr>
              <a:t>Öskürək əlehinə dərmanlar</a:t>
            </a:r>
            <a:endParaRPr lang="ru-RU" sz="3200" dirty="0">
              <a:solidFill>
                <a:schemeClr val="accent1"/>
              </a:solidFill>
            </a:endParaRPr>
          </a:p>
          <a:p>
            <a:pPr algn="just">
              <a:buNone/>
            </a:pP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/>
              <a:t>C</a:t>
            </a:r>
            <a:r>
              <a:rPr lang="az-Latn-AZ" altLang="en-US" sz="4000" dirty="0"/>
              <a:t>ərrahi müalicə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az-Latn-AZ" dirty="0">
                <a:solidFill>
                  <a:schemeClr val="accent1"/>
                </a:solidFill>
              </a:rPr>
              <a:t>Tənəffüsü pozan ağır və böyük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az-Latn-AZ" dirty="0">
                <a:solidFill>
                  <a:schemeClr val="accent1"/>
                </a:solidFill>
              </a:rPr>
              <a:t>ölçülü yırtıqlarda cərrahi müdaxilə göstərişdir. </a:t>
            </a:r>
          </a:p>
          <a:p>
            <a:pPr marL="609600" indent="-609600" algn="ctr"/>
            <a:endParaRPr lang="az-Latn-AZ" sz="3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az-Latn-AZ" altLang="en-US" b="1" dirty="0">
                <a:solidFill>
                  <a:schemeClr val="accent1"/>
                </a:solidFill>
              </a:rPr>
              <a:t>MƏRHƏLƏLƏRİ:</a:t>
            </a:r>
            <a:endParaRPr lang="az-Latn-AZ" b="1" dirty="0">
              <a:solidFill>
                <a:schemeClr val="accent1"/>
              </a:solidFill>
            </a:endParaRPr>
          </a:p>
          <a:p>
            <a:pPr marL="609600" indent="-609600" algn="just">
              <a:buFontTx/>
              <a:buAutoNum type="arabicPeriod"/>
            </a:pPr>
            <a:r>
              <a:rPr lang="az-Latn-AZ" dirty="0">
                <a:solidFill>
                  <a:schemeClr val="accent1"/>
                </a:solidFill>
                <a:cs typeface="Times New Roman" pitchFamily="18" charset="0"/>
              </a:rPr>
              <a:t>Yumşaq toxumaların parietal plevraya qədər kəsilməsi</a:t>
            </a:r>
            <a:endParaRPr lang="en-US" dirty="0">
              <a:solidFill>
                <a:schemeClr val="accent1"/>
              </a:solidFill>
              <a:cs typeface="Times New Roman" pitchFamily="18" charset="0"/>
            </a:endParaRPr>
          </a:p>
          <a:p>
            <a:pPr marL="609600" indent="-609600" algn="just">
              <a:buFontTx/>
              <a:buAutoNum type="arabicPeriod"/>
            </a:pPr>
            <a:r>
              <a:rPr lang="az-Latn-AZ" dirty="0">
                <a:solidFill>
                  <a:schemeClr val="accent1"/>
                </a:solidFill>
                <a:cs typeface="Times New Roman" pitchFamily="18" charset="0"/>
              </a:rPr>
              <a:t>Parietal plevranın açılması</a:t>
            </a:r>
          </a:p>
          <a:p>
            <a:pPr marL="609600" indent="-609600" algn="just">
              <a:buFontTx/>
              <a:buAutoNum type="arabicPeriod"/>
            </a:pPr>
            <a:r>
              <a:rPr lang="az-Latn-AZ" dirty="0">
                <a:solidFill>
                  <a:schemeClr val="accent1"/>
                </a:solidFill>
                <a:cs typeface="Times New Roman" pitchFamily="18" charset="0"/>
              </a:rPr>
              <a:t>Parietal plevranın ağciyərdən ayrılması</a:t>
            </a:r>
          </a:p>
          <a:p>
            <a:pPr marL="609600" indent="-609600" algn="just">
              <a:buFontTx/>
              <a:buAutoNum type="arabicPeriod"/>
            </a:pPr>
            <a:r>
              <a:rPr lang="az-Latn-AZ" dirty="0">
                <a:solidFill>
                  <a:schemeClr val="accent1"/>
                </a:solidFill>
                <a:cs typeface="Times New Roman" pitchFamily="18" charset="0"/>
              </a:rPr>
              <a:t>Kiçik defektlərdə auto, böyük defektlərdə auto + alloplastikanın tətbiqi</a:t>
            </a:r>
            <a:endParaRPr lang="ru-RU" dirty="0">
              <a:solidFill>
                <a:schemeClr val="accent1"/>
              </a:solidFill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952464" y="857233"/>
            <a:ext cx="65008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dirty="0">
              <a:solidFill>
                <a:schemeClr val="accent1"/>
              </a:solidFill>
            </a:endParaRPr>
          </a:p>
          <a:p>
            <a:endParaRPr lang="az-Latn-AZ" sz="3200" dirty="0">
              <a:solidFill>
                <a:schemeClr val="accent1"/>
              </a:solidFill>
            </a:endParaRPr>
          </a:p>
          <a:p>
            <a:pPr lvl="0"/>
            <a:endParaRPr lang="az-Latn-AZ" sz="3200" dirty="0">
              <a:solidFill>
                <a:schemeClr val="accent1"/>
              </a:solidFill>
            </a:endParaRPr>
          </a:p>
          <a:p>
            <a:pPr lvl="0"/>
            <a:endParaRPr lang="ru-RU" sz="3200" dirty="0">
              <a:solidFill>
                <a:schemeClr val="accent1"/>
              </a:solidFill>
            </a:endParaRPr>
          </a:p>
        </p:txBody>
      </p:sp>
      <p:pic>
        <p:nvPicPr>
          <p:cNvPr id="9" name="Рисунок 7" descr="An external file that holds a picture, illustration, etc.&#10;Object name is jscr-2011-2-6fig4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53322" y="1340769"/>
            <a:ext cx="382725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2008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0087" y="489594"/>
            <a:ext cx="7380699" cy="1127262"/>
          </a:xfrm>
        </p:spPr>
        <p:txBody>
          <a:bodyPr>
            <a:noAutofit/>
          </a:bodyPr>
          <a:lstStyle/>
          <a:p>
            <a:br>
              <a:rPr lang="az-Latn-AZ" altLang="en-US" sz="2800" dirty="0"/>
            </a:br>
            <a:r>
              <a:rPr lang="en-US" altLang="en-US" sz="2400" dirty="0"/>
              <a:t>C</a:t>
            </a:r>
            <a:r>
              <a:rPr lang="az-Latn-AZ" altLang="en-US" sz="2400" dirty="0"/>
              <a:t>ərrahi müalicə (yırtıq möhtəviyyatı-ağciyər parenximası)</a:t>
            </a:r>
            <a:br>
              <a:rPr lang="az-Latn-AZ" altLang="en-US" sz="2800" dirty="0"/>
            </a:br>
            <a:endParaRPr lang="en-US" sz="2800" dirty="0"/>
          </a:p>
        </p:txBody>
      </p:sp>
      <p:sp>
        <p:nvSpPr>
          <p:cNvPr id="62684" name="AutoShape 220">
            <a:extLst>
              <a:ext uri="{FF2B5EF4-FFF2-40B4-BE49-F238E27FC236}">
                <a16:creationId xmlns:a16="http://schemas.microsoft.com/office/drawing/2014/main" id="{6258FBC7-641D-49EA-A1BE-D4966C7C4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631951" y="1414463"/>
            <a:ext cx="9936657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697" name="Rectangle 233">
            <a:extLst>
              <a:ext uri="{FF2B5EF4-FFF2-40B4-BE49-F238E27FC236}">
                <a16:creationId xmlns:a16="http://schemas.microsoft.com/office/drawing/2014/main" id="{49AC8E70-9911-4FA5-B233-D54884605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1811339"/>
            <a:ext cx="428625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729" name="Rectangle 265">
            <a:extLst>
              <a:ext uri="{FF2B5EF4-FFF2-40B4-BE49-F238E27FC236}">
                <a16:creationId xmlns:a16="http://schemas.microsoft.com/office/drawing/2014/main" id="{023A4ED0-1216-426B-A9CF-00E326BFB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1722439"/>
            <a:ext cx="430213" cy="206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4" descr="220px-Выделение_лёгочной_грыж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31704" y="1722439"/>
            <a:ext cx="5295899" cy="389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Proqnoz</a:t>
            </a:r>
            <a:endParaRPr lang="en-US" dirty="0"/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994D0530-EF2E-4839-BF90-F314009E84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43472" y="1844824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en-US" sz="2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az-Latn-AZ" sz="2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ərrahi əməliyatlardan sonra residiv nadirdir. </a:t>
            </a:r>
            <a:endParaRPr lang="ru-RU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az-Latn-AZ" altLang="en-US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0050" y="5072074"/>
            <a:ext cx="3250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https://youtu.be/NqxKa0dHK5M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71664" y="2564904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110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98890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9436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1952</TotalTime>
  <Words>304</Words>
  <Application>Microsoft Office PowerPoint</Application>
  <PresentationFormat>Widescreen</PresentationFormat>
  <Paragraphs>56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Courier New</vt:lpstr>
      <vt:lpstr>Times New Roman</vt:lpstr>
      <vt:lpstr>Wingdings</vt:lpstr>
      <vt:lpstr>Praktiki dərs şablonu 7</vt:lpstr>
      <vt:lpstr>  Ağciyər yırtığı  (LUNG HERNİA) pneumonocele </vt:lpstr>
      <vt:lpstr>Tərifi</vt:lpstr>
      <vt:lpstr>Təsnifatı</vt:lpstr>
      <vt:lpstr>Risk amilləri</vt:lpstr>
      <vt:lpstr>Klinikası</vt:lpstr>
      <vt:lpstr> Müayinələr</vt:lpstr>
      <vt:lpstr> Müayinə nəticələri</vt:lpstr>
      <vt:lpstr>Diaqnostik kriteriya</vt:lpstr>
      <vt:lpstr>Müalicə prinsipi</vt:lpstr>
      <vt:lpstr>Cərrahi müalicə</vt:lpstr>
      <vt:lpstr> Cərrahi müalicə (yırtıq möhtəviyyatı-ağciyər parenximası) </vt:lpstr>
      <vt:lpstr>Proqnoz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172</cp:revision>
  <dcterms:created xsi:type="dcterms:W3CDTF">2001-04-16T20:54:45Z</dcterms:created>
  <dcterms:modified xsi:type="dcterms:W3CDTF">2021-07-09T12:42:45Z</dcterms:modified>
</cp:coreProperties>
</file>