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51"/>
  </p:notesMasterIdLst>
  <p:handoutMasterIdLst>
    <p:handoutMasterId r:id="rId52"/>
  </p:handoutMasterIdLst>
  <p:sldIdLst>
    <p:sldId id="284" r:id="rId2"/>
    <p:sldId id="375" r:id="rId3"/>
    <p:sldId id="424" r:id="rId4"/>
    <p:sldId id="390" r:id="rId5"/>
    <p:sldId id="376" r:id="rId6"/>
    <p:sldId id="391" r:id="rId7"/>
    <p:sldId id="392" r:id="rId8"/>
    <p:sldId id="393" r:id="rId9"/>
    <p:sldId id="394" r:id="rId10"/>
    <p:sldId id="395" r:id="rId11"/>
    <p:sldId id="396" r:id="rId12"/>
    <p:sldId id="397" r:id="rId13"/>
    <p:sldId id="398" r:id="rId14"/>
    <p:sldId id="399" r:id="rId15"/>
    <p:sldId id="400" r:id="rId16"/>
    <p:sldId id="380" r:id="rId17"/>
    <p:sldId id="381" r:id="rId18"/>
    <p:sldId id="382" r:id="rId19"/>
    <p:sldId id="401" r:id="rId20"/>
    <p:sldId id="402" r:id="rId21"/>
    <p:sldId id="403" r:id="rId22"/>
    <p:sldId id="383" r:id="rId23"/>
    <p:sldId id="384" r:id="rId24"/>
    <p:sldId id="385" r:id="rId25"/>
    <p:sldId id="404" r:id="rId26"/>
    <p:sldId id="405" r:id="rId27"/>
    <p:sldId id="386" r:id="rId28"/>
    <p:sldId id="387" r:id="rId29"/>
    <p:sldId id="406" r:id="rId30"/>
    <p:sldId id="388" r:id="rId31"/>
    <p:sldId id="407" r:id="rId32"/>
    <p:sldId id="408" r:id="rId33"/>
    <p:sldId id="409" r:id="rId34"/>
    <p:sldId id="410" r:id="rId35"/>
    <p:sldId id="411" r:id="rId36"/>
    <p:sldId id="412" r:id="rId37"/>
    <p:sldId id="413" r:id="rId38"/>
    <p:sldId id="414" r:id="rId39"/>
    <p:sldId id="415" r:id="rId40"/>
    <p:sldId id="416" r:id="rId41"/>
    <p:sldId id="417" r:id="rId42"/>
    <p:sldId id="418" r:id="rId43"/>
    <p:sldId id="419" r:id="rId44"/>
    <p:sldId id="420" r:id="rId45"/>
    <p:sldId id="421" r:id="rId46"/>
    <p:sldId id="422" r:id="rId47"/>
    <p:sldId id="423" r:id="rId48"/>
    <p:sldId id="425" r:id="rId49"/>
    <p:sldId id="426" r:id="rId50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3308"/>
    <a:srgbClr val="FFFF00"/>
    <a:srgbClr val="990033"/>
    <a:srgbClr val="F9B88B"/>
    <a:srgbClr val="E59E0F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notesViewPr>
    <p:cSldViewPr>
      <p:cViewPr varScale="1">
        <p:scale>
          <a:sx n="56" d="100"/>
          <a:sy n="56" d="100"/>
        </p:scale>
        <p:origin x="286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28836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40387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855005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13232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469869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32592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62519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81242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45512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270894492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204164122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 N.Xıdırova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937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Mediastinit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1214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az-Latn-AZ" altLang="en-US" sz="5400" dirty="0"/>
              <a:t>MEDİASTİNİT,  </a:t>
            </a:r>
            <a:br>
              <a:rPr lang="az-Latn-AZ" altLang="en-US" sz="5400" dirty="0"/>
            </a:br>
            <a:r>
              <a:rPr lang="az-Latn-AZ" altLang="en-US" sz="5400" dirty="0"/>
              <a:t>YUXARI BOŞ VENA SİNDROMU</a:t>
            </a:r>
            <a:endParaRPr lang="az-Latn-AZ" altLang="en-US" sz="4800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T.ü.f.d  Natəvan Xıdırova 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Tərifi</a:t>
            </a:r>
            <a:endParaRPr lang="ru-RU" sz="40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883503" y="1556792"/>
            <a:ext cx="5181600" cy="4351338"/>
          </a:xfrm>
        </p:spPr>
        <p:txBody>
          <a:bodyPr/>
          <a:lstStyle/>
          <a:p>
            <a:r>
              <a:rPr lang="az-Latn-AZ" b="1" dirty="0"/>
              <a:t>Divararalığı toxumasının iltihabıdır</a:t>
            </a:r>
            <a:r>
              <a:rPr lang="az-Latn-AZ" dirty="0"/>
              <a:t>, kəskin və xroniki olur.</a:t>
            </a:r>
            <a:endParaRPr lang="az-Latn-AZ" sz="3200" dirty="0"/>
          </a:p>
          <a:p>
            <a:endParaRPr lang="az-Latn-AZ" dirty="0"/>
          </a:p>
          <a:p>
            <a:r>
              <a:rPr lang="az-Latn-AZ" dirty="0"/>
              <a:t>Kəskin mediastinit həyatı təhlükəli hal olub, gecikmiş diaqnostika və qeyri-adekvat müalicə hallarında yüksək letallıqla nəticələnir</a:t>
            </a:r>
            <a:endParaRPr lang="en-US" dirty="0"/>
          </a:p>
        </p:txBody>
      </p:sp>
      <p:pic>
        <p:nvPicPr>
          <p:cNvPr id="9" name="Content Placeholder 8" descr="The Mediastinal Compartment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1412776"/>
            <a:ext cx="4332734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664478"/>
          </a:xfrm>
        </p:spPr>
        <p:txBody>
          <a:bodyPr>
            <a:normAutofit/>
          </a:bodyPr>
          <a:lstStyle/>
          <a:p>
            <a:r>
              <a:rPr lang="az-Latn-AZ" sz="4000" dirty="0"/>
              <a:t>Təsnifat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sz="3600" dirty="0"/>
              <a:t>Yayılmasına görə -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diffuz, məhdud </a:t>
            </a:r>
            <a:r>
              <a:rPr lang="az-Latn-AZ" sz="3600" dirty="0"/>
              <a:t>(abses)</a:t>
            </a:r>
          </a:p>
          <a:p>
            <a:r>
              <a:rPr lang="az-Latn-AZ" sz="3600" dirty="0"/>
              <a:t>Mexanizminə görə -</a:t>
            </a:r>
          </a:p>
          <a:p>
            <a:pPr>
              <a:buNone/>
            </a:pPr>
            <a:r>
              <a:rPr lang="az-Latn-AZ" sz="3600" dirty="0"/>
              <a:t>              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birbaşa kontaminasiya</a:t>
            </a:r>
          </a:p>
          <a:p>
            <a:pPr>
              <a:buNone/>
            </a:pP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               birbaşa yayılma</a:t>
            </a:r>
          </a:p>
          <a:p>
            <a:pPr>
              <a:buNone/>
            </a:pP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               uzaqdan yayılma </a:t>
            </a:r>
            <a:r>
              <a:rPr lang="az-Latn-AZ" sz="3600" dirty="0"/>
              <a:t>– hematogen-limfogen</a:t>
            </a:r>
          </a:p>
          <a:p>
            <a:endParaRPr lang="az-Latn-AZ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9517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sz="4000" dirty="0"/>
              <a:t>Səbəbləri və patogenezi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623392" y="1325339"/>
            <a:ext cx="11017224" cy="4351337"/>
          </a:xfr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endParaRPr lang="ru-RU" dirty="0"/>
          </a:p>
          <a:p>
            <a:pPr>
              <a:buNone/>
            </a:pPr>
            <a:r>
              <a:rPr lang="az-Latn-AZ" sz="3200" dirty="0"/>
              <a:t>İrinli iltihabın baş verməsi üçün 2 əsas şərt: </a:t>
            </a:r>
          </a:p>
          <a:p>
            <a:pPr>
              <a:buFontTx/>
              <a:buChar char="-"/>
            </a:pP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toxuma zədələnməsi və</a:t>
            </a:r>
          </a:p>
          <a:p>
            <a:pPr>
              <a:buFontTx/>
              <a:buChar char="-"/>
            </a:pP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infeksiya</a:t>
            </a:r>
            <a:r>
              <a:rPr lang="az-Latn-AZ" dirty="0">
                <a:solidFill>
                  <a:schemeClr val="accent5">
                    <a:lumMod val="75000"/>
                  </a:schemeClr>
                </a:solidFill>
              </a:rPr>
              <a:t>. 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351584" y="3573016"/>
            <a:ext cx="2592288" cy="1800200"/>
          </a:xfrm>
          <a:prstGeom prst="ellipse">
            <a:avLst/>
          </a:prstGeom>
          <a:solidFill>
            <a:srgbClr val="FFC00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dirty="0">
                <a:solidFill>
                  <a:srgbClr val="EC3308"/>
                </a:solidFill>
              </a:rPr>
              <a:t>Zədələnmə</a:t>
            </a:r>
            <a:endParaRPr lang="ru-RU" sz="2000" dirty="0">
              <a:solidFill>
                <a:srgbClr val="EC3308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824192" y="3501008"/>
            <a:ext cx="3456384" cy="1778496"/>
          </a:xfrm>
          <a:prstGeom prst="ellipse">
            <a:avLst/>
          </a:prstGeom>
          <a:solidFill>
            <a:srgbClr val="FFC00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800" dirty="0">
                <a:solidFill>
                  <a:srgbClr val="EC3308"/>
                </a:solidFill>
              </a:rPr>
              <a:t>İrinli infeksiya</a:t>
            </a:r>
            <a:endParaRPr lang="ru-RU" sz="2800" dirty="0">
              <a:solidFill>
                <a:srgbClr val="EC3308"/>
              </a:solidFill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5591944" y="4293096"/>
            <a:ext cx="1728192" cy="41262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solidFill>
                  <a:srgbClr val="EC3308"/>
                </a:solidFill>
              </a:rPr>
              <a:t>qüsurlu</a:t>
            </a:r>
            <a:endParaRPr lang="ru-RU" dirty="0">
              <a:solidFill>
                <a:srgbClr val="EC3308"/>
              </a:solidFill>
            </a:endParaRPr>
          </a:p>
        </p:txBody>
      </p:sp>
      <p:sp>
        <p:nvSpPr>
          <p:cNvPr id="10" name="Стрелка влево 9"/>
          <p:cNvSpPr/>
          <p:nvPr/>
        </p:nvSpPr>
        <p:spPr>
          <a:xfrm>
            <a:off x="5519936" y="4653136"/>
            <a:ext cx="1728192" cy="412624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solidFill>
                  <a:srgbClr val="EC3308"/>
                </a:solidFill>
              </a:rPr>
              <a:t>dövran</a:t>
            </a:r>
            <a:endParaRPr lang="ru-RU" dirty="0">
              <a:solidFill>
                <a:srgbClr val="EC3308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sz="4000" dirty="0"/>
              <a:t>Səbəbləri və patogenezi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 Kontaminasiya</a:t>
            </a:r>
            <a:r>
              <a:rPr lang="az-Latn-AZ" sz="3600" dirty="0"/>
              <a:t> –qida borusu perforasiyası (90%), əməliyyatlar</a:t>
            </a:r>
            <a:endParaRPr lang="ru-RU" sz="3600" dirty="0"/>
          </a:p>
          <a:p>
            <a:endParaRPr lang="az-Latn-AZ" sz="3600" dirty="0"/>
          </a:p>
          <a:p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 Birbaşa yayılma </a:t>
            </a:r>
            <a:r>
              <a:rPr lang="az-Latn-AZ" sz="3600" dirty="0"/>
              <a:t>– retroperitonal nahiyənin və boynun fleqmonası, irinli plevrit, abses</a:t>
            </a:r>
            <a:endParaRPr lang="ru-RU" sz="3600" dirty="0"/>
          </a:p>
          <a:p>
            <a:pPr>
              <a:buNone/>
            </a:pPr>
            <a:endParaRPr lang="az-Latn-AZ" sz="3600" dirty="0"/>
          </a:p>
          <a:p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 Uzaqdan yayılma </a:t>
            </a:r>
            <a:r>
              <a:rPr lang="az-Latn-AZ" sz="3600" dirty="0"/>
              <a:t>- sepsis</a:t>
            </a:r>
            <a:endParaRPr lang="az-Latn-AZ" sz="44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Patogenezi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9416" y="1412776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az-Latn-AZ" sz="3200" b="1" dirty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az-Latn-AZ" sz="3600" b="1" i="1" dirty="0">
                <a:solidFill>
                  <a:schemeClr val="accent5">
                    <a:lumMod val="75000"/>
                  </a:schemeClr>
                </a:solidFill>
              </a:rPr>
              <a:t>Kontaminasiya</a:t>
            </a:r>
            <a:r>
              <a:rPr lang="az-Latn-AZ" sz="3600" b="1" i="1" dirty="0"/>
              <a:t> </a:t>
            </a:r>
          </a:p>
          <a:p>
            <a:pPr>
              <a:buNone/>
            </a:pPr>
            <a:endParaRPr lang="az-Latn-AZ" sz="3200" b="1" dirty="0"/>
          </a:p>
          <a:p>
            <a:r>
              <a:rPr lang="az-Latn-AZ" sz="3200" b="1" dirty="0"/>
              <a:t> </a:t>
            </a:r>
            <a:r>
              <a:rPr lang="az-Latn-AZ" sz="3200" b="1" dirty="0">
                <a:solidFill>
                  <a:srgbClr val="FF0000"/>
                </a:solidFill>
              </a:rPr>
              <a:t>boşluqlu orqanların perforasiyası  </a:t>
            </a:r>
            <a:r>
              <a:rPr lang="az-Latn-AZ" sz="3200" b="1" dirty="0"/>
              <a:t>- divararalığının “möhtəviyyatla kirlənməsi” və ya </a:t>
            </a:r>
            <a:endParaRPr lang="ru-RU" sz="3200" b="1" dirty="0"/>
          </a:p>
          <a:p>
            <a:pPr>
              <a:buNone/>
            </a:pPr>
            <a:endParaRPr lang="az-Latn-AZ" sz="3200" b="1" dirty="0"/>
          </a:p>
          <a:p>
            <a:r>
              <a:rPr lang="az-Latn-AZ" sz="3200" b="1" dirty="0"/>
              <a:t> </a:t>
            </a:r>
            <a:r>
              <a:rPr lang="az-Latn-AZ" sz="3200" b="1" dirty="0">
                <a:solidFill>
                  <a:srgbClr val="FF0000"/>
                </a:solidFill>
              </a:rPr>
              <a:t>döş boşluğunda əməliyyatlardan sonra </a:t>
            </a:r>
            <a:r>
              <a:rPr lang="az-Latn-AZ" sz="3200" b="1" dirty="0"/>
              <a:t>irinləmə</a:t>
            </a:r>
          </a:p>
          <a:p>
            <a:pPr>
              <a:buNone/>
            </a:pPr>
            <a:r>
              <a:rPr lang="az-Latn-AZ" sz="3200" b="1" dirty="0"/>
              <a:t>   nəticəsində baş verir.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Patogenezi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az-Latn-AZ" sz="3600" b="1" i="1" dirty="0">
                <a:solidFill>
                  <a:schemeClr val="accent5">
                    <a:lumMod val="75000"/>
                  </a:schemeClr>
                </a:solidFill>
              </a:rPr>
              <a:t>Birbaşa yayılma - </a:t>
            </a:r>
            <a:r>
              <a:rPr lang="az-Latn-AZ" sz="3600" dirty="0"/>
              <a:t>ətraf orqanlardan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irinli iltihabın </a:t>
            </a:r>
            <a:r>
              <a:rPr lang="az-Latn-AZ" sz="3600" dirty="0"/>
              <a:t>divararalığına keçməsi nəticəsində</a:t>
            </a:r>
          </a:p>
          <a:p>
            <a:pPr>
              <a:buNone/>
            </a:pPr>
            <a:r>
              <a:rPr lang="az-Latn-AZ" sz="3600" dirty="0"/>
              <a:t>  </a:t>
            </a:r>
          </a:p>
          <a:p>
            <a:r>
              <a:rPr lang="az-Latn-AZ" sz="3600" dirty="0"/>
              <a:t>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Plevra və ağciyərin xəstəlikləri (irinli plevrit, abses)</a:t>
            </a:r>
          </a:p>
          <a:p>
            <a:r>
              <a:rPr lang="az-Latn-AZ" sz="3600" dirty="0"/>
              <a:t> boyun, retroperitoneal fleqmona, </a:t>
            </a:r>
          </a:p>
          <a:p>
            <a:r>
              <a:rPr lang="az-Latn-AZ" sz="3600" dirty="0"/>
              <a:t>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qabırğaların, fəqərələrin, döş sümüyünün osteomielitləri </a:t>
            </a:r>
          </a:p>
          <a:p>
            <a:endParaRPr lang="az-Latn-AZ" sz="3600" b="1" dirty="0"/>
          </a:p>
          <a:p>
            <a:endParaRPr lang="ru-RU" sz="36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Patogenezi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pPr>
              <a:buNone/>
            </a:pPr>
            <a:r>
              <a:rPr lang="az-Latn-AZ" sz="3200" dirty="0"/>
              <a:t>Uzaqda yerləşən infektiv ocaqdan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hematogen və limfogen </a:t>
            </a:r>
          </a:p>
          <a:p>
            <a:pPr>
              <a:buNone/>
            </a:pPr>
            <a:endParaRPr lang="az-Latn-AZ" sz="32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az-Latn-AZ" sz="3200" dirty="0"/>
              <a:t>yolla yayılan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septik embollar </a:t>
            </a:r>
            <a:r>
              <a:rPr lang="az-Latn-AZ" sz="3200" dirty="0"/>
              <a:t>divararalığı toxumalarında</a:t>
            </a:r>
          </a:p>
          <a:p>
            <a:pPr>
              <a:buNone/>
            </a:pPr>
            <a:r>
              <a:rPr lang="az-Latn-AZ" sz="3200" dirty="0"/>
              <a:t> </a:t>
            </a:r>
          </a:p>
          <a:p>
            <a:pPr>
              <a:buNone/>
            </a:pP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işemiya-nekroz</a:t>
            </a:r>
            <a:r>
              <a:rPr lang="az-Latn-AZ" sz="3200" dirty="0"/>
              <a:t> törədərək kəskin mediastinitə səbəb ola bilərlər.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948651" cy="835878"/>
          </a:xfrm>
        </p:spPr>
        <p:txBody>
          <a:bodyPr>
            <a:normAutofit/>
          </a:bodyPr>
          <a:lstStyle/>
          <a:p>
            <a:r>
              <a:rPr lang="az-Latn-AZ" sz="3200" dirty="0"/>
              <a:t>Səbəbləri və patogenezi</a:t>
            </a:r>
            <a:endParaRPr lang="ru-RU" sz="2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65490" y="620688"/>
            <a:ext cx="10513168" cy="577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Gedişi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az-Latn-AZ" sz="3200" dirty="0"/>
              <a:t>Kəskin mediastinit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ağır gedişli </a:t>
            </a:r>
            <a:r>
              <a:rPr lang="az-Latn-AZ" sz="3200" dirty="0"/>
              <a:t>xəstəlikdir: </a:t>
            </a:r>
          </a:p>
          <a:p>
            <a:pPr>
              <a:buNone/>
            </a:pPr>
            <a:endParaRPr lang="az-Latn-AZ" sz="2800" dirty="0"/>
          </a:p>
          <a:p>
            <a:r>
              <a:rPr lang="az-Latn-AZ" sz="2800" dirty="0"/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D/a-da qoruyucu örtüyün yoxluğu iltihabın asanlıqla yayılmasına və orqanların zədələnməsinə şərait yaradır.</a:t>
            </a:r>
          </a:p>
          <a:p>
            <a:pPr>
              <a:buNone/>
            </a:pP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r>
              <a:rPr lang="az-Latn-AZ" sz="2800" dirty="0"/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D/a orqanlarının daim hərəkətdə olması (tənəffüs, qida borusunun peristaltikası, ürəyin və damarların pulsasiyası) iltihabın yayılmasına şərait yaradır. 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2800" dirty="0"/>
              <a:t> 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Gedişi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 D/a-nın mürrəkəb quruluşlu olması və çoxsaylı strukturların olması ilə əlaqədar çoxsaylı ciblər əmələ gəlir ki, bu da irinin drenajını çətinləşdirir.</a:t>
            </a:r>
          </a:p>
          <a:p>
            <a:pPr>
              <a:buNone/>
            </a:pPr>
            <a:r>
              <a:rPr lang="az-Latn-AZ" sz="3600" dirty="0"/>
              <a:t> </a:t>
            </a:r>
          </a:p>
          <a:p>
            <a:r>
              <a:rPr lang="az-Latn-AZ" sz="3600" dirty="0"/>
              <a:t>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Divararalığında həyati vacib orqanların yerləşməsi onların funksiyasının tezliklə pozulmasına səbəb olur. </a:t>
            </a:r>
          </a:p>
          <a:p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Ağırlaşmaları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sz="4000" dirty="0"/>
              <a:t>  </a:t>
            </a:r>
            <a:r>
              <a:rPr lang="az-Latn-AZ" sz="3600" dirty="0"/>
              <a:t>Kəskin mediastinitin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özü ağırlaşmadır </a:t>
            </a:r>
            <a:r>
              <a:rPr lang="az-Latn-AZ" sz="3600" dirty="0"/>
              <a:t>və ağırlaşmalar da törədir</a:t>
            </a:r>
            <a:r>
              <a:rPr lang="az-Latn-AZ" sz="4000" dirty="0"/>
              <a:t>: </a:t>
            </a:r>
          </a:p>
          <a:p>
            <a:pPr>
              <a:buNone/>
            </a:pPr>
            <a:r>
              <a:rPr lang="az-Latn-AZ" sz="4000" dirty="0"/>
              <a:t>  - </a:t>
            </a:r>
            <a:r>
              <a:rPr lang="az-Latn-AZ" sz="4000" dirty="0">
                <a:solidFill>
                  <a:schemeClr val="accent5">
                    <a:lumMod val="75000"/>
                  </a:schemeClr>
                </a:solidFill>
              </a:rPr>
              <a:t>sepsis</a:t>
            </a:r>
          </a:p>
          <a:p>
            <a:pPr>
              <a:buNone/>
            </a:pPr>
            <a:r>
              <a:rPr lang="az-Latn-AZ" sz="4000" dirty="0">
                <a:solidFill>
                  <a:schemeClr val="accent5">
                    <a:lumMod val="75000"/>
                  </a:schemeClr>
                </a:solidFill>
              </a:rPr>
              <a:t>  - plevrit</a:t>
            </a:r>
          </a:p>
          <a:p>
            <a:pPr>
              <a:buNone/>
            </a:pPr>
            <a:r>
              <a:rPr lang="az-Latn-AZ" sz="4000" dirty="0">
                <a:solidFill>
                  <a:schemeClr val="accent5">
                    <a:lumMod val="75000"/>
                  </a:schemeClr>
                </a:solidFill>
              </a:rPr>
              <a:t>  - pnevmotoraks</a:t>
            </a:r>
            <a:r>
              <a:rPr lang="az-Latn-AZ" sz="4000" dirty="0"/>
              <a:t> </a:t>
            </a:r>
            <a:r>
              <a:rPr lang="az-Latn-AZ" sz="3200" dirty="0"/>
              <a:t>ən əsaslarıdır</a:t>
            </a:r>
            <a:r>
              <a:rPr lang="az-Latn-AZ" sz="4000" dirty="0"/>
              <a:t>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Klinikası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az-Latn-AZ" dirty="0"/>
          </a:p>
          <a:p>
            <a:r>
              <a:rPr lang="az-Latn-AZ" sz="3600" dirty="0"/>
              <a:t> Ağrı</a:t>
            </a:r>
          </a:p>
          <a:p>
            <a:r>
              <a:rPr lang="az-Latn-AZ" sz="3600" dirty="0"/>
              <a:t> məcburi vəziyyət</a:t>
            </a:r>
          </a:p>
          <a:p>
            <a:r>
              <a:rPr lang="az-Latn-AZ" sz="3600" dirty="0"/>
              <a:t> hərarət</a:t>
            </a:r>
          </a:p>
          <a:p>
            <a:r>
              <a:rPr lang="az-Latn-AZ" sz="3600" dirty="0"/>
              <a:t> sepsis </a:t>
            </a:r>
            <a:endParaRPr lang="ru-RU" sz="36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Anamnez- qida borusu müayinəsi, güclü qusma, əməliyyatlar, boyun və qarında iltihab</a:t>
            </a:r>
          </a:p>
          <a:p>
            <a:endParaRPr lang="ru-RU" sz="2800" dirty="0"/>
          </a:p>
          <a:p>
            <a:r>
              <a:rPr lang="az-Latn-AZ" sz="2800" dirty="0"/>
              <a:t>Fiziki müayinə - sepsis əlamətləri, boyunda emfizema, auskultasiyada Hamman simptomu(d.q-nin ön divarında ürək vurğularına sinxron çırtıltı səsi, d.a-da havanı göst.)</a:t>
            </a:r>
          </a:p>
          <a:p>
            <a:endParaRPr lang="ru-RU" sz="2800" dirty="0"/>
          </a:p>
          <a:p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Rentgen – mediastinumda hava, kontrastın qida borusundan çıxması, ətraf orqanlarda patologiyalar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ru-RU" sz="28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/>
              <a:t>Diaqnostika</a:t>
            </a:r>
            <a:endParaRPr lang="ru-RU" sz="28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99024" y="1825625"/>
            <a:ext cx="4259952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299024" y="986791"/>
            <a:ext cx="9909544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 defTabSz="685800">
              <a:lnSpc>
                <a:spcPct val="90000"/>
              </a:lnSpc>
              <a:spcBef>
                <a:spcPct val="0"/>
              </a:spcBef>
              <a:defRPr/>
            </a:pPr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MEDİASTİNAL EMFİZEMA                                           K</a:t>
            </a: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ontrastın q/b-dan         ekstravazasiyası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9622" y="1825625"/>
            <a:ext cx="4066756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az-Latn-AZ" sz="3200" b="1" dirty="0">
                <a:solidFill>
                  <a:schemeClr val="accent5">
                    <a:lumMod val="75000"/>
                  </a:schemeClr>
                </a:solidFill>
              </a:rPr>
              <a:t>KT</a:t>
            </a:r>
            <a:r>
              <a:rPr lang="az-Latn-AZ" sz="32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az-Latn-AZ" sz="3200" dirty="0"/>
              <a:t>– diaqnozu dəqiqləşdirmək üçün ən vacib müayinədir, ödem, maye, hava, kontrast ekstravazasiyası</a:t>
            </a:r>
          </a:p>
          <a:p>
            <a:r>
              <a:rPr lang="az-Latn-AZ" sz="3200" dirty="0"/>
              <a:t> </a:t>
            </a:r>
            <a:r>
              <a:rPr lang="az-Latn-AZ" sz="3200" b="1" dirty="0">
                <a:solidFill>
                  <a:schemeClr val="accent5">
                    <a:lumMod val="75000"/>
                  </a:schemeClr>
                </a:solidFill>
              </a:rPr>
              <a:t>Endoskopiya</a:t>
            </a:r>
            <a:r>
              <a:rPr lang="az-Latn-AZ" sz="3200" dirty="0"/>
              <a:t> – məsləhət deyil və  ya çox ehtiyatla  </a:t>
            </a:r>
          </a:p>
          <a:p>
            <a:endParaRPr lang="az-Latn-AZ" sz="3200" dirty="0"/>
          </a:p>
          <a:p>
            <a:endParaRPr lang="az-Latn-AZ" sz="3200" dirty="0"/>
          </a:p>
          <a:p>
            <a:endParaRPr lang="az-Latn-AZ" sz="3200" dirty="0"/>
          </a:p>
          <a:p>
            <a:endParaRPr lang="az-Latn-AZ" sz="3200" dirty="0"/>
          </a:p>
          <a:p>
            <a:pPr algn="r">
              <a:buNone/>
            </a:pPr>
            <a:r>
              <a:rPr lang="az-Latn-AZ" sz="2400" dirty="0"/>
              <a:t>                </a:t>
            </a:r>
            <a:r>
              <a:rPr lang="az-Latn-AZ" sz="2400" b="1" dirty="0"/>
              <a:t>KT. Kontrastın q/b-dan ekstravazasiyası</a:t>
            </a:r>
          </a:p>
          <a:p>
            <a:pPr algn="r">
              <a:buNone/>
            </a:pPr>
            <a:r>
              <a:rPr lang="az-Latn-AZ" sz="3200" dirty="0"/>
              <a:t>      </a:t>
            </a:r>
            <a:endParaRPr lang="ru-RU" sz="3200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8088" y="1340768"/>
            <a:ext cx="396872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628800"/>
            <a:ext cx="10515600" cy="4548163"/>
          </a:xfrm>
        </p:spPr>
        <p:txBody>
          <a:bodyPr/>
          <a:lstStyle/>
          <a:p>
            <a:pPr>
              <a:buNone/>
            </a:pPr>
            <a:r>
              <a:rPr lang="ru-RU" sz="3600" dirty="0"/>
              <a:t>   </a:t>
            </a:r>
            <a:r>
              <a:rPr lang="az-Latn-AZ" sz="3600" dirty="0"/>
              <a:t>Əsas </a:t>
            </a:r>
            <a:r>
              <a:rPr lang="az-Latn-AZ" sz="3600" b="1" dirty="0"/>
              <a:t>4 prinsipi </a:t>
            </a:r>
            <a:r>
              <a:rPr lang="az-Latn-AZ" sz="3600" dirty="0"/>
              <a:t>var:</a:t>
            </a:r>
            <a:endParaRPr lang="ru-RU" sz="3600" dirty="0"/>
          </a:p>
          <a:p>
            <a:pPr>
              <a:buNone/>
            </a:pPr>
            <a:endParaRPr lang="az-Latn-AZ" sz="3600" dirty="0"/>
          </a:p>
          <a:p>
            <a:r>
              <a:rPr lang="az-Latn-AZ" sz="3600" dirty="0"/>
              <a:t> Sepsisə görə dəstək müalicə</a:t>
            </a:r>
          </a:p>
          <a:p>
            <a:r>
              <a:rPr lang="az-Latn-AZ" sz="3600" dirty="0"/>
              <a:t>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Antibiotikaterapiya </a:t>
            </a:r>
            <a:endParaRPr lang="ru-RU" sz="36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az-Latn-AZ" sz="3600" dirty="0"/>
              <a:t> İrinliyin drenayı və sanasiyası </a:t>
            </a:r>
          </a:p>
          <a:p>
            <a:r>
              <a:rPr lang="az-Latn-AZ" sz="3600" dirty="0"/>
              <a:t>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Səbəbin aradan qaldırılması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az-Latn-AZ" sz="3200" dirty="0"/>
              <a:t>Əsas müalicə  -  </a:t>
            </a:r>
            <a:r>
              <a:rPr lang="az-Latn-AZ" sz="3200" dirty="0">
                <a:solidFill>
                  <a:srgbClr val="0070C0"/>
                </a:solidFill>
              </a:rPr>
              <a:t>cərrahidir</a:t>
            </a:r>
          </a:p>
          <a:p>
            <a:pPr>
              <a:buNone/>
            </a:pPr>
            <a:endParaRPr lang="az-Latn-AZ" sz="3200" dirty="0">
              <a:solidFill>
                <a:srgbClr val="0070C0"/>
              </a:solidFill>
            </a:endParaRPr>
          </a:p>
          <a:p>
            <a:r>
              <a:rPr lang="az-Latn-AZ" sz="3200" dirty="0">
                <a:solidFill>
                  <a:srgbClr val="0070C0"/>
                </a:solidFill>
              </a:rPr>
              <a:t>Birbaşa kontaminasiyada</a:t>
            </a:r>
            <a:r>
              <a:rPr lang="az-Latn-AZ" sz="3200" dirty="0"/>
              <a:t> – perforasiyada defekti tikmə, rezeksiya, drenaj</a:t>
            </a:r>
          </a:p>
          <a:p>
            <a:r>
              <a:rPr lang="az-Latn-AZ" sz="3200" dirty="0">
                <a:solidFill>
                  <a:srgbClr val="0070C0"/>
                </a:solidFill>
              </a:rPr>
              <a:t>Hematogen-limfogen yayılmada </a:t>
            </a:r>
            <a:r>
              <a:rPr lang="az-Latn-AZ" sz="3200" dirty="0"/>
              <a:t>– mənbəyə nəzarət</a:t>
            </a:r>
          </a:p>
          <a:p>
            <a:r>
              <a:rPr lang="az-Latn-AZ" sz="3200" dirty="0">
                <a:solidFill>
                  <a:srgbClr val="0070C0"/>
                </a:solidFill>
              </a:rPr>
              <a:t>Ətrafdakı iltihabın yayılması </a:t>
            </a:r>
            <a:r>
              <a:rPr lang="az-Latn-AZ" sz="3200" dirty="0"/>
              <a:t>– boyun və retroperitonun, plevranın, ağciyər absesinin drenajı</a:t>
            </a:r>
            <a:endParaRPr lang="ru-RU" sz="3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/>
              <a:t>Müalicə</a:t>
            </a:r>
            <a:endParaRPr lang="ru-RU" sz="36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15480" y="620688"/>
            <a:ext cx="9721080" cy="5599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Profilaktika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az-Latn-AZ" sz="2800" dirty="0">
                <a:solidFill>
                  <a:srgbClr val="0070C0"/>
                </a:solidFill>
              </a:rPr>
              <a:t>qida borusu müayinələrini ehtiyatla aparmaq və zədələnmə ehtimalı varsa erkən diaqnozunu dəqiqləşdirmək </a:t>
            </a:r>
          </a:p>
          <a:p>
            <a:r>
              <a:rPr lang="az-Latn-AZ" sz="2800" dirty="0"/>
              <a:t>döş qəfəsi əməliyyatlarında aseptika və hemostaz tədbirlərinə riayət etmək </a:t>
            </a:r>
          </a:p>
          <a:p>
            <a:r>
              <a:rPr lang="az-Latn-AZ" sz="2800" dirty="0"/>
              <a:t> </a:t>
            </a:r>
            <a:r>
              <a:rPr lang="az-Latn-AZ" sz="2800" dirty="0">
                <a:solidFill>
                  <a:srgbClr val="0070C0"/>
                </a:solidFill>
              </a:rPr>
              <a:t>travmalarda xəstələri diqqətlə izləmək, şübhə olarsa erkən KT və digər müayinələr etmək </a:t>
            </a:r>
          </a:p>
          <a:p>
            <a:r>
              <a:rPr lang="az-Latn-AZ" sz="2800" dirty="0"/>
              <a:t> boyun, qarın və döş qəfəsi orqanlarının irinli xəstəliklərini erkən və effektiv müalicə etmək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Proqnoz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az-Latn-AZ" sz="3600" dirty="0"/>
              <a:t> Hazırki radikal cərrahi və dəstək müalicələrinə baxmayaraq kəskin mediastinitdə </a:t>
            </a:r>
            <a:r>
              <a:rPr lang="az-Latn-AZ" sz="3600" dirty="0">
                <a:solidFill>
                  <a:srgbClr val="0070C0"/>
                </a:solidFill>
              </a:rPr>
              <a:t>letallıq yüksəkdir </a:t>
            </a:r>
            <a:r>
              <a:rPr lang="az-Latn-AZ" sz="3600" dirty="0"/>
              <a:t>və </a:t>
            </a:r>
            <a:r>
              <a:rPr lang="az-Latn-AZ" sz="3600" dirty="0">
                <a:solidFill>
                  <a:srgbClr val="0070C0"/>
                </a:solidFill>
              </a:rPr>
              <a:t>30-60%</a:t>
            </a:r>
            <a:r>
              <a:rPr lang="az-Latn-AZ" sz="3600" dirty="0"/>
              <a:t> təşkil edir. </a:t>
            </a:r>
          </a:p>
          <a:p>
            <a:r>
              <a:rPr lang="az-Latn-AZ" sz="3600" dirty="0"/>
              <a:t> Səbəb aradan qaldırılmadıqda və ya nəzarət altına alınmadıqda letallıq ehtimalı daha da artır. </a:t>
            </a:r>
          </a:p>
          <a:p>
            <a:pPr>
              <a:buNone/>
            </a:pPr>
            <a:endParaRPr lang="ru-RU" sz="36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Xroniki mediastinit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az-Latn-AZ" dirty="0"/>
          </a:p>
          <a:p>
            <a:pPr algn="just">
              <a:buNone/>
            </a:pPr>
            <a:r>
              <a:rPr lang="az-Latn-AZ" sz="3600" dirty="0"/>
              <a:t>Divararalığında </a:t>
            </a:r>
            <a:r>
              <a:rPr lang="az-Latn-AZ" sz="3600" dirty="0">
                <a:solidFill>
                  <a:srgbClr val="0070C0"/>
                </a:solidFill>
              </a:rPr>
              <a:t>qranulomatoz iltihab və fibroz toxumanın </a:t>
            </a:r>
            <a:r>
              <a:rPr lang="az-Latn-AZ" sz="3600" dirty="0"/>
              <a:t>inkişafı ilə xarakterizə olunan xəstəlikdir, divararalığı </a:t>
            </a:r>
            <a:r>
              <a:rPr lang="az-Latn-AZ" sz="3600" dirty="0">
                <a:solidFill>
                  <a:srgbClr val="0070C0"/>
                </a:solidFill>
              </a:rPr>
              <a:t>orqanlarının sıxılması </a:t>
            </a:r>
            <a:r>
              <a:rPr lang="az-Latn-AZ" sz="3600" dirty="0"/>
              <a:t>ilə nəticələnə bilər.    Bu xəstəlik fibroz mediastinit də adlanır. </a:t>
            </a:r>
          </a:p>
          <a:p>
            <a:pPr>
              <a:buNone/>
            </a:pPr>
            <a:r>
              <a:rPr lang="az-Latn-AZ" sz="3600" dirty="0"/>
              <a:t> </a:t>
            </a:r>
            <a:endParaRPr lang="ru-RU" sz="3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 Etiologiyası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pPr>
              <a:buNone/>
            </a:pPr>
            <a:r>
              <a:rPr lang="az-Latn-AZ" dirty="0"/>
              <a:t>   </a:t>
            </a:r>
            <a:r>
              <a:rPr lang="az-Latn-AZ" sz="3200" dirty="0"/>
              <a:t>Adətən mediastinal limfadenopatiya törədən infeksiyalar və iltihabı xəstəlikərdir. Mediastinitin ən çox rast gəlinən səbəbi :  </a:t>
            </a:r>
          </a:p>
          <a:p>
            <a:pPr>
              <a:buNone/>
            </a:pPr>
            <a:r>
              <a:rPr lang="az-Latn-AZ" sz="3200" b="1" dirty="0"/>
              <a:t> </a:t>
            </a:r>
          </a:p>
          <a:p>
            <a:r>
              <a:rPr lang="az-Latn-AZ" sz="3200" dirty="0"/>
              <a:t> </a:t>
            </a:r>
            <a:r>
              <a:rPr lang="az-Latn-AZ" sz="3200" dirty="0">
                <a:solidFill>
                  <a:srgbClr val="0070C0"/>
                </a:solidFill>
              </a:rPr>
              <a:t>Histoplazmoz (~ 60-80%). </a:t>
            </a:r>
          </a:p>
          <a:p>
            <a:r>
              <a:rPr lang="az-Latn-AZ" sz="3200" dirty="0">
                <a:solidFill>
                  <a:srgbClr val="0070C0"/>
                </a:solidFill>
              </a:rPr>
              <a:t> Tuberkuloz (20-25%) </a:t>
            </a:r>
          </a:p>
          <a:p>
            <a:r>
              <a:rPr lang="az-Latn-AZ" sz="3200" dirty="0">
                <a:solidFill>
                  <a:srgbClr val="0070C0"/>
                </a:solidFill>
              </a:rPr>
              <a:t> İdiopatik   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Patogenez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az-Latn-AZ" dirty="0"/>
              <a:t>Xronik iltihab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dirty="0"/>
              <a:t>Qranuloma</a:t>
            </a:r>
            <a:endParaRPr lang="ru-RU" dirty="0"/>
          </a:p>
          <a:p>
            <a:pPr>
              <a:buFont typeface="Wingdings" panose="05000000000000000000" pitchFamily="2" charset="2"/>
              <a:buChar char="Ø"/>
            </a:pPr>
            <a:r>
              <a:rPr lang="az-Latn-AZ" dirty="0"/>
              <a:t>Fibroz</a:t>
            </a:r>
            <a:endParaRPr lang="ru-RU" dirty="0"/>
          </a:p>
          <a:p>
            <a:endParaRPr lang="az-Latn-AZ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Gedişi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  <a:p>
            <a:pPr>
              <a:buFont typeface="Wingdings" panose="05000000000000000000" pitchFamily="2" charset="2"/>
              <a:buChar char="Ø"/>
            </a:pPr>
            <a:r>
              <a:rPr lang="az-Latn-AZ" dirty="0"/>
              <a:t>Fibroz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dirty="0"/>
              <a:t>Strukturların sıxılması – 25% </a:t>
            </a:r>
          </a:p>
          <a:p>
            <a:pPr marL="0" indent="0">
              <a:buNone/>
            </a:pPr>
            <a:r>
              <a:rPr lang="az-Latn-AZ" dirty="0"/>
              <a:t>(bronxial, kaval, ezofageal obstruksiyalar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Ağırlaşmaları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  <a:p>
            <a:pPr>
              <a:buNone/>
            </a:pPr>
            <a:r>
              <a:rPr lang="az-Latn-AZ" dirty="0"/>
              <a:t> </a:t>
            </a:r>
            <a:r>
              <a:rPr lang="az-Latn-AZ" sz="3600" dirty="0">
                <a:solidFill>
                  <a:srgbClr val="0070C0"/>
                </a:solidFill>
              </a:rPr>
              <a:t>Yuxarı boş vena sindromu </a:t>
            </a:r>
          </a:p>
          <a:p>
            <a:pPr>
              <a:buNone/>
            </a:pPr>
            <a:r>
              <a:rPr lang="az-Latn-AZ" sz="3600" dirty="0"/>
              <a:t> Qida borusu obstruksiyası </a:t>
            </a:r>
          </a:p>
          <a:p>
            <a:pPr>
              <a:buNone/>
            </a:pPr>
            <a:r>
              <a:rPr lang="az-Latn-AZ" sz="3600" dirty="0"/>
              <a:t> </a:t>
            </a:r>
            <a:r>
              <a:rPr lang="az-Latn-AZ" sz="3600" dirty="0">
                <a:solidFill>
                  <a:srgbClr val="0070C0"/>
                </a:solidFill>
              </a:rPr>
              <a:t>Traxeo-bronxial obstruksiya </a:t>
            </a:r>
          </a:p>
          <a:p>
            <a:pPr>
              <a:buNone/>
            </a:pPr>
            <a:r>
              <a:rPr lang="az-Latn-AZ" sz="3600" dirty="0"/>
              <a:t> Pulmonar qapı obstruksiyası və sağ ürək yetməzliyi </a:t>
            </a:r>
          </a:p>
          <a:p>
            <a:pPr>
              <a:buNone/>
            </a:pPr>
            <a:r>
              <a:rPr lang="az-Latn-AZ" sz="3600" dirty="0"/>
              <a:t> </a:t>
            </a:r>
            <a:r>
              <a:rPr lang="az-Latn-AZ" sz="3600" dirty="0">
                <a:solidFill>
                  <a:srgbClr val="0070C0"/>
                </a:solidFill>
              </a:rPr>
              <a:t>Aşağı boş vena obstruksiyası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Klinikası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sz="2800" b="1" dirty="0">
                <a:solidFill>
                  <a:srgbClr val="C00000"/>
                </a:solidFill>
              </a:rPr>
              <a:t>Asimptomatik</a:t>
            </a:r>
            <a:r>
              <a:rPr lang="az-Latn-AZ" sz="2800" dirty="0">
                <a:solidFill>
                  <a:srgbClr val="0070C0"/>
                </a:solidFill>
              </a:rPr>
              <a:t> </a:t>
            </a:r>
            <a:r>
              <a:rPr lang="az-Latn-AZ" sz="2800" dirty="0"/>
              <a:t> </a:t>
            </a:r>
            <a:r>
              <a:rPr lang="az-Latn-AZ" sz="2800" dirty="0">
                <a:solidFill>
                  <a:srgbClr val="0070C0"/>
                </a:solidFill>
              </a:rPr>
              <a:t>(75%)</a:t>
            </a:r>
          </a:p>
          <a:p>
            <a:r>
              <a:rPr lang="az-Latn-AZ" sz="2800" b="1" dirty="0">
                <a:solidFill>
                  <a:srgbClr val="C00000"/>
                </a:solidFill>
              </a:rPr>
              <a:t>Simptomatik</a:t>
            </a:r>
            <a:r>
              <a:rPr lang="az-Latn-AZ" sz="2800" dirty="0"/>
              <a:t>  </a:t>
            </a:r>
            <a:r>
              <a:rPr lang="az-Latn-AZ" sz="2800" dirty="0">
                <a:solidFill>
                  <a:srgbClr val="0070C0"/>
                </a:solidFill>
              </a:rPr>
              <a:t>(25%) </a:t>
            </a:r>
            <a:r>
              <a:rPr lang="az-Latn-AZ" sz="2800" dirty="0"/>
              <a:t>- obstruksiya baş verən orqanın əlamətləri ilə ortaya çıxır: </a:t>
            </a:r>
          </a:p>
          <a:p>
            <a:pPr>
              <a:buNone/>
            </a:pPr>
            <a:r>
              <a:rPr lang="az-Latn-AZ" sz="2800" dirty="0"/>
              <a:t>  - </a:t>
            </a:r>
            <a:r>
              <a:rPr lang="az-Latn-AZ" sz="2800" dirty="0">
                <a:solidFill>
                  <a:srgbClr val="0070C0"/>
                </a:solidFill>
              </a:rPr>
              <a:t>yuxarı boş vena sindromu (80%) </a:t>
            </a:r>
            <a:r>
              <a:rPr lang="az-Latn-AZ" sz="2800" dirty="0"/>
              <a:t>– üzdə və yuxarı ətrafda şişkinlik, sianoz </a:t>
            </a:r>
          </a:p>
          <a:p>
            <a:pPr>
              <a:buNone/>
            </a:pPr>
            <a:r>
              <a:rPr lang="az-Latn-AZ" sz="2800" dirty="0"/>
              <a:t>  - </a:t>
            </a:r>
            <a:r>
              <a:rPr lang="az-Latn-AZ" sz="2800" dirty="0">
                <a:solidFill>
                  <a:srgbClr val="0070C0"/>
                </a:solidFill>
              </a:rPr>
              <a:t>qida borusu obstrukasiyası </a:t>
            </a:r>
            <a:r>
              <a:rPr lang="az-Latn-AZ" sz="2800" dirty="0"/>
              <a:t>– disfagiya </a:t>
            </a:r>
          </a:p>
          <a:p>
            <a:pPr>
              <a:buNone/>
            </a:pPr>
            <a:r>
              <a:rPr lang="az-Latn-AZ" sz="2800" dirty="0"/>
              <a:t>  - </a:t>
            </a:r>
            <a:r>
              <a:rPr lang="az-Latn-AZ" sz="2800" dirty="0">
                <a:solidFill>
                  <a:srgbClr val="0070C0"/>
                </a:solidFill>
              </a:rPr>
              <a:t>traxeo-bronxial obstruksiya </a:t>
            </a:r>
            <a:r>
              <a:rPr lang="az-Latn-AZ" sz="2800" dirty="0"/>
              <a:t>– təngnəfəslik, öskürək və s. </a:t>
            </a:r>
          </a:p>
          <a:p>
            <a:pPr>
              <a:buNone/>
            </a:pPr>
            <a:r>
              <a:rPr lang="az-Latn-AZ" sz="2800" dirty="0"/>
              <a:t>  - </a:t>
            </a:r>
            <a:r>
              <a:rPr lang="az-Latn-AZ" sz="2800" dirty="0">
                <a:solidFill>
                  <a:srgbClr val="0070C0"/>
                </a:solidFill>
              </a:rPr>
              <a:t>pulmonar arteriya obstruksiyası </a:t>
            </a:r>
            <a:r>
              <a:rPr lang="az-Latn-AZ" sz="2800" dirty="0"/>
              <a:t>– sağ ürək yetməzliyi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dirty="0"/>
              <a:t>    </a:t>
            </a:r>
            <a:r>
              <a:rPr lang="az-Latn-AZ" sz="2800" dirty="0"/>
              <a:t>Xroniki mediastinit  adətən </a:t>
            </a:r>
            <a:r>
              <a:rPr lang="az-Latn-AZ" sz="2800" dirty="0">
                <a:solidFill>
                  <a:srgbClr val="C00000"/>
                </a:solidFill>
              </a:rPr>
              <a:t>“</a:t>
            </a:r>
            <a:r>
              <a:rPr lang="az-Latn-AZ" sz="2800" b="1" dirty="0">
                <a:solidFill>
                  <a:srgbClr val="C00000"/>
                </a:solidFill>
              </a:rPr>
              <a:t>istisna diaqnozudur</a:t>
            </a:r>
            <a:r>
              <a:rPr lang="az-Latn-AZ" sz="2800" dirty="0"/>
              <a:t>” - d/a orqanlarında obstruksiya və ya d/a kütlə (qranuloma) tapıldıqda və digər xəstəliklər inkar edildikdə yüksək şübhə yaranır. </a:t>
            </a:r>
          </a:p>
          <a:p>
            <a:pPr>
              <a:buNone/>
            </a:pPr>
            <a:r>
              <a:rPr lang="az-Latn-AZ" sz="2800" dirty="0">
                <a:solidFill>
                  <a:srgbClr val="0070C0"/>
                </a:solidFill>
              </a:rPr>
              <a:t>  Rentgen </a:t>
            </a:r>
            <a:r>
              <a:rPr lang="az-Latn-AZ" sz="2800" dirty="0"/>
              <a:t>– spesifik  deyil</a:t>
            </a:r>
          </a:p>
          <a:p>
            <a:pPr>
              <a:buNone/>
            </a:pPr>
            <a:r>
              <a:rPr lang="az-Latn-AZ" sz="2800" dirty="0">
                <a:solidFill>
                  <a:srgbClr val="0070C0"/>
                </a:solidFill>
              </a:rPr>
              <a:t>  Biopsiya</a:t>
            </a:r>
            <a:r>
              <a:rPr lang="az-Latn-AZ" sz="2800" dirty="0"/>
              <a:t> – təhlükəlidir</a:t>
            </a:r>
          </a:p>
          <a:p>
            <a:pPr>
              <a:buNone/>
            </a:pPr>
            <a:r>
              <a:rPr lang="az-Latn-AZ" sz="2800" dirty="0">
                <a:solidFill>
                  <a:srgbClr val="0070C0"/>
                </a:solidFill>
              </a:rPr>
              <a:t>  KT</a:t>
            </a:r>
            <a:r>
              <a:rPr lang="az-Latn-AZ" sz="2800" dirty="0"/>
              <a:t> – daha informativ</a:t>
            </a:r>
          </a:p>
          <a:p>
            <a:pPr>
              <a:buNone/>
            </a:pPr>
            <a:r>
              <a:rPr lang="az-Latn-AZ" sz="2800" dirty="0">
                <a:solidFill>
                  <a:srgbClr val="0070C0"/>
                </a:solidFill>
              </a:rPr>
              <a:t>  MRT </a:t>
            </a:r>
            <a:r>
              <a:rPr lang="az-Latn-AZ" sz="2800" dirty="0"/>
              <a:t>- fibrozu daha yaxşı göstərir, lakin kalsifikasiyaları yaxşı göstərə bilmir. </a:t>
            </a:r>
            <a:endParaRPr lang="ru-RU" sz="2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az-Latn-AZ" sz="2800" dirty="0"/>
              <a:t>Divararalığında </a:t>
            </a:r>
            <a:r>
              <a:rPr lang="az-Latn-AZ" sz="2800" dirty="0">
                <a:solidFill>
                  <a:srgbClr val="0070C0"/>
                </a:solidFill>
              </a:rPr>
              <a:t>qranuloma, infiltrat, xarakterik kalsifikasiya </a:t>
            </a:r>
            <a:r>
              <a:rPr lang="az-Latn-AZ" sz="2800" dirty="0"/>
              <a:t>(nöqtəvari kalsifikasiyalar – “</a:t>
            </a:r>
            <a:r>
              <a:rPr lang="az-Latn-AZ" sz="2800" dirty="0">
                <a:solidFill>
                  <a:srgbClr val="0070C0"/>
                </a:solidFill>
              </a:rPr>
              <a:t>qarğıdalı partlaması</a:t>
            </a:r>
            <a:r>
              <a:rPr lang="az-Latn-AZ" sz="2800" dirty="0"/>
              <a:t>”), </a:t>
            </a:r>
            <a:r>
              <a:rPr lang="az-Latn-AZ" sz="2800" dirty="0">
                <a:solidFill>
                  <a:srgbClr val="0070C0"/>
                </a:solidFill>
              </a:rPr>
              <a:t>fibroz</a:t>
            </a:r>
            <a:r>
              <a:rPr lang="az-Latn-AZ" sz="2800" dirty="0"/>
              <a:t>, orqanlarda </a:t>
            </a:r>
            <a:r>
              <a:rPr lang="az-Latn-AZ" sz="2800" dirty="0">
                <a:solidFill>
                  <a:srgbClr val="0070C0"/>
                </a:solidFill>
              </a:rPr>
              <a:t>sıxılma əlamətləri </a:t>
            </a:r>
            <a:r>
              <a:rPr lang="az-Latn-AZ" sz="2800" dirty="0"/>
              <a:t>xroniki mediastinitin xarakterik KT əlamətləridir </a:t>
            </a:r>
            <a:endParaRPr lang="ru-RU" sz="2800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00056" y="1484784"/>
            <a:ext cx="4824535" cy="4320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az-Latn-AZ" sz="3200" dirty="0"/>
              <a:t>  </a:t>
            </a:r>
            <a:r>
              <a:rPr lang="az-Latn-AZ" sz="3200" dirty="0">
                <a:solidFill>
                  <a:srgbClr val="0070C0"/>
                </a:solidFill>
              </a:rPr>
              <a:t>Radikal müalicəsi yoxdur </a:t>
            </a:r>
            <a:r>
              <a:rPr lang="az-Latn-AZ" sz="3200" dirty="0"/>
              <a:t> </a:t>
            </a:r>
          </a:p>
          <a:p>
            <a:r>
              <a:rPr lang="az-Latn-AZ" sz="3200" dirty="0">
                <a:solidFill>
                  <a:srgbClr val="0070C0"/>
                </a:solidFill>
              </a:rPr>
              <a:t>Konservativ  </a:t>
            </a:r>
            <a:r>
              <a:rPr lang="az-Latn-AZ" sz="3200" dirty="0"/>
              <a:t>- infeksiya dəqiqləşərsə antimikrob (vərəm əlehinə) və ya antifunqal (histoplasmosisə görə itrakonazol, amfoterisin B) müalicə verilə bilər. Autoimmun və sarkoidoz mənşəli xroniki mediastinitlərdə kortikosteroidlər faydalı ola bilər. </a:t>
            </a:r>
          </a:p>
          <a:p>
            <a:r>
              <a:rPr lang="az-Latn-AZ" sz="3200" dirty="0">
                <a:solidFill>
                  <a:srgbClr val="0070C0"/>
                </a:solidFill>
              </a:rPr>
              <a:t>cərrahi</a:t>
            </a:r>
            <a:r>
              <a:rPr lang="az-Latn-AZ" sz="3200" dirty="0"/>
              <a:t>  -   kütləni çıxarma, sıxılmanı aradan qaldırma</a:t>
            </a:r>
          </a:p>
          <a:p>
            <a:r>
              <a:rPr lang="az-Latn-AZ" sz="3200" dirty="0">
                <a:solidFill>
                  <a:srgbClr val="0070C0"/>
                </a:solidFill>
              </a:rPr>
              <a:t>stent</a:t>
            </a:r>
            <a:r>
              <a:rPr lang="az-Latn-AZ" sz="3200" dirty="0"/>
              <a:t>  kimi tədbirlər palliativ məqsəd daşıyır. </a:t>
            </a: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r>
              <a:rPr lang="az-Latn-AZ" dirty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/>
              <a:t>Müalicə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az-Latn-AZ" sz="2800" b="1" dirty="0"/>
              <a:t>  </a:t>
            </a:r>
            <a:r>
              <a:rPr lang="az-Latn-AZ" sz="2800" b="1" dirty="0">
                <a:solidFill>
                  <a:srgbClr val="0070C0"/>
                </a:solidFill>
              </a:rPr>
              <a:t>Cərrahi müalicə simptomatik obstruksiya törədən kütlələrdə və fibrozlarda ilk seçimdir: </a:t>
            </a:r>
          </a:p>
          <a:p>
            <a:pPr>
              <a:buNone/>
            </a:pPr>
            <a:r>
              <a:rPr lang="az-Latn-AZ" sz="2800" dirty="0"/>
              <a:t>  - kütləni çıxartmaq üçün torakotomiya və rezeksiya edilir. </a:t>
            </a:r>
          </a:p>
          <a:p>
            <a:pPr>
              <a:buNone/>
            </a:pPr>
            <a:r>
              <a:rPr lang="az-Latn-AZ" sz="2800" dirty="0"/>
              <a:t>  - </a:t>
            </a:r>
            <a:r>
              <a:rPr lang="az-Latn-AZ" sz="2800" dirty="0">
                <a:solidFill>
                  <a:srgbClr val="0070C0"/>
                </a:solidFill>
              </a:rPr>
              <a:t>bronxlarda, traxeyada, qida borusunda obstruksiya olarsa rezeksiya və anastomoz tətbiq edilir. </a:t>
            </a:r>
          </a:p>
          <a:p>
            <a:pPr>
              <a:buNone/>
            </a:pPr>
            <a:r>
              <a:rPr lang="az-Latn-AZ" sz="2800" dirty="0"/>
              <a:t>  - yuxarı boş vena sindromunda venoz yan yollar tətbiq edilə bilər. </a:t>
            </a:r>
          </a:p>
          <a:p>
            <a:endParaRPr lang="ru-RU" sz="2800" dirty="0"/>
          </a:p>
          <a:p>
            <a:pPr>
              <a:buNone/>
            </a:pPr>
            <a:r>
              <a:rPr lang="az-Latn-AZ" sz="2800" b="1" dirty="0">
                <a:solidFill>
                  <a:srgbClr val="0070C0"/>
                </a:solidFill>
              </a:rPr>
              <a:t>  Stend bronxial, ezofageal və venoz daralmalarda cərrahiyyə mümkün olmayanda və ya müvəqqəti effekt almaq üçün tətbiq edilir.</a:t>
            </a:r>
            <a:endParaRPr lang="ru-RU" sz="2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Profilaktika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az-Latn-AZ" sz="3600" dirty="0"/>
              <a:t> Ağciyər </a:t>
            </a:r>
            <a:r>
              <a:rPr lang="az-Latn-AZ" sz="3600" dirty="0">
                <a:solidFill>
                  <a:srgbClr val="0070C0"/>
                </a:solidFill>
              </a:rPr>
              <a:t>histoplazmozunun,</a:t>
            </a:r>
            <a:endParaRPr lang="az-Latn-AZ" sz="3600" dirty="0"/>
          </a:p>
          <a:p>
            <a:pPr>
              <a:buNone/>
            </a:pPr>
            <a:r>
              <a:rPr lang="az-Latn-AZ" sz="3600" dirty="0"/>
              <a:t> </a:t>
            </a:r>
            <a:r>
              <a:rPr lang="az-Latn-AZ" sz="3600" dirty="0">
                <a:solidFill>
                  <a:srgbClr val="0070C0"/>
                </a:solidFill>
              </a:rPr>
              <a:t>vərəminin,</a:t>
            </a:r>
            <a:endParaRPr lang="az-Latn-AZ" sz="3600" dirty="0"/>
          </a:p>
          <a:p>
            <a:pPr>
              <a:buNone/>
            </a:pPr>
            <a:r>
              <a:rPr lang="az-Latn-AZ" sz="3600" dirty="0"/>
              <a:t> </a:t>
            </a:r>
            <a:r>
              <a:rPr lang="az-Latn-AZ" sz="3600" dirty="0">
                <a:solidFill>
                  <a:srgbClr val="0070C0"/>
                </a:solidFill>
              </a:rPr>
              <a:t>sarkoidozunun </a:t>
            </a:r>
          </a:p>
          <a:p>
            <a:pPr>
              <a:buNone/>
            </a:pPr>
            <a:r>
              <a:rPr lang="az-Latn-AZ" sz="3600" dirty="0"/>
              <a:t> </a:t>
            </a:r>
            <a:r>
              <a:rPr lang="az-Latn-AZ" sz="3600" dirty="0">
                <a:solidFill>
                  <a:srgbClr val="0070C0"/>
                </a:solidFill>
              </a:rPr>
              <a:t>erkən müalicəsi </a:t>
            </a:r>
            <a:r>
              <a:rPr lang="az-Latn-AZ" sz="3600" dirty="0"/>
              <a:t>faydalı ola bilər. </a:t>
            </a:r>
            <a:endParaRPr lang="ru-RU" sz="36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sz="3600" dirty="0"/>
              <a:t>Yuxarı boş vena sindromu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95400" y="1408594"/>
            <a:ext cx="5181600" cy="4351338"/>
          </a:xfrm>
        </p:spPr>
        <p:txBody>
          <a:bodyPr>
            <a:normAutofit lnSpcReduction="10000"/>
          </a:bodyPr>
          <a:lstStyle/>
          <a:p>
            <a:endParaRPr lang="ru-RU" dirty="0"/>
          </a:p>
          <a:p>
            <a:pPr algn="ctr">
              <a:buNone/>
            </a:pPr>
            <a:r>
              <a:rPr lang="az-Latn-AZ" sz="2400" dirty="0"/>
              <a:t>             </a:t>
            </a:r>
            <a:r>
              <a:rPr lang="az-Latn-AZ" sz="4000" dirty="0"/>
              <a:t>Yuxarı boş vena sindromu dedikdə </a:t>
            </a:r>
            <a:r>
              <a:rPr lang="az-Latn-AZ" sz="4000" dirty="0">
                <a:solidFill>
                  <a:srgbClr val="0070C0"/>
                </a:solidFill>
              </a:rPr>
              <a:t>yuxarı boş  venada</a:t>
            </a:r>
            <a:r>
              <a:rPr lang="az-Latn-AZ" sz="4000" dirty="0"/>
              <a:t> baş verən </a:t>
            </a:r>
            <a:r>
              <a:rPr lang="az-Latn-AZ" sz="4000" dirty="0">
                <a:solidFill>
                  <a:srgbClr val="0070C0"/>
                </a:solidFill>
              </a:rPr>
              <a:t>durğunluğun törətdiyi simptomokompleks</a:t>
            </a:r>
            <a:r>
              <a:rPr lang="az-Latn-AZ" sz="4000" dirty="0"/>
              <a:t> nəzərdə tutulur. </a:t>
            </a:r>
            <a:endParaRPr lang="ru-RU" sz="4000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4396" y="1484784"/>
            <a:ext cx="4301604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Etiologiyası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az-Latn-AZ" sz="3600" dirty="0">
                <a:solidFill>
                  <a:srgbClr val="0070C0"/>
                </a:solidFill>
              </a:rPr>
              <a:t>bədxassəli törəmələr (60-80%) – ağciyər xərçəngi, timoma, limfoma, metastatik törəmələr</a:t>
            </a:r>
          </a:p>
          <a:p>
            <a:pPr>
              <a:buNone/>
            </a:pPr>
            <a:r>
              <a:rPr lang="az-Latn-AZ" sz="3600" dirty="0"/>
              <a:t> xoşxassəli törəmələr – retrosternal ur, atrial miksoma, xoşxassəli divararalığı törəmələri </a:t>
            </a:r>
          </a:p>
          <a:p>
            <a:pPr>
              <a:buNone/>
            </a:pPr>
            <a:r>
              <a:rPr lang="nn-NO" sz="3600" dirty="0"/>
              <a:t> </a:t>
            </a:r>
            <a:r>
              <a:rPr lang="nn-NO" sz="3600" dirty="0">
                <a:solidFill>
                  <a:srgbClr val="0070C0"/>
                </a:solidFill>
              </a:rPr>
              <a:t>tromboz – trombofiliya, mediastinal infeksiya, kateter </a:t>
            </a:r>
          </a:p>
          <a:p>
            <a:pPr>
              <a:buNone/>
            </a:pPr>
            <a:r>
              <a:rPr lang="az-Latn-AZ" sz="3600" dirty="0"/>
              <a:t> travmalar – hematoma </a:t>
            </a:r>
          </a:p>
          <a:p>
            <a:pPr>
              <a:buNone/>
            </a:pPr>
            <a:r>
              <a:rPr lang="az-Latn-AZ" sz="3600" dirty="0">
                <a:solidFill>
                  <a:srgbClr val="0070C0"/>
                </a:solidFill>
              </a:rPr>
              <a:t> xroniki mediastinit – fibroz, qranulomatoz </a:t>
            </a:r>
          </a:p>
          <a:p>
            <a:pPr>
              <a:buNone/>
            </a:pPr>
            <a:r>
              <a:rPr lang="az-Latn-AZ" sz="2800" dirty="0"/>
              <a:t>  </a:t>
            </a:r>
            <a:endParaRPr lang="ru-RU" sz="28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Patogenezi 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 </a:t>
            </a:r>
          </a:p>
          <a:p>
            <a:r>
              <a:rPr lang="az-Latn-AZ" sz="3600" dirty="0"/>
              <a:t> </a:t>
            </a:r>
            <a:r>
              <a:rPr lang="az-Latn-AZ" sz="3600" dirty="0">
                <a:solidFill>
                  <a:srgbClr val="0070C0"/>
                </a:solidFill>
              </a:rPr>
              <a:t>sıxılma</a:t>
            </a:r>
            <a:r>
              <a:rPr lang="az-Latn-AZ" sz="3600" dirty="0"/>
              <a:t> – törəmələr, fibroz, hematoma </a:t>
            </a:r>
          </a:p>
          <a:p>
            <a:r>
              <a:rPr lang="az-Latn-AZ" sz="3600" dirty="0"/>
              <a:t> </a:t>
            </a:r>
            <a:r>
              <a:rPr lang="az-Latn-AZ" sz="3600" dirty="0">
                <a:solidFill>
                  <a:srgbClr val="0070C0"/>
                </a:solidFill>
              </a:rPr>
              <a:t>invaziya </a:t>
            </a:r>
          </a:p>
          <a:p>
            <a:r>
              <a:rPr lang="az-Latn-AZ" sz="3600" dirty="0"/>
              <a:t> </a:t>
            </a:r>
            <a:r>
              <a:rPr lang="az-Latn-AZ" sz="3600" dirty="0">
                <a:solidFill>
                  <a:srgbClr val="0070C0"/>
                </a:solidFill>
              </a:rPr>
              <a:t>tromboz</a:t>
            </a:r>
            <a:r>
              <a:rPr lang="az-Latn-AZ" sz="3600" dirty="0"/>
              <a:t> - (birincili və durğunluğa bağlı ikincili) </a:t>
            </a:r>
          </a:p>
          <a:p>
            <a:pPr>
              <a:buNone/>
            </a:pPr>
            <a:r>
              <a:rPr lang="az-Latn-AZ" sz="3600" dirty="0"/>
              <a:t> </a:t>
            </a:r>
            <a:r>
              <a:rPr lang="az-Latn-AZ" sz="3200" dirty="0"/>
              <a:t>Venoz durğunluq və hipertenziya  başda və yuxarı ətraflarda ödemə və venoz işemiyaya,  kollateralların meydana gəlməsinə səbəb olur </a:t>
            </a:r>
            <a:endParaRPr lang="ru-RU" sz="36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Gedişi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  <a:p>
            <a:r>
              <a:rPr lang="az-Latn-AZ" sz="3200" dirty="0">
                <a:solidFill>
                  <a:srgbClr val="0070C0"/>
                </a:solidFill>
              </a:rPr>
              <a:t>Kəskin gedişli </a:t>
            </a:r>
            <a:r>
              <a:rPr lang="az-Latn-AZ" sz="3200" dirty="0"/>
              <a:t>– durğunluq, yuxarı hissədə venoz işemiya, tromboz və retromboz, beyin ödemi, qanaxmalar</a:t>
            </a:r>
          </a:p>
          <a:p>
            <a:pPr>
              <a:buNone/>
            </a:pPr>
            <a:endParaRPr lang="ru-RU" sz="3200" dirty="0"/>
          </a:p>
          <a:p>
            <a:r>
              <a:rPr lang="az-Latn-AZ" sz="3200" dirty="0">
                <a:solidFill>
                  <a:srgbClr val="0070C0"/>
                </a:solidFill>
              </a:rPr>
              <a:t>Xroniki gedişli </a:t>
            </a:r>
            <a:r>
              <a:rPr lang="az-Latn-AZ" sz="3200" dirty="0"/>
              <a:t>– yavaş durğunluq, aziqos siteminin genişlənməsi və kompensasiya</a:t>
            </a:r>
            <a:endParaRPr lang="ru-RU" sz="3200" dirty="0"/>
          </a:p>
          <a:p>
            <a:pPr>
              <a:buNone/>
            </a:pPr>
            <a:r>
              <a:rPr lang="az-Latn-AZ" sz="3200" b="1" dirty="0">
                <a:solidFill>
                  <a:srgbClr val="FF0000"/>
                </a:solidFill>
              </a:rPr>
              <a:t> </a:t>
            </a:r>
            <a:endParaRPr lang="az-Latn-AZ" sz="3200" dirty="0">
              <a:solidFill>
                <a:srgbClr val="0070C0"/>
              </a:solidFill>
            </a:endParaRPr>
          </a:p>
          <a:p>
            <a:pPr>
              <a:buNone/>
            </a:pPr>
            <a:endParaRPr lang="az-Latn-AZ" sz="2800" b="1" dirty="0"/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 Ağırlaşmaları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sz="3200" dirty="0"/>
              <a:t> </a:t>
            </a:r>
            <a:r>
              <a:rPr lang="az-Latn-AZ" sz="3200" dirty="0">
                <a:solidFill>
                  <a:srgbClr val="0070C0"/>
                </a:solidFill>
              </a:rPr>
              <a:t>Beyin ödemi, koma</a:t>
            </a:r>
          </a:p>
          <a:p>
            <a:pPr>
              <a:buNone/>
            </a:pPr>
            <a:r>
              <a:rPr lang="az-Latn-AZ" sz="3200" dirty="0"/>
              <a:t> </a:t>
            </a:r>
          </a:p>
          <a:p>
            <a:r>
              <a:rPr lang="az-Latn-AZ" sz="3200" dirty="0"/>
              <a:t> </a:t>
            </a:r>
            <a:r>
              <a:rPr lang="az-Latn-AZ" sz="3200" dirty="0">
                <a:solidFill>
                  <a:srgbClr val="0070C0"/>
                </a:solidFill>
              </a:rPr>
              <a:t>Udlaq-qırtlaq ödemi </a:t>
            </a:r>
            <a:r>
              <a:rPr lang="az-Latn-AZ" sz="3200" dirty="0"/>
              <a:t>– asfiksiya, tənəffüs yetməzliyi, qanaxma</a:t>
            </a:r>
          </a:p>
          <a:p>
            <a:pPr>
              <a:buNone/>
            </a:pPr>
            <a:r>
              <a:rPr lang="az-Latn-AZ" sz="3200" dirty="0"/>
              <a:t> </a:t>
            </a:r>
          </a:p>
          <a:p>
            <a:r>
              <a:rPr lang="az-Latn-AZ" sz="3200" dirty="0"/>
              <a:t> </a:t>
            </a:r>
            <a:r>
              <a:rPr lang="az-Latn-AZ" sz="3200" dirty="0">
                <a:solidFill>
                  <a:srgbClr val="0070C0"/>
                </a:solidFill>
              </a:rPr>
              <a:t>Yuxarı ətraflarda ödem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Klinika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sz="3600" dirty="0"/>
              <a:t> YBV  üç formada ortaya çıxa bilir: </a:t>
            </a:r>
          </a:p>
          <a:p>
            <a:pPr>
              <a:buNone/>
            </a:pPr>
            <a:endParaRPr lang="az-Latn-AZ" sz="3600" dirty="0"/>
          </a:p>
          <a:p>
            <a:pPr>
              <a:buNone/>
            </a:pPr>
            <a:r>
              <a:rPr lang="az-Latn-AZ" sz="3600" dirty="0">
                <a:solidFill>
                  <a:srgbClr val="0070C0"/>
                </a:solidFill>
              </a:rPr>
              <a:t>» asimptomatik </a:t>
            </a:r>
          </a:p>
          <a:p>
            <a:pPr>
              <a:buNone/>
            </a:pPr>
            <a:r>
              <a:rPr lang="az-Latn-AZ" sz="3600" dirty="0">
                <a:solidFill>
                  <a:srgbClr val="0070C0"/>
                </a:solidFill>
              </a:rPr>
              <a:t>» kəskin simptomatik </a:t>
            </a:r>
          </a:p>
          <a:p>
            <a:pPr>
              <a:buNone/>
            </a:pPr>
            <a:r>
              <a:rPr lang="az-Latn-AZ" sz="3600" dirty="0">
                <a:solidFill>
                  <a:srgbClr val="0070C0"/>
                </a:solidFill>
              </a:rPr>
              <a:t>» xroniki simptomatik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Klinika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  <a:p>
            <a:r>
              <a:rPr lang="az-Latn-AZ" sz="3600" dirty="0">
                <a:solidFill>
                  <a:srgbClr val="0070C0"/>
                </a:solidFill>
              </a:rPr>
              <a:t> Asimptomatik</a:t>
            </a:r>
            <a:r>
              <a:rPr lang="az-Latn-AZ" sz="3600" dirty="0"/>
              <a:t> forma - zəif inkişaf edən,  venoz durğunluq əlamətləri </a:t>
            </a:r>
            <a:r>
              <a:rPr lang="az-Latn-AZ" sz="3600" dirty="0">
                <a:solidFill>
                  <a:srgbClr val="0070C0"/>
                </a:solidFill>
              </a:rPr>
              <a:t>görüntüləmə müayinələrində </a:t>
            </a:r>
            <a:r>
              <a:rPr lang="az-Latn-AZ" sz="3600" dirty="0"/>
              <a:t>ortaya çıxır, </a:t>
            </a:r>
            <a:r>
              <a:rPr lang="az-Latn-AZ" sz="3600" dirty="0">
                <a:solidFill>
                  <a:srgbClr val="0070C0"/>
                </a:solidFill>
              </a:rPr>
              <a:t>klinik əlamətsiz </a:t>
            </a:r>
            <a:r>
              <a:rPr lang="az-Latn-AZ" sz="3600" dirty="0"/>
              <a:t>keçir və ya zəif biruzə verir.</a:t>
            </a:r>
          </a:p>
          <a:p>
            <a:pPr>
              <a:buNone/>
            </a:pPr>
            <a:endParaRPr lang="ru-RU" sz="3600" dirty="0"/>
          </a:p>
          <a:p>
            <a:r>
              <a:rPr lang="az-Latn-AZ" sz="3600" dirty="0"/>
              <a:t> </a:t>
            </a:r>
            <a:r>
              <a:rPr lang="az-Latn-AZ" sz="3600" dirty="0">
                <a:solidFill>
                  <a:srgbClr val="0070C0"/>
                </a:solidFill>
              </a:rPr>
              <a:t>Xroniki</a:t>
            </a:r>
            <a:r>
              <a:rPr lang="az-Latn-AZ" sz="3600" dirty="0"/>
              <a:t> formada - yuxarı venoz hövzə durğunluğu əlamətləri ilə yanaşı </a:t>
            </a:r>
            <a:r>
              <a:rPr lang="az-Latn-AZ" sz="3600" dirty="0">
                <a:solidFill>
                  <a:srgbClr val="0070C0"/>
                </a:solidFill>
              </a:rPr>
              <a:t>kollateral damar genişlənmələri </a:t>
            </a:r>
            <a:r>
              <a:rPr lang="az-Latn-AZ" sz="3600" dirty="0"/>
              <a:t>müşahidə edilir. </a:t>
            </a:r>
          </a:p>
          <a:p>
            <a:endParaRPr lang="az-Latn-AZ" sz="36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KLİNİKA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az-Latn-AZ" sz="3200" b="1" dirty="0">
                <a:solidFill>
                  <a:srgbClr val="FF0000"/>
                </a:solidFill>
              </a:rPr>
              <a:t>Kəskin forma  </a:t>
            </a:r>
          </a:p>
          <a:p>
            <a:pPr>
              <a:buNone/>
            </a:pPr>
            <a:r>
              <a:rPr lang="az-Latn-AZ" sz="2800" dirty="0">
                <a:solidFill>
                  <a:srgbClr val="0070C0"/>
                </a:solidFill>
              </a:rPr>
              <a:t>»</a:t>
            </a:r>
            <a:r>
              <a:rPr lang="az-Latn-AZ" sz="2800" dirty="0"/>
              <a:t> </a:t>
            </a:r>
            <a:r>
              <a:rPr lang="az-Latn-AZ" sz="2800" dirty="0">
                <a:solidFill>
                  <a:srgbClr val="0070C0"/>
                </a:solidFill>
              </a:rPr>
              <a:t>beyin ödemi əlamətləri – baş ağrısı, bulantı, qusma, görmə pozulması, yuxululuq, hətta koma </a:t>
            </a:r>
          </a:p>
          <a:p>
            <a:pPr>
              <a:buNone/>
            </a:pPr>
            <a:r>
              <a:rPr lang="az-Latn-AZ" sz="2800" dirty="0"/>
              <a:t>» udlaq-qırtlaq ödemi – xırıltılar, disfagiya, asfiksiya, təngnəfəslik </a:t>
            </a:r>
          </a:p>
          <a:p>
            <a:pPr>
              <a:buNone/>
            </a:pPr>
            <a:r>
              <a:rPr lang="az-Latn-AZ" sz="2800" dirty="0">
                <a:solidFill>
                  <a:srgbClr val="0070C0"/>
                </a:solidFill>
              </a:rPr>
              <a:t>» qida borusu əlamətləri – disfagiya, qanaxma </a:t>
            </a:r>
          </a:p>
          <a:p>
            <a:pPr>
              <a:buNone/>
            </a:pPr>
            <a:r>
              <a:rPr lang="az-Latn-AZ" sz="2800" dirty="0"/>
              <a:t>» üz, boyun və ətraf simptomları – ödem, venoz genişlənmə, pulsasiyanın itməsi, sianoz </a:t>
            </a:r>
          </a:p>
          <a:p>
            <a:pPr>
              <a:buNone/>
            </a:pPr>
            <a:r>
              <a:rPr lang="az-Latn-AZ" sz="2800" dirty="0">
                <a:solidFill>
                  <a:srgbClr val="0070C0"/>
                </a:solidFill>
              </a:rPr>
              <a:t>» plevra əlamətləri – hidrotoraks </a:t>
            </a:r>
          </a:p>
          <a:p>
            <a:pPr>
              <a:buNone/>
            </a:pPr>
            <a:r>
              <a:rPr lang="az-Latn-AZ" sz="2800" dirty="0"/>
              <a:t>» əlamətlərin uzananda artması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sz="3200" dirty="0">
                <a:solidFill>
                  <a:srgbClr val="0070C0"/>
                </a:solidFill>
              </a:rPr>
              <a:t> Venoz təzyiq (&gt;350 mm  su st)</a:t>
            </a:r>
          </a:p>
          <a:p>
            <a:endParaRPr lang="ru-RU" sz="3200" dirty="0"/>
          </a:p>
          <a:p>
            <a:r>
              <a:rPr lang="az-Latn-AZ" sz="3200" dirty="0">
                <a:solidFill>
                  <a:srgbClr val="0070C0"/>
                </a:solidFill>
              </a:rPr>
              <a:t> Venoqrafiya</a:t>
            </a:r>
          </a:p>
          <a:p>
            <a:endParaRPr lang="ru-RU" sz="3200" dirty="0"/>
          </a:p>
          <a:p>
            <a:r>
              <a:rPr lang="az-Latn-AZ" sz="3200" dirty="0">
                <a:solidFill>
                  <a:srgbClr val="0070C0"/>
                </a:solidFill>
              </a:rPr>
              <a:t> KT angioqrafiya - həm tıxanmanı, həm də yerini və səbəbini dəqiqləşdirə bilir </a:t>
            </a:r>
            <a:endParaRPr lang="ru-RU" sz="3200" dirty="0">
              <a:solidFill>
                <a:srgbClr val="0070C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i="1" dirty="0"/>
              <a:t>Diferensial diaqnoz 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az-Latn-AZ" sz="3200" dirty="0"/>
              <a:t>   aşağıdakı xəstəliklərlə aparılmalıdır: </a:t>
            </a:r>
          </a:p>
          <a:p>
            <a:pPr>
              <a:buNone/>
            </a:pPr>
            <a:r>
              <a:rPr lang="az-Latn-AZ" sz="3200" dirty="0"/>
              <a:t>   </a:t>
            </a:r>
            <a:r>
              <a:rPr lang="az-Latn-AZ" sz="3200" dirty="0">
                <a:solidFill>
                  <a:srgbClr val="0070C0"/>
                </a:solidFill>
              </a:rPr>
              <a:t>- angionevrotik ödem </a:t>
            </a:r>
          </a:p>
          <a:p>
            <a:pPr>
              <a:buNone/>
            </a:pPr>
            <a:r>
              <a:rPr lang="az-Latn-AZ" sz="3200" dirty="0">
                <a:solidFill>
                  <a:srgbClr val="0070C0"/>
                </a:solidFill>
              </a:rPr>
              <a:t>   - ürək yetməzliyi </a:t>
            </a:r>
          </a:p>
          <a:p>
            <a:pPr>
              <a:buNone/>
            </a:pPr>
            <a:r>
              <a:rPr lang="az-Latn-AZ" sz="3200" dirty="0">
                <a:solidFill>
                  <a:srgbClr val="0070C0"/>
                </a:solidFill>
              </a:rPr>
              <a:t>   - konstruktiv perikardit </a:t>
            </a:r>
          </a:p>
          <a:p>
            <a:pPr>
              <a:buNone/>
            </a:pPr>
            <a:r>
              <a:rPr lang="az-Latn-AZ" sz="3200" dirty="0">
                <a:solidFill>
                  <a:srgbClr val="0070C0"/>
                </a:solidFill>
              </a:rPr>
              <a:t>   - digər </a:t>
            </a:r>
          </a:p>
          <a:p>
            <a:pPr>
              <a:buNone/>
            </a:pPr>
            <a:r>
              <a:rPr lang="az-Latn-AZ" sz="3200" dirty="0"/>
              <a:t> KT-də venoz tıxanmanın görünməsi diferensasiyada ən önəmli əlamətdir.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az-Latn-AZ" sz="3200" dirty="0"/>
              <a:t> </a:t>
            </a:r>
            <a:r>
              <a:rPr lang="az-Latn-AZ" sz="3200" dirty="0">
                <a:solidFill>
                  <a:srgbClr val="0070C0"/>
                </a:solidFill>
              </a:rPr>
              <a:t>Səbəbin aradan qaldırılması </a:t>
            </a:r>
            <a:r>
              <a:rPr lang="az-Latn-AZ" sz="3200" dirty="0"/>
              <a:t>– törəməni çıxarma, radioterapiya, kimyaterapiya, trombozlarda antikoaqulyant və s. </a:t>
            </a:r>
            <a:endParaRPr lang="ru-RU" sz="3200" dirty="0"/>
          </a:p>
          <a:p>
            <a:r>
              <a:rPr lang="az-Latn-AZ" sz="3200" dirty="0"/>
              <a:t> </a:t>
            </a:r>
            <a:r>
              <a:rPr lang="az-Latn-AZ" sz="3200" dirty="0">
                <a:solidFill>
                  <a:srgbClr val="0070C0"/>
                </a:solidFill>
              </a:rPr>
              <a:t>Venoz axını bərpa etmə </a:t>
            </a:r>
            <a:r>
              <a:rPr lang="az-Latn-AZ" sz="3200" dirty="0"/>
              <a:t>– stentlər, fibrinolitik, yan yol </a:t>
            </a:r>
          </a:p>
          <a:p>
            <a:r>
              <a:rPr lang="az-Latn-AZ" sz="3200" dirty="0"/>
              <a:t> </a:t>
            </a:r>
            <a:r>
              <a:rPr lang="az-Latn-AZ" sz="3200" dirty="0">
                <a:solidFill>
                  <a:srgbClr val="0070C0"/>
                </a:solidFill>
              </a:rPr>
              <a:t>Venoz ödemi azaltma </a:t>
            </a:r>
            <a:r>
              <a:rPr lang="az-Latn-AZ" sz="3200" dirty="0"/>
              <a:t>– diuretik, kortikosteroid, su-duz qəbulunun azaldılması, yuxarı venalara infuziya edilməməsi, baş tərəfi qaldırma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 taktikası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  <a:p>
            <a:r>
              <a:rPr lang="az-Latn-AZ" sz="2800" dirty="0">
                <a:solidFill>
                  <a:srgbClr val="0070C0"/>
                </a:solidFill>
              </a:rPr>
              <a:t> </a:t>
            </a:r>
            <a:r>
              <a:rPr lang="az-Latn-AZ" sz="3200" dirty="0">
                <a:solidFill>
                  <a:srgbClr val="0070C0"/>
                </a:solidFill>
              </a:rPr>
              <a:t>kəskin formalarda ilk olaraq   stent qoyulur və sonra  etiotrop müalicələr aparılır. </a:t>
            </a:r>
          </a:p>
          <a:p>
            <a:pPr>
              <a:buNone/>
            </a:pPr>
            <a:endParaRPr lang="ru-RU" sz="3200" dirty="0"/>
          </a:p>
          <a:p>
            <a:r>
              <a:rPr lang="az-Latn-AZ" sz="3200" dirty="0"/>
              <a:t>Kimyaterapiyaya </a:t>
            </a:r>
            <a:r>
              <a:rPr lang="az-Latn-AZ" sz="3200" dirty="0">
                <a:solidFill>
                  <a:srgbClr val="0070C0"/>
                </a:solidFill>
              </a:rPr>
              <a:t>həssas törəmələrdə </a:t>
            </a:r>
            <a:r>
              <a:rPr lang="az-Latn-AZ" sz="3200" dirty="0"/>
              <a:t>(limfoma, timoma, kiçik hüceyrəli ağciyər xərçəngi və s.) </a:t>
            </a:r>
            <a:r>
              <a:rPr lang="az-Latn-AZ" sz="3200" dirty="0">
                <a:solidFill>
                  <a:srgbClr val="0070C0"/>
                </a:solidFill>
              </a:rPr>
              <a:t>kimyaterapiya</a:t>
            </a:r>
            <a:r>
              <a:rPr lang="az-Latn-AZ" sz="3200" dirty="0"/>
              <a:t>, </a:t>
            </a:r>
            <a:r>
              <a:rPr lang="az-Latn-AZ" sz="3200" dirty="0">
                <a:solidFill>
                  <a:srgbClr val="0070C0"/>
                </a:solidFill>
              </a:rPr>
              <a:t>digər törəmələrdə cərrahi rezeksiya</a:t>
            </a:r>
            <a:r>
              <a:rPr lang="az-Latn-AZ" sz="3200" dirty="0"/>
              <a:t> ilk planda tutulur.  </a:t>
            </a:r>
          </a:p>
          <a:p>
            <a:endParaRPr lang="ru-RU" sz="280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 taktikası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az-Latn-AZ" sz="3200" dirty="0">
                <a:solidFill>
                  <a:srgbClr val="0070C0"/>
                </a:solidFill>
              </a:rPr>
              <a:t>Trombozlarda antikoaqulyant və fibrinolitik müalicələr tətbiq edilir. Lakin  beyin metastazları və qanaxmalarda əks göstərişdir. </a:t>
            </a:r>
          </a:p>
          <a:p>
            <a:endParaRPr lang="az-Latn-AZ" sz="3200" dirty="0"/>
          </a:p>
          <a:p>
            <a:r>
              <a:rPr lang="az-Latn-AZ" sz="3200" dirty="0"/>
              <a:t>Mediastinal fibrozda stend və ya yan yollar tətbiq edilə bilər.</a:t>
            </a:r>
          </a:p>
          <a:p>
            <a:pPr>
              <a:buNone/>
            </a:pPr>
            <a:r>
              <a:rPr lang="az-Latn-AZ" sz="3200" dirty="0"/>
              <a:t> </a:t>
            </a:r>
          </a:p>
          <a:p>
            <a:r>
              <a:rPr lang="az-Latn-AZ" sz="3200" dirty="0">
                <a:solidFill>
                  <a:srgbClr val="0070C0"/>
                </a:solidFill>
              </a:rPr>
              <a:t>Səbəbi aradan qaldırmaq mümkün olmadıqda ödeməlehinə müalicə və stent tətbiq edilir. 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/>
              <a:t>Müalicə taktikası</a:t>
            </a:r>
            <a:endParaRPr lang="ru-RU" sz="40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87488" y="689344"/>
            <a:ext cx="9865096" cy="5691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Profilaktika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az-Latn-AZ" sz="3600" dirty="0">
                <a:solidFill>
                  <a:srgbClr val="0070C0"/>
                </a:solidFill>
              </a:rPr>
              <a:t>Törəmələrin erkən diaqnostikası və müalicəsi </a:t>
            </a:r>
          </a:p>
          <a:p>
            <a:r>
              <a:rPr lang="az-Latn-AZ" sz="3600" dirty="0">
                <a:solidFill>
                  <a:srgbClr val="0070C0"/>
                </a:solidFill>
              </a:rPr>
              <a:t>Venoz kateterlərin az istifadəsi</a:t>
            </a:r>
          </a:p>
          <a:p>
            <a:pPr>
              <a:buNone/>
            </a:pPr>
            <a:r>
              <a:rPr lang="az-Latn-AZ" sz="3600" dirty="0">
                <a:solidFill>
                  <a:srgbClr val="0070C0"/>
                </a:solidFill>
              </a:rPr>
              <a:t> </a:t>
            </a:r>
          </a:p>
          <a:p>
            <a:r>
              <a:rPr lang="az-Latn-AZ" sz="3200" dirty="0"/>
              <a:t>YBV sindromunun </a:t>
            </a:r>
            <a:r>
              <a:rPr lang="az-Latn-AZ" sz="3200" dirty="0">
                <a:solidFill>
                  <a:srgbClr val="0070C0"/>
                </a:solidFill>
              </a:rPr>
              <a:t>proqnozu</a:t>
            </a:r>
            <a:r>
              <a:rPr lang="az-Latn-AZ" sz="3200" dirty="0"/>
              <a:t>   əsas xəstəliyin proqnozundan asılıdır, </a:t>
            </a:r>
            <a:r>
              <a:rPr lang="az-Latn-AZ" sz="3200" dirty="0">
                <a:solidFill>
                  <a:srgbClr val="0070C0"/>
                </a:solidFill>
              </a:rPr>
              <a:t>özünə bağlı ölüm halları çox azdır </a:t>
            </a:r>
            <a:r>
              <a:rPr lang="az-Latn-AZ" sz="3200" dirty="0"/>
              <a:t>(1-2%) </a:t>
            </a:r>
          </a:p>
          <a:p>
            <a:pPr>
              <a:buNone/>
            </a:pPr>
            <a:endParaRPr lang="ru-RU" sz="3200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919536" y="2420888"/>
            <a:ext cx="8496944" cy="1483950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08117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60296" y="3075650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1645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2796</TotalTime>
  <Words>1518</Words>
  <Application>Microsoft Office PowerPoint</Application>
  <PresentationFormat>Widescreen</PresentationFormat>
  <Paragraphs>260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4" baseType="lpstr">
      <vt:lpstr>Arial</vt:lpstr>
      <vt:lpstr>Calibri</vt:lpstr>
      <vt:lpstr>Times New Roman</vt:lpstr>
      <vt:lpstr>Wingdings</vt:lpstr>
      <vt:lpstr>Praktiki dərs şablonu 7</vt:lpstr>
      <vt:lpstr>MEDİASTİNİT,   YUXARI BOŞ VENA SİNDROMU</vt:lpstr>
      <vt:lpstr>Tərifi</vt:lpstr>
      <vt:lpstr>Təsnifat</vt:lpstr>
      <vt:lpstr>Səbəbləri və patogenezi</vt:lpstr>
      <vt:lpstr>Səbəbləri və patogenezi</vt:lpstr>
      <vt:lpstr>Patogenezi</vt:lpstr>
      <vt:lpstr>Patogenezi</vt:lpstr>
      <vt:lpstr>Patogenezi</vt:lpstr>
      <vt:lpstr>Səbəbləri və patogenezi</vt:lpstr>
      <vt:lpstr>Gedişi</vt:lpstr>
      <vt:lpstr>Gedişi</vt:lpstr>
      <vt:lpstr>Ağırlaşmaları</vt:lpstr>
      <vt:lpstr>Klinikası</vt:lpstr>
      <vt:lpstr>Diaqnostika</vt:lpstr>
      <vt:lpstr>Diaqnostika</vt:lpstr>
      <vt:lpstr>Diaqnostika</vt:lpstr>
      <vt:lpstr>Müalicə</vt:lpstr>
      <vt:lpstr>Müalicə</vt:lpstr>
      <vt:lpstr>Müalicə</vt:lpstr>
      <vt:lpstr>Profilaktika</vt:lpstr>
      <vt:lpstr>Proqnoz</vt:lpstr>
      <vt:lpstr>Xroniki mediastinit</vt:lpstr>
      <vt:lpstr> Etiologiyası</vt:lpstr>
      <vt:lpstr>Patogenez</vt:lpstr>
      <vt:lpstr>Gedişi</vt:lpstr>
      <vt:lpstr>Ağırlaşmaları</vt:lpstr>
      <vt:lpstr>Klinikası</vt:lpstr>
      <vt:lpstr>Diaqnostika</vt:lpstr>
      <vt:lpstr>Diaqnostika</vt:lpstr>
      <vt:lpstr>Müalicə</vt:lpstr>
      <vt:lpstr>Müalicə</vt:lpstr>
      <vt:lpstr>Profilaktika</vt:lpstr>
      <vt:lpstr>Yuxarı boş vena sindromu</vt:lpstr>
      <vt:lpstr>Etiologiyası</vt:lpstr>
      <vt:lpstr>Patogenezi </vt:lpstr>
      <vt:lpstr>Gedişi</vt:lpstr>
      <vt:lpstr> Ağırlaşmaları</vt:lpstr>
      <vt:lpstr>Klinika</vt:lpstr>
      <vt:lpstr>Klinika</vt:lpstr>
      <vt:lpstr>KLİNİKA</vt:lpstr>
      <vt:lpstr>Diaqnostika</vt:lpstr>
      <vt:lpstr>Diferensial diaqnoz </vt:lpstr>
      <vt:lpstr>Müalicə</vt:lpstr>
      <vt:lpstr>Müalicə taktikası</vt:lpstr>
      <vt:lpstr>Müalicə taktikası</vt:lpstr>
      <vt:lpstr>Müalicə taktikası</vt:lpstr>
      <vt:lpstr>Profilaktika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266</cp:revision>
  <dcterms:created xsi:type="dcterms:W3CDTF">2001-04-16T20:54:45Z</dcterms:created>
  <dcterms:modified xsi:type="dcterms:W3CDTF">2021-07-12T13:52:41Z</dcterms:modified>
</cp:coreProperties>
</file>