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5"/>
  </p:notesMasterIdLst>
  <p:handoutMasterIdLst>
    <p:handoutMasterId r:id="rId16"/>
  </p:handoutMasterIdLst>
  <p:sldIdLst>
    <p:sldId id="284" r:id="rId2"/>
    <p:sldId id="290" r:id="rId3"/>
    <p:sldId id="328" r:id="rId4"/>
    <p:sldId id="320" r:id="rId5"/>
    <p:sldId id="329" r:id="rId6"/>
    <p:sldId id="326" r:id="rId7"/>
    <p:sldId id="330" r:id="rId8"/>
    <p:sldId id="325" r:id="rId9"/>
    <p:sldId id="324" r:id="rId10"/>
    <p:sldId id="327" r:id="rId11"/>
    <p:sldId id="317" r:id="rId12"/>
    <p:sldId id="331" r:id="rId13"/>
    <p:sldId id="332" r:id="rId14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79" d="100"/>
          <a:sy n="79" d="100"/>
        </p:scale>
        <p:origin x="696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1145D4-893A-4C28-99DA-3A1B6BD2D0DC}" type="doc">
      <dgm:prSet loTypeId="urn:microsoft.com/office/officeart/2005/8/layout/hProcess1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25B2D7E-EE23-4E64-8637-59C2A301C1D2}">
      <dgm:prSet custT="1"/>
      <dgm:spPr/>
      <dgm:t>
        <a:bodyPr/>
        <a:lstStyle/>
        <a:p>
          <a:pPr rtl="0"/>
          <a:r>
            <a:rPr lang="az-Latn-AZ" sz="16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Anamnez və obyektiv müayinə</a:t>
          </a:r>
          <a:endParaRPr lang="en-US" sz="1600" b="1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355DBA-99DC-41C1-9994-28AFA4314641}" type="parTrans" cxnId="{87A5C306-F6F4-4BB3-A480-3466FBA3218A}">
      <dgm:prSet/>
      <dgm:spPr/>
      <dgm:t>
        <a:bodyPr/>
        <a:lstStyle/>
        <a:p>
          <a:endParaRPr lang="en-US" sz="2000" b="1">
            <a:solidFill>
              <a:schemeClr val="accent1">
                <a:lumMod val="75000"/>
              </a:schemeClr>
            </a:solidFill>
          </a:endParaRPr>
        </a:p>
      </dgm:t>
    </dgm:pt>
    <dgm:pt modelId="{299E30A3-391E-460C-A075-A21A05BECB8D}" type="sibTrans" cxnId="{87A5C306-F6F4-4BB3-A480-3466FBA3218A}">
      <dgm:prSet/>
      <dgm:spPr/>
      <dgm:t>
        <a:bodyPr/>
        <a:lstStyle/>
        <a:p>
          <a:endParaRPr lang="en-US" sz="2000" b="1">
            <a:solidFill>
              <a:schemeClr val="accent1">
                <a:lumMod val="75000"/>
              </a:schemeClr>
            </a:solidFill>
          </a:endParaRPr>
        </a:p>
      </dgm:t>
    </dgm:pt>
    <dgm:pt modelId="{EF5C7D3F-AA6A-4FDC-B900-32A5A85AF594}">
      <dgm:prSet custT="1"/>
      <dgm:spPr/>
      <dgm:t>
        <a:bodyPr/>
        <a:lstStyle/>
        <a:p>
          <a:pPr rtl="0"/>
          <a:r>
            <a:rPr lang="az-Latn-AZ" sz="16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Radioloji müayinə (Rentgenoqrafiya, KT, KT-Angioqrafiya)</a:t>
          </a:r>
          <a:endParaRPr lang="en-US" sz="1600" b="1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10473C-FA10-4328-97D6-400839E27F3B}" type="parTrans" cxnId="{CE47BC31-FC9B-43DC-89DB-1240F1BF1611}">
      <dgm:prSet/>
      <dgm:spPr/>
      <dgm:t>
        <a:bodyPr/>
        <a:lstStyle/>
        <a:p>
          <a:endParaRPr lang="en-US" sz="2000" b="1">
            <a:solidFill>
              <a:schemeClr val="accent1">
                <a:lumMod val="75000"/>
              </a:schemeClr>
            </a:solidFill>
          </a:endParaRPr>
        </a:p>
      </dgm:t>
    </dgm:pt>
    <dgm:pt modelId="{B3AE3174-01E0-4644-91C8-38662FF96217}" type="sibTrans" cxnId="{CE47BC31-FC9B-43DC-89DB-1240F1BF1611}">
      <dgm:prSet/>
      <dgm:spPr/>
      <dgm:t>
        <a:bodyPr/>
        <a:lstStyle/>
        <a:p>
          <a:endParaRPr lang="en-US" sz="2000" b="1">
            <a:solidFill>
              <a:schemeClr val="accent1">
                <a:lumMod val="75000"/>
              </a:schemeClr>
            </a:solidFill>
          </a:endParaRPr>
        </a:p>
      </dgm:t>
    </dgm:pt>
    <dgm:pt modelId="{E65F27AC-150E-40FF-8B9C-4E60BD5DB027}">
      <dgm:prSet custT="1"/>
      <dgm:spPr/>
      <dgm:t>
        <a:bodyPr/>
        <a:lstStyle/>
        <a:p>
          <a:pPr rtl="0"/>
          <a:r>
            <a:rPr lang="az-Latn-AZ" sz="16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Bronxoskopiya</a:t>
          </a:r>
          <a:endParaRPr lang="en-US" sz="1600" b="1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3B2584-F65C-4F18-A68B-BB4D60A52788}" type="parTrans" cxnId="{3DFBC8DE-FE8B-4F7D-8F5C-D614EBBBC2C2}">
      <dgm:prSet/>
      <dgm:spPr/>
      <dgm:t>
        <a:bodyPr/>
        <a:lstStyle/>
        <a:p>
          <a:endParaRPr lang="en-US" sz="2000" b="1">
            <a:solidFill>
              <a:schemeClr val="accent1">
                <a:lumMod val="75000"/>
              </a:schemeClr>
            </a:solidFill>
          </a:endParaRPr>
        </a:p>
      </dgm:t>
    </dgm:pt>
    <dgm:pt modelId="{6ECBA767-CD12-41C0-BFF6-4D8C2C7442DE}" type="sibTrans" cxnId="{3DFBC8DE-FE8B-4F7D-8F5C-D614EBBBC2C2}">
      <dgm:prSet/>
      <dgm:spPr/>
      <dgm:t>
        <a:bodyPr/>
        <a:lstStyle/>
        <a:p>
          <a:endParaRPr lang="en-US" sz="2000" b="1">
            <a:solidFill>
              <a:schemeClr val="accent1">
                <a:lumMod val="75000"/>
              </a:schemeClr>
            </a:solidFill>
          </a:endParaRPr>
        </a:p>
      </dgm:t>
    </dgm:pt>
    <dgm:pt modelId="{23ACB1CC-54A9-4FF3-BA20-346EAF64FFF1}">
      <dgm:prSet custT="1"/>
      <dgm:spPr/>
      <dgm:t>
        <a:bodyPr/>
        <a:lstStyle/>
        <a:p>
          <a:pPr rtl="0"/>
          <a:r>
            <a:rPr lang="az-Latn-AZ" sz="16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Laborator müayinə (Hemoqram, Koaquloqram, Arterial qan qazları, Uroqram)</a:t>
          </a:r>
          <a:endParaRPr lang="en-US" sz="1600" b="1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FE5695-6E14-4F99-9D82-B53446B3F281}" type="parTrans" cxnId="{B0706FD2-B13D-40C7-AF9A-B3E003E84855}">
      <dgm:prSet/>
      <dgm:spPr/>
      <dgm:t>
        <a:bodyPr/>
        <a:lstStyle/>
        <a:p>
          <a:endParaRPr lang="en-US" sz="2000" b="1">
            <a:solidFill>
              <a:schemeClr val="accent1">
                <a:lumMod val="75000"/>
              </a:schemeClr>
            </a:solidFill>
          </a:endParaRPr>
        </a:p>
      </dgm:t>
    </dgm:pt>
    <dgm:pt modelId="{661189E7-22DB-4A9F-B514-603861A4C0FF}" type="sibTrans" cxnId="{B0706FD2-B13D-40C7-AF9A-B3E003E84855}">
      <dgm:prSet/>
      <dgm:spPr/>
      <dgm:t>
        <a:bodyPr/>
        <a:lstStyle/>
        <a:p>
          <a:endParaRPr lang="en-US" sz="2000" b="1">
            <a:solidFill>
              <a:schemeClr val="accent1">
                <a:lumMod val="75000"/>
              </a:schemeClr>
            </a:solidFill>
          </a:endParaRPr>
        </a:p>
      </dgm:t>
    </dgm:pt>
    <dgm:pt modelId="{9849F1D9-B6E3-4B1A-B955-618B482D9511}">
      <dgm:prSet custT="1"/>
      <dgm:spPr/>
      <dgm:t>
        <a:bodyPr/>
        <a:lstStyle/>
        <a:p>
          <a:pPr rtl="0"/>
          <a:r>
            <a:rPr lang="en-US" sz="16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EKQ </a:t>
          </a:r>
          <a:r>
            <a:rPr lang="en-US" sz="1600" b="1" dirty="0" err="1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16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sz="16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n-US" sz="16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xo</a:t>
          </a:r>
          <a:endParaRPr lang="en-US" sz="1600" b="1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2ABB91-E2E0-4D72-A6C0-DE515C148545}" type="parTrans" cxnId="{43B96952-3437-4F6E-ADB8-61295D76A1F8}">
      <dgm:prSet/>
      <dgm:spPr/>
      <dgm:t>
        <a:bodyPr/>
        <a:lstStyle/>
        <a:p>
          <a:endParaRPr lang="en-US" sz="2000" b="1">
            <a:solidFill>
              <a:schemeClr val="accent1">
                <a:lumMod val="75000"/>
              </a:schemeClr>
            </a:solidFill>
          </a:endParaRPr>
        </a:p>
      </dgm:t>
    </dgm:pt>
    <dgm:pt modelId="{C9D01DCF-D340-4490-AB2F-D48D9E2CEB76}" type="sibTrans" cxnId="{43B96952-3437-4F6E-ADB8-61295D76A1F8}">
      <dgm:prSet/>
      <dgm:spPr/>
      <dgm:t>
        <a:bodyPr/>
        <a:lstStyle/>
        <a:p>
          <a:endParaRPr lang="en-US" sz="2000" b="1">
            <a:solidFill>
              <a:schemeClr val="accent1">
                <a:lumMod val="75000"/>
              </a:schemeClr>
            </a:solidFill>
          </a:endParaRPr>
        </a:p>
      </dgm:t>
    </dgm:pt>
    <dgm:pt modelId="{5388A157-9613-4079-8D0E-6404C75773AD}" type="pres">
      <dgm:prSet presAssocID="{501145D4-893A-4C28-99DA-3A1B6BD2D0D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BE57FA-A42E-4B47-8999-70EA53C2AAF4}" type="pres">
      <dgm:prSet presAssocID="{501145D4-893A-4C28-99DA-3A1B6BD2D0DC}" presName="arrow" presStyleLbl="bgShp" presStyleIdx="0" presStyleCnt="1"/>
      <dgm:spPr/>
    </dgm:pt>
    <dgm:pt modelId="{BB33A997-28E7-4F3A-B7F1-F0C0480CC297}" type="pres">
      <dgm:prSet presAssocID="{501145D4-893A-4C28-99DA-3A1B6BD2D0DC}" presName="points" presStyleCnt="0"/>
      <dgm:spPr/>
    </dgm:pt>
    <dgm:pt modelId="{DF2E3A43-A37A-4983-98C1-898A994C6313}" type="pres">
      <dgm:prSet presAssocID="{125B2D7E-EE23-4E64-8637-59C2A301C1D2}" presName="compositeA" presStyleCnt="0"/>
      <dgm:spPr/>
    </dgm:pt>
    <dgm:pt modelId="{4BE97232-2A99-40E7-9A07-4AD76DB5CC9F}" type="pres">
      <dgm:prSet presAssocID="{125B2D7E-EE23-4E64-8637-59C2A301C1D2}" presName="text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333FC4-86D9-4436-9A61-C0D804076DE2}" type="pres">
      <dgm:prSet presAssocID="{125B2D7E-EE23-4E64-8637-59C2A301C1D2}" presName="circleA" presStyleLbl="node1" presStyleIdx="0" presStyleCnt="5"/>
      <dgm:spPr/>
    </dgm:pt>
    <dgm:pt modelId="{7B1AE008-35BE-47FD-8DAD-6E0ED019F0E1}" type="pres">
      <dgm:prSet presAssocID="{125B2D7E-EE23-4E64-8637-59C2A301C1D2}" presName="spaceA" presStyleCnt="0"/>
      <dgm:spPr/>
    </dgm:pt>
    <dgm:pt modelId="{DA8C5D3F-93A3-471E-AC84-0B61FE5BFA5E}" type="pres">
      <dgm:prSet presAssocID="{299E30A3-391E-460C-A075-A21A05BECB8D}" presName="space" presStyleCnt="0"/>
      <dgm:spPr/>
    </dgm:pt>
    <dgm:pt modelId="{15C05688-0BC8-4958-BB82-54ACBBC30732}" type="pres">
      <dgm:prSet presAssocID="{EF5C7D3F-AA6A-4FDC-B900-32A5A85AF594}" presName="compositeB" presStyleCnt="0"/>
      <dgm:spPr/>
    </dgm:pt>
    <dgm:pt modelId="{377ABA6D-DED9-4B94-BAB4-7C8C8C7BB9F4}" type="pres">
      <dgm:prSet presAssocID="{EF5C7D3F-AA6A-4FDC-B900-32A5A85AF594}" presName="text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143767-D58E-4378-A346-FCB257DAFFD0}" type="pres">
      <dgm:prSet presAssocID="{EF5C7D3F-AA6A-4FDC-B900-32A5A85AF594}" presName="circleB" presStyleLbl="node1" presStyleIdx="1" presStyleCnt="5"/>
      <dgm:spPr/>
    </dgm:pt>
    <dgm:pt modelId="{489921CC-BA4C-44B9-BF12-49917362A471}" type="pres">
      <dgm:prSet presAssocID="{EF5C7D3F-AA6A-4FDC-B900-32A5A85AF594}" presName="spaceB" presStyleCnt="0"/>
      <dgm:spPr/>
    </dgm:pt>
    <dgm:pt modelId="{812A67D4-D50A-40F1-825B-C55A8DCC3CA9}" type="pres">
      <dgm:prSet presAssocID="{B3AE3174-01E0-4644-91C8-38662FF96217}" presName="space" presStyleCnt="0"/>
      <dgm:spPr/>
    </dgm:pt>
    <dgm:pt modelId="{8BB08D0C-8FC8-4BCC-B5D5-0F1CCB75B28B}" type="pres">
      <dgm:prSet presAssocID="{E65F27AC-150E-40FF-8B9C-4E60BD5DB027}" presName="compositeA" presStyleCnt="0"/>
      <dgm:spPr/>
    </dgm:pt>
    <dgm:pt modelId="{FA7B4A31-04EF-4655-ABCA-11A5513CA06C}" type="pres">
      <dgm:prSet presAssocID="{E65F27AC-150E-40FF-8B9C-4E60BD5DB027}" presName="textA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5CD399-B77E-4919-B44F-AA1455E66E5B}" type="pres">
      <dgm:prSet presAssocID="{E65F27AC-150E-40FF-8B9C-4E60BD5DB027}" presName="circleA" presStyleLbl="node1" presStyleIdx="2" presStyleCnt="5"/>
      <dgm:spPr/>
    </dgm:pt>
    <dgm:pt modelId="{20999863-4830-4ADB-9069-B98059BD0BBB}" type="pres">
      <dgm:prSet presAssocID="{E65F27AC-150E-40FF-8B9C-4E60BD5DB027}" presName="spaceA" presStyleCnt="0"/>
      <dgm:spPr/>
    </dgm:pt>
    <dgm:pt modelId="{88095A32-A606-4FB7-AF49-2A73A433EFFD}" type="pres">
      <dgm:prSet presAssocID="{6ECBA767-CD12-41C0-BFF6-4D8C2C7442DE}" presName="space" presStyleCnt="0"/>
      <dgm:spPr/>
    </dgm:pt>
    <dgm:pt modelId="{81C8BB6B-BCA6-42C9-9E68-E0AB939D1C48}" type="pres">
      <dgm:prSet presAssocID="{23ACB1CC-54A9-4FF3-BA20-346EAF64FFF1}" presName="compositeB" presStyleCnt="0"/>
      <dgm:spPr/>
    </dgm:pt>
    <dgm:pt modelId="{39DAABDE-CC3F-4C5A-8DFD-A358501EB979}" type="pres">
      <dgm:prSet presAssocID="{23ACB1CC-54A9-4FF3-BA20-346EAF64FFF1}" presName="textB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0D229A-3CE8-4C6D-802F-E76B1DD1AF0C}" type="pres">
      <dgm:prSet presAssocID="{23ACB1CC-54A9-4FF3-BA20-346EAF64FFF1}" presName="circleB" presStyleLbl="node1" presStyleIdx="3" presStyleCnt="5"/>
      <dgm:spPr/>
    </dgm:pt>
    <dgm:pt modelId="{8928B1DF-C88D-41ED-B4C1-524449E72D96}" type="pres">
      <dgm:prSet presAssocID="{23ACB1CC-54A9-4FF3-BA20-346EAF64FFF1}" presName="spaceB" presStyleCnt="0"/>
      <dgm:spPr/>
    </dgm:pt>
    <dgm:pt modelId="{A18048CB-6073-44C4-BCBA-3B4B635CFA6F}" type="pres">
      <dgm:prSet presAssocID="{661189E7-22DB-4A9F-B514-603861A4C0FF}" presName="space" presStyleCnt="0"/>
      <dgm:spPr/>
    </dgm:pt>
    <dgm:pt modelId="{465669E7-C345-47A8-8BC1-F9B71F147B31}" type="pres">
      <dgm:prSet presAssocID="{9849F1D9-B6E3-4B1A-B955-618B482D9511}" presName="compositeA" presStyleCnt="0"/>
      <dgm:spPr/>
    </dgm:pt>
    <dgm:pt modelId="{A218F344-33CC-4878-863D-A6A12635B25C}" type="pres">
      <dgm:prSet presAssocID="{9849F1D9-B6E3-4B1A-B955-618B482D9511}" presName="textA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423801-F6C9-4D47-9C7B-B99DE5B28002}" type="pres">
      <dgm:prSet presAssocID="{9849F1D9-B6E3-4B1A-B955-618B482D9511}" presName="circleA" presStyleLbl="node1" presStyleIdx="4" presStyleCnt="5"/>
      <dgm:spPr/>
    </dgm:pt>
    <dgm:pt modelId="{92572C34-E849-4298-9F98-83BC58C80A77}" type="pres">
      <dgm:prSet presAssocID="{9849F1D9-B6E3-4B1A-B955-618B482D9511}" presName="spaceA" presStyleCnt="0"/>
      <dgm:spPr/>
    </dgm:pt>
  </dgm:ptLst>
  <dgm:cxnLst>
    <dgm:cxn modelId="{371EA028-B10A-4B63-9333-2A2E1315F534}" type="presOf" srcId="{23ACB1CC-54A9-4FF3-BA20-346EAF64FFF1}" destId="{39DAABDE-CC3F-4C5A-8DFD-A358501EB979}" srcOrd="0" destOrd="0" presId="urn:microsoft.com/office/officeart/2005/8/layout/hProcess11"/>
    <dgm:cxn modelId="{FC7A8628-9CDD-4DB7-8700-2C24CF9FF20C}" type="presOf" srcId="{EF5C7D3F-AA6A-4FDC-B900-32A5A85AF594}" destId="{377ABA6D-DED9-4B94-BAB4-7C8C8C7BB9F4}" srcOrd="0" destOrd="0" presId="urn:microsoft.com/office/officeart/2005/8/layout/hProcess11"/>
    <dgm:cxn modelId="{8F522759-5910-4084-A78F-866C8B8220CF}" type="presOf" srcId="{501145D4-893A-4C28-99DA-3A1B6BD2D0DC}" destId="{5388A157-9613-4079-8D0E-6404C75773AD}" srcOrd="0" destOrd="0" presId="urn:microsoft.com/office/officeart/2005/8/layout/hProcess11"/>
    <dgm:cxn modelId="{87A5C306-F6F4-4BB3-A480-3466FBA3218A}" srcId="{501145D4-893A-4C28-99DA-3A1B6BD2D0DC}" destId="{125B2D7E-EE23-4E64-8637-59C2A301C1D2}" srcOrd="0" destOrd="0" parTransId="{76355DBA-99DC-41C1-9994-28AFA4314641}" sibTransId="{299E30A3-391E-460C-A075-A21A05BECB8D}"/>
    <dgm:cxn modelId="{B0706FD2-B13D-40C7-AF9A-B3E003E84855}" srcId="{501145D4-893A-4C28-99DA-3A1B6BD2D0DC}" destId="{23ACB1CC-54A9-4FF3-BA20-346EAF64FFF1}" srcOrd="3" destOrd="0" parTransId="{39FE5695-6E14-4F99-9D82-B53446B3F281}" sibTransId="{661189E7-22DB-4A9F-B514-603861A4C0FF}"/>
    <dgm:cxn modelId="{E9ED885E-71A0-40E3-9DD2-81175DA77CCC}" type="presOf" srcId="{9849F1D9-B6E3-4B1A-B955-618B482D9511}" destId="{A218F344-33CC-4878-863D-A6A12635B25C}" srcOrd="0" destOrd="0" presId="urn:microsoft.com/office/officeart/2005/8/layout/hProcess11"/>
    <dgm:cxn modelId="{1E063862-E788-4FEB-A9F5-6717708F8AEA}" type="presOf" srcId="{E65F27AC-150E-40FF-8B9C-4E60BD5DB027}" destId="{FA7B4A31-04EF-4655-ABCA-11A5513CA06C}" srcOrd="0" destOrd="0" presId="urn:microsoft.com/office/officeart/2005/8/layout/hProcess11"/>
    <dgm:cxn modelId="{1D9FBA7E-1C93-433B-867A-1EB000EE2225}" type="presOf" srcId="{125B2D7E-EE23-4E64-8637-59C2A301C1D2}" destId="{4BE97232-2A99-40E7-9A07-4AD76DB5CC9F}" srcOrd="0" destOrd="0" presId="urn:microsoft.com/office/officeart/2005/8/layout/hProcess11"/>
    <dgm:cxn modelId="{CE47BC31-FC9B-43DC-89DB-1240F1BF1611}" srcId="{501145D4-893A-4C28-99DA-3A1B6BD2D0DC}" destId="{EF5C7D3F-AA6A-4FDC-B900-32A5A85AF594}" srcOrd="1" destOrd="0" parTransId="{A310473C-FA10-4328-97D6-400839E27F3B}" sibTransId="{B3AE3174-01E0-4644-91C8-38662FF96217}"/>
    <dgm:cxn modelId="{43B96952-3437-4F6E-ADB8-61295D76A1F8}" srcId="{501145D4-893A-4C28-99DA-3A1B6BD2D0DC}" destId="{9849F1D9-B6E3-4B1A-B955-618B482D9511}" srcOrd="4" destOrd="0" parTransId="{492ABB91-E2E0-4D72-A6C0-DE515C148545}" sibTransId="{C9D01DCF-D340-4490-AB2F-D48D9E2CEB76}"/>
    <dgm:cxn modelId="{3DFBC8DE-FE8B-4F7D-8F5C-D614EBBBC2C2}" srcId="{501145D4-893A-4C28-99DA-3A1B6BD2D0DC}" destId="{E65F27AC-150E-40FF-8B9C-4E60BD5DB027}" srcOrd="2" destOrd="0" parTransId="{7C3B2584-F65C-4F18-A68B-BB4D60A52788}" sibTransId="{6ECBA767-CD12-41C0-BFF6-4D8C2C7442DE}"/>
    <dgm:cxn modelId="{5FFC9FA1-7EAF-47EB-B077-8805A066B723}" type="presParOf" srcId="{5388A157-9613-4079-8D0E-6404C75773AD}" destId="{48BE57FA-A42E-4B47-8999-70EA53C2AAF4}" srcOrd="0" destOrd="0" presId="urn:microsoft.com/office/officeart/2005/8/layout/hProcess11"/>
    <dgm:cxn modelId="{761D598B-5AFE-4A08-9EA7-48330D163AF1}" type="presParOf" srcId="{5388A157-9613-4079-8D0E-6404C75773AD}" destId="{BB33A997-28E7-4F3A-B7F1-F0C0480CC297}" srcOrd="1" destOrd="0" presId="urn:microsoft.com/office/officeart/2005/8/layout/hProcess11"/>
    <dgm:cxn modelId="{DDCB8C36-A2EE-46F6-A94C-3814F22FA11D}" type="presParOf" srcId="{BB33A997-28E7-4F3A-B7F1-F0C0480CC297}" destId="{DF2E3A43-A37A-4983-98C1-898A994C6313}" srcOrd="0" destOrd="0" presId="urn:microsoft.com/office/officeart/2005/8/layout/hProcess11"/>
    <dgm:cxn modelId="{37C40D46-AF06-42CA-A251-739E21408CD4}" type="presParOf" srcId="{DF2E3A43-A37A-4983-98C1-898A994C6313}" destId="{4BE97232-2A99-40E7-9A07-4AD76DB5CC9F}" srcOrd="0" destOrd="0" presId="urn:microsoft.com/office/officeart/2005/8/layout/hProcess11"/>
    <dgm:cxn modelId="{C156EB1D-0952-4A5E-8B18-827812AA235F}" type="presParOf" srcId="{DF2E3A43-A37A-4983-98C1-898A994C6313}" destId="{99333FC4-86D9-4436-9A61-C0D804076DE2}" srcOrd="1" destOrd="0" presId="urn:microsoft.com/office/officeart/2005/8/layout/hProcess11"/>
    <dgm:cxn modelId="{2FE2B982-228C-449C-997F-2D1A1E826194}" type="presParOf" srcId="{DF2E3A43-A37A-4983-98C1-898A994C6313}" destId="{7B1AE008-35BE-47FD-8DAD-6E0ED019F0E1}" srcOrd="2" destOrd="0" presId="urn:microsoft.com/office/officeart/2005/8/layout/hProcess11"/>
    <dgm:cxn modelId="{46A4FD34-4429-4DC0-8841-506BBE01C249}" type="presParOf" srcId="{BB33A997-28E7-4F3A-B7F1-F0C0480CC297}" destId="{DA8C5D3F-93A3-471E-AC84-0B61FE5BFA5E}" srcOrd="1" destOrd="0" presId="urn:microsoft.com/office/officeart/2005/8/layout/hProcess11"/>
    <dgm:cxn modelId="{36368073-1BBF-4A82-975B-3AC22AC413DC}" type="presParOf" srcId="{BB33A997-28E7-4F3A-B7F1-F0C0480CC297}" destId="{15C05688-0BC8-4958-BB82-54ACBBC30732}" srcOrd="2" destOrd="0" presId="urn:microsoft.com/office/officeart/2005/8/layout/hProcess11"/>
    <dgm:cxn modelId="{99407532-2467-4B95-A277-9C730160172E}" type="presParOf" srcId="{15C05688-0BC8-4958-BB82-54ACBBC30732}" destId="{377ABA6D-DED9-4B94-BAB4-7C8C8C7BB9F4}" srcOrd="0" destOrd="0" presId="urn:microsoft.com/office/officeart/2005/8/layout/hProcess11"/>
    <dgm:cxn modelId="{EE73C583-9A6F-4A9A-BE48-9E6835E4CDE0}" type="presParOf" srcId="{15C05688-0BC8-4958-BB82-54ACBBC30732}" destId="{12143767-D58E-4378-A346-FCB257DAFFD0}" srcOrd="1" destOrd="0" presId="urn:microsoft.com/office/officeart/2005/8/layout/hProcess11"/>
    <dgm:cxn modelId="{DC56E2B7-D424-4E6C-9744-99E149232801}" type="presParOf" srcId="{15C05688-0BC8-4958-BB82-54ACBBC30732}" destId="{489921CC-BA4C-44B9-BF12-49917362A471}" srcOrd="2" destOrd="0" presId="urn:microsoft.com/office/officeart/2005/8/layout/hProcess11"/>
    <dgm:cxn modelId="{191888F2-DFC8-4BDE-B88C-969A02781B21}" type="presParOf" srcId="{BB33A997-28E7-4F3A-B7F1-F0C0480CC297}" destId="{812A67D4-D50A-40F1-825B-C55A8DCC3CA9}" srcOrd="3" destOrd="0" presId="urn:microsoft.com/office/officeart/2005/8/layout/hProcess11"/>
    <dgm:cxn modelId="{0F0D6942-1C24-4F68-9133-80003A0B6AB1}" type="presParOf" srcId="{BB33A997-28E7-4F3A-B7F1-F0C0480CC297}" destId="{8BB08D0C-8FC8-4BCC-B5D5-0F1CCB75B28B}" srcOrd="4" destOrd="0" presId="urn:microsoft.com/office/officeart/2005/8/layout/hProcess11"/>
    <dgm:cxn modelId="{21CA9643-075B-4750-B682-4D921C51324E}" type="presParOf" srcId="{8BB08D0C-8FC8-4BCC-B5D5-0F1CCB75B28B}" destId="{FA7B4A31-04EF-4655-ABCA-11A5513CA06C}" srcOrd="0" destOrd="0" presId="urn:microsoft.com/office/officeart/2005/8/layout/hProcess11"/>
    <dgm:cxn modelId="{BCE6997A-D42B-410D-A156-6110C1703CE9}" type="presParOf" srcId="{8BB08D0C-8FC8-4BCC-B5D5-0F1CCB75B28B}" destId="{B15CD399-B77E-4919-B44F-AA1455E66E5B}" srcOrd="1" destOrd="0" presId="urn:microsoft.com/office/officeart/2005/8/layout/hProcess11"/>
    <dgm:cxn modelId="{21701A83-BEE0-4451-8F49-1604960DD49C}" type="presParOf" srcId="{8BB08D0C-8FC8-4BCC-B5D5-0F1CCB75B28B}" destId="{20999863-4830-4ADB-9069-B98059BD0BBB}" srcOrd="2" destOrd="0" presId="urn:microsoft.com/office/officeart/2005/8/layout/hProcess11"/>
    <dgm:cxn modelId="{8D8651F0-3332-4407-B01E-049F955BCFD3}" type="presParOf" srcId="{BB33A997-28E7-4F3A-B7F1-F0C0480CC297}" destId="{88095A32-A606-4FB7-AF49-2A73A433EFFD}" srcOrd="5" destOrd="0" presId="urn:microsoft.com/office/officeart/2005/8/layout/hProcess11"/>
    <dgm:cxn modelId="{404F1A5E-87CB-436B-A26A-CF2D2973F019}" type="presParOf" srcId="{BB33A997-28E7-4F3A-B7F1-F0C0480CC297}" destId="{81C8BB6B-BCA6-42C9-9E68-E0AB939D1C48}" srcOrd="6" destOrd="0" presId="urn:microsoft.com/office/officeart/2005/8/layout/hProcess11"/>
    <dgm:cxn modelId="{ADF05B3A-3B9C-487F-9858-AFF091AF3BA6}" type="presParOf" srcId="{81C8BB6B-BCA6-42C9-9E68-E0AB939D1C48}" destId="{39DAABDE-CC3F-4C5A-8DFD-A358501EB979}" srcOrd="0" destOrd="0" presId="urn:microsoft.com/office/officeart/2005/8/layout/hProcess11"/>
    <dgm:cxn modelId="{099D689D-359B-47F8-94D9-6FD2FFF0B751}" type="presParOf" srcId="{81C8BB6B-BCA6-42C9-9E68-E0AB939D1C48}" destId="{500D229A-3CE8-4C6D-802F-E76B1DD1AF0C}" srcOrd="1" destOrd="0" presId="urn:microsoft.com/office/officeart/2005/8/layout/hProcess11"/>
    <dgm:cxn modelId="{C868D704-92AE-4773-A7E9-8C07B0BBAB33}" type="presParOf" srcId="{81C8BB6B-BCA6-42C9-9E68-E0AB939D1C48}" destId="{8928B1DF-C88D-41ED-B4C1-524449E72D96}" srcOrd="2" destOrd="0" presId="urn:microsoft.com/office/officeart/2005/8/layout/hProcess11"/>
    <dgm:cxn modelId="{9C394131-67D4-41BF-84C5-65B7783DFB5E}" type="presParOf" srcId="{BB33A997-28E7-4F3A-B7F1-F0C0480CC297}" destId="{A18048CB-6073-44C4-BCBA-3B4B635CFA6F}" srcOrd="7" destOrd="0" presId="urn:microsoft.com/office/officeart/2005/8/layout/hProcess11"/>
    <dgm:cxn modelId="{8A393543-94F6-4108-B7D7-EA0B8E820C9D}" type="presParOf" srcId="{BB33A997-28E7-4F3A-B7F1-F0C0480CC297}" destId="{465669E7-C345-47A8-8BC1-F9B71F147B31}" srcOrd="8" destOrd="0" presId="urn:microsoft.com/office/officeart/2005/8/layout/hProcess11"/>
    <dgm:cxn modelId="{5B23F78E-DDF5-49C6-A2D7-91D01B3D7CCC}" type="presParOf" srcId="{465669E7-C345-47A8-8BC1-F9B71F147B31}" destId="{A218F344-33CC-4878-863D-A6A12635B25C}" srcOrd="0" destOrd="0" presId="urn:microsoft.com/office/officeart/2005/8/layout/hProcess11"/>
    <dgm:cxn modelId="{E09FFA3A-2B39-45A0-8F97-00F20D35ECC8}" type="presParOf" srcId="{465669E7-C345-47A8-8BC1-F9B71F147B31}" destId="{BB423801-F6C9-4D47-9C7B-B99DE5B28002}" srcOrd="1" destOrd="0" presId="urn:microsoft.com/office/officeart/2005/8/layout/hProcess11"/>
    <dgm:cxn modelId="{81955813-105B-41A2-8B22-470C6BFB14EF}" type="presParOf" srcId="{465669E7-C345-47A8-8BC1-F9B71F147B31}" destId="{92572C34-E849-4298-9F98-83BC58C80A77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CC9982-A59C-44F0-9458-A2678F7F1BCB}" type="doc">
      <dgm:prSet loTypeId="urn:microsoft.com/office/officeart/2005/8/layout/radial2" loCatId="relationship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580854BB-DE1B-4ED7-B360-574F60EFB3D8}">
      <dgm:prSet/>
      <dgm:spPr/>
      <dgm:t>
        <a:bodyPr/>
        <a:lstStyle/>
        <a:p>
          <a:pPr rtl="0"/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Massiv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qanhayxırma</a:t>
          </a:r>
          <a:r>
            <a:rPr lang="az-Latn-AZ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rtl="0"/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Massiv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qanhayxırma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səs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yarığından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aşağıda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yerləşən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mənbədən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24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saat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ərzində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600 ml-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dən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artıq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1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saat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ərzində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150 ml (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ağciyərin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ölü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sahəsini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dolduran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qanın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öskürəklə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xaric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olunmasıdır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ki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təxirəsalınmaz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vəziyyət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olaraq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dərhal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yardımın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göstərilməsini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tələb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edir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6C497E-5179-4A6B-93DD-15DAE7D356FC}" type="parTrans" cxnId="{B5B27637-99F4-40A4-95D2-5A4883D5A160}">
      <dgm:prSet/>
      <dgm:spPr/>
      <dgm:t>
        <a:bodyPr/>
        <a:lstStyle/>
        <a:p>
          <a:endParaRPr lang="en-US"/>
        </a:p>
      </dgm:t>
    </dgm:pt>
    <dgm:pt modelId="{EED3C768-CB2A-481C-8377-A525CC8561F4}" type="sibTrans" cxnId="{B5B27637-99F4-40A4-95D2-5A4883D5A160}">
      <dgm:prSet/>
      <dgm:spPr/>
      <dgm:t>
        <a:bodyPr/>
        <a:lstStyle/>
        <a:p>
          <a:endParaRPr lang="en-US"/>
        </a:p>
      </dgm:t>
    </dgm:pt>
    <dgm:pt modelId="{9F0B2BF0-7A3C-4A65-9D39-CC20D32B33EB}" type="pres">
      <dgm:prSet presAssocID="{7ACC9982-A59C-44F0-9458-A2678F7F1BCB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396D523-213B-4675-871C-2A30444B427A}" type="pres">
      <dgm:prSet presAssocID="{7ACC9982-A59C-44F0-9458-A2678F7F1BCB}" presName="cycle" presStyleCnt="0"/>
      <dgm:spPr/>
    </dgm:pt>
    <dgm:pt modelId="{61629573-B884-4A82-A7FA-0BCFBB59148E}" type="pres">
      <dgm:prSet presAssocID="{7ACC9982-A59C-44F0-9458-A2678F7F1BCB}" presName="centerShape" presStyleCnt="0"/>
      <dgm:spPr/>
    </dgm:pt>
    <dgm:pt modelId="{590FCB0F-B88C-46B4-A987-AA273325EC88}" type="pres">
      <dgm:prSet presAssocID="{7ACC9982-A59C-44F0-9458-A2678F7F1BCB}" presName="connSite" presStyleLbl="node1" presStyleIdx="0" presStyleCnt="2"/>
      <dgm:spPr/>
    </dgm:pt>
    <dgm:pt modelId="{B63767F9-ADC2-4F5F-A7AE-BA3E75E1F16D}" type="pres">
      <dgm:prSet presAssocID="{7ACC9982-A59C-44F0-9458-A2678F7F1BCB}" presName="visible" presStyleLbl="node1" presStyleIdx="0" presStyleCnt="2" custLinFactNeighborX="21873" custLinFactNeighborY="-158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</dgm:spPr>
    </dgm:pt>
    <dgm:pt modelId="{C079F467-A093-4DEF-8200-9AA5C7EA0664}" type="pres">
      <dgm:prSet presAssocID="{FC6C497E-5179-4A6B-93DD-15DAE7D356FC}" presName="Name25" presStyleLbl="parChTrans1D1" presStyleIdx="0" presStyleCnt="1"/>
      <dgm:spPr/>
      <dgm:t>
        <a:bodyPr/>
        <a:lstStyle/>
        <a:p>
          <a:endParaRPr lang="ru-RU"/>
        </a:p>
      </dgm:t>
    </dgm:pt>
    <dgm:pt modelId="{71E3461C-98CF-4B46-B2A8-FD333DBE72F9}" type="pres">
      <dgm:prSet presAssocID="{580854BB-DE1B-4ED7-B360-574F60EFB3D8}" presName="node" presStyleCnt="0"/>
      <dgm:spPr/>
    </dgm:pt>
    <dgm:pt modelId="{5455F817-B00D-4A7A-994C-233EF1E223DD}" type="pres">
      <dgm:prSet presAssocID="{580854BB-DE1B-4ED7-B360-574F60EFB3D8}" presName="parentNode" presStyleLbl="node1" presStyleIdx="1" presStyleCnt="2" custScaleX="225766" custScaleY="189238" custLinFactX="44317" custLinFactNeighborX="100000" custLinFactNeighborY="-264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857FAE-AD14-4D37-AB8B-977F6BDB3FBB}" type="pres">
      <dgm:prSet presAssocID="{580854BB-DE1B-4ED7-B360-574F60EFB3D8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B5B27637-99F4-40A4-95D2-5A4883D5A160}" srcId="{7ACC9982-A59C-44F0-9458-A2678F7F1BCB}" destId="{580854BB-DE1B-4ED7-B360-574F60EFB3D8}" srcOrd="0" destOrd="0" parTransId="{FC6C497E-5179-4A6B-93DD-15DAE7D356FC}" sibTransId="{EED3C768-CB2A-481C-8377-A525CC8561F4}"/>
    <dgm:cxn modelId="{6EB941E3-2BD0-40CA-90D7-482F575340C9}" type="presOf" srcId="{FC6C497E-5179-4A6B-93DD-15DAE7D356FC}" destId="{C079F467-A093-4DEF-8200-9AA5C7EA0664}" srcOrd="0" destOrd="0" presId="urn:microsoft.com/office/officeart/2005/8/layout/radial2"/>
    <dgm:cxn modelId="{B6DD5530-F4FA-4868-8943-D4281BD57DD9}" type="presOf" srcId="{7ACC9982-A59C-44F0-9458-A2678F7F1BCB}" destId="{9F0B2BF0-7A3C-4A65-9D39-CC20D32B33EB}" srcOrd="0" destOrd="0" presId="urn:microsoft.com/office/officeart/2005/8/layout/radial2"/>
    <dgm:cxn modelId="{03F812C5-2C3B-4DBC-A57E-6635A39B1167}" type="presOf" srcId="{580854BB-DE1B-4ED7-B360-574F60EFB3D8}" destId="{5455F817-B00D-4A7A-994C-233EF1E223DD}" srcOrd="0" destOrd="0" presId="urn:microsoft.com/office/officeart/2005/8/layout/radial2"/>
    <dgm:cxn modelId="{4134417E-67F9-4CC3-B4B8-DFD097490D92}" type="presParOf" srcId="{9F0B2BF0-7A3C-4A65-9D39-CC20D32B33EB}" destId="{F396D523-213B-4675-871C-2A30444B427A}" srcOrd="0" destOrd="0" presId="urn:microsoft.com/office/officeart/2005/8/layout/radial2"/>
    <dgm:cxn modelId="{9D7E3E0B-24F3-43AB-8E80-1E8DED5DA5C4}" type="presParOf" srcId="{F396D523-213B-4675-871C-2A30444B427A}" destId="{61629573-B884-4A82-A7FA-0BCFBB59148E}" srcOrd="0" destOrd="0" presId="urn:microsoft.com/office/officeart/2005/8/layout/radial2"/>
    <dgm:cxn modelId="{32824B16-5754-47BB-8E43-CEF5C6E9841E}" type="presParOf" srcId="{61629573-B884-4A82-A7FA-0BCFBB59148E}" destId="{590FCB0F-B88C-46B4-A987-AA273325EC88}" srcOrd="0" destOrd="0" presId="urn:microsoft.com/office/officeart/2005/8/layout/radial2"/>
    <dgm:cxn modelId="{76982312-67F7-40FA-A6DD-9F2EA96DEB14}" type="presParOf" srcId="{61629573-B884-4A82-A7FA-0BCFBB59148E}" destId="{B63767F9-ADC2-4F5F-A7AE-BA3E75E1F16D}" srcOrd="1" destOrd="0" presId="urn:microsoft.com/office/officeart/2005/8/layout/radial2"/>
    <dgm:cxn modelId="{7BF336A2-D879-448A-9495-2F6832C5C08A}" type="presParOf" srcId="{F396D523-213B-4675-871C-2A30444B427A}" destId="{C079F467-A093-4DEF-8200-9AA5C7EA0664}" srcOrd="1" destOrd="0" presId="urn:microsoft.com/office/officeart/2005/8/layout/radial2"/>
    <dgm:cxn modelId="{BF5C0320-97A8-4E21-B11E-04B12351662F}" type="presParOf" srcId="{F396D523-213B-4675-871C-2A30444B427A}" destId="{71E3461C-98CF-4B46-B2A8-FD333DBE72F9}" srcOrd="2" destOrd="0" presId="urn:microsoft.com/office/officeart/2005/8/layout/radial2"/>
    <dgm:cxn modelId="{C2F00450-1543-4DE1-B24A-F09E210CFF1D}" type="presParOf" srcId="{71E3461C-98CF-4B46-B2A8-FD333DBE72F9}" destId="{5455F817-B00D-4A7A-994C-233EF1E223DD}" srcOrd="0" destOrd="0" presId="urn:microsoft.com/office/officeart/2005/8/layout/radial2"/>
    <dgm:cxn modelId="{6CE80C70-E1E3-4F01-B932-14564F1EC700}" type="presParOf" srcId="{71E3461C-98CF-4B46-B2A8-FD333DBE72F9}" destId="{C8857FAE-AD14-4D37-AB8B-977F6BDB3FBB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BE57FA-A42E-4B47-8999-70EA53C2AAF4}">
      <dsp:nvSpPr>
        <dsp:cNvPr id="0" name=""/>
        <dsp:cNvSpPr/>
      </dsp:nvSpPr>
      <dsp:spPr>
        <a:xfrm>
          <a:off x="0" y="1305401"/>
          <a:ext cx="10515600" cy="1740535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E97232-2A99-40E7-9A07-4AD76DB5CC9F}">
      <dsp:nvSpPr>
        <dsp:cNvPr id="0" name=""/>
        <dsp:cNvSpPr/>
      </dsp:nvSpPr>
      <dsp:spPr>
        <a:xfrm>
          <a:off x="4159" y="0"/>
          <a:ext cx="1818408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Anamnez və obyektiv müayinə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59" y="0"/>
        <a:ext cx="1818408" cy="1740535"/>
      </dsp:txXfrm>
    </dsp:sp>
    <dsp:sp modelId="{99333FC4-86D9-4436-9A61-C0D804076DE2}">
      <dsp:nvSpPr>
        <dsp:cNvPr id="0" name=""/>
        <dsp:cNvSpPr/>
      </dsp:nvSpPr>
      <dsp:spPr>
        <a:xfrm>
          <a:off x="695796" y="1958102"/>
          <a:ext cx="435133" cy="43513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7ABA6D-DED9-4B94-BAB4-7C8C8C7BB9F4}">
      <dsp:nvSpPr>
        <dsp:cNvPr id="0" name=""/>
        <dsp:cNvSpPr/>
      </dsp:nvSpPr>
      <dsp:spPr>
        <a:xfrm>
          <a:off x="1913487" y="2610802"/>
          <a:ext cx="1818408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Radioloji müayinə (Rentgenoqrafiya, KT, KT-Angioqrafiya)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13487" y="2610802"/>
        <a:ext cx="1818408" cy="1740535"/>
      </dsp:txXfrm>
    </dsp:sp>
    <dsp:sp modelId="{12143767-D58E-4378-A346-FCB257DAFFD0}">
      <dsp:nvSpPr>
        <dsp:cNvPr id="0" name=""/>
        <dsp:cNvSpPr/>
      </dsp:nvSpPr>
      <dsp:spPr>
        <a:xfrm>
          <a:off x="2605124" y="1958102"/>
          <a:ext cx="435133" cy="435133"/>
        </a:xfrm>
        <a:prstGeom prst="ellipse">
          <a:avLst/>
        </a:prstGeom>
        <a:solidFill>
          <a:schemeClr val="accent2">
            <a:hueOff val="-361550"/>
            <a:satOff val="-2481"/>
            <a:lumOff val="127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7B4A31-04EF-4655-ABCA-11A5513CA06C}">
      <dsp:nvSpPr>
        <dsp:cNvPr id="0" name=""/>
        <dsp:cNvSpPr/>
      </dsp:nvSpPr>
      <dsp:spPr>
        <a:xfrm>
          <a:off x="3822815" y="0"/>
          <a:ext cx="1818408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Bronxoskopiya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22815" y="0"/>
        <a:ext cx="1818408" cy="1740535"/>
      </dsp:txXfrm>
    </dsp:sp>
    <dsp:sp modelId="{B15CD399-B77E-4919-B44F-AA1455E66E5B}">
      <dsp:nvSpPr>
        <dsp:cNvPr id="0" name=""/>
        <dsp:cNvSpPr/>
      </dsp:nvSpPr>
      <dsp:spPr>
        <a:xfrm>
          <a:off x="4514453" y="1958102"/>
          <a:ext cx="435133" cy="435133"/>
        </a:xfrm>
        <a:prstGeom prst="ellipse">
          <a:avLst/>
        </a:prstGeom>
        <a:solidFill>
          <a:schemeClr val="accent2">
            <a:hueOff val="-723100"/>
            <a:satOff val="-4962"/>
            <a:lumOff val="254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DAABDE-CC3F-4C5A-8DFD-A358501EB979}">
      <dsp:nvSpPr>
        <dsp:cNvPr id="0" name=""/>
        <dsp:cNvSpPr/>
      </dsp:nvSpPr>
      <dsp:spPr>
        <a:xfrm>
          <a:off x="5732144" y="2610802"/>
          <a:ext cx="1818408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Laborator müayinə (Hemoqram, Koaquloqram, Arterial qan qazları, Uroqram)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32144" y="2610802"/>
        <a:ext cx="1818408" cy="1740535"/>
      </dsp:txXfrm>
    </dsp:sp>
    <dsp:sp modelId="{500D229A-3CE8-4C6D-802F-E76B1DD1AF0C}">
      <dsp:nvSpPr>
        <dsp:cNvPr id="0" name=""/>
        <dsp:cNvSpPr/>
      </dsp:nvSpPr>
      <dsp:spPr>
        <a:xfrm>
          <a:off x="6423781" y="1958102"/>
          <a:ext cx="435133" cy="435133"/>
        </a:xfrm>
        <a:prstGeom prst="ellipse">
          <a:avLst/>
        </a:prstGeom>
        <a:solidFill>
          <a:schemeClr val="accent2">
            <a:hueOff val="-1084650"/>
            <a:satOff val="-7443"/>
            <a:lumOff val="3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18F344-33CC-4878-863D-A6A12635B25C}">
      <dsp:nvSpPr>
        <dsp:cNvPr id="0" name=""/>
        <dsp:cNvSpPr/>
      </dsp:nvSpPr>
      <dsp:spPr>
        <a:xfrm>
          <a:off x="7641472" y="0"/>
          <a:ext cx="1818408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EKQ </a:t>
          </a:r>
          <a:r>
            <a:rPr lang="en-US" sz="1600" b="1" kern="1200" dirty="0" err="1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16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sz="16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n-US" sz="16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xo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41472" y="0"/>
        <a:ext cx="1818408" cy="1740535"/>
      </dsp:txXfrm>
    </dsp:sp>
    <dsp:sp modelId="{BB423801-F6C9-4D47-9C7B-B99DE5B28002}">
      <dsp:nvSpPr>
        <dsp:cNvPr id="0" name=""/>
        <dsp:cNvSpPr/>
      </dsp:nvSpPr>
      <dsp:spPr>
        <a:xfrm>
          <a:off x="8333110" y="1958102"/>
          <a:ext cx="435133" cy="435133"/>
        </a:xfrm>
        <a:prstGeom prst="ellipse">
          <a:avLst/>
        </a:prstGeom>
        <a:solidFill>
          <a:schemeClr val="accent2">
            <a:hueOff val="-1446200"/>
            <a:satOff val="-9924"/>
            <a:lumOff val="50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79F467-A093-4DEF-8200-9AA5C7EA0664}">
      <dsp:nvSpPr>
        <dsp:cNvPr id="0" name=""/>
        <dsp:cNvSpPr/>
      </dsp:nvSpPr>
      <dsp:spPr>
        <a:xfrm rot="21599436">
          <a:off x="2354841" y="2142436"/>
          <a:ext cx="2790086" cy="65566"/>
        </a:xfrm>
        <a:custGeom>
          <a:avLst/>
          <a:gdLst/>
          <a:ahLst/>
          <a:cxnLst/>
          <a:rect l="0" t="0" r="0" b="0"/>
          <a:pathLst>
            <a:path>
              <a:moveTo>
                <a:pt x="0" y="32783"/>
              </a:moveTo>
              <a:lnTo>
                <a:pt x="2790086" y="32783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3767F9-ADC2-4F5F-A7AE-BA3E75E1F16D}">
      <dsp:nvSpPr>
        <dsp:cNvPr id="0" name=""/>
        <dsp:cNvSpPr/>
      </dsp:nvSpPr>
      <dsp:spPr>
        <a:xfrm>
          <a:off x="-63168" y="199915"/>
          <a:ext cx="3830389" cy="383038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55F817-B00D-4A7A-994C-233EF1E223DD}">
      <dsp:nvSpPr>
        <dsp:cNvPr id="0" name=""/>
        <dsp:cNvSpPr/>
      </dsp:nvSpPr>
      <dsp:spPr>
        <a:xfrm>
          <a:off x="5144928" y="0"/>
          <a:ext cx="5188630" cy="4349131"/>
        </a:xfrm>
        <a:prstGeom prst="ellipse">
          <a:avLst/>
        </a:prstGeom>
        <a:solidFill>
          <a:schemeClr val="accent2">
            <a:shade val="80000"/>
            <a:hueOff val="84605"/>
            <a:satOff val="136"/>
            <a:lumOff val="243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Massiv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qanhayxırma</a:t>
          </a:r>
          <a:r>
            <a:rPr lang="az-Latn-AZ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Massiv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qanhayxırma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səs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yarığından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aşağıda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yerləşən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mənbədən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24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saat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ərzində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600 ml-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dən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artıq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1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saat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ərzində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150 ml (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ağciyərin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ölü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sahəsini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dolduran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qanın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öskürəklə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xaric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olunmasıdır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ki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təxirəsalınmaz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vəziyyət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olaraq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dərhal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yardımın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göstərilməsini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tələb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edir</a:t>
          </a:r>
          <a:r>
            <a:rPr lang="en-US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04785" y="636915"/>
        <a:ext cx="3668916" cy="30753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2827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86487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98433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76653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83468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16171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0508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80217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997407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89166564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80736233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</a:t>
            </a:r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Saday Ağalar oğlu Əliyev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Hemoptiz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54115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sz="8000" dirty="0"/>
              <a:t>Hemoptiz və ya qanhayxırma</a:t>
            </a:r>
            <a:endParaRPr lang="en-US" sz="8000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 smtClean="0"/>
              <a:t>Professor </a:t>
            </a:r>
            <a:r>
              <a:rPr lang="az-Latn-AZ" altLang="en-US" sz="2400" b="1" dirty="0" smtClean="0"/>
              <a:t>Saday Ağalar oğlu Əliyev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dirty="0" err="1"/>
              <a:t>Səs</a:t>
            </a:r>
            <a:r>
              <a:rPr lang="en-US" dirty="0"/>
              <a:t> </a:t>
            </a:r>
            <a:r>
              <a:rPr lang="en-US" dirty="0" err="1"/>
              <a:t>yarığından</a:t>
            </a:r>
            <a:r>
              <a:rPr lang="en-US" dirty="0"/>
              <a:t> </a:t>
            </a:r>
            <a:r>
              <a:rPr lang="en-US" dirty="0" err="1"/>
              <a:t>aşağı</a:t>
            </a:r>
            <a:r>
              <a:rPr lang="en-US" dirty="0"/>
              <a:t> </a:t>
            </a:r>
            <a:r>
              <a:rPr lang="en-US" dirty="0" err="1"/>
              <a:t>hər</a:t>
            </a:r>
            <a:r>
              <a:rPr lang="en-US" dirty="0"/>
              <a:t> </a:t>
            </a:r>
            <a:r>
              <a:rPr lang="en-US" dirty="0" err="1"/>
              <a:t>hansı</a:t>
            </a:r>
            <a:r>
              <a:rPr lang="en-US" dirty="0"/>
              <a:t> </a:t>
            </a:r>
            <a:r>
              <a:rPr lang="en-US" dirty="0" err="1"/>
              <a:t>mənbədən</a:t>
            </a:r>
            <a:r>
              <a:rPr lang="en-US" dirty="0"/>
              <a:t> </a:t>
            </a:r>
            <a:r>
              <a:rPr lang="en-US" dirty="0" err="1"/>
              <a:t>gələn</a:t>
            </a:r>
            <a:r>
              <a:rPr lang="en-US" dirty="0"/>
              <a:t> </a:t>
            </a:r>
            <a:r>
              <a:rPr lang="en-US" dirty="0" err="1"/>
              <a:t>qanın</a:t>
            </a:r>
            <a:r>
              <a:rPr lang="en-US" dirty="0"/>
              <a:t> </a:t>
            </a:r>
            <a:r>
              <a:rPr lang="en-US" dirty="0" err="1"/>
              <a:t>öskürəklə</a:t>
            </a:r>
            <a:r>
              <a:rPr lang="en-US" dirty="0"/>
              <a:t> </a:t>
            </a:r>
            <a:r>
              <a:rPr lang="en-US" dirty="0" err="1"/>
              <a:t>xaric</a:t>
            </a:r>
            <a:r>
              <a:rPr lang="en-US" dirty="0"/>
              <a:t> </a:t>
            </a:r>
            <a:r>
              <a:rPr lang="en-US" dirty="0" err="1"/>
              <a:t>edilməsi</a:t>
            </a:r>
            <a:r>
              <a:rPr lang="en-US" dirty="0"/>
              <a:t> </a:t>
            </a:r>
            <a:r>
              <a:rPr lang="en-US" dirty="0" err="1"/>
              <a:t>qanhayxırmadır</a:t>
            </a:r>
            <a:r>
              <a:rPr lang="en-US" dirty="0"/>
              <a:t>. </a:t>
            </a:r>
            <a:endParaRPr lang="az-Latn-AZ" dirty="0"/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dirty="0" err="1"/>
              <a:t>Bəlğəmdə</a:t>
            </a:r>
            <a:r>
              <a:rPr lang="en-US" dirty="0"/>
              <a:t> </a:t>
            </a:r>
            <a:r>
              <a:rPr lang="en-US" dirty="0" err="1"/>
              <a:t>az</a:t>
            </a:r>
            <a:r>
              <a:rPr lang="en-US" dirty="0"/>
              <a:t> </a:t>
            </a:r>
            <a:r>
              <a:rPr lang="en-US" dirty="0" err="1"/>
              <a:t>miqdarda</a:t>
            </a:r>
            <a:r>
              <a:rPr lang="en-US" dirty="0"/>
              <a:t> </a:t>
            </a:r>
            <a:r>
              <a:rPr lang="en-US" dirty="0" err="1"/>
              <a:t>qanın</a:t>
            </a:r>
            <a:r>
              <a:rPr lang="en-US" dirty="0"/>
              <a:t> </a:t>
            </a:r>
            <a:r>
              <a:rPr lang="en-US" dirty="0" err="1"/>
              <a:t>görünməsindən</a:t>
            </a:r>
            <a:r>
              <a:rPr lang="en-US" dirty="0"/>
              <a:t>, </a:t>
            </a:r>
            <a:r>
              <a:rPr lang="en-US" dirty="0" err="1"/>
              <a:t>tənəffüs</a:t>
            </a:r>
            <a:r>
              <a:rPr lang="en-US" dirty="0"/>
              <a:t> </a:t>
            </a:r>
            <a:r>
              <a:rPr lang="en-US" dirty="0" err="1"/>
              <a:t>yollarının</a:t>
            </a:r>
            <a:r>
              <a:rPr lang="en-US" dirty="0"/>
              <a:t> </a:t>
            </a:r>
            <a:r>
              <a:rPr lang="en-US" dirty="0" err="1"/>
              <a:t>obstruksiyası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hemodinamik</a:t>
            </a:r>
            <a:r>
              <a:rPr lang="en-US" dirty="0"/>
              <a:t> </a:t>
            </a:r>
            <a:r>
              <a:rPr lang="en-US" dirty="0" err="1"/>
              <a:t>stabilliyin</a:t>
            </a:r>
            <a:r>
              <a:rPr lang="en-US" dirty="0"/>
              <a:t> </a:t>
            </a:r>
            <a:r>
              <a:rPr lang="en-US" dirty="0" err="1"/>
              <a:t>pozulması</a:t>
            </a:r>
            <a:r>
              <a:rPr lang="en-US" dirty="0"/>
              <a:t> </a:t>
            </a:r>
            <a:r>
              <a:rPr lang="en-US" dirty="0" err="1"/>
              <a:t>nəticəsində</a:t>
            </a:r>
            <a:r>
              <a:rPr lang="en-US" dirty="0"/>
              <a:t> </a:t>
            </a:r>
            <a:r>
              <a:rPr lang="en-US" dirty="0" err="1"/>
              <a:t>həyat</a:t>
            </a:r>
            <a:r>
              <a:rPr lang="en-US" dirty="0"/>
              <a:t> </a:t>
            </a:r>
            <a:r>
              <a:rPr lang="en-US" dirty="0" err="1"/>
              <a:t>üçün</a:t>
            </a:r>
            <a:r>
              <a:rPr lang="en-US" dirty="0"/>
              <a:t> </a:t>
            </a:r>
            <a:r>
              <a:rPr lang="en-US" dirty="0" err="1"/>
              <a:t>təhlükə</a:t>
            </a:r>
            <a:r>
              <a:rPr lang="en-US" dirty="0"/>
              <a:t> </a:t>
            </a:r>
            <a:r>
              <a:rPr lang="en-US" dirty="0" err="1"/>
              <a:t>törədən</a:t>
            </a:r>
            <a:r>
              <a:rPr lang="en-US" dirty="0"/>
              <a:t> </a:t>
            </a:r>
            <a:r>
              <a:rPr lang="en-US" dirty="0" err="1"/>
              <a:t>massiv</a:t>
            </a:r>
            <a:r>
              <a:rPr lang="en-US" dirty="0"/>
              <a:t> </a:t>
            </a:r>
            <a:r>
              <a:rPr lang="en-US" dirty="0" err="1"/>
              <a:t>qanaxmaya</a:t>
            </a:r>
            <a:r>
              <a:rPr lang="en-US" dirty="0"/>
              <a:t> </a:t>
            </a:r>
            <a:r>
              <a:rPr lang="en-US" dirty="0" err="1"/>
              <a:t>qədər</a:t>
            </a:r>
            <a:r>
              <a:rPr lang="en-US" dirty="0"/>
              <a:t> </a:t>
            </a:r>
            <a:r>
              <a:rPr lang="en-US" dirty="0" err="1"/>
              <a:t>dəyişə</a:t>
            </a:r>
            <a:r>
              <a:rPr lang="en-US" dirty="0"/>
              <a:t> </a:t>
            </a:r>
            <a:r>
              <a:rPr lang="en-US" dirty="0" err="1"/>
              <a:t>bilər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Tərifi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Qanhayxırma</a:t>
            </a:r>
            <a:endParaRPr lang="az-Latn-A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l-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qırmızı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rəngli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köpüklü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qələvi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mühitli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oksigen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saturasiyası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(SaO2 )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periferik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arteriyaların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saturasiyasına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oxşar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bəlğəmlə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xarakterizə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olunur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Psevdoqanhayxır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ma </a:t>
            </a:r>
          </a:p>
          <a:p>
            <a:pPr lvl="0"/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Qan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qusuntusu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ağciyərlərə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aspirasiya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olunduqda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ya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tənəffüs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yollarının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yuxarı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şöbələrindən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yaxud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ağızdan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gələn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qanaxma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öskürək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refleksini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stimulyasiya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etdikdə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həmçinin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öskürəklə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qanabənzər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kütlə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xaric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olduqda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psevdoqanhayxırma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baş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verir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806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400" dirty="0" smtClean="0"/>
              <a:t>Etiologiyası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az-Latn-AZ" dirty="0"/>
              <a:t>İnfeksion</a:t>
            </a:r>
            <a:endParaRPr lang="en-US" dirty="0"/>
          </a:p>
          <a:p>
            <a:pPr lvl="0"/>
            <a:r>
              <a:rPr lang="az-Latn-AZ" dirty="0"/>
              <a:t>Neoplastik</a:t>
            </a:r>
            <a:endParaRPr lang="en-US" dirty="0"/>
          </a:p>
          <a:p>
            <a:pPr lvl="0"/>
            <a:r>
              <a:rPr lang="az-Latn-AZ" dirty="0"/>
              <a:t>Yatrogen</a:t>
            </a:r>
            <a:endParaRPr lang="en-US" dirty="0"/>
          </a:p>
          <a:p>
            <a:pPr lvl="0"/>
            <a:r>
              <a:rPr lang="az-Latn-AZ" dirty="0"/>
              <a:t>Vaskulit mənşəli</a:t>
            </a:r>
            <a:endParaRPr lang="en-US" dirty="0"/>
          </a:p>
          <a:p>
            <a:pPr lvl="0"/>
            <a:r>
              <a:rPr lang="az-Latn-AZ" dirty="0"/>
              <a:t>Ürək mənşəli</a:t>
            </a:r>
            <a:endParaRPr lang="en-US" dirty="0"/>
          </a:p>
          <a:p>
            <a:pPr lvl="0"/>
            <a:r>
              <a:rPr lang="az-Latn-AZ" dirty="0"/>
              <a:t>Damar mənşəli</a:t>
            </a:r>
            <a:endParaRPr lang="en-US" dirty="0"/>
          </a:p>
          <a:p>
            <a:pPr lvl="0"/>
            <a:r>
              <a:rPr lang="az-Latn-AZ" dirty="0"/>
              <a:t>Hematoloji</a:t>
            </a:r>
            <a:endParaRPr lang="en-US" dirty="0"/>
          </a:p>
          <a:p>
            <a:pPr lvl="0"/>
            <a:r>
              <a:rPr lang="az-Latn-AZ" dirty="0"/>
              <a:t>Anadangəlmə</a:t>
            </a:r>
            <a:endParaRPr lang="en-US" dirty="0"/>
          </a:p>
          <a:p>
            <a:pPr lvl="0"/>
            <a:r>
              <a:rPr lang="az-Latn-AZ" dirty="0"/>
              <a:t>İdiopatik</a:t>
            </a:r>
            <a:endParaRPr lang="en-US" dirty="0"/>
          </a:p>
          <a:p>
            <a:pPr lvl="0"/>
            <a:r>
              <a:rPr lang="az-Latn-AZ" dirty="0"/>
              <a:t>Yalançı qanhayxırma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420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Diaqnostika</a:t>
            </a:r>
            <a:endParaRPr lang="en-US" sz="36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1432137"/>
              </p:ext>
            </p:extLst>
          </p:nvPr>
        </p:nvGraphicFramePr>
        <p:xfrm>
          <a:off x="911424" y="90872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9135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 smtClean="0"/>
              <a:t>Diaqnostika</a:t>
            </a:r>
            <a:endParaRPr lang="en-US" sz="40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95400" y="1052736"/>
            <a:ext cx="10801200" cy="5328592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Differensial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diaqnostika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2000" b="1" i="1" u="sng" dirty="0" err="1">
                <a:solidFill>
                  <a:srgbClr val="990033"/>
                </a:solidFill>
              </a:rPr>
              <a:t>Tez-tez</a:t>
            </a:r>
            <a:r>
              <a:rPr lang="en-US" sz="2000" b="1" i="1" u="sng" dirty="0">
                <a:solidFill>
                  <a:srgbClr val="990033"/>
                </a:solidFill>
              </a:rPr>
              <a:t> </a:t>
            </a:r>
            <a:r>
              <a:rPr lang="en-US" sz="2000" b="1" i="1" u="sng" dirty="0" err="1">
                <a:solidFill>
                  <a:srgbClr val="990033"/>
                </a:solidFill>
              </a:rPr>
              <a:t>rast</a:t>
            </a:r>
            <a:r>
              <a:rPr lang="en-US" sz="2000" b="1" i="1" u="sng" dirty="0">
                <a:solidFill>
                  <a:srgbClr val="990033"/>
                </a:solidFill>
              </a:rPr>
              <a:t> </a:t>
            </a:r>
            <a:r>
              <a:rPr lang="en-US" sz="2000" b="1" i="1" u="sng" dirty="0" err="1">
                <a:solidFill>
                  <a:srgbClr val="990033"/>
                </a:solidFill>
              </a:rPr>
              <a:t>gələn</a:t>
            </a:r>
            <a:r>
              <a:rPr lang="en-US" sz="2000" b="1" i="1" u="sng" dirty="0">
                <a:solidFill>
                  <a:srgbClr val="990033"/>
                </a:solidFill>
              </a:rPr>
              <a:t> </a:t>
            </a:r>
            <a:r>
              <a:rPr lang="en-US" sz="2000" b="1" i="1" u="sng" dirty="0" err="1" smtClean="0">
                <a:solidFill>
                  <a:srgbClr val="990033"/>
                </a:solidFill>
              </a:rPr>
              <a:t>xəstəliklər</a:t>
            </a:r>
            <a:endParaRPr lang="az-Latn-AZ" sz="2000" b="1" i="1" dirty="0">
              <a:solidFill>
                <a:srgbClr val="990033"/>
              </a:solidFill>
            </a:endParaRPr>
          </a:p>
          <a:p>
            <a:pPr marL="0" indent="0">
              <a:buNone/>
            </a:pP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xroniki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bronxit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vərəmi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Agciyər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absesi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Pnevmoniya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İlkin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xərçəngi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metastazı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Antikoaqulyantlar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trombolitik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preparatlar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az-Latn-A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az-Latn-AZ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az-Latn-A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az-Latn-A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az-Latn-AZ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Toksik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maddələrin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inhalyasiyası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Bronxoektaziya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Agciyər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tromboemboliyası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Mitral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qapağın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stenozu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Sol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mədəcik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çatışmazlığı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Koaqulopatiya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Trombositopeniya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Damardaxili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disseminə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olunmuş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laxtalanma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1050" dirty="0"/>
          </a:p>
        </p:txBody>
      </p:sp>
    </p:spTree>
    <p:extLst>
      <p:ext uri="{BB962C8B-B14F-4D97-AF65-F5344CB8AC3E}">
        <p14:creationId xmlns:p14="http://schemas.microsoft.com/office/powerpoint/2010/main" val="541709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 smtClean="0"/>
              <a:t>Diaqnostika</a:t>
            </a:r>
            <a:endParaRPr lang="en-US" sz="40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51384" y="1124744"/>
            <a:ext cx="10515600" cy="5256584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Differensial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diaqnostika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2000" b="1" i="1" u="sng" dirty="0" smtClean="0">
                <a:solidFill>
                  <a:srgbClr val="990033"/>
                </a:solidFill>
              </a:rPr>
              <a:t>Nadir </a:t>
            </a:r>
            <a:r>
              <a:rPr lang="en-US" sz="2000" b="1" i="1" u="sng" dirty="0" err="1">
                <a:solidFill>
                  <a:srgbClr val="990033"/>
                </a:solidFill>
              </a:rPr>
              <a:t>hallarda</a:t>
            </a:r>
            <a:r>
              <a:rPr lang="en-US" sz="2000" b="1" i="1" u="sng" dirty="0">
                <a:solidFill>
                  <a:srgbClr val="990033"/>
                </a:solidFill>
              </a:rPr>
              <a:t> </a:t>
            </a:r>
            <a:r>
              <a:rPr lang="en-US" sz="2000" b="1" i="1" u="sng" dirty="0" err="1">
                <a:solidFill>
                  <a:srgbClr val="990033"/>
                </a:solidFill>
              </a:rPr>
              <a:t>rast</a:t>
            </a:r>
            <a:r>
              <a:rPr lang="en-US" sz="2000" b="1" i="1" u="sng" dirty="0">
                <a:solidFill>
                  <a:srgbClr val="990033"/>
                </a:solidFill>
              </a:rPr>
              <a:t> </a:t>
            </a:r>
            <a:r>
              <a:rPr lang="en-US" sz="2000" b="1" i="1" u="sng" dirty="0" err="1" smtClean="0">
                <a:solidFill>
                  <a:srgbClr val="990033"/>
                </a:solidFill>
              </a:rPr>
              <a:t>gələnlər</a:t>
            </a:r>
            <a:endParaRPr lang="en-US" sz="2000" dirty="0">
              <a:solidFill>
                <a:srgbClr val="990033"/>
              </a:solidFill>
            </a:endParaRPr>
          </a:p>
          <a:p>
            <a:pPr lvl="0"/>
            <a:endParaRPr lang="az-Latn-A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Aspergilloma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Bronxdaxili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karsinoid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Yad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cismin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aspirasiyası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Mədə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möhtəviyyatının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aspirasiyası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Bronxolitiaz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Nəfəs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borusu-qida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borusu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fistulası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Bronxial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teleangiektaziya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Tənəffüs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yollarının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travması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Delafoy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xəstəliyi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Torakal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endometrioz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lvl="0" indent="0">
              <a:buNone/>
            </a:pPr>
            <a:endParaRPr lang="az-Latn-AZ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arteriyasının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anevrizması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Piy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emboliyası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Şiş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emboliyası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Arteriovenoz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sistemin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inkişaf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qüsurları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Ağciyərlərin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hemorragik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sindromları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Poliangiitlə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müşayiət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olunan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qranulomatoz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daha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əvvəl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Vegener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qranulomatozu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Sistemli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vaskulit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Anadangəlmə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ürək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qüsuru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Üçtaylı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qapağın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endokarditi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Bronxogen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ist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Yalançı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qanhayxırma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873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Mərhələli</a:t>
            </a:r>
            <a:r>
              <a:rPr lang="en-US" dirty="0"/>
              <a:t> </a:t>
            </a:r>
            <a:r>
              <a:rPr lang="en-US" dirty="0" err="1"/>
              <a:t>diaqnostik</a:t>
            </a:r>
            <a:r>
              <a:rPr lang="en-US" dirty="0"/>
              <a:t> </a:t>
            </a:r>
            <a:r>
              <a:rPr lang="en-US" dirty="0" err="1"/>
              <a:t>yanaşma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 err="1"/>
              <a:t>Mülayim</a:t>
            </a:r>
            <a:r>
              <a:rPr lang="en-US" b="1" dirty="0"/>
              <a:t> </a:t>
            </a:r>
            <a:r>
              <a:rPr lang="en-US" b="1" dirty="0" err="1"/>
              <a:t>qanhayxırma</a:t>
            </a:r>
            <a:r>
              <a:rPr lang="az-Latn-AZ" dirty="0"/>
              <a:t>:</a:t>
            </a:r>
            <a:r>
              <a:rPr lang="en-US" dirty="0"/>
              <a:t> &lt;15 - 30 ml, 24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ərzində</a:t>
            </a:r>
            <a:r>
              <a:rPr lang="en-US" dirty="0"/>
              <a:t> </a:t>
            </a:r>
            <a:r>
              <a:rPr lang="en-US" dirty="0" err="1"/>
              <a:t>davam</a:t>
            </a:r>
            <a:r>
              <a:rPr lang="en-US" dirty="0"/>
              <a:t> </a:t>
            </a:r>
            <a:r>
              <a:rPr lang="en-US" dirty="0" err="1"/>
              <a:t>edən</a:t>
            </a:r>
            <a:endParaRPr lang="en-US" dirty="0"/>
          </a:p>
          <a:p>
            <a:pPr lvl="0"/>
            <a:r>
              <a:rPr lang="en-US" b="1" dirty="0" err="1"/>
              <a:t>Həqiqi</a:t>
            </a:r>
            <a:r>
              <a:rPr lang="en-US" b="1" dirty="0"/>
              <a:t> </a:t>
            </a:r>
            <a:r>
              <a:rPr lang="en-US" b="1" dirty="0" err="1"/>
              <a:t>qanhayxırma</a:t>
            </a:r>
            <a:r>
              <a:rPr lang="en-US" dirty="0"/>
              <a:t>: &gt;15 -30 ml </a:t>
            </a:r>
            <a:r>
              <a:rPr lang="en-US" dirty="0" err="1"/>
              <a:t>və</a:t>
            </a:r>
            <a:r>
              <a:rPr lang="en-US" dirty="0"/>
              <a:t> &lt;600 ml, 24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ərzində</a:t>
            </a:r>
            <a:r>
              <a:rPr lang="en-US" dirty="0"/>
              <a:t> </a:t>
            </a:r>
            <a:r>
              <a:rPr lang="en-US" dirty="0" err="1"/>
              <a:t>davam</a:t>
            </a:r>
            <a:r>
              <a:rPr lang="en-US" dirty="0"/>
              <a:t> </a:t>
            </a:r>
            <a:r>
              <a:rPr lang="en-US" dirty="0" err="1"/>
              <a:t>edən</a:t>
            </a:r>
            <a:endParaRPr lang="en-US" dirty="0"/>
          </a:p>
          <a:p>
            <a:pPr lvl="0"/>
            <a:r>
              <a:rPr lang="en-US" b="1" dirty="0" err="1"/>
              <a:t>Massiv</a:t>
            </a:r>
            <a:r>
              <a:rPr lang="en-US" b="1" dirty="0"/>
              <a:t> </a:t>
            </a:r>
            <a:r>
              <a:rPr lang="en-US" b="1" dirty="0" err="1"/>
              <a:t>qanhayxırma</a:t>
            </a:r>
            <a:r>
              <a:rPr lang="en-US" dirty="0"/>
              <a:t>: 600 ml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24 </a:t>
            </a:r>
            <a:r>
              <a:rPr lang="en-US" dirty="0" err="1"/>
              <a:t>saatdan</a:t>
            </a:r>
            <a:r>
              <a:rPr lang="en-US" dirty="0"/>
              <a:t> </a:t>
            </a:r>
            <a:r>
              <a:rPr lang="en-US" dirty="0" err="1"/>
              <a:t>artıq</a:t>
            </a:r>
            <a:r>
              <a:rPr lang="en-US" dirty="0"/>
              <a:t> </a:t>
            </a:r>
            <a:r>
              <a:rPr lang="en-US" dirty="0" err="1"/>
              <a:t>müddət</a:t>
            </a:r>
            <a:r>
              <a:rPr lang="en-US" dirty="0"/>
              <a:t> </a:t>
            </a:r>
            <a:r>
              <a:rPr lang="en-US" dirty="0" err="1"/>
              <a:t>ərzində</a:t>
            </a:r>
            <a:r>
              <a:rPr lang="en-US" dirty="0"/>
              <a:t> </a:t>
            </a:r>
            <a:r>
              <a:rPr lang="en-US" dirty="0" err="1"/>
              <a:t>davam</a:t>
            </a:r>
            <a:r>
              <a:rPr lang="en-US" dirty="0"/>
              <a:t> </a:t>
            </a:r>
            <a:r>
              <a:rPr lang="en-US" dirty="0" err="1"/>
              <a:t>edən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19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308691" cy="835878"/>
          </a:xfrm>
        </p:spPr>
        <p:txBody>
          <a:bodyPr>
            <a:noAutofit/>
          </a:bodyPr>
          <a:lstStyle/>
          <a:p>
            <a:r>
              <a:rPr lang="en-US" dirty="0" err="1" smtClean="0"/>
              <a:t>Təcili</a:t>
            </a:r>
            <a:r>
              <a:rPr lang="en-US" dirty="0" smtClean="0"/>
              <a:t> yard</a:t>
            </a:r>
            <a:r>
              <a:rPr lang="az-Latn-AZ" dirty="0" smtClean="0"/>
              <a:t>ı</a:t>
            </a:r>
            <a:r>
              <a:rPr lang="en-US" dirty="0" smtClean="0"/>
              <a:t>m </a:t>
            </a:r>
            <a:r>
              <a:rPr lang="en-US" dirty="0" err="1" smtClean="0"/>
              <a:t>tələb</a:t>
            </a:r>
            <a:r>
              <a:rPr lang="en-US" dirty="0" smtClean="0"/>
              <a:t> </a:t>
            </a:r>
            <a:r>
              <a:rPr lang="en-US" dirty="0" err="1" smtClean="0"/>
              <a:t>edən</a:t>
            </a:r>
            <a:r>
              <a:rPr lang="en-US" dirty="0" smtClean="0"/>
              <a:t> </a:t>
            </a:r>
            <a:r>
              <a:rPr lang="en-US" dirty="0" err="1" smtClean="0"/>
              <a:t>hallar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7908457"/>
              </p:ext>
            </p:extLst>
          </p:nvPr>
        </p:nvGraphicFramePr>
        <p:xfrm>
          <a:off x="839416" y="170080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6730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 smtClean="0"/>
              <a:t>Diaqnostika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Ölüm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göstəricisini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proqnozlaşdıran</a:t>
            </a:r>
            <a:r>
              <a:rPr lang="az-Latn-AZ" sz="2400" b="1" dirty="0" smtClean="0">
                <a:solidFill>
                  <a:srgbClr val="FF0000"/>
                </a:solidFill>
              </a:rPr>
              <a:t> amillər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X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əstəxanaya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yönləndirilən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zaman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ağciyərlərin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süni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ventilyasiyası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az-Latn-AZ" sz="2400" dirty="0" err="1">
                <a:solidFill>
                  <a:schemeClr val="accent1">
                    <a:lumMod val="75000"/>
                  </a:schemeClr>
                </a:solidFill>
              </a:rPr>
              <a:t>X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ərçəng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xroniki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alkoqolizm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arteriyasının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zədələnməsi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nəticəsində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əmələ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gələn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qanhayxırma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Q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əbul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zamanı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radioqrafiyada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2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daha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artıq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kvadrantda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infiltratın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olması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ölüm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göstəricisinin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artmasını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proqnozlaşdıran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müstəqil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amillərdir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879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Müalicəsi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buNone/>
            </a:pP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M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assiv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qanhayxırmanın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müalicəsi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4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mərhələdə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apar</a:t>
            </a:r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ılır</a:t>
            </a: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marL="0" lvl="0" indent="0" algn="just">
              <a:buNone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/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İlkin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stabilizasiya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/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Qanaxması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olmayan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ağciyərin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qorunması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/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Tənəffüs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yollarına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müdaxilə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/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Cərrahi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üsulun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</a:rPr>
              <a:t>seçimi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27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7648" y="2636912"/>
            <a:ext cx="5862851" cy="835878"/>
          </a:xfrm>
        </p:spPr>
        <p:txBody>
          <a:bodyPr/>
          <a:lstStyle/>
          <a:p>
            <a:r>
              <a:rPr lang="az-Latn-AZ" dirty="0" smtClean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90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6029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221216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2616</TotalTime>
  <Words>449</Words>
  <Application>Microsoft Office PowerPoint</Application>
  <PresentationFormat>Widescreen</PresentationFormat>
  <Paragraphs>100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Praktiki dərs şablonu 7</vt:lpstr>
      <vt:lpstr>Hemoptiz və ya qanhayxırma</vt:lpstr>
      <vt:lpstr>Tərifi</vt:lpstr>
      <vt:lpstr>Tərifi</vt:lpstr>
      <vt:lpstr>Etiologiyası </vt:lpstr>
      <vt:lpstr>Diaqnostika</vt:lpstr>
      <vt:lpstr>Diaqnostika</vt:lpstr>
      <vt:lpstr>Diaqnostika</vt:lpstr>
      <vt:lpstr>Mərhələli diaqnostik yanaşma</vt:lpstr>
      <vt:lpstr>Təcili yardım tələb edən hallar</vt:lpstr>
      <vt:lpstr>Diaqnostika</vt:lpstr>
      <vt:lpstr>Müalicəsi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 User</cp:lastModifiedBy>
  <cp:revision>206</cp:revision>
  <dcterms:created xsi:type="dcterms:W3CDTF">2001-04-16T20:54:45Z</dcterms:created>
  <dcterms:modified xsi:type="dcterms:W3CDTF">2021-07-20T18:32:53Z</dcterms:modified>
</cp:coreProperties>
</file>