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4"/>
  </p:notesMasterIdLst>
  <p:handoutMasterIdLst>
    <p:handoutMasterId r:id="rId25"/>
  </p:handoutMasterIdLst>
  <p:sldIdLst>
    <p:sldId id="284" r:id="rId2"/>
    <p:sldId id="290" r:id="rId3"/>
    <p:sldId id="270" r:id="rId4"/>
    <p:sldId id="312" r:id="rId5"/>
    <p:sldId id="278" r:id="rId6"/>
    <p:sldId id="313" r:id="rId7"/>
    <p:sldId id="292" r:id="rId8"/>
    <p:sldId id="314" r:id="rId9"/>
    <p:sldId id="315" r:id="rId10"/>
    <p:sldId id="316" r:id="rId11"/>
    <p:sldId id="293" r:id="rId12"/>
    <p:sldId id="323" r:id="rId13"/>
    <p:sldId id="324" r:id="rId14"/>
    <p:sldId id="321" r:id="rId15"/>
    <p:sldId id="303" r:id="rId16"/>
    <p:sldId id="325" r:id="rId17"/>
    <p:sldId id="306" r:id="rId18"/>
    <p:sldId id="317" r:id="rId19"/>
    <p:sldId id="318" r:id="rId20"/>
    <p:sldId id="305" r:id="rId21"/>
    <p:sldId id="326" r:id="rId22"/>
    <p:sldId id="327" r:id="rId23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50" autoAdjust="0"/>
    <p:restoredTop sz="94660"/>
  </p:normalViewPr>
  <p:slideViewPr>
    <p:cSldViewPr>
      <p:cViewPr varScale="1">
        <p:scale>
          <a:sx n="64" d="100"/>
          <a:sy n="64" d="100"/>
        </p:scale>
        <p:origin x="518" y="31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878865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859466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713851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017713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680090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380637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244426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73978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853620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651451377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699707607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Prof.Dr.</a:t>
            </a:r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Saday Ağalar oğlu Əliyev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Ağciyər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absesi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84334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524000" y="908720"/>
            <a:ext cx="9144000" cy="2387600"/>
          </a:xfrm>
        </p:spPr>
        <p:txBody>
          <a:bodyPr/>
          <a:lstStyle/>
          <a:p>
            <a:r>
              <a:rPr lang="az-Latn-AZ" altLang="en-US" sz="8000" dirty="0"/>
              <a:t>Ağciyər absesi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Professor </a:t>
            </a:r>
            <a:r>
              <a:rPr lang="az-Latn-AZ" altLang="en-US" sz="2400" b="1" dirty="0"/>
              <a:t>Saday Ağalar oğlu Əliyev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Tərifi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Ağciyərdə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hüdudlanmış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irinli-nekrotik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ocaq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abses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adlanır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adətən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digər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xəstəliklərin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ağırlaşması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kimi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ortaya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çıxır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b="1" dirty="0" err="1">
                <a:solidFill>
                  <a:schemeClr val="accent1">
                    <a:lumMod val="75000"/>
                  </a:schemeClr>
                </a:solidFill>
              </a:rPr>
              <a:t>müalicə</a:t>
            </a:r>
            <a:r>
              <a:rPr lang="en-GB" alt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b="1" dirty="0" err="1">
                <a:solidFill>
                  <a:schemeClr val="accent1">
                    <a:lumMod val="75000"/>
                  </a:schemeClr>
                </a:solidFill>
              </a:rPr>
              <a:t>olunmadıqda</a:t>
            </a:r>
            <a:r>
              <a:rPr lang="en-GB" alt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b="1" dirty="0" err="1">
                <a:solidFill>
                  <a:schemeClr val="accent1">
                    <a:lumMod val="75000"/>
                  </a:schemeClr>
                </a:solidFill>
              </a:rPr>
              <a:t>letallığı</a:t>
            </a:r>
            <a:r>
              <a:rPr lang="en-GB" altLang="en-US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b="1" dirty="0" err="1">
                <a:solidFill>
                  <a:schemeClr val="accent1">
                    <a:lumMod val="75000"/>
                  </a:schemeClr>
                </a:solidFill>
              </a:rPr>
              <a:t>yüksəkdir</a:t>
            </a:r>
            <a:r>
              <a:rPr lang="en-GB" altLang="en-US" b="1" dirty="0">
                <a:solidFill>
                  <a:schemeClr val="accent1">
                    <a:lumMod val="75000"/>
                  </a:schemeClr>
                </a:solidFill>
              </a:rPr>
              <a:t>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altLang="en-US" sz="3600" dirty="0"/>
              <a:t>Etiologiyası</a:t>
            </a:r>
            <a:endParaRPr lang="en-US" altLang="en-US" sz="36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838200" y="1340768"/>
            <a:ext cx="5181600" cy="4836195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Ağciyər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absesinə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gətirib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çıxara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bilən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xəstəlikləri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abses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törətmə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mexanizminə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görə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3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qrupa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bölmək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olar</a:t>
            </a: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algn="just"/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just"/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Bronxogen-aspirasion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səbəblər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 algn="just"/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Postpnevmonik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342900" indent="-342900" algn="just"/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Postişemik-nekrotik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marL="342900" indent="-342900" algn="just"/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Parapnevmonik</a:t>
            </a:r>
          </a:p>
          <a:p>
            <a:pPr marL="342900" indent="-342900" algn="just"/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Travmatik</a:t>
            </a:r>
            <a:endParaRPr lang="en-US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n-US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Aspirasiya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bronxial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obstruksiya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ağciyər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absesinin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ən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çox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rast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gəlinən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</a:rPr>
              <a:t>səbəbləridir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. </a:t>
            </a:r>
          </a:p>
          <a:p>
            <a:endParaRPr lang="en-US" dirty="0"/>
          </a:p>
        </p:txBody>
      </p:sp>
      <p:pic>
        <p:nvPicPr>
          <p:cNvPr id="11" name="Picture 18" descr="akciger-kanseri1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6960096" y="1340768"/>
            <a:ext cx="4609728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altLang="en-US" sz="3600" dirty="0"/>
              <a:t>Etiologiyası</a:t>
            </a:r>
            <a:endParaRPr lang="en-US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dirty="0" err="1"/>
              <a:t>Ağciyər</a:t>
            </a:r>
            <a:r>
              <a:rPr lang="en-US" b="1" dirty="0"/>
              <a:t> </a:t>
            </a:r>
            <a:r>
              <a:rPr lang="en-US" b="1" dirty="0" err="1"/>
              <a:t>absesinin</a:t>
            </a:r>
            <a:r>
              <a:rPr lang="en-US" b="1" dirty="0"/>
              <a:t> </a:t>
            </a:r>
            <a:r>
              <a:rPr lang="en-US" b="1" dirty="0" err="1"/>
              <a:t>əmələ</a:t>
            </a:r>
            <a:r>
              <a:rPr lang="en-US" b="1" dirty="0"/>
              <a:t> </a:t>
            </a:r>
            <a:r>
              <a:rPr lang="en-US" b="1" dirty="0" err="1"/>
              <a:t>gəlməsində</a:t>
            </a:r>
            <a:r>
              <a:rPr lang="en-US" b="1" dirty="0"/>
              <a:t> </a:t>
            </a:r>
            <a:r>
              <a:rPr lang="en-US" b="1" dirty="0" err="1"/>
              <a:t>əksər</a:t>
            </a:r>
            <a:r>
              <a:rPr lang="en-US" b="1" dirty="0"/>
              <a:t> </a:t>
            </a:r>
            <a:r>
              <a:rPr lang="en-US" b="1" dirty="0" err="1"/>
              <a:t>hallarda</a:t>
            </a:r>
            <a:r>
              <a:rPr lang="en-US" b="1" dirty="0"/>
              <a:t> </a:t>
            </a:r>
            <a:r>
              <a:rPr lang="en-US" b="1" dirty="0" err="1"/>
              <a:t>qarışıq</a:t>
            </a:r>
            <a:r>
              <a:rPr lang="en-US" b="1" dirty="0"/>
              <a:t> </a:t>
            </a:r>
            <a:r>
              <a:rPr lang="en-US" b="1" dirty="0" err="1"/>
              <a:t>mikroflora</a:t>
            </a:r>
            <a:r>
              <a:rPr lang="en-US" b="1" dirty="0"/>
              <a:t> </a:t>
            </a:r>
            <a:r>
              <a:rPr lang="en-US" b="1" dirty="0" err="1"/>
              <a:t>iştirak</a:t>
            </a:r>
            <a:r>
              <a:rPr lang="en-US" b="1" dirty="0"/>
              <a:t> </a:t>
            </a:r>
            <a:r>
              <a:rPr lang="en-US" b="1" dirty="0" err="1"/>
              <a:t>edir</a:t>
            </a:r>
            <a:r>
              <a:rPr lang="en-US" b="1" dirty="0"/>
              <a:t>, </a:t>
            </a:r>
            <a:r>
              <a:rPr lang="en-US" b="1" dirty="0" err="1"/>
              <a:t>xüsusən</a:t>
            </a:r>
            <a:r>
              <a:rPr lang="en-US" b="1" dirty="0"/>
              <a:t> </a:t>
            </a:r>
          </a:p>
          <a:p>
            <a:pPr lvl="1"/>
            <a:r>
              <a:rPr lang="en-US" dirty="0" err="1"/>
              <a:t>Aerob</a:t>
            </a:r>
            <a:r>
              <a:rPr lang="en-US" dirty="0"/>
              <a:t> </a:t>
            </a:r>
            <a:r>
              <a:rPr lang="en-US" dirty="0" err="1"/>
              <a:t>qram</a:t>
            </a:r>
            <a:r>
              <a:rPr lang="en-US" dirty="0"/>
              <a:t> </a:t>
            </a:r>
            <a:r>
              <a:rPr lang="en-US" dirty="0" err="1"/>
              <a:t>müsbət</a:t>
            </a:r>
            <a:r>
              <a:rPr lang="en-US" dirty="0"/>
              <a:t> </a:t>
            </a:r>
            <a:r>
              <a:rPr lang="en-US" dirty="0" err="1"/>
              <a:t>ko</a:t>
            </a:r>
            <a:r>
              <a:rPr lang="az-Latn-AZ" dirty="0"/>
              <a:t>k</a:t>
            </a:r>
            <a:r>
              <a:rPr lang="en-US" dirty="0" err="1"/>
              <a:t>klar</a:t>
            </a:r>
            <a:r>
              <a:rPr lang="en-US" dirty="0"/>
              <a:t> (</a:t>
            </a:r>
            <a:r>
              <a:rPr lang="en-US" dirty="0" err="1"/>
              <a:t>S.aureus</a:t>
            </a:r>
            <a:r>
              <a:rPr lang="en-US" dirty="0"/>
              <a:t>, </a:t>
            </a:r>
            <a:r>
              <a:rPr lang="en-US" dirty="0" err="1"/>
              <a:t>Str.pyogenes</a:t>
            </a:r>
            <a:r>
              <a:rPr lang="en-US" dirty="0"/>
              <a:t>), </a:t>
            </a:r>
          </a:p>
          <a:p>
            <a:pPr lvl="1"/>
            <a:r>
              <a:rPr lang="en-US" dirty="0" err="1"/>
              <a:t>Qram</a:t>
            </a:r>
            <a:r>
              <a:rPr lang="en-US" dirty="0"/>
              <a:t> </a:t>
            </a:r>
            <a:r>
              <a:rPr lang="en-US" dirty="0" err="1"/>
              <a:t>neqativ</a:t>
            </a:r>
            <a:r>
              <a:rPr lang="en-US" dirty="0"/>
              <a:t> </a:t>
            </a:r>
            <a:r>
              <a:rPr lang="en-US" dirty="0" err="1"/>
              <a:t>çöplər</a:t>
            </a:r>
            <a:r>
              <a:rPr lang="en-US" dirty="0"/>
              <a:t> (</a:t>
            </a:r>
            <a:r>
              <a:rPr lang="en-US" dirty="0" err="1"/>
              <a:t>K.pneumoniae</a:t>
            </a:r>
            <a:r>
              <a:rPr lang="en-US" dirty="0"/>
              <a:t>, E.coli, Pseudomonas) </a:t>
            </a:r>
          </a:p>
          <a:p>
            <a:pPr lvl="1"/>
            <a:r>
              <a:rPr lang="en-US" dirty="0" err="1"/>
              <a:t>Anaerob</a:t>
            </a:r>
            <a:r>
              <a:rPr lang="en-US" dirty="0"/>
              <a:t> </a:t>
            </a:r>
            <a:r>
              <a:rPr lang="en-US" dirty="0" err="1"/>
              <a:t>mikroorqanizmlər</a:t>
            </a:r>
            <a:r>
              <a:rPr lang="en-US" dirty="0"/>
              <a:t> (</a:t>
            </a:r>
            <a:r>
              <a:rPr lang="en-US" dirty="0" err="1"/>
              <a:t>Bacteriodes</a:t>
            </a:r>
            <a:r>
              <a:rPr lang="en-US" dirty="0"/>
              <a:t>, </a:t>
            </a:r>
            <a:r>
              <a:rPr lang="en-US" dirty="0" err="1"/>
              <a:t>Peptococci</a:t>
            </a:r>
            <a:r>
              <a:rPr lang="en-US" dirty="0"/>
              <a:t>, </a:t>
            </a:r>
            <a:r>
              <a:rPr lang="en-US" dirty="0" err="1"/>
              <a:t>Peptostreptococci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s.)</a:t>
            </a:r>
          </a:p>
          <a:p>
            <a:pPr lvl="1"/>
            <a:r>
              <a:rPr lang="en-US" dirty="0" err="1"/>
              <a:t>İmmunosupressiv</a:t>
            </a:r>
            <a:r>
              <a:rPr lang="en-US" dirty="0"/>
              <a:t> </a:t>
            </a:r>
            <a:r>
              <a:rPr lang="en-US" dirty="0" err="1"/>
              <a:t>xəstələrdə</a:t>
            </a:r>
            <a:r>
              <a:rPr lang="en-US" dirty="0"/>
              <a:t> Candida </a:t>
            </a:r>
            <a:r>
              <a:rPr lang="en-US" dirty="0" err="1"/>
              <a:t>albicans</a:t>
            </a:r>
            <a:r>
              <a:rPr lang="en-US" dirty="0"/>
              <a:t>, Legionella, Pneumocystis </a:t>
            </a:r>
            <a:r>
              <a:rPr lang="en-US" dirty="0" err="1"/>
              <a:t>carinii</a:t>
            </a:r>
            <a:r>
              <a:rPr lang="en-US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3132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Patogenezi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9416" y="1372264"/>
            <a:ext cx="5688632" cy="4793040"/>
          </a:xfrm>
        </p:spPr>
        <p:txBody>
          <a:bodyPr>
            <a:norm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</a:rPr>
              <a:t>Əksər hallarda xəstəliyin baş verməsi üç əsas faktorun qarşılıqlı təsiri nəticəsində baş verir:</a:t>
            </a:r>
          </a:p>
          <a:p>
            <a:pPr>
              <a:spcBef>
                <a:spcPct val="0"/>
              </a:spcBef>
            </a:pPr>
            <a:endParaRPr lang="az-Latn-AZ" alt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Bef>
                <a:spcPct val="0"/>
              </a:spcBef>
            </a:pPr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</a:rPr>
              <a:t>Ağciyərdə kəskin iltihabi prosesin olması;</a:t>
            </a:r>
          </a:p>
          <a:p>
            <a:pPr>
              <a:spcBef>
                <a:spcPct val="0"/>
              </a:spcBef>
            </a:pPr>
            <a:endParaRPr lang="ru-RU" alt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Bef>
                <a:spcPct val="0"/>
              </a:spcBef>
            </a:pPr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</a:rPr>
              <a:t>Qan dövranının pozulması və  ağciyər toxumasının nekrozu</a:t>
            </a:r>
            <a:r>
              <a:rPr lang="ru-RU" altLang="en-US" sz="2400" dirty="0">
                <a:solidFill>
                  <a:schemeClr val="accent1">
                    <a:lumMod val="75000"/>
                  </a:schemeClr>
                </a:solidFill>
              </a:rPr>
              <a:t>;</a:t>
            </a:r>
            <a:endParaRPr lang="az-Latn-AZ" alt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Bef>
                <a:spcPct val="0"/>
              </a:spcBef>
            </a:pPr>
            <a:endParaRPr lang="ru-RU" alt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Bef>
                <a:spcPct val="0"/>
              </a:spcBef>
            </a:pPr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</a:rPr>
              <a:t>İltihabı proses və nekroz sahəsində bronx keçiriciliyinin pozulması.</a:t>
            </a:r>
            <a:endParaRPr lang="ru-RU" alt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sz="2400" dirty="0"/>
          </a:p>
        </p:txBody>
      </p:sp>
      <p:pic>
        <p:nvPicPr>
          <p:cNvPr id="1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088" y="1556792"/>
            <a:ext cx="4248472" cy="3883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0">
            <a:extLst>
              <a:ext uri="{FF2B5EF4-FFF2-40B4-BE49-F238E27FC236}">
                <a16:creationId xmlns:a16="http://schemas.microsoft.com/office/drawing/2014/main" id="{F0662005-E84F-4058-BB80-115F51236AAE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368558" y="-24061"/>
            <a:ext cx="2621230" cy="590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az-Latn-AZ" altLang="en-US" sz="3600" b="1" dirty="0"/>
              <a:t>Patogenezi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911424" y="1124744"/>
            <a:ext cx="10515600" cy="4764187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</a:rPr>
              <a:t>Əmələ gələn irinli ocağın aqibəti bir neçə ola bilər: </a:t>
            </a:r>
          </a:p>
          <a:p>
            <a:pPr marL="0" indent="0" algn="just">
              <a:buNone/>
            </a:pPr>
            <a:endParaRPr lang="az-Latn-AZ" alt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</a:rPr>
              <a:t>Abses antibiotikoterapiya ilə sorula bilər (adətən kiçik abseslər)</a:t>
            </a:r>
          </a:p>
          <a:p>
            <a:pPr algn="just"/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algn="just"/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</a:rPr>
              <a:t>Abses bronxa və ya plevraya açıla bilər </a:t>
            </a:r>
          </a:p>
          <a:p>
            <a:pPr algn="just"/>
            <a:endParaRPr lang="az-Latn-AZ" alt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</a:rPr>
              <a:t>Abses ağırlaşmalar törədə bilər </a:t>
            </a:r>
          </a:p>
          <a:p>
            <a:pPr algn="just"/>
            <a:endParaRPr lang="az-Latn-AZ" alt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</a:rPr>
              <a:t>Abses ətrafında fibroz kapsul əmələ gələ və xroniki abses meydana gələ bilər.  </a:t>
            </a:r>
          </a:p>
          <a:p>
            <a:pPr algn="just"/>
            <a:endParaRPr lang="az-Latn-AZ" alt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</a:rPr>
              <a:t>Letallıq – 5-20%, immunosupressivlərdə isə 28%-ə çatır.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204407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Ağırlaşmaları </a:t>
            </a:r>
          </a:p>
        </p:txBody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413423C3-08DC-4DFE-BBB5-33E34F07792F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609600" indent="-609600"/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Orqanizmin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iltihaba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sistem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cavab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reaksiyası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-SİRS,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septik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şok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alt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marL="609600" indent="-609600"/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Orqan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yetməzlikləri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alt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marL="609600" indent="-609600"/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Bronxa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açılan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abseslərdə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–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irin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aspirasiyasına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bağlı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aspirasion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pnevmoniya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eyni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tərəfdə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əks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tərəfdə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),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qanaxma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alt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marL="609600" indent="-609600"/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Plevraya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açılan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abseslərdə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–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irinli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plevrit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piopnevmotoraks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alt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marL="609600" indent="-609600"/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Xroniki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abseslərdə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–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malnutrisiya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kaxeksiya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təkrarla</a:t>
            </a:r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n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an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kəskinləşmələr</a:t>
            </a: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GB" altLang="en-US" sz="3200" dirty="0" err="1">
                <a:solidFill>
                  <a:schemeClr val="accent1">
                    <a:lumMod val="75000"/>
                  </a:schemeClr>
                </a:solidFill>
              </a:rPr>
              <a:t>amiloidoz</a:t>
            </a:r>
            <a:endParaRPr lang="az-Latn-AZ" alt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marL="609600" indent="-609600"/>
            <a:r>
              <a:rPr lang="az-Latn-AZ" altLang="en-US" sz="3200" dirty="0">
                <a:solidFill>
                  <a:schemeClr val="accent1">
                    <a:lumMod val="75000"/>
                  </a:schemeClr>
                </a:solidFill>
              </a:rPr>
              <a:t>Qanaxma</a:t>
            </a:r>
            <a:endParaRPr lang="en-GB" alt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GB" altLang="en-US" sz="3200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9696" y="-9864"/>
            <a:ext cx="5862851" cy="630552"/>
          </a:xfrm>
        </p:spPr>
        <p:txBody>
          <a:bodyPr>
            <a:noAutofit/>
          </a:bodyPr>
          <a:lstStyle/>
          <a:p>
            <a:r>
              <a:rPr lang="az-Latn-AZ" i="1" dirty="0"/>
              <a:t>Gedişi</a:t>
            </a:r>
            <a:endParaRPr lang="en-US" dirty="0"/>
          </a:p>
        </p:txBody>
      </p:sp>
      <p:pic>
        <p:nvPicPr>
          <p:cNvPr id="7" name="Content Placeholder 6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124744"/>
            <a:ext cx="10441159" cy="5221216"/>
          </a:xfrm>
        </p:spPr>
      </p:pic>
    </p:spTree>
    <p:extLst>
      <p:ext uri="{BB962C8B-B14F-4D97-AF65-F5344CB8AC3E}">
        <p14:creationId xmlns:p14="http://schemas.microsoft.com/office/powerpoint/2010/main" val="37491883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Klinikası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err="1"/>
              <a:t>Ağciyər</a:t>
            </a:r>
            <a:r>
              <a:rPr lang="en-US" dirty="0"/>
              <a:t> </a:t>
            </a:r>
            <a:r>
              <a:rPr lang="en-US" dirty="0" err="1"/>
              <a:t>absesi</a:t>
            </a:r>
            <a:r>
              <a:rPr lang="en-US" dirty="0"/>
              <a:t> </a:t>
            </a:r>
            <a:r>
              <a:rPr lang="en-US" dirty="0" err="1"/>
              <a:t>mərhələ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fazasından</a:t>
            </a:r>
            <a:r>
              <a:rPr lang="en-US" dirty="0"/>
              <a:t> </a:t>
            </a:r>
            <a:r>
              <a:rPr lang="en-US" dirty="0" err="1"/>
              <a:t>asılı</a:t>
            </a:r>
            <a:r>
              <a:rPr lang="en-US" dirty="0"/>
              <a:t> </a:t>
            </a:r>
            <a:r>
              <a:rPr lang="en-US" dirty="0" err="1"/>
              <a:t>olaraq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neçə</a:t>
            </a:r>
            <a:r>
              <a:rPr lang="en-US" dirty="0"/>
              <a:t> </a:t>
            </a:r>
            <a:r>
              <a:rPr lang="en-US" dirty="0" err="1"/>
              <a:t>klinik</a:t>
            </a:r>
            <a:r>
              <a:rPr lang="en-US" dirty="0"/>
              <a:t> </a:t>
            </a:r>
            <a:r>
              <a:rPr lang="en-US" dirty="0" err="1"/>
              <a:t>formada</a:t>
            </a:r>
            <a:r>
              <a:rPr lang="en-US" dirty="0"/>
              <a:t> </a:t>
            </a:r>
            <a:r>
              <a:rPr lang="en-US" dirty="0" err="1"/>
              <a:t>ortaya</a:t>
            </a:r>
            <a:r>
              <a:rPr lang="en-US" dirty="0"/>
              <a:t> </a:t>
            </a:r>
            <a:r>
              <a:rPr lang="en-US" dirty="0" err="1"/>
              <a:t>çıxa</a:t>
            </a:r>
            <a:r>
              <a:rPr lang="en-US" dirty="0"/>
              <a:t> </a:t>
            </a:r>
            <a:r>
              <a:rPr lang="en-US" dirty="0" err="1"/>
              <a:t>bilər</a:t>
            </a:r>
            <a:r>
              <a:rPr lang="en-US" dirty="0"/>
              <a:t>: </a:t>
            </a:r>
          </a:p>
          <a:p>
            <a:pPr lvl="1"/>
            <a:r>
              <a:rPr lang="en-US" b="1" i="1" dirty="0" err="1"/>
              <a:t>Pnevmoniya</a:t>
            </a:r>
            <a:r>
              <a:rPr lang="en-US" dirty="0"/>
              <a:t> </a:t>
            </a:r>
          </a:p>
          <a:p>
            <a:pPr lvl="1"/>
            <a:r>
              <a:rPr lang="en-US" b="1" i="1" dirty="0" err="1"/>
              <a:t>Bronxa</a:t>
            </a:r>
            <a:r>
              <a:rPr lang="en-US" b="1" i="1" dirty="0"/>
              <a:t> </a:t>
            </a:r>
            <a:r>
              <a:rPr lang="en-US" b="1" i="1" dirty="0" err="1"/>
              <a:t>açılma</a:t>
            </a:r>
            <a:r>
              <a:rPr lang="en-US" b="1" i="1" dirty="0"/>
              <a:t> </a:t>
            </a:r>
            <a:r>
              <a:rPr lang="en-US" b="1" i="1" dirty="0" err="1"/>
              <a:t>əlamətləri</a:t>
            </a:r>
            <a:r>
              <a:rPr lang="en-US" b="1" i="1" dirty="0"/>
              <a:t> </a:t>
            </a:r>
            <a:endParaRPr lang="en-US" dirty="0"/>
          </a:p>
          <a:p>
            <a:pPr lvl="1"/>
            <a:r>
              <a:rPr lang="en-US" b="1" i="1" dirty="0" err="1"/>
              <a:t>Plevraya</a:t>
            </a:r>
            <a:r>
              <a:rPr lang="en-US" b="1" i="1" dirty="0"/>
              <a:t> </a:t>
            </a:r>
            <a:r>
              <a:rPr lang="en-US" b="1" i="1" dirty="0" err="1"/>
              <a:t>açılma</a:t>
            </a:r>
            <a:r>
              <a:rPr lang="en-US" i="1" dirty="0"/>
              <a:t> </a:t>
            </a:r>
            <a:endParaRPr lang="en-US" dirty="0"/>
          </a:p>
          <a:p>
            <a:pPr lvl="1"/>
            <a:r>
              <a:rPr lang="en-US" b="1" i="1" dirty="0" err="1"/>
              <a:t>Xroniki</a:t>
            </a:r>
            <a:r>
              <a:rPr lang="en-US" b="1" i="1" dirty="0"/>
              <a:t> </a:t>
            </a:r>
            <a:r>
              <a:rPr lang="en-US" b="1" i="1" dirty="0" err="1"/>
              <a:t>abses</a:t>
            </a:r>
            <a:r>
              <a:rPr lang="en-US" b="1" i="1" dirty="0"/>
              <a:t>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4837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Diaqnostika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408" y="908720"/>
            <a:ext cx="10515600" cy="54726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b="1" i="1" dirty="0" err="1">
                <a:solidFill>
                  <a:schemeClr val="accent1">
                    <a:lumMod val="75000"/>
                  </a:schemeClr>
                </a:solidFill>
              </a:rPr>
              <a:t>Şübhə</a:t>
            </a:r>
            <a:r>
              <a:rPr lang="en-US" sz="2800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800" b="1" i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Pn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e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vmoniyası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irinli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plevriti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olan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bütün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xəstələrdə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və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aşağıdakı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xəstəliklərdə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öskürək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təngnəfəslik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döş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qəfəsində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ağrı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SİRS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əlamətləri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ortaya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çıxarsa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bronxogen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törəmələr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ağciyər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xərçəngi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aspirasiya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yad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cisim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qusuntu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s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) 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hemoptiz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ağciyər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infarktı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ağciyər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əzilməsi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digər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mənşəli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sepsis (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hematogen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embollar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) 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immunosupressiv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xəstələr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digər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786266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Diaqnostika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1268760"/>
            <a:ext cx="10515600" cy="4908203"/>
          </a:xfrm>
        </p:spPr>
        <p:txBody>
          <a:bodyPr/>
          <a:lstStyle/>
          <a:p>
            <a:pPr marL="0" lvl="0" indent="0">
              <a:buNone/>
            </a:pPr>
            <a:r>
              <a:rPr lang="az-Latn-AZ" b="1" i="1" dirty="0"/>
              <a:t>Dəqiqləşdirmə</a:t>
            </a:r>
            <a:endParaRPr lang="en-US" dirty="0"/>
          </a:p>
          <a:p>
            <a:pPr lvl="0"/>
            <a:r>
              <a:rPr lang="en-GB" sz="2000" dirty="0" err="1"/>
              <a:t>Ağciyər</a:t>
            </a:r>
            <a:r>
              <a:rPr lang="en-GB" sz="2000" dirty="0"/>
              <a:t> </a:t>
            </a:r>
            <a:r>
              <a:rPr lang="en-GB" sz="2000" dirty="0" err="1"/>
              <a:t>absesinin</a:t>
            </a:r>
            <a:r>
              <a:rPr lang="en-GB" sz="2000" dirty="0"/>
              <a:t> </a:t>
            </a:r>
            <a:r>
              <a:rPr lang="en-GB" sz="2000" dirty="0" err="1"/>
              <a:t>diaqnostik</a:t>
            </a:r>
            <a:r>
              <a:rPr lang="en-GB" sz="2000" dirty="0"/>
              <a:t> </a:t>
            </a:r>
            <a:r>
              <a:rPr lang="en-GB" sz="2000" dirty="0" err="1"/>
              <a:t>əlamətləri</a:t>
            </a:r>
            <a:r>
              <a:rPr lang="en-GB" sz="2000" dirty="0"/>
              <a:t>: </a:t>
            </a:r>
            <a:endParaRPr lang="en-US" sz="2000" dirty="0"/>
          </a:p>
          <a:p>
            <a:pPr lvl="1"/>
            <a:r>
              <a:rPr lang="en-GB" sz="2000" dirty="0" err="1"/>
              <a:t>Klinik</a:t>
            </a:r>
            <a:r>
              <a:rPr lang="en-GB" sz="2000" dirty="0"/>
              <a:t> </a:t>
            </a:r>
            <a:r>
              <a:rPr lang="en-GB" sz="2000" dirty="0" err="1"/>
              <a:t>olaraq</a:t>
            </a:r>
            <a:r>
              <a:rPr lang="en-GB" sz="2000" dirty="0"/>
              <a:t> </a:t>
            </a:r>
            <a:r>
              <a:rPr lang="en-GB" sz="2000" dirty="0" err="1"/>
              <a:t>ağciyərdə</a:t>
            </a:r>
            <a:r>
              <a:rPr lang="en-GB" sz="2000" dirty="0"/>
              <a:t> </a:t>
            </a:r>
            <a:r>
              <a:rPr lang="en-GB" sz="2000" dirty="0" err="1"/>
              <a:t>iltihab</a:t>
            </a:r>
            <a:r>
              <a:rPr lang="en-GB" sz="2000" dirty="0"/>
              <a:t> </a:t>
            </a:r>
            <a:r>
              <a:rPr lang="en-GB" sz="2000" dirty="0" err="1"/>
              <a:t>və</a:t>
            </a:r>
            <a:r>
              <a:rPr lang="en-GB" sz="2000" dirty="0"/>
              <a:t> SİRS-sepsis </a:t>
            </a:r>
            <a:r>
              <a:rPr lang="en-GB" sz="2000" dirty="0" err="1"/>
              <a:t>əlamətləri</a:t>
            </a:r>
            <a:r>
              <a:rPr lang="en-GB" sz="2000" dirty="0"/>
              <a:t> </a:t>
            </a:r>
            <a:endParaRPr lang="en-US" sz="2000" dirty="0"/>
          </a:p>
          <a:p>
            <a:pPr lvl="1"/>
            <a:r>
              <a:rPr lang="en-GB" sz="2000" dirty="0"/>
              <a:t>KT-</a:t>
            </a:r>
            <a:r>
              <a:rPr lang="en-GB" sz="2000" dirty="0" err="1"/>
              <a:t>də</a:t>
            </a:r>
            <a:r>
              <a:rPr lang="en-GB" sz="2000" dirty="0"/>
              <a:t> </a:t>
            </a:r>
            <a:r>
              <a:rPr lang="en-GB" sz="2000" dirty="0" err="1"/>
              <a:t>absesə</a:t>
            </a:r>
            <a:r>
              <a:rPr lang="en-GB" sz="2000" dirty="0"/>
              <a:t> </a:t>
            </a:r>
            <a:r>
              <a:rPr lang="en-GB" sz="2000" dirty="0" err="1"/>
              <a:t>xarakterik</a:t>
            </a:r>
            <a:r>
              <a:rPr lang="en-GB" sz="2000" dirty="0"/>
              <a:t> </a:t>
            </a:r>
            <a:r>
              <a:rPr lang="en-GB" sz="2000" dirty="0" err="1"/>
              <a:t>əlamətlər</a:t>
            </a:r>
            <a:r>
              <a:rPr lang="en-GB" sz="2000" dirty="0"/>
              <a:t>: </a:t>
            </a:r>
            <a:endParaRPr lang="en-US" sz="2000" dirty="0"/>
          </a:p>
          <a:p>
            <a:pPr lvl="2"/>
            <a:r>
              <a:rPr lang="en-GB" sz="1600" dirty="0" err="1"/>
              <a:t>nekroz</a:t>
            </a:r>
            <a:r>
              <a:rPr lang="en-GB" sz="1600" dirty="0"/>
              <a:t> </a:t>
            </a:r>
            <a:r>
              <a:rPr lang="en-GB" sz="1600" dirty="0" err="1"/>
              <a:t>sahəsi</a:t>
            </a:r>
            <a:r>
              <a:rPr lang="en-GB" sz="1600" dirty="0"/>
              <a:t> </a:t>
            </a:r>
            <a:endParaRPr lang="en-US" sz="1600" dirty="0"/>
          </a:p>
          <a:p>
            <a:pPr lvl="2"/>
            <a:r>
              <a:rPr lang="en-GB" sz="1600" dirty="0" err="1"/>
              <a:t>hava-maye</a:t>
            </a:r>
            <a:r>
              <a:rPr lang="en-GB" sz="1600" dirty="0"/>
              <a:t> </a:t>
            </a:r>
            <a:r>
              <a:rPr lang="en-GB" sz="1600" dirty="0" err="1"/>
              <a:t>səviyyəsi</a:t>
            </a:r>
            <a:endParaRPr lang="en-US" sz="1600" dirty="0"/>
          </a:p>
          <a:p>
            <a:pPr lvl="2"/>
            <a:r>
              <a:rPr lang="en-GB" sz="1600" dirty="0" err="1"/>
              <a:t>formalaşmaqda</a:t>
            </a:r>
            <a:r>
              <a:rPr lang="en-GB" sz="1600" dirty="0"/>
              <a:t> </a:t>
            </a:r>
            <a:r>
              <a:rPr lang="en-GB" sz="1600" dirty="0" err="1"/>
              <a:t>olan</a:t>
            </a:r>
            <a:r>
              <a:rPr lang="en-GB" sz="1600" dirty="0"/>
              <a:t> </a:t>
            </a:r>
            <a:r>
              <a:rPr lang="en-GB" sz="1600" dirty="0" err="1"/>
              <a:t>boşluq</a:t>
            </a:r>
            <a:r>
              <a:rPr lang="en-GB" sz="1600" dirty="0"/>
              <a:t> </a:t>
            </a:r>
            <a:endParaRPr lang="en-US" sz="1600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0"/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7092667" cy="835878"/>
          </a:xfrm>
        </p:spPr>
        <p:txBody>
          <a:bodyPr>
            <a:normAutofit/>
          </a:bodyPr>
          <a:lstStyle/>
          <a:p>
            <a:pPr eaLnBrk="1" hangingPunct="1"/>
            <a:r>
              <a:rPr lang="az-Latn-AZ" altLang="en-US" sz="3600" dirty="0"/>
              <a:t>Diaqnostikası-rentgen</a:t>
            </a:r>
            <a:endParaRPr lang="ru-RU" altLang="en-US" sz="3600" dirty="0"/>
          </a:p>
        </p:txBody>
      </p:sp>
      <p:pic>
        <p:nvPicPr>
          <p:cNvPr id="40963" name="Picture 6" descr="akciger_absesi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556792"/>
            <a:ext cx="4693915" cy="3949452"/>
          </a:xfrm>
        </p:spPr>
      </p:pic>
      <p:pic>
        <p:nvPicPr>
          <p:cNvPr id="9" name="Picture 1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104" y="1556792"/>
            <a:ext cx="4176463" cy="3949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58481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az-Latn-AZ" altLang="en-US" sz="2800" dirty="0"/>
              <a:t>Diaqnostikası-KT</a:t>
            </a:r>
            <a:endParaRPr lang="ru-RU" altLang="en-US" sz="2800" dirty="0"/>
          </a:p>
        </p:txBody>
      </p:sp>
      <p:pic>
        <p:nvPicPr>
          <p:cNvPr id="9" name="Picture 2" descr="21-2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448" y="1268760"/>
            <a:ext cx="4392488" cy="4699104"/>
          </a:xfrm>
          <a:prstGeom prst="rect">
            <a:avLst/>
          </a:prstGeom>
          <a:noFill/>
          <a:ln w="38100">
            <a:solidFill>
              <a:srgbClr val="9900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064" y="1271024"/>
            <a:ext cx="4680520" cy="469684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4498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Diaqnostikası</a:t>
            </a:r>
            <a:endParaRPr lang="en-US" dirty="0"/>
          </a:p>
        </p:txBody>
      </p:sp>
      <p:pic>
        <p:nvPicPr>
          <p:cNvPr id="7" name="Content Placeholder 6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556792"/>
            <a:ext cx="8928992" cy="4176464"/>
          </a:xfrm>
        </p:spPr>
      </p:pic>
    </p:spTree>
    <p:extLst>
      <p:ext uri="{BB962C8B-B14F-4D97-AF65-F5344CB8AC3E}">
        <p14:creationId xmlns:p14="http://schemas.microsoft.com/office/powerpoint/2010/main" val="33659788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Diaqnostikası</a:t>
            </a:r>
            <a:endParaRPr lang="en-US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057064" y="0"/>
            <a:ext cx="6076051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b="1" i="1" dirty="0" err="1"/>
              <a:t>Səbəbin</a:t>
            </a:r>
            <a:r>
              <a:rPr lang="en-US" b="1" i="1" dirty="0"/>
              <a:t> </a:t>
            </a:r>
            <a:r>
              <a:rPr lang="en-US" b="1" i="1" dirty="0" err="1"/>
              <a:t>və</a:t>
            </a:r>
            <a:r>
              <a:rPr lang="en-US" b="1" i="1" dirty="0"/>
              <a:t> </a:t>
            </a:r>
            <a:r>
              <a:rPr lang="en-US" b="1" i="1" dirty="0" err="1"/>
              <a:t>ağırlaşmaların</a:t>
            </a:r>
            <a:r>
              <a:rPr lang="en-US" b="1" i="1" dirty="0"/>
              <a:t> </a:t>
            </a:r>
            <a:r>
              <a:rPr lang="en-US" b="1" i="1" dirty="0" err="1"/>
              <a:t>təyini</a:t>
            </a:r>
            <a:r>
              <a:rPr lang="en-US" b="1" i="1" dirty="0"/>
              <a:t> </a:t>
            </a:r>
            <a:endParaRPr lang="en-US" dirty="0"/>
          </a:p>
          <a:p>
            <a:pPr lvl="1"/>
            <a:r>
              <a:rPr lang="az-Latn-AZ" dirty="0"/>
              <a:t>K</a:t>
            </a:r>
            <a:r>
              <a:rPr lang="en-US" dirty="0" err="1"/>
              <a:t>linik-anamnestik</a:t>
            </a:r>
            <a:r>
              <a:rPr lang="en-US" dirty="0"/>
              <a:t> </a:t>
            </a:r>
            <a:r>
              <a:rPr lang="en-US" dirty="0" err="1"/>
              <a:t>məlumatlar</a:t>
            </a:r>
            <a:endParaRPr lang="en-US" dirty="0"/>
          </a:p>
          <a:p>
            <a:pPr lvl="1"/>
            <a:r>
              <a:rPr lang="en-US" dirty="0"/>
              <a:t>KT</a:t>
            </a:r>
          </a:p>
          <a:p>
            <a:pPr lvl="1"/>
            <a:r>
              <a:rPr lang="en-US" dirty="0" err="1"/>
              <a:t>Bronxoskopiya</a:t>
            </a:r>
            <a:endParaRPr lang="en-US" dirty="0"/>
          </a:p>
          <a:p>
            <a:pPr lvl="1"/>
            <a:r>
              <a:rPr lang="az-Latn-AZ" dirty="0"/>
              <a:t>B</a:t>
            </a:r>
            <a:r>
              <a:rPr lang="en-US" dirty="0" err="1"/>
              <a:t>əlğəmin</a:t>
            </a:r>
            <a:r>
              <a:rPr lang="en-US" dirty="0"/>
              <a:t> </a:t>
            </a:r>
            <a:r>
              <a:rPr lang="en-US" dirty="0" err="1"/>
              <a:t>bakterioloji</a:t>
            </a:r>
            <a:r>
              <a:rPr lang="en-US" dirty="0"/>
              <a:t> </a:t>
            </a:r>
            <a:r>
              <a:rPr lang="en-US" dirty="0" err="1"/>
              <a:t>müayinəsi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355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Diaqnostikası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z-Latn-AZ" b="1" i="1" dirty="0"/>
              <a:t>Differensial diaqnostika</a:t>
            </a:r>
            <a:r>
              <a:rPr lang="en-US" b="1" i="1" dirty="0"/>
              <a:t> </a:t>
            </a:r>
            <a:endParaRPr lang="en-US" dirty="0"/>
          </a:p>
          <a:p>
            <a:pPr lvl="1"/>
            <a:r>
              <a:rPr lang="az-Latn-AZ" dirty="0">
                <a:solidFill>
                  <a:schemeClr val="accent1">
                    <a:lumMod val="50000"/>
                  </a:schemeClr>
                </a:solidFill>
              </a:rPr>
              <a:t>Ağciyər qanqrenası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  <a:p>
            <a:pPr lvl="1"/>
            <a:r>
              <a:rPr lang="az-Latn-AZ" dirty="0">
                <a:solidFill>
                  <a:schemeClr val="accent1">
                    <a:lumMod val="50000"/>
                  </a:schemeClr>
                </a:solidFill>
              </a:rPr>
              <a:t>Ağciyər vərəmi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  <a:p>
            <a:pPr lvl="1"/>
            <a:r>
              <a:rPr lang="az-Latn-AZ" dirty="0">
                <a:solidFill>
                  <a:schemeClr val="accent1">
                    <a:lumMod val="50000"/>
                  </a:schemeClr>
                </a:solidFill>
              </a:rPr>
              <a:t>Ağciyərin parazitar sistləri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  <a:p>
            <a:pPr lvl="1"/>
            <a:r>
              <a:rPr lang="az-Latn-AZ" dirty="0">
                <a:solidFill>
                  <a:schemeClr val="accent1">
                    <a:lumMod val="50000"/>
                  </a:schemeClr>
                </a:solidFill>
              </a:rPr>
              <a:t>Ağciyər xərçəngi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681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/>
              <a:t>Müalicəsi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US" sz="4000" b="1" i="1" dirty="0" err="1">
                <a:solidFill>
                  <a:schemeClr val="accent1">
                    <a:lumMod val="75000"/>
                  </a:schemeClr>
                </a:solidFill>
              </a:rPr>
              <a:t>Prinsip</a:t>
            </a:r>
            <a:r>
              <a:rPr lang="en-US" sz="4000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lvl="0"/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“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klassik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4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-lü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prinsip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” </a:t>
            </a:r>
          </a:p>
          <a:p>
            <a:pPr lvl="1"/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antibiotikoterapiya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lvl="1"/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sepsisə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görə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dəstək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müalicələri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lvl="1"/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mənbənin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aradan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qaldırılması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lvl="1"/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irinli-nekrotik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toxumaların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kənarlaşdırılması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sanasiya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drenaj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)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33100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400" dirty="0"/>
              <a:t>Müalicəsi</a:t>
            </a:r>
            <a:endParaRPr lang="en-US" sz="4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3200" b="1" dirty="0">
                <a:solidFill>
                  <a:schemeClr val="accent1">
                    <a:lumMod val="75000"/>
                  </a:schemeClr>
                </a:solidFill>
              </a:rPr>
              <a:t>Konservativ </a:t>
            </a:r>
          </a:p>
          <a:p>
            <a:pPr marL="0" indent="0" algn="just">
              <a:buNone/>
            </a:pPr>
            <a:endParaRPr lang="en-US" sz="32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</a:rPr>
              <a:t>Antibiotikoterapiya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30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</a:rPr>
              <a:t>Sepsisə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</a:rPr>
              <a:t>görə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</a:rPr>
              <a:t>dəstək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</a:rPr>
              <a:t>müalicələri</a:t>
            </a:r>
            <a:endParaRPr lang="az-Latn-AZ" sz="30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</a:rPr>
              <a:t>Drenaj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</a:rPr>
              <a:t>üçün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</a:rPr>
              <a:t> postural,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</a:rPr>
              <a:t>bronxoskopik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</a:rPr>
              <a:t>perkutan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</a:rPr>
              <a:t>drenaj</a:t>
            </a:r>
            <a:r>
              <a:rPr lang="en-US" sz="3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000" dirty="0" err="1">
                <a:solidFill>
                  <a:schemeClr val="accent1">
                    <a:lumMod val="75000"/>
                  </a:schemeClr>
                </a:solidFill>
              </a:rPr>
              <a:t>üsulları</a:t>
            </a:r>
            <a:endParaRPr lang="en-US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9270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639335" cy="568870"/>
          </a:xfrm>
        </p:spPr>
        <p:txBody>
          <a:bodyPr>
            <a:noAutofit/>
          </a:bodyPr>
          <a:lstStyle/>
          <a:p>
            <a:r>
              <a:rPr lang="az-Latn-AZ" sz="3600" dirty="0"/>
              <a:t>Müalicəsi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7290" y="1052736"/>
            <a:ext cx="10515600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3200" b="1" dirty="0">
                <a:solidFill>
                  <a:schemeClr val="accent1">
                    <a:lumMod val="75000"/>
                  </a:schemeClr>
                </a:solidFill>
              </a:rPr>
              <a:t>Cərrahi</a:t>
            </a:r>
          </a:p>
          <a:p>
            <a:pPr marL="0" indent="0" algn="just">
              <a:buNone/>
            </a:pPr>
            <a:endParaRPr lang="az-Latn-AZ" sz="32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az-Latn-AZ" sz="2800" dirty="0">
                <a:solidFill>
                  <a:schemeClr val="accent1">
                    <a:lumMod val="75000"/>
                  </a:schemeClr>
                </a:solidFill>
              </a:rPr>
              <a:t>Nə zaman icra edilir? 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massiv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qanaxma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rezektabel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xərçəngin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absesləşməsi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irinli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plevrit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piopnevmotoraks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konservativ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müalicəyə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tabe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olmayan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digər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üsullarla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drenaj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olunmayan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75000"/>
                  </a:schemeClr>
                </a:solidFill>
              </a:rPr>
              <a:t>abseslər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48152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Müalicəsi</a:t>
            </a:r>
            <a:endParaRPr lang="en-US" dirty="0"/>
          </a:p>
        </p:txBody>
      </p:sp>
      <p:pic>
        <p:nvPicPr>
          <p:cNvPr id="8" name="Content Placeholder 7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689344"/>
            <a:ext cx="9793088" cy="5619976"/>
          </a:xfrm>
        </p:spPr>
      </p:pic>
    </p:spTree>
    <p:extLst>
      <p:ext uri="{BB962C8B-B14F-4D97-AF65-F5344CB8AC3E}">
        <p14:creationId xmlns:p14="http://schemas.microsoft.com/office/powerpoint/2010/main" val="24914486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855640" y="2852936"/>
            <a:ext cx="5862851" cy="835878"/>
          </a:xfrm>
        </p:spPr>
        <p:txBody>
          <a:bodyPr/>
          <a:lstStyle/>
          <a:p>
            <a:r>
              <a:rPr lang="az-Latn-AZ" dirty="0"/>
              <a:t>Diqqətinizə görə təşəkkürlər.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59265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05086" y="307260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65982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2415</TotalTime>
  <Words>498</Words>
  <Application>Microsoft Office PowerPoint</Application>
  <PresentationFormat>Widescreen</PresentationFormat>
  <Paragraphs>117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Times New Roman</vt:lpstr>
      <vt:lpstr>Wingdings</vt:lpstr>
      <vt:lpstr>Praktiki dərs şablonu 7</vt:lpstr>
      <vt:lpstr>Ağciyər absesi</vt:lpstr>
      <vt:lpstr>Tərifi</vt:lpstr>
      <vt:lpstr>Etiologiyası</vt:lpstr>
      <vt:lpstr>Etiologiyası</vt:lpstr>
      <vt:lpstr>Patogenezi</vt:lpstr>
      <vt:lpstr>Patogenezi</vt:lpstr>
      <vt:lpstr>Ağırlaşmaları </vt:lpstr>
      <vt:lpstr>Gedişi</vt:lpstr>
      <vt:lpstr>Klinikası</vt:lpstr>
      <vt:lpstr>Diaqnostika</vt:lpstr>
      <vt:lpstr>Diaqnostika</vt:lpstr>
      <vt:lpstr>Diaqnostikası-rentgen</vt:lpstr>
      <vt:lpstr>Diaqnostikası-KT</vt:lpstr>
      <vt:lpstr>Diaqnostikası</vt:lpstr>
      <vt:lpstr>Diaqnostikası</vt:lpstr>
      <vt:lpstr>Diaqnostikası</vt:lpstr>
      <vt:lpstr>Müalicəsi</vt:lpstr>
      <vt:lpstr>Müalicəsi</vt:lpstr>
      <vt:lpstr>Müalicəsi</vt:lpstr>
      <vt:lpstr>Müalicəsi</vt:lpstr>
      <vt:lpstr>Diqqətinizə görə təşəkkürlər.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182</cp:revision>
  <dcterms:created xsi:type="dcterms:W3CDTF">2001-04-16T20:54:45Z</dcterms:created>
  <dcterms:modified xsi:type="dcterms:W3CDTF">2021-07-29T11:47:16Z</dcterms:modified>
</cp:coreProperties>
</file>