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4"/>
  </p:notesMasterIdLst>
  <p:handoutMasterIdLst>
    <p:handoutMasterId r:id="rId25"/>
  </p:handoutMasterIdLst>
  <p:sldIdLst>
    <p:sldId id="284" r:id="rId2"/>
    <p:sldId id="290" r:id="rId3"/>
    <p:sldId id="270" r:id="rId4"/>
    <p:sldId id="291" r:id="rId5"/>
    <p:sldId id="278" r:id="rId6"/>
    <p:sldId id="292" r:id="rId7"/>
    <p:sldId id="281" r:id="rId8"/>
    <p:sldId id="273" r:id="rId9"/>
    <p:sldId id="293" r:id="rId10"/>
    <p:sldId id="303" r:id="rId11"/>
    <p:sldId id="306" r:id="rId12"/>
    <p:sldId id="305" r:id="rId13"/>
    <p:sldId id="304" r:id="rId14"/>
    <p:sldId id="307" r:id="rId15"/>
    <p:sldId id="308" r:id="rId16"/>
    <p:sldId id="309" r:id="rId17"/>
    <p:sldId id="310" r:id="rId18"/>
    <p:sldId id="311" r:id="rId19"/>
    <p:sldId id="288" r:id="rId20"/>
    <p:sldId id="287" r:id="rId21"/>
    <p:sldId id="312" r:id="rId22"/>
    <p:sldId id="313" r:id="rId23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4" d="100"/>
          <a:sy n="64" d="100"/>
        </p:scale>
        <p:origin x="518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3218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00415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347361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80726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37150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69908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78556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08982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28282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60445016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544806895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Prof.Dr</a:t>
            </a:r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baseline="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Nuru</a:t>
            </a:r>
            <a:r>
              <a:rPr lang="en-US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baseline="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Yusifo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ğlu Bayramov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Kəskin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daşlı xolesistit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6733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71700" y="126841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az-Latn-AZ" altLang="en-US" sz="8000" dirty="0"/>
              <a:t>Kəskin xolesistit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28453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AMEA müxbir üzvü, professor </a:t>
            </a:r>
          </a:p>
          <a:p>
            <a:pPr>
              <a:lnSpc>
                <a:spcPct val="80000"/>
              </a:lnSpc>
            </a:pPr>
            <a:r>
              <a:rPr lang="az-Latn-AZ" altLang="en-US" sz="2400" b="1" dirty="0"/>
              <a:t>Nuru Yusifoğlu BAYRAMOV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4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altLang="en-US" sz="3200" dirty="0" err="1"/>
              <a:t>Kəskin</a:t>
            </a:r>
            <a:r>
              <a:rPr lang="en-GB" altLang="en-US" sz="3200" dirty="0"/>
              <a:t> </a:t>
            </a:r>
            <a:r>
              <a:rPr lang="en-GB" altLang="en-US" sz="3200" dirty="0" err="1"/>
              <a:t>xolesistit</a:t>
            </a:r>
            <a:r>
              <a:rPr lang="en-GB" altLang="en-US" sz="3200" dirty="0"/>
              <a:t> </a:t>
            </a:r>
            <a:r>
              <a:rPr lang="en-GB" altLang="en-US" sz="3200" b="1" dirty="0" err="1"/>
              <a:t>öd</a:t>
            </a:r>
            <a:r>
              <a:rPr lang="en-GB" altLang="en-US" sz="3200" b="1" dirty="0"/>
              <a:t> </a:t>
            </a:r>
            <a:r>
              <a:rPr lang="en-GB" altLang="en-US" sz="3200" b="1" dirty="0" err="1"/>
              <a:t>kisəsinin</a:t>
            </a:r>
            <a:r>
              <a:rPr lang="en-GB" altLang="en-US" sz="3200" b="1" dirty="0"/>
              <a:t> </a:t>
            </a:r>
            <a:r>
              <a:rPr lang="en-GB" altLang="en-US" sz="3200" b="1" dirty="0" err="1"/>
              <a:t>kəskin</a:t>
            </a:r>
            <a:r>
              <a:rPr lang="en-GB" altLang="en-US" sz="3200" b="1" dirty="0"/>
              <a:t> </a:t>
            </a:r>
            <a:r>
              <a:rPr lang="en-GB" altLang="en-US" sz="3200" b="1" dirty="0" err="1"/>
              <a:t>iltihabı</a:t>
            </a:r>
            <a:r>
              <a:rPr lang="az-Latn-AZ" altLang="en-US" sz="3200" b="1" dirty="0"/>
              <a:t>dır. </a:t>
            </a:r>
          </a:p>
          <a:p>
            <a:pPr marL="0" indent="0" algn="just">
              <a:buNone/>
            </a:pPr>
            <a:r>
              <a:rPr lang="az-Latn-AZ" altLang="en-US" sz="3200" dirty="0"/>
              <a:t>Ə</a:t>
            </a:r>
            <a:r>
              <a:rPr lang="en-GB" altLang="en-US" sz="3200" dirty="0" err="1"/>
              <a:t>ksər</a:t>
            </a:r>
            <a:r>
              <a:rPr lang="en-GB" altLang="en-US" sz="3200" dirty="0"/>
              <a:t> </a:t>
            </a:r>
            <a:r>
              <a:rPr lang="en-GB" altLang="en-US" sz="3200" dirty="0" err="1"/>
              <a:t>hallarda</a:t>
            </a:r>
            <a:r>
              <a:rPr lang="en-GB" altLang="en-US" sz="3200" dirty="0"/>
              <a:t> (90%) </a:t>
            </a:r>
            <a:r>
              <a:rPr lang="en-GB" altLang="en-US" sz="3200" dirty="0" err="1"/>
              <a:t>öd</a:t>
            </a:r>
            <a:r>
              <a:rPr lang="en-GB" altLang="en-US" sz="3200" dirty="0"/>
              <a:t> </a:t>
            </a:r>
            <a:r>
              <a:rPr lang="en-GB" altLang="en-US" sz="3200" dirty="0" err="1"/>
              <a:t>daşının</a:t>
            </a:r>
            <a:r>
              <a:rPr lang="en-GB" altLang="en-US" sz="3200" dirty="0"/>
              <a:t> </a:t>
            </a:r>
            <a:r>
              <a:rPr lang="en-GB" altLang="en-US" sz="3200" dirty="0" err="1"/>
              <a:t>kisə</a:t>
            </a:r>
            <a:r>
              <a:rPr lang="en-GB" altLang="en-US" sz="3200" dirty="0"/>
              <a:t> </a:t>
            </a:r>
            <a:r>
              <a:rPr lang="en-GB" altLang="en-US" sz="3200" dirty="0" err="1"/>
              <a:t>axacağında</a:t>
            </a:r>
            <a:r>
              <a:rPr lang="en-GB" altLang="en-US" sz="3200" dirty="0"/>
              <a:t> </a:t>
            </a:r>
            <a:r>
              <a:rPr lang="en-GB" altLang="en-US" sz="3200" dirty="0" err="1"/>
              <a:t>pərçimlənməsi</a:t>
            </a:r>
            <a:r>
              <a:rPr lang="en-GB" altLang="en-US" sz="3200" dirty="0"/>
              <a:t> </a:t>
            </a:r>
            <a:r>
              <a:rPr lang="en-GB" altLang="en-US" sz="3200" dirty="0" err="1"/>
              <a:t>nəticəsində</a:t>
            </a:r>
            <a:r>
              <a:rPr lang="en-GB" altLang="en-US" sz="3200" dirty="0"/>
              <a:t>, </a:t>
            </a:r>
            <a:r>
              <a:rPr lang="en-GB" altLang="en-US" sz="3200" dirty="0" err="1"/>
              <a:t>az</a:t>
            </a:r>
            <a:r>
              <a:rPr lang="en-GB" altLang="en-US" sz="3200" dirty="0"/>
              <a:t> </a:t>
            </a:r>
            <a:r>
              <a:rPr lang="en-GB" altLang="en-US" sz="3200" dirty="0" err="1"/>
              <a:t>hallarda</a:t>
            </a:r>
            <a:r>
              <a:rPr lang="en-GB" altLang="en-US" sz="3200" dirty="0"/>
              <a:t> </a:t>
            </a:r>
            <a:r>
              <a:rPr lang="en-GB" altLang="en-US" sz="3200" dirty="0" err="1"/>
              <a:t>isə</a:t>
            </a:r>
            <a:r>
              <a:rPr lang="en-GB" altLang="en-US" sz="3200" dirty="0"/>
              <a:t> </a:t>
            </a:r>
            <a:r>
              <a:rPr lang="en-GB" altLang="en-US" sz="3200" dirty="0" err="1"/>
              <a:t>ümumi</a:t>
            </a:r>
            <a:r>
              <a:rPr lang="en-GB" altLang="en-US" sz="3200" dirty="0"/>
              <a:t> </a:t>
            </a:r>
            <a:r>
              <a:rPr lang="en-GB" altLang="en-US" sz="3200" dirty="0" err="1"/>
              <a:t>ağır</a:t>
            </a:r>
            <a:r>
              <a:rPr lang="en-GB" altLang="en-US" sz="3200" dirty="0"/>
              <a:t> </a:t>
            </a:r>
            <a:r>
              <a:rPr lang="en-GB" altLang="en-US" sz="3200" dirty="0" err="1"/>
              <a:t>xəstəlik</a:t>
            </a:r>
            <a:r>
              <a:rPr lang="en-GB" altLang="en-US" sz="3200" dirty="0"/>
              <a:t> </a:t>
            </a:r>
            <a:r>
              <a:rPr lang="en-GB" altLang="en-US" sz="3200" dirty="0" err="1"/>
              <a:t>və</a:t>
            </a:r>
            <a:r>
              <a:rPr lang="en-GB" altLang="en-US" sz="3200" dirty="0"/>
              <a:t> </a:t>
            </a:r>
            <a:r>
              <a:rPr lang="en-GB" altLang="en-US" sz="3200" dirty="0" err="1"/>
              <a:t>əməliyyatlara</a:t>
            </a:r>
            <a:r>
              <a:rPr lang="en-GB" altLang="en-US" sz="3200" dirty="0"/>
              <a:t> </a:t>
            </a:r>
            <a:r>
              <a:rPr lang="en-GB" altLang="en-US" sz="3200" dirty="0" err="1"/>
              <a:t>bağlı</a:t>
            </a:r>
            <a:r>
              <a:rPr lang="en-GB" altLang="en-US" sz="3200" dirty="0"/>
              <a:t> </a:t>
            </a:r>
            <a:r>
              <a:rPr lang="az-Latn-AZ" altLang="en-US" sz="3200" dirty="0"/>
              <a:t>mikrosirkulyasiyanın pozulması nəticəsində </a:t>
            </a:r>
            <a:r>
              <a:rPr lang="en-GB" altLang="en-US" sz="3200" dirty="0" err="1"/>
              <a:t>meydana</a:t>
            </a:r>
            <a:r>
              <a:rPr lang="en-GB" altLang="en-US" sz="3200" dirty="0"/>
              <a:t> </a:t>
            </a:r>
            <a:r>
              <a:rPr lang="en-GB" altLang="en-US" sz="3200" dirty="0" err="1"/>
              <a:t>gəlir</a:t>
            </a:r>
            <a:r>
              <a:rPr lang="en-GB" altLang="en-US" sz="3200" dirty="0"/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sz="3600" dirty="0"/>
              <a:t>Etiologiyası</a:t>
            </a:r>
            <a:endParaRPr lang="en-US" altLang="en-US" sz="3600" dirty="0"/>
          </a:p>
        </p:txBody>
      </p:sp>
      <p:sp>
        <p:nvSpPr>
          <p:cNvPr id="22549" name="Text Box 21">
            <a:extLst>
              <a:ext uri="{FF2B5EF4-FFF2-40B4-BE49-F238E27FC236}">
                <a16:creationId xmlns:a16="http://schemas.microsoft.com/office/drawing/2014/main" id="{7FE1AE30-3E4A-4E7A-A688-ABBC4D4C35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7728" y="1492290"/>
            <a:ext cx="44069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Kəskin  xolesistitin </a:t>
            </a:r>
            <a:r>
              <a:rPr lang="az-Latn-AZ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səbəbləri</a:t>
            </a:r>
            <a:endParaRPr lang="en-US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50" name="Text Box 22">
            <a:extLst>
              <a:ext uri="{FF2B5EF4-FFF2-40B4-BE49-F238E27FC236}">
                <a16:creationId xmlns:a16="http://schemas.microsoft.com/office/drawing/2014/main" id="{CC625DBB-4412-4A4D-8722-5AA8317E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4525" y="3124201"/>
            <a:ext cx="17091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DAŞ –90%</a:t>
            </a:r>
            <a:endParaRPr lang="en-US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51" name="Text Box 23">
            <a:extLst>
              <a:ext uri="{FF2B5EF4-FFF2-40B4-BE49-F238E27FC236}">
                <a16:creationId xmlns:a16="http://schemas.microsoft.com/office/drawing/2014/main" id="{F1D4ABB6-FF7B-40A6-A206-33887A5BC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4128" y="3124201"/>
            <a:ext cx="21355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tr-TR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DİGƏR – 10%</a:t>
            </a:r>
            <a:endParaRPr lang="en-US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52" name="Text Box 24">
            <a:extLst>
              <a:ext uri="{FF2B5EF4-FFF2-40B4-BE49-F238E27FC236}">
                <a16:creationId xmlns:a16="http://schemas.microsoft.com/office/drawing/2014/main" id="{8473E0CB-E7C3-4F09-9E53-19F09C839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4724401"/>
            <a:ext cx="79248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tr-TR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Öd daşı xəstəliyi 10-15% hallarda kəkin xolesistitlə ağılaşır və 90% hallarda kəskin xolesistitin səbəbini təşkil edir</a:t>
            </a:r>
            <a:endParaRPr lang="en-US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>
            <a:endCxn id="22550" idx="0"/>
          </p:cNvCxnSpPr>
          <p:nvPr/>
        </p:nvCxnSpPr>
        <p:spPr>
          <a:xfrm flipH="1">
            <a:off x="4039086" y="1947740"/>
            <a:ext cx="1579802" cy="11764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C1BE2E9-5FD9-4143-8F1E-A4233D1DA94F}"/>
              </a:ext>
            </a:extLst>
          </p:cNvPr>
          <p:cNvCxnSpPr>
            <a:cxnSpLocks/>
            <a:endCxn id="22551" idx="0"/>
          </p:cNvCxnSpPr>
          <p:nvPr/>
        </p:nvCxnSpPr>
        <p:spPr>
          <a:xfrm>
            <a:off x="5638447" y="1936470"/>
            <a:ext cx="1773442" cy="11877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0" grpId="0"/>
      <p:bldP spid="22551" grpId="0"/>
      <p:bldP spid="225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Patogenezi</a:t>
            </a: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9600" indent="-609600">
              <a:lnSpc>
                <a:spcPct val="110000"/>
              </a:lnSpc>
            </a:pPr>
            <a:r>
              <a:rPr lang="en-GB" altLang="en-US" sz="2000" dirty="0" err="1"/>
              <a:t>Öd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kisəsi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iltihabında</a:t>
            </a:r>
            <a:r>
              <a:rPr lang="en-GB" altLang="en-US" sz="2000" dirty="0"/>
              <a:t> </a:t>
            </a:r>
            <a:r>
              <a:rPr lang="en-GB" altLang="en-US" sz="2000" dirty="0" err="1"/>
              <a:t>əsas</a:t>
            </a:r>
            <a:r>
              <a:rPr lang="en-GB" altLang="en-US" sz="2000" dirty="0"/>
              <a:t> </a:t>
            </a:r>
            <a:r>
              <a:rPr lang="en-GB" altLang="en-US" sz="2000" dirty="0" err="1"/>
              <a:t>başladıcı</a:t>
            </a:r>
            <a:r>
              <a:rPr lang="en-GB" altLang="en-US" sz="2000" dirty="0"/>
              <a:t> </a:t>
            </a:r>
            <a:r>
              <a:rPr lang="en-GB" altLang="en-US" sz="2000" dirty="0" err="1"/>
              <a:t>və</a:t>
            </a:r>
            <a:r>
              <a:rPr lang="en-GB" altLang="en-US" sz="2000" dirty="0"/>
              <a:t> </a:t>
            </a:r>
            <a:r>
              <a:rPr lang="en-GB" altLang="en-US" sz="2000" dirty="0" err="1"/>
              <a:t>aparıcı</a:t>
            </a:r>
            <a:r>
              <a:rPr lang="en-GB" altLang="en-US" sz="2000" dirty="0"/>
              <a:t> </a:t>
            </a:r>
            <a:r>
              <a:rPr lang="en-GB" altLang="en-US" sz="2000" dirty="0" err="1"/>
              <a:t>mexanzm</a:t>
            </a:r>
            <a:r>
              <a:rPr lang="en-GB" altLang="en-US" sz="2000" dirty="0"/>
              <a:t> </a:t>
            </a:r>
            <a:r>
              <a:rPr lang="en-GB" altLang="en-US" sz="2000" b="1" dirty="0" err="1"/>
              <a:t>divar</a:t>
            </a:r>
            <a:r>
              <a:rPr lang="en-GB" altLang="en-US" sz="2000" b="1" dirty="0"/>
              <a:t> </a:t>
            </a:r>
            <a:r>
              <a:rPr lang="en-GB" altLang="en-US" sz="2000" b="1" dirty="0" err="1"/>
              <a:t>işemiyasıdır</a:t>
            </a:r>
            <a:r>
              <a:rPr lang="en-GB" altLang="en-US" sz="2000" dirty="0"/>
              <a:t>. </a:t>
            </a:r>
            <a:r>
              <a:rPr lang="en-GB" altLang="en-US" sz="2000" dirty="0" err="1"/>
              <a:t>İşemiyanı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iki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mexanizm</a:t>
            </a:r>
            <a:r>
              <a:rPr lang="en-GB" altLang="en-US" sz="2000" dirty="0"/>
              <a:t> </a:t>
            </a:r>
            <a:r>
              <a:rPr lang="en-GB" altLang="en-US" sz="2000" dirty="0" err="1"/>
              <a:t>törədə</a:t>
            </a:r>
            <a:r>
              <a:rPr lang="en-GB" altLang="en-US" sz="2000" dirty="0"/>
              <a:t> </a:t>
            </a:r>
            <a:r>
              <a:rPr lang="en-GB" altLang="en-US" sz="2000" dirty="0" err="1"/>
              <a:t>bilir</a:t>
            </a:r>
            <a:r>
              <a:rPr lang="en-GB" altLang="en-US" sz="2000" dirty="0"/>
              <a:t>: </a:t>
            </a:r>
            <a:r>
              <a:rPr lang="en-GB" altLang="en-US" sz="2000" dirty="0" err="1"/>
              <a:t>kisədaxili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hipertenziya</a:t>
            </a:r>
            <a:r>
              <a:rPr lang="en-GB" altLang="en-US" sz="2000" dirty="0"/>
              <a:t> </a:t>
            </a:r>
            <a:r>
              <a:rPr lang="en-GB" altLang="en-US" sz="2000" dirty="0" err="1"/>
              <a:t>və</a:t>
            </a:r>
            <a:r>
              <a:rPr lang="en-GB" altLang="en-US" sz="2000" dirty="0"/>
              <a:t> </a:t>
            </a:r>
            <a:r>
              <a:rPr lang="en-GB" altLang="en-US" sz="2000" dirty="0" err="1"/>
              <a:t>birincili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qan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dövranı</a:t>
            </a:r>
            <a:r>
              <a:rPr lang="en-GB" altLang="en-US" sz="2000" dirty="0"/>
              <a:t> </a:t>
            </a:r>
            <a:r>
              <a:rPr lang="en-GB" altLang="en-US" sz="2000" dirty="0" err="1"/>
              <a:t>pozulması</a:t>
            </a:r>
            <a:r>
              <a:rPr lang="en-GB" altLang="en-US" sz="2000" dirty="0"/>
              <a:t>. </a:t>
            </a:r>
            <a:r>
              <a:rPr lang="en-GB" altLang="en-US" sz="2000" dirty="0" err="1"/>
              <a:t>İnfeksiya</a:t>
            </a:r>
            <a:r>
              <a:rPr lang="en-GB" altLang="en-US" sz="2000" dirty="0"/>
              <a:t> </a:t>
            </a:r>
            <a:r>
              <a:rPr lang="en-GB" altLang="en-US" sz="2000" dirty="0" err="1"/>
              <a:t>adətən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iltihabi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prosesə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ikincili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olaraq</a:t>
            </a:r>
            <a:r>
              <a:rPr lang="en-GB" altLang="en-US" sz="2000" dirty="0"/>
              <a:t> </a:t>
            </a:r>
            <a:r>
              <a:rPr lang="en-GB" altLang="en-US" sz="2000" dirty="0" err="1"/>
              <a:t>qoşulur</a:t>
            </a:r>
            <a:r>
              <a:rPr lang="en-GB" altLang="en-US" sz="2000" dirty="0"/>
              <a:t>.</a:t>
            </a:r>
            <a:endParaRPr lang="az-Latn-AZ" altLang="en-US" sz="2000" dirty="0"/>
          </a:p>
          <a:p>
            <a:pPr marL="609600" indent="-609600">
              <a:lnSpc>
                <a:spcPct val="110000"/>
              </a:lnSpc>
            </a:pPr>
            <a:endParaRPr lang="en-GB" altLang="en-US" sz="2000" dirty="0"/>
          </a:p>
          <a:p>
            <a:pPr marL="609600" indent="-609600">
              <a:lnSpc>
                <a:spcPct val="110000"/>
              </a:lnSpc>
            </a:pPr>
            <a:r>
              <a:rPr lang="en-GB" altLang="en-US" sz="2000" b="1" dirty="0" err="1"/>
              <a:t>Hipertenziya</a:t>
            </a:r>
            <a:r>
              <a:rPr lang="en-GB" altLang="en-US" sz="2000" dirty="0"/>
              <a:t> </a:t>
            </a:r>
            <a:r>
              <a:rPr lang="en-GB" altLang="en-US" sz="2000" dirty="0" err="1"/>
              <a:t>adətən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öd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daşlarının</a:t>
            </a:r>
            <a:r>
              <a:rPr lang="en-GB" altLang="en-US" sz="2000" dirty="0"/>
              <a:t>  </a:t>
            </a:r>
            <a:r>
              <a:rPr lang="en-GB" altLang="en-US" sz="2000" dirty="0" err="1"/>
              <a:t>kisə</a:t>
            </a:r>
            <a:r>
              <a:rPr lang="en-GB" altLang="en-US" sz="2000" dirty="0"/>
              <a:t> </a:t>
            </a:r>
            <a:r>
              <a:rPr lang="en-GB" altLang="en-US" sz="2000" dirty="0" err="1"/>
              <a:t>axacağında</a:t>
            </a:r>
            <a:r>
              <a:rPr lang="en-GB" altLang="en-US" sz="2000" dirty="0"/>
              <a:t> </a:t>
            </a:r>
            <a:r>
              <a:rPr lang="en-GB" altLang="en-US" sz="2000" dirty="0" err="1"/>
              <a:t>pərçimlənməsinə</a:t>
            </a:r>
            <a:r>
              <a:rPr lang="en-GB" altLang="en-US" sz="2000" dirty="0"/>
              <a:t> </a:t>
            </a:r>
            <a:r>
              <a:rPr lang="en-GB" altLang="en-US" sz="2000" dirty="0" err="1"/>
              <a:t>bağlı</a:t>
            </a:r>
            <a:r>
              <a:rPr lang="en-GB" altLang="en-US" sz="2000" dirty="0"/>
              <a:t> </a:t>
            </a:r>
            <a:r>
              <a:rPr lang="en-GB" altLang="en-US" sz="2000" dirty="0" err="1"/>
              <a:t>meydana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gəlir</a:t>
            </a:r>
            <a:r>
              <a:rPr lang="en-GB" altLang="en-US" sz="2000" dirty="0"/>
              <a:t>. </a:t>
            </a:r>
            <a:r>
              <a:rPr lang="en-GB" altLang="en-US" sz="2000" dirty="0" err="1"/>
              <a:t>Daşlar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bir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tərəfdən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tıxanma</a:t>
            </a:r>
            <a:r>
              <a:rPr lang="en-GB" altLang="en-US" sz="2000" dirty="0"/>
              <a:t>, </a:t>
            </a:r>
            <a:r>
              <a:rPr lang="en-GB" altLang="en-US" sz="2000" dirty="0" err="1"/>
              <a:t>digər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tərəfdən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isə</a:t>
            </a:r>
            <a:r>
              <a:rPr lang="en-GB" altLang="en-US" sz="2000" dirty="0"/>
              <a:t> </a:t>
            </a:r>
            <a:r>
              <a:rPr lang="en-GB" altLang="en-US" sz="2000" dirty="0" err="1"/>
              <a:t>selikli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qişada</a:t>
            </a:r>
            <a:r>
              <a:rPr lang="en-GB" altLang="en-US" sz="2000" dirty="0"/>
              <a:t> </a:t>
            </a:r>
            <a:r>
              <a:rPr lang="en-GB" altLang="en-US" sz="2000" dirty="0" err="1"/>
              <a:t>qıcıqlanma</a:t>
            </a:r>
            <a:r>
              <a:rPr lang="en-GB" altLang="en-US" sz="2000" dirty="0"/>
              <a:t> </a:t>
            </a:r>
            <a:r>
              <a:rPr lang="en-GB" altLang="en-US" sz="2000" dirty="0" err="1"/>
              <a:t>və</a:t>
            </a:r>
            <a:r>
              <a:rPr lang="en-GB" altLang="en-US" sz="2000" dirty="0"/>
              <a:t> </a:t>
            </a:r>
            <a:r>
              <a:rPr lang="en-GB" altLang="en-US" sz="2000" dirty="0" err="1"/>
              <a:t>sekresiya</a:t>
            </a:r>
            <a:r>
              <a:rPr lang="en-GB" altLang="en-US" sz="2000" dirty="0"/>
              <a:t> </a:t>
            </a:r>
            <a:r>
              <a:rPr lang="en-GB" altLang="en-US" sz="2000" dirty="0" err="1"/>
              <a:t>törədərək</a:t>
            </a:r>
            <a:r>
              <a:rPr lang="en-GB" altLang="en-US" sz="2000" dirty="0"/>
              <a:t> </a:t>
            </a:r>
            <a:r>
              <a:rPr lang="en-GB" altLang="en-US" sz="2000" dirty="0" err="1"/>
              <a:t>hipertenziyaya</a:t>
            </a:r>
            <a:r>
              <a:rPr lang="en-GB" altLang="en-US" sz="2000" dirty="0"/>
              <a:t> </a:t>
            </a:r>
            <a:r>
              <a:rPr lang="en-GB" altLang="en-US" sz="2000" dirty="0" err="1"/>
              <a:t>səbəb</a:t>
            </a:r>
            <a:r>
              <a:rPr lang="en-GB" altLang="en-US" sz="2000" dirty="0"/>
              <a:t> </a:t>
            </a:r>
            <a:r>
              <a:rPr lang="en-GB" altLang="en-US" sz="2000" dirty="0" err="1"/>
              <a:t>olurlar</a:t>
            </a:r>
            <a:r>
              <a:rPr lang="en-GB" altLang="en-US" sz="2000" dirty="0"/>
              <a:t>.</a:t>
            </a:r>
            <a:endParaRPr lang="az-Latn-AZ" altLang="en-US" sz="2000" dirty="0"/>
          </a:p>
          <a:p>
            <a:pPr marL="609600" indent="-609600">
              <a:lnSpc>
                <a:spcPct val="110000"/>
              </a:lnSpc>
            </a:pPr>
            <a:endParaRPr lang="en-GB" altLang="en-US" sz="2000" dirty="0"/>
          </a:p>
          <a:p>
            <a:pPr marL="609600" indent="-609600">
              <a:lnSpc>
                <a:spcPct val="110000"/>
              </a:lnSpc>
            </a:pPr>
            <a:r>
              <a:rPr lang="en-GB" altLang="en-US" sz="2000" dirty="0" err="1"/>
              <a:t>Kisə</a:t>
            </a:r>
            <a:r>
              <a:rPr lang="en-GB" altLang="en-US" sz="2000" dirty="0"/>
              <a:t> </a:t>
            </a:r>
            <a:r>
              <a:rPr lang="en-GB" altLang="en-US" sz="2000" dirty="0" err="1"/>
              <a:t>divarı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işemiyasının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ikinci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mexanizmi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olan</a:t>
            </a:r>
            <a:r>
              <a:rPr lang="en-GB" altLang="en-US" sz="2000" dirty="0"/>
              <a:t> </a:t>
            </a:r>
            <a:r>
              <a:rPr lang="en-GB" altLang="en-US" sz="2000" b="1" dirty="0" err="1"/>
              <a:t>mikrosirkulyasiyanın</a:t>
            </a:r>
            <a:r>
              <a:rPr lang="en-GB" altLang="en-US" sz="2000" b="1" dirty="0"/>
              <a:t> </a:t>
            </a:r>
            <a:r>
              <a:rPr lang="en-GB" altLang="en-US" sz="2000" b="1" dirty="0" err="1"/>
              <a:t>pozulması</a:t>
            </a:r>
            <a:r>
              <a:rPr lang="en-GB" altLang="en-US" sz="2000" b="1" dirty="0"/>
              <a:t> </a:t>
            </a:r>
            <a:r>
              <a:rPr lang="en-GB" altLang="en-US" sz="2000" dirty="0" err="1"/>
              <a:t>kəskin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daşsız</a:t>
            </a:r>
            <a:r>
              <a:rPr lang="en-GB" altLang="en-US" sz="2000" dirty="0"/>
              <a:t> </a:t>
            </a:r>
            <a:r>
              <a:rPr lang="en-GB" altLang="en-US" sz="2000" dirty="0" err="1"/>
              <a:t>xolesistit</a:t>
            </a:r>
            <a:r>
              <a:rPr lang="en-GB" altLang="en-US" sz="2000" dirty="0"/>
              <a:t> </a:t>
            </a:r>
            <a:r>
              <a:rPr lang="en-GB" altLang="en-US" sz="2000" dirty="0" err="1"/>
              <a:t>üşün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xarakterikdir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və</a:t>
            </a:r>
            <a:r>
              <a:rPr lang="en-GB" altLang="en-US" sz="2000" dirty="0"/>
              <a:t> </a:t>
            </a:r>
            <a:r>
              <a:rPr lang="en-GB" altLang="en-US" sz="2000" dirty="0" err="1"/>
              <a:t>adətən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ağır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xəstələrdə</a:t>
            </a:r>
            <a:r>
              <a:rPr lang="en-GB" altLang="en-US" sz="2000" dirty="0"/>
              <a:t> (</a:t>
            </a:r>
            <a:r>
              <a:rPr lang="en-GB" altLang="en-US" sz="2000" dirty="0" err="1"/>
              <a:t>yanıqlar</a:t>
            </a:r>
            <a:r>
              <a:rPr lang="en-GB" altLang="en-US" sz="2000" dirty="0"/>
              <a:t>, </a:t>
            </a:r>
            <a:r>
              <a:rPr lang="en-GB" altLang="en-US" sz="2000" dirty="0" err="1"/>
              <a:t>böyük</a:t>
            </a:r>
            <a:r>
              <a:rPr lang="en-GB" altLang="en-US" sz="2000" dirty="0"/>
              <a:t> </a:t>
            </a:r>
            <a:r>
              <a:rPr lang="en-GB" altLang="en-US" sz="2000" dirty="0" err="1"/>
              <a:t>travma</a:t>
            </a:r>
            <a:r>
              <a:rPr lang="en-GB" altLang="en-US" sz="2000" dirty="0"/>
              <a:t>, </a:t>
            </a:r>
            <a:r>
              <a:rPr lang="en-GB" altLang="en-US" sz="2000" dirty="0" err="1"/>
              <a:t>əməliyyatlar</a:t>
            </a:r>
            <a:r>
              <a:rPr lang="en-GB" altLang="en-US" sz="2000" dirty="0"/>
              <a:t>, sepsis, </a:t>
            </a:r>
            <a:r>
              <a:rPr lang="en-GB" altLang="en-US" sz="2000" dirty="0" err="1"/>
              <a:t>kəskin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ürək-damar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yetməzliyi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və</a:t>
            </a:r>
            <a:r>
              <a:rPr lang="en-GB" altLang="en-US" sz="2000" dirty="0"/>
              <a:t> s.) </a:t>
            </a:r>
            <a:r>
              <a:rPr lang="en-GB" altLang="en-US" sz="2000" dirty="0" err="1"/>
              <a:t>rast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gəlir</a:t>
            </a:r>
            <a:r>
              <a:rPr lang="en-GB" altLang="en-US" sz="2000" dirty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Patogenezi</a:t>
            </a:r>
            <a:endParaRPr lang="en-US" dirty="0"/>
          </a:p>
        </p:txBody>
      </p:sp>
      <p:sp>
        <p:nvSpPr>
          <p:cNvPr id="39939" name="Text Box 3">
            <a:extLst>
              <a:ext uri="{FF2B5EF4-FFF2-40B4-BE49-F238E27FC236}">
                <a16:creationId xmlns:a16="http://schemas.microsoft.com/office/drawing/2014/main" id="{F29F4EC5-2409-4789-B149-788D95932A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3775" y="755412"/>
            <a:ext cx="140878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altLang="en-US" b="1" dirty="0">
                <a:solidFill>
                  <a:schemeClr val="accent6">
                    <a:lumMod val="50000"/>
                  </a:schemeClr>
                </a:solidFill>
              </a:rPr>
              <a:t>ÖD  DAŞLARI</a:t>
            </a:r>
            <a:endParaRPr lang="en-US" alt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9940" name="Text Box 4">
            <a:extLst>
              <a:ext uri="{FF2B5EF4-FFF2-40B4-BE49-F238E27FC236}">
                <a16:creationId xmlns:a16="http://schemas.microsoft.com/office/drawing/2014/main" id="{F27BF18D-8614-4A9D-ABCE-21095B2D6A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2226" y="1619508"/>
            <a:ext cx="184967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b="1" dirty="0" err="1">
                <a:solidFill>
                  <a:schemeClr val="accent6">
                    <a:lumMod val="50000"/>
                  </a:schemeClr>
                </a:solidFill>
              </a:rPr>
              <a:t>Axacaq</a:t>
            </a:r>
            <a:r>
              <a:rPr lang="en-US" altLang="en-US" b="1" dirty="0">
                <a:solidFill>
                  <a:schemeClr val="accent6">
                    <a:lumMod val="50000"/>
                  </a:schemeClr>
                </a:solidFill>
              </a:rPr>
              <a:t> t</a:t>
            </a:r>
            <a:r>
              <a:rPr lang="az-Latn-AZ" altLang="en-US" b="1" dirty="0">
                <a:solidFill>
                  <a:schemeClr val="accent6">
                    <a:lumMod val="50000"/>
                  </a:schemeClr>
                </a:solidFill>
              </a:rPr>
              <a:t>ı</a:t>
            </a:r>
            <a:r>
              <a:rPr lang="en-US" altLang="en-US" b="1" dirty="0" err="1">
                <a:solidFill>
                  <a:schemeClr val="accent6">
                    <a:lumMod val="50000"/>
                  </a:schemeClr>
                </a:solidFill>
              </a:rPr>
              <a:t>xanmas</a:t>
            </a:r>
            <a:r>
              <a:rPr lang="az-Latn-AZ" altLang="en-US" b="1" dirty="0">
                <a:solidFill>
                  <a:schemeClr val="accent6">
                    <a:lumMod val="50000"/>
                  </a:schemeClr>
                </a:solidFill>
              </a:rPr>
              <a:t>ı</a:t>
            </a:r>
            <a:endParaRPr lang="en-US" alt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9941" name="Text Box 5">
            <a:extLst>
              <a:ext uri="{FF2B5EF4-FFF2-40B4-BE49-F238E27FC236}">
                <a16:creationId xmlns:a16="http://schemas.microsoft.com/office/drawing/2014/main" id="{B3B6585F-7BF6-4275-A17B-4507FB57D1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8206" y="2555612"/>
            <a:ext cx="27011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accent6">
                    <a:lumMod val="50000"/>
                  </a:schemeClr>
                </a:solidFill>
              </a:rPr>
              <a:t>HİPERTENZİYA SİNDROMU</a:t>
            </a:r>
            <a:endParaRPr lang="en-US" alt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9942" name="Text Box 6">
            <a:extLst>
              <a:ext uri="{FF2B5EF4-FFF2-40B4-BE49-F238E27FC236}">
                <a16:creationId xmlns:a16="http://schemas.microsoft.com/office/drawing/2014/main" id="{50443589-F781-4789-95BC-42C26175B7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0170" y="3275692"/>
            <a:ext cx="169726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accent6">
                    <a:lumMod val="50000"/>
                  </a:schemeClr>
                </a:solidFill>
              </a:rPr>
              <a:t>İşemiya, Nekroz</a:t>
            </a:r>
            <a:endParaRPr lang="en-US" alt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9943" name="Oval 7">
            <a:extLst>
              <a:ext uri="{FF2B5EF4-FFF2-40B4-BE49-F238E27FC236}">
                <a16:creationId xmlns:a16="http://schemas.microsoft.com/office/drawing/2014/main" id="{0DD341CF-4F74-42AC-A721-EA54D71123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7739" y="4018498"/>
            <a:ext cx="1760537" cy="562630"/>
          </a:xfrm>
          <a:prstGeom prst="ellipse">
            <a:avLst/>
          </a:prstGeom>
          <a:solidFill>
            <a:srgbClr val="FFFF66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45791" dir="3378596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z-Latn-AZ" altLang="en-US" sz="2000" b="1">
                <a:solidFill>
                  <a:schemeClr val="accent6">
                    <a:lumMod val="50000"/>
                  </a:schemeClr>
                </a:solidFill>
              </a:rPr>
              <a:t>İLTİHAB</a:t>
            </a:r>
            <a:endParaRPr lang="en-US" altLang="en-US" sz="2000" b="1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9944" name="Text Box 8">
            <a:extLst>
              <a:ext uri="{FF2B5EF4-FFF2-40B4-BE49-F238E27FC236}">
                <a16:creationId xmlns:a16="http://schemas.microsoft.com/office/drawing/2014/main" id="{6CA9FDF5-EE52-4F1D-BA2F-0106F1C3F8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4013" y="4941169"/>
            <a:ext cx="2951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tr-TR" altLang="en-US" b="1" i="1" dirty="0">
                <a:solidFill>
                  <a:schemeClr val="accent6">
                    <a:lumMod val="50000"/>
                  </a:schemeClr>
                </a:solidFill>
                <a:sym typeface="Symbol" panose="05050102010706020507" pitchFamily="18" charset="2"/>
              </a:rPr>
              <a:t>Fleqmanoz</a:t>
            </a:r>
            <a:r>
              <a:rPr lang="az-Latn-AZ" altLang="en-US" b="1" i="1" dirty="0">
                <a:solidFill>
                  <a:schemeClr val="accent6">
                    <a:lumMod val="50000"/>
                  </a:schemeClr>
                </a:solidFill>
                <a:sym typeface="Symbol" panose="05050102010706020507" pitchFamily="18" charset="2"/>
              </a:rPr>
              <a:t>  </a:t>
            </a:r>
            <a:r>
              <a:rPr lang="tr-TR" altLang="en-US" sz="2000" b="1" dirty="0">
                <a:solidFill>
                  <a:schemeClr val="accent6">
                    <a:lumMod val="50000"/>
                  </a:schemeClr>
                </a:solidFill>
                <a:sym typeface="Symbol" panose="05050102010706020507" pitchFamily="18" charset="2"/>
              </a:rPr>
              <a:t></a:t>
            </a:r>
            <a:r>
              <a:rPr lang="az-Latn-AZ" altLang="en-US" sz="2000" b="1" dirty="0">
                <a:solidFill>
                  <a:schemeClr val="accent6">
                    <a:lumMod val="50000"/>
                  </a:schemeClr>
                </a:solidFill>
                <a:sym typeface="Symbol" panose="05050102010706020507" pitchFamily="18" charset="2"/>
              </a:rPr>
              <a:t>  </a:t>
            </a:r>
            <a:r>
              <a:rPr lang="tr-TR" altLang="en-US" b="1" i="1" dirty="0">
                <a:solidFill>
                  <a:schemeClr val="accent6">
                    <a:lumMod val="50000"/>
                  </a:schemeClr>
                </a:solidFill>
                <a:sym typeface="Symbol" panose="05050102010706020507" pitchFamily="18" charset="2"/>
              </a:rPr>
              <a:t>Qangrenoz</a:t>
            </a:r>
            <a:endParaRPr lang="en-US" altLang="en-US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39949" name="AutoShape 13">
            <a:extLst>
              <a:ext uri="{FF2B5EF4-FFF2-40B4-BE49-F238E27FC236}">
                <a16:creationId xmlns:a16="http://schemas.microsoft.com/office/drawing/2014/main" id="{CEABFA57-9A9E-41D4-AF5D-CBE5B6E2A8B5}"/>
              </a:ext>
            </a:extLst>
          </p:cNvPr>
          <p:cNvCxnSpPr>
            <a:cxnSpLocks noChangeShapeType="1"/>
            <a:stCxn id="39940" idx="2"/>
            <a:endCxn id="39941" idx="0"/>
          </p:cNvCxnSpPr>
          <p:nvPr/>
        </p:nvCxnSpPr>
        <p:spPr bwMode="auto">
          <a:xfrm>
            <a:off x="5707064" y="1988840"/>
            <a:ext cx="1201737" cy="56677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950" name="AutoShape 14">
            <a:extLst>
              <a:ext uri="{FF2B5EF4-FFF2-40B4-BE49-F238E27FC236}">
                <a16:creationId xmlns:a16="http://schemas.microsoft.com/office/drawing/2014/main" id="{09BBC3BD-8BE5-426A-8C73-9E41E3643D2C}"/>
              </a:ext>
            </a:extLst>
          </p:cNvPr>
          <p:cNvCxnSpPr>
            <a:cxnSpLocks noChangeShapeType="1"/>
            <a:stCxn id="39941" idx="2"/>
            <a:endCxn id="39942" idx="0"/>
          </p:cNvCxnSpPr>
          <p:nvPr/>
        </p:nvCxnSpPr>
        <p:spPr bwMode="auto">
          <a:xfrm>
            <a:off x="6908800" y="2924944"/>
            <a:ext cx="0" cy="35074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951" name="AutoShape 15">
            <a:extLst>
              <a:ext uri="{FF2B5EF4-FFF2-40B4-BE49-F238E27FC236}">
                <a16:creationId xmlns:a16="http://schemas.microsoft.com/office/drawing/2014/main" id="{F925095D-341A-475B-9E98-F2E8EAE00344}"/>
              </a:ext>
            </a:extLst>
          </p:cNvPr>
          <p:cNvCxnSpPr>
            <a:cxnSpLocks noChangeShapeType="1"/>
            <a:stCxn id="39942" idx="2"/>
            <a:endCxn id="39943" idx="0"/>
          </p:cNvCxnSpPr>
          <p:nvPr/>
        </p:nvCxnSpPr>
        <p:spPr bwMode="auto">
          <a:xfrm flipH="1">
            <a:off x="6908008" y="3645024"/>
            <a:ext cx="793" cy="373474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952" name="AutoShape 16">
            <a:extLst>
              <a:ext uri="{FF2B5EF4-FFF2-40B4-BE49-F238E27FC236}">
                <a16:creationId xmlns:a16="http://schemas.microsoft.com/office/drawing/2014/main" id="{533FC3A6-B96E-4767-AF72-8390D4272FAA}"/>
              </a:ext>
            </a:extLst>
          </p:cNvPr>
          <p:cNvCxnSpPr>
            <a:cxnSpLocks noChangeShapeType="1"/>
            <a:stCxn id="39944" idx="2"/>
            <a:endCxn id="39998" idx="0"/>
          </p:cNvCxnSpPr>
          <p:nvPr/>
        </p:nvCxnSpPr>
        <p:spPr bwMode="auto">
          <a:xfrm flipH="1">
            <a:off x="6902450" y="5338044"/>
            <a:ext cx="7144" cy="258723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956" name="AutoShape 20">
            <a:extLst>
              <a:ext uri="{FF2B5EF4-FFF2-40B4-BE49-F238E27FC236}">
                <a16:creationId xmlns:a16="http://schemas.microsoft.com/office/drawing/2014/main" id="{BFE5EF75-39E7-4B46-A50B-92CD6D826F76}"/>
              </a:ext>
            </a:extLst>
          </p:cNvPr>
          <p:cNvCxnSpPr>
            <a:cxnSpLocks noChangeShapeType="1"/>
            <a:stCxn id="39939" idx="2"/>
            <a:endCxn id="39940" idx="0"/>
          </p:cNvCxnSpPr>
          <p:nvPr/>
        </p:nvCxnSpPr>
        <p:spPr bwMode="auto">
          <a:xfrm rot="5400000">
            <a:off x="5995233" y="836574"/>
            <a:ext cx="494764" cy="1071104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963" name="Text Box 27">
            <a:extLst>
              <a:ext uri="{FF2B5EF4-FFF2-40B4-BE49-F238E27FC236}">
                <a16:creationId xmlns:a16="http://schemas.microsoft.com/office/drawing/2014/main" id="{518C192F-DE5D-4311-9178-68687E6D9A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9523" y="1619508"/>
            <a:ext cx="15832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>
                <a:solidFill>
                  <a:schemeClr val="accent6">
                    <a:lumMod val="50000"/>
                  </a:schemeClr>
                </a:solidFill>
              </a:rPr>
              <a:t>Hipersekresiya</a:t>
            </a:r>
            <a:endParaRPr lang="en-US" altLang="en-US" b="1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9966" name="Text Box 30">
            <a:extLst>
              <a:ext uri="{FF2B5EF4-FFF2-40B4-BE49-F238E27FC236}">
                <a16:creationId xmlns:a16="http://schemas.microsoft.com/office/drawing/2014/main" id="{AC2C108F-DB92-4BE3-886B-21486039B8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85302" y="4348991"/>
            <a:ext cx="102842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>
                <a:solidFill>
                  <a:schemeClr val="accent6">
                    <a:lumMod val="50000"/>
                  </a:schemeClr>
                </a:solidFill>
              </a:rPr>
              <a:t>İnfeksiya</a:t>
            </a:r>
            <a:endParaRPr lang="en-US" altLang="en-US" b="1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39991" name="AutoShape 55">
            <a:extLst>
              <a:ext uri="{FF2B5EF4-FFF2-40B4-BE49-F238E27FC236}">
                <a16:creationId xmlns:a16="http://schemas.microsoft.com/office/drawing/2014/main" id="{26AFC80F-B0AA-4CD5-954E-00EB1945C1C9}"/>
              </a:ext>
            </a:extLst>
          </p:cNvPr>
          <p:cNvCxnSpPr>
            <a:cxnSpLocks noChangeShapeType="1"/>
            <a:stCxn id="39939" idx="2"/>
            <a:endCxn id="39963" idx="0"/>
          </p:cNvCxnSpPr>
          <p:nvPr/>
        </p:nvCxnSpPr>
        <p:spPr bwMode="auto">
          <a:xfrm rot="16200000" flipH="1">
            <a:off x="7107276" y="795635"/>
            <a:ext cx="494764" cy="1152983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992" name="AutoShape 56">
            <a:extLst>
              <a:ext uri="{FF2B5EF4-FFF2-40B4-BE49-F238E27FC236}">
                <a16:creationId xmlns:a16="http://schemas.microsoft.com/office/drawing/2014/main" id="{F31562C6-66A6-4871-AE08-1E2A3F2F0719}"/>
              </a:ext>
            </a:extLst>
          </p:cNvPr>
          <p:cNvCxnSpPr>
            <a:cxnSpLocks noChangeShapeType="1"/>
            <a:stCxn id="39963" idx="2"/>
            <a:endCxn id="39941" idx="0"/>
          </p:cNvCxnSpPr>
          <p:nvPr/>
        </p:nvCxnSpPr>
        <p:spPr bwMode="auto">
          <a:xfrm flipH="1">
            <a:off x="6908800" y="1988840"/>
            <a:ext cx="1022350" cy="56677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993" name="Text Box 57">
            <a:extLst>
              <a:ext uri="{FF2B5EF4-FFF2-40B4-BE49-F238E27FC236}">
                <a16:creationId xmlns:a16="http://schemas.microsoft.com/office/drawing/2014/main" id="{494DFCCF-8CA3-477B-AABE-61A2AF5A39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08369" y="1158256"/>
            <a:ext cx="11906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accent2">
                    <a:lumMod val="50000"/>
                  </a:schemeClr>
                </a:solidFill>
              </a:rPr>
              <a:t>Yanıq</a:t>
            </a:r>
          </a:p>
          <a:p>
            <a:pPr algn="ctr"/>
            <a:r>
              <a:rPr lang="az-Latn-AZ" altLang="en-US" b="1" dirty="0">
                <a:solidFill>
                  <a:schemeClr val="accent2">
                    <a:lumMod val="50000"/>
                  </a:schemeClr>
                </a:solidFill>
              </a:rPr>
              <a:t>Travma</a:t>
            </a:r>
          </a:p>
          <a:p>
            <a:pPr algn="ctr"/>
            <a:r>
              <a:rPr lang="az-Latn-AZ" altLang="en-US" b="1" dirty="0">
                <a:solidFill>
                  <a:schemeClr val="accent2">
                    <a:lumMod val="50000"/>
                  </a:schemeClr>
                </a:solidFill>
              </a:rPr>
              <a:t>Sepsis</a:t>
            </a:r>
          </a:p>
          <a:p>
            <a:pPr algn="ctr"/>
            <a:r>
              <a:rPr lang="az-Latn-AZ" altLang="en-US" b="1" dirty="0">
                <a:solidFill>
                  <a:schemeClr val="accent2">
                    <a:lumMod val="50000"/>
                  </a:schemeClr>
                </a:solidFill>
              </a:rPr>
              <a:t>Əməliyyat</a:t>
            </a:r>
            <a:endParaRPr lang="en-US" alt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39994" name="AutoShape 58">
            <a:extLst>
              <a:ext uri="{FF2B5EF4-FFF2-40B4-BE49-F238E27FC236}">
                <a16:creationId xmlns:a16="http://schemas.microsoft.com/office/drawing/2014/main" id="{F071EE72-78E3-4F97-B930-D16F15C764DC}"/>
              </a:ext>
            </a:extLst>
          </p:cNvPr>
          <p:cNvCxnSpPr>
            <a:cxnSpLocks noChangeShapeType="1"/>
            <a:stCxn id="39943" idx="4"/>
            <a:endCxn id="39944" idx="0"/>
          </p:cNvCxnSpPr>
          <p:nvPr/>
        </p:nvCxnSpPr>
        <p:spPr bwMode="auto">
          <a:xfrm>
            <a:off x="6908008" y="4581128"/>
            <a:ext cx="1587" cy="36004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995" name="AutoShape 59">
            <a:extLst>
              <a:ext uri="{FF2B5EF4-FFF2-40B4-BE49-F238E27FC236}">
                <a16:creationId xmlns:a16="http://schemas.microsoft.com/office/drawing/2014/main" id="{EC1C3B89-2128-48F8-BE9A-703601058C7C}"/>
              </a:ext>
            </a:extLst>
          </p:cNvPr>
          <p:cNvCxnSpPr>
            <a:cxnSpLocks noChangeShapeType="1"/>
            <a:stCxn id="39966" idx="1"/>
            <a:endCxn id="39944" idx="0"/>
          </p:cNvCxnSpPr>
          <p:nvPr/>
        </p:nvCxnSpPr>
        <p:spPr bwMode="auto">
          <a:xfrm rot="10800000" flipV="1">
            <a:off x="6909596" y="4533657"/>
            <a:ext cx="1375707" cy="407511"/>
          </a:xfrm>
          <a:prstGeom prst="curvedConnector2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996" name="AutoShape 60">
            <a:extLst>
              <a:ext uri="{FF2B5EF4-FFF2-40B4-BE49-F238E27FC236}">
                <a16:creationId xmlns:a16="http://schemas.microsoft.com/office/drawing/2014/main" id="{1285C50E-D321-4EEF-B04D-B4348A846CBA}"/>
              </a:ext>
            </a:extLst>
          </p:cNvPr>
          <p:cNvCxnSpPr>
            <a:cxnSpLocks noChangeShapeType="1"/>
            <a:stCxn id="39993" idx="2"/>
            <a:endCxn id="39942" idx="3"/>
          </p:cNvCxnSpPr>
          <p:nvPr/>
        </p:nvCxnSpPr>
        <p:spPr bwMode="auto">
          <a:xfrm rot="5400000">
            <a:off x="8324817" y="1781495"/>
            <a:ext cx="1111478" cy="2246251"/>
          </a:xfrm>
          <a:prstGeom prst="curvedConnector2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998" name="Text Box 62">
            <a:extLst>
              <a:ext uri="{FF2B5EF4-FFF2-40B4-BE49-F238E27FC236}">
                <a16:creationId xmlns:a16="http://schemas.microsoft.com/office/drawing/2014/main" id="{4C5C23BD-D1EB-457F-B5E5-88C9CC6968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8836" y="5596766"/>
            <a:ext cx="134722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>
                <a:solidFill>
                  <a:schemeClr val="accent6">
                    <a:lumMod val="50000"/>
                  </a:schemeClr>
                </a:solidFill>
              </a:rPr>
              <a:t>AGIRLAŞMA</a:t>
            </a:r>
            <a:endParaRPr lang="en-US" altLang="en-US" b="1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9999" name="Text Box 63">
            <a:extLst>
              <a:ext uri="{FF2B5EF4-FFF2-40B4-BE49-F238E27FC236}">
                <a16:creationId xmlns:a16="http://schemas.microsoft.com/office/drawing/2014/main" id="{D9A0E8A0-3B4B-44BD-8557-1526EFEA5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5198" y="6237312"/>
            <a:ext cx="123303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accent6">
                    <a:lumMod val="50000"/>
                  </a:schemeClr>
                </a:solidFill>
              </a:rPr>
              <a:t>Ağır iltihab</a:t>
            </a:r>
            <a:endParaRPr lang="en-US" alt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0000" name="Text Box 64">
            <a:extLst>
              <a:ext uri="{FF2B5EF4-FFF2-40B4-BE49-F238E27FC236}">
                <a16:creationId xmlns:a16="http://schemas.microsoft.com/office/drawing/2014/main" id="{16855A2C-86C4-472E-96FA-A1114F6EB9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6157" y="6237312"/>
            <a:ext cx="125258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>
                <a:solidFill>
                  <a:schemeClr val="accent6">
                    <a:lumMod val="50000"/>
                  </a:schemeClr>
                </a:solidFill>
              </a:rPr>
              <a:t>Perforasiya</a:t>
            </a:r>
            <a:endParaRPr lang="en-US" altLang="en-US" b="1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0001" name="Text Box 65">
            <a:extLst>
              <a:ext uri="{FF2B5EF4-FFF2-40B4-BE49-F238E27FC236}">
                <a16:creationId xmlns:a16="http://schemas.microsoft.com/office/drawing/2014/main" id="{52303412-7894-483C-A61A-C6FF94F942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35963" y="6237313"/>
            <a:ext cx="1206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>
                <a:solidFill>
                  <a:schemeClr val="accent6">
                    <a:lumMod val="50000"/>
                  </a:schemeClr>
                </a:solidFill>
              </a:rPr>
              <a:t>Daşa bağlı</a:t>
            </a:r>
            <a:endParaRPr lang="en-US" altLang="en-US" b="1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40003" name="AutoShape 67">
            <a:extLst>
              <a:ext uri="{FF2B5EF4-FFF2-40B4-BE49-F238E27FC236}">
                <a16:creationId xmlns:a16="http://schemas.microsoft.com/office/drawing/2014/main" id="{288DF23E-AF62-4D89-B709-5E5726E31585}"/>
              </a:ext>
            </a:extLst>
          </p:cNvPr>
          <p:cNvCxnSpPr>
            <a:cxnSpLocks noChangeShapeType="1"/>
            <a:stCxn id="39998" idx="2"/>
            <a:endCxn id="39999" idx="0"/>
          </p:cNvCxnSpPr>
          <p:nvPr/>
        </p:nvCxnSpPr>
        <p:spPr bwMode="auto">
          <a:xfrm flipH="1">
            <a:off x="4811714" y="5966098"/>
            <a:ext cx="2090737" cy="271214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004" name="AutoShape 68">
            <a:extLst>
              <a:ext uri="{FF2B5EF4-FFF2-40B4-BE49-F238E27FC236}">
                <a16:creationId xmlns:a16="http://schemas.microsoft.com/office/drawing/2014/main" id="{598498D6-F5D7-4964-B07B-B2A0294B37A1}"/>
              </a:ext>
            </a:extLst>
          </p:cNvPr>
          <p:cNvCxnSpPr>
            <a:cxnSpLocks noChangeShapeType="1"/>
            <a:stCxn id="39998" idx="2"/>
            <a:endCxn id="40000" idx="0"/>
          </p:cNvCxnSpPr>
          <p:nvPr/>
        </p:nvCxnSpPr>
        <p:spPr bwMode="auto">
          <a:xfrm>
            <a:off x="6902450" y="5966098"/>
            <a:ext cx="0" cy="271214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005" name="AutoShape 69">
            <a:extLst>
              <a:ext uri="{FF2B5EF4-FFF2-40B4-BE49-F238E27FC236}">
                <a16:creationId xmlns:a16="http://schemas.microsoft.com/office/drawing/2014/main" id="{E24D2893-2615-4F2D-A93B-E89E83FA752F}"/>
              </a:ext>
            </a:extLst>
          </p:cNvPr>
          <p:cNvCxnSpPr>
            <a:cxnSpLocks noChangeShapeType="1"/>
            <a:stCxn id="39998" idx="2"/>
            <a:endCxn id="40001" idx="0"/>
          </p:cNvCxnSpPr>
          <p:nvPr/>
        </p:nvCxnSpPr>
        <p:spPr bwMode="auto">
          <a:xfrm>
            <a:off x="6902451" y="5966098"/>
            <a:ext cx="2036763" cy="271214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52" name="Group 51">
            <a:extLst>
              <a:ext uri="{FF2B5EF4-FFF2-40B4-BE49-F238E27FC236}">
                <a16:creationId xmlns:a16="http://schemas.microsoft.com/office/drawing/2014/main" id="{3D4EC638-FBA8-4271-B255-4C9BA8FDDD53}"/>
              </a:ext>
            </a:extLst>
          </p:cNvPr>
          <p:cNvGrpSpPr/>
          <p:nvPr/>
        </p:nvGrpSpPr>
        <p:grpSpPr>
          <a:xfrm>
            <a:off x="551384" y="2216019"/>
            <a:ext cx="3416007" cy="3039434"/>
            <a:chOff x="5604619" y="1685710"/>
            <a:chExt cx="3416007" cy="3039434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53" name="AutoShape 1079">
              <a:extLst>
                <a:ext uri="{FF2B5EF4-FFF2-40B4-BE49-F238E27FC236}">
                  <a16:creationId xmlns:a16="http://schemas.microsoft.com/office/drawing/2014/main" id="{923AF222-DCC0-4CE2-A27D-CF37D881977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5604619" y="1685710"/>
              <a:ext cx="3416007" cy="3039434"/>
            </a:xfrm>
            <a:prstGeom prst="wedgeRoundRectCallout">
              <a:avLst>
                <a:gd name="adj1" fmla="val -96105"/>
                <a:gd name="adj2" fmla="val -32007"/>
                <a:gd name="adj3" fmla="val 16667"/>
              </a:avLst>
            </a:prstGeom>
            <a:grpFill/>
            <a:ln w="38100" cmpd="dbl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r-TR" altLang="en-US" b="1"/>
            </a:p>
          </p:txBody>
        </p:sp>
        <p:sp>
          <p:nvSpPr>
            <p:cNvPr id="54" name="Text Box 1063">
              <a:extLst>
                <a:ext uri="{FF2B5EF4-FFF2-40B4-BE49-F238E27FC236}">
                  <a16:creationId xmlns:a16="http://schemas.microsoft.com/office/drawing/2014/main" id="{E9400C3E-2B37-413E-AC54-E2A2D39A664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7561387" y="2010490"/>
              <a:ext cx="1259085" cy="338390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 sz="1600" b="1" dirty="0" err="1"/>
                <a:t>Hipertenziya</a:t>
              </a:r>
              <a:endParaRPr lang="tr-TR" altLang="en-US" sz="1600" b="1" dirty="0"/>
            </a:p>
          </p:txBody>
        </p:sp>
        <p:sp>
          <p:nvSpPr>
            <p:cNvPr id="55" name="Text Box 1064">
              <a:extLst>
                <a:ext uri="{FF2B5EF4-FFF2-40B4-BE49-F238E27FC236}">
                  <a16:creationId xmlns:a16="http://schemas.microsoft.com/office/drawing/2014/main" id="{0003DE05-53BD-4538-B87F-472CF1E540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7714132" y="2760783"/>
              <a:ext cx="953594" cy="523220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az-Latn-AZ" altLang="en-US" sz="1400" b="1" dirty="0"/>
                <a:t>Venoz </a:t>
              </a:r>
            </a:p>
            <a:p>
              <a:pPr algn="ctr"/>
              <a:r>
                <a:rPr lang="az-Latn-AZ" altLang="en-US" sz="1400" b="1" dirty="0" err="1"/>
                <a:t>durgunluq</a:t>
              </a:r>
              <a:endParaRPr lang="en-US" altLang="en-US" sz="1400" b="1" dirty="0"/>
            </a:p>
          </p:txBody>
        </p:sp>
        <p:sp>
          <p:nvSpPr>
            <p:cNvPr id="56" name="Text Box 1065">
              <a:extLst>
                <a:ext uri="{FF2B5EF4-FFF2-40B4-BE49-F238E27FC236}">
                  <a16:creationId xmlns:a16="http://schemas.microsoft.com/office/drawing/2014/main" id="{03A830A9-250C-4AC6-95A0-9E33755947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300192" y="2869816"/>
              <a:ext cx="1183167" cy="305155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az-Latn-AZ" altLang="en-US" sz="1400" b="1" i="1" dirty="0" err="1"/>
                <a:t>Transudasiya</a:t>
              </a:r>
              <a:endParaRPr lang="en-US" altLang="en-US" sz="1400" b="1" i="1" dirty="0"/>
            </a:p>
          </p:txBody>
        </p:sp>
        <p:sp>
          <p:nvSpPr>
            <p:cNvPr id="57" name="Text Box 1066">
              <a:extLst>
                <a:ext uri="{FF2B5EF4-FFF2-40B4-BE49-F238E27FC236}">
                  <a16:creationId xmlns:a16="http://schemas.microsoft.com/office/drawing/2014/main" id="{4B2F0E7A-31C7-4554-9719-174D20F023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7802031" y="3564296"/>
              <a:ext cx="777796" cy="305155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az-Latn-AZ" altLang="en-US" sz="1400" b="1" dirty="0"/>
                <a:t>İşemiya</a:t>
              </a:r>
              <a:endParaRPr lang="en-US" altLang="en-US" sz="1400" b="1" dirty="0"/>
            </a:p>
          </p:txBody>
        </p:sp>
        <p:sp>
          <p:nvSpPr>
            <p:cNvPr id="58" name="Text Box 1067">
              <a:extLst>
                <a:ext uri="{FF2B5EF4-FFF2-40B4-BE49-F238E27FC236}">
                  <a16:creationId xmlns:a16="http://schemas.microsoft.com/office/drawing/2014/main" id="{7DB0F777-C1F4-49D7-9DE0-C92658435D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228184" y="3564296"/>
              <a:ext cx="688987" cy="305155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az-Latn-AZ" altLang="en-US" sz="1400" b="1" i="1" dirty="0" err="1"/>
                <a:t>Ödem</a:t>
              </a:r>
              <a:endParaRPr lang="en-US" altLang="en-US" sz="1400" b="1" i="1" dirty="0"/>
            </a:p>
          </p:txBody>
        </p:sp>
        <p:sp>
          <p:nvSpPr>
            <p:cNvPr id="59" name="Text Box 1068">
              <a:extLst>
                <a:ext uri="{FF2B5EF4-FFF2-40B4-BE49-F238E27FC236}">
                  <a16:creationId xmlns:a16="http://schemas.microsoft.com/office/drawing/2014/main" id="{D2FBEBBB-F7C2-411B-9C13-62422DA1F6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7798386" y="4132304"/>
              <a:ext cx="785087" cy="523220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az-Latn-AZ" altLang="en-US" sz="1400" b="1" dirty="0"/>
                <a:t>Aseptik </a:t>
              </a:r>
            </a:p>
            <a:p>
              <a:pPr algn="ctr"/>
              <a:r>
                <a:rPr lang="az-Latn-AZ" altLang="en-US" sz="1400" b="1" dirty="0"/>
                <a:t>iltihab</a:t>
              </a:r>
              <a:endParaRPr lang="en-US" altLang="en-US" sz="1400" b="1" dirty="0"/>
            </a:p>
          </p:txBody>
        </p:sp>
        <p:sp>
          <p:nvSpPr>
            <p:cNvPr id="60" name="Text Box 1069">
              <a:extLst>
                <a:ext uri="{FF2B5EF4-FFF2-40B4-BE49-F238E27FC236}">
                  <a16:creationId xmlns:a16="http://schemas.microsoft.com/office/drawing/2014/main" id="{FA1143C8-EBF0-41B5-87B5-688120B52B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156176" y="4239826"/>
              <a:ext cx="1034197" cy="308177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az-Latn-AZ" altLang="en-US" sz="1400" b="1" i="1" dirty="0"/>
                <a:t>Eksudasiya</a:t>
              </a:r>
              <a:endParaRPr lang="en-US" altLang="en-US" sz="1400" b="1" i="1" dirty="0"/>
            </a:p>
          </p:txBody>
        </p:sp>
        <p:cxnSp>
          <p:nvCxnSpPr>
            <p:cNvPr id="61" name="AutoShape 1072">
              <a:extLst>
                <a:ext uri="{FF2B5EF4-FFF2-40B4-BE49-F238E27FC236}">
                  <a16:creationId xmlns:a16="http://schemas.microsoft.com/office/drawing/2014/main" id="{44683C0D-593E-472C-8518-D714D8E2E6F8}"/>
                </a:ext>
              </a:extLst>
            </p:cNvPr>
            <p:cNvCxnSpPr>
              <a:cxnSpLocks noChangeShapeType="1"/>
              <a:stCxn id="57" idx="3"/>
              <a:endCxn id="58" idx="1"/>
            </p:cNvCxnSpPr>
            <p:nvPr/>
          </p:nvCxnSpPr>
          <p:spPr bwMode="auto">
            <a:xfrm flipH="1">
              <a:off x="6917171" y="3716874"/>
              <a:ext cx="884860" cy="0"/>
            </a:xfrm>
            <a:prstGeom prst="straightConnector1">
              <a:avLst/>
            </a:prstGeom>
            <a:grpFill/>
            <a:ln w="28575">
              <a:solidFill>
                <a:schemeClr val="accent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2" name="AutoShape 1073">
              <a:extLst>
                <a:ext uri="{FF2B5EF4-FFF2-40B4-BE49-F238E27FC236}">
                  <a16:creationId xmlns:a16="http://schemas.microsoft.com/office/drawing/2014/main" id="{E6884DAF-BCE1-4E1A-A0CB-70687CCF0BE4}"/>
                </a:ext>
              </a:extLst>
            </p:cNvPr>
            <p:cNvCxnSpPr>
              <a:cxnSpLocks noChangeShapeType="1"/>
              <a:stCxn id="59" idx="3"/>
              <a:endCxn id="60" idx="1"/>
            </p:cNvCxnSpPr>
            <p:nvPr/>
          </p:nvCxnSpPr>
          <p:spPr bwMode="auto">
            <a:xfrm flipH="1">
              <a:off x="7190373" y="4393914"/>
              <a:ext cx="608013" cy="1"/>
            </a:xfrm>
            <a:prstGeom prst="straightConnector1">
              <a:avLst/>
            </a:prstGeom>
            <a:grpFill/>
            <a:ln w="28575">
              <a:solidFill>
                <a:schemeClr val="accent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3" name="Straight Arrow Connector 62">
              <a:extLst>
                <a:ext uri="{FF2B5EF4-FFF2-40B4-BE49-F238E27FC236}">
                  <a16:creationId xmlns:a16="http://schemas.microsoft.com/office/drawing/2014/main" id="{CEE2D380-4471-4AD2-832E-904DCD1E8643}"/>
                </a:ext>
              </a:extLst>
            </p:cNvPr>
            <p:cNvCxnSpPr>
              <a:stCxn id="55" idx="2"/>
              <a:endCxn id="57" idx="0"/>
            </p:cNvCxnSpPr>
            <p:nvPr/>
          </p:nvCxnSpPr>
          <p:spPr>
            <a:xfrm>
              <a:off x="8190929" y="3284003"/>
              <a:ext cx="0" cy="280293"/>
            </a:xfrm>
            <a:prstGeom prst="straightConnector1">
              <a:avLst/>
            </a:prstGeom>
            <a:grpFill/>
            <a:ln w="28575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Arrow Connector 63">
              <a:extLst>
                <a:ext uri="{FF2B5EF4-FFF2-40B4-BE49-F238E27FC236}">
                  <a16:creationId xmlns:a16="http://schemas.microsoft.com/office/drawing/2014/main" id="{8EA14033-26F1-448D-A902-EE821F70F8A1}"/>
                </a:ext>
              </a:extLst>
            </p:cNvPr>
            <p:cNvCxnSpPr>
              <a:stCxn id="57" idx="2"/>
              <a:endCxn id="59" idx="0"/>
            </p:cNvCxnSpPr>
            <p:nvPr/>
          </p:nvCxnSpPr>
          <p:spPr>
            <a:xfrm>
              <a:off x="8190929" y="3869451"/>
              <a:ext cx="0" cy="262853"/>
            </a:xfrm>
            <a:prstGeom prst="straightConnector1">
              <a:avLst/>
            </a:prstGeom>
            <a:grpFill/>
            <a:ln w="28575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Connector: Elbow 64">
              <a:extLst>
                <a:ext uri="{FF2B5EF4-FFF2-40B4-BE49-F238E27FC236}">
                  <a16:creationId xmlns:a16="http://schemas.microsoft.com/office/drawing/2014/main" id="{B9F5C031-FEE7-4B5D-8E95-913DF6F9B4A4}"/>
                </a:ext>
              </a:extLst>
            </p:cNvPr>
            <p:cNvCxnSpPr>
              <a:cxnSpLocks/>
              <a:stCxn id="60" idx="3"/>
              <a:endCxn id="71" idx="2"/>
            </p:cNvCxnSpPr>
            <p:nvPr/>
          </p:nvCxnSpPr>
          <p:spPr>
            <a:xfrm rot="10800000" flipH="1">
              <a:off x="6156176" y="2106807"/>
              <a:ext cx="1368152" cy="2287108"/>
            </a:xfrm>
            <a:prstGeom prst="bentConnector3">
              <a:avLst>
                <a:gd name="adj1" fmla="val -16709"/>
              </a:avLst>
            </a:prstGeom>
            <a:grpFill/>
            <a:ln w="1905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3DF09732-65E5-4E05-83DC-2AF39BA776D5}"/>
                </a:ext>
              </a:extLst>
            </p:cNvPr>
            <p:cNvGrpSpPr/>
            <p:nvPr/>
          </p:nvGrpSpPr>
          <p:grpSpPr>
            <a:xfrm>
              <a:off x="7524328" y="2069932"/>
              <a:ext cx="45719" cy="219506"/>
              <a:chOff x="6666753" y="762963"/>
              <a:chExt cx="45719" cy="219506"/>
            </a:xfrm>
            <a:grpFill/>
          </p:grpSpPr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8525E59F-0DC9-4428-B812-DDAFA61F86CF}"/>
                  </a:ext>
                </a:extLst>
              </p:cNvPr>
              <p:cNvSpPr/>
              <p:nvPr/>
            </p:nvSpPr>
            <p:spPr>
              <a:xfrm>
                <a:off x="6666753" y="762963"/>
                <a:ext cx="45719" cy="73749"/>
              </a:xfrm>
              <a:prstGeom prst="ellipse">
                <a:avLst/>
              </a:prstGeom>
              <a:grpFill/>
              <a:ln w="31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az-Latn-AZ"/>
              </a:p>
            </p:txBody>
          </p:sp>
          <p:sp>
            <p:nvSpPr>
              <p:cNvPr id="72" name="Oval 71">
                <a:extLst>
                  <a:ext uri="{FF2B5EF4-FFF2-40B4-BE49-F238E27FC236}">
                    <a16:creationId xmlns:a16="http://schemas.microsoft.com/office/drawing/2014/main" id="{F9D69F5A-963A-45A2-B40D-2BDB2C543AF1}"/>
                  </a:ext>
                </a:extLst>
              </p:cNvPr>
              <p:cNvSpPr/>
              <p:nvPr/>
            </p:nvSpPr>
            <p:spPr>
              <a:xfrm>
                <a:off x="6666753" y="836712"/>
                <a:ext cx="45719" cy="73749"/>
              </a:xfrm>
              <a:prstGeom prst="ellipse">
                <a:avLst/>
              </a:prstGeom>
              <a:grpFill/>
              <a:ln w="31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az-Latn-AZ"/>
              </a:p>
            </p:txBody>
          </p: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870B5172-C1B8-4B67-A1CB-08AB9D077817}"/>
                  </a:ext>
                </a:extLst>
              </p:cNvPr>
              <p:cNvSpPr/>
              <p:nvPr/>
            </p:nvSpPr>
            <p:spPr>
              <a:xfrm>
                <a:off x="6666753" y="908720"/>
                <a:ext cx="45719" cy="73749"/>
              </a:xfrm>
              <a:prstGeom prst="ellipse">
                <a:avLst/>
              </a:prstGeom>
              <a:grpFill/>
              <a:ln w="31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az-Latn-AZ"/>
              </a:p>
            </p:txBody>
          </p:sp>
        </p:grpSp>
        <p:cxnSp>
          <p:nvCxnSpPr>
            <p:cNvPr id="67" name="Connector: Elbow 66">
              <a:extLst>
                <a:ext uri="{FF2B5EF4-FFF2-40B4-BE49-F238E27FC236}">
                  <a16:creationId xmlns:a16="http://schemas.microsoft.com/office/drawing/2014/main" id="{C6205D9D-4685-4E29-AB58-611C24E1590D}"/>
                </a:ext>
              </a:extLst>
            </p:cNvPr>
            <p:cNvCxnSpPr>
              <a:stCxn id="58" idx="3"/>
              <a:endCxn id="72" idx="2"/>
            </p:cNvCxnSpPr>
            <p:nvPr/>
          </p:nvCxnSpPr>
          <p:spPr>
            <a:xfrm rot="10800000" flipH="1">
              <a:off x="6228184" y="2180556"/>
              <a:ext cx="1296144" cy="1536318"/>
            </a:xfrm>
            <a:prstGeom prst="bentConnector3">
              <a:avLst>
                <a:gd name="adj1" fmla="val -17637"/>
              </a:avLst>
            </a:prstGeom>
            <a:grpFill/>
            <a:ln w="1905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nector: Elbow 67">
              <a:extLst>
                <a:ext uri="{FF2B5EF4-FFF2-40B4-BE49-F238E27FC236}">
                  <a16:creationId xmlns:a16="http://schemas.microsoft.com/office/drawing/2014/main" id="{04DF6244-B885-4A64-BB7E-7711172E8561}"/>
                </a:ext>
              </a:extLst>
            </p:cNvPr>
            <p:cNvCxnSpPr>
              <a:stCxn id="56" idx="3"/>
              <a:endCxn id="73" idx="2"/>
            </p:cNvCxnSpPr>
            <p:nvPr/>
          </p:nvCxnSpPr>
          <p:spPr>
            <a:xfrm rot="10800000" flipH="1">
              <a:off x="6300192" y="2252564"/>
              <a:ext cx="1224136" cy="769830"/>
            </a:xfrm>
            <a:prstGeom prst="bentConnector3">
              <a:avLst>
                <a:gd name="adj1" fmla="val -18674"/>
              </a:avLst>
            </a:prstGeom>
            <a:grpFill/>
            <a:ln w="1905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5E5FBC72-4F2C-44C2-B24A-A287597E68A3}"/>
                </a:ext>
              </a:extLst>
            </p:cNvPr>
            <p:cNvCxnSpPr>
              <a:stCxn id="55" idx="3"/>
              <a:endCxn id="56" idx="1"/>
            </p:cNvCxnSpPr>
            <p:nvPr/>
          </p:nvCxnSpPr>
          <p:spPr>
            <a:xfrm flipH="1">
              <a:off x="7483359" y="3022393"/>
              <a:ext cx="230773" cy="1"/>
            </a:xfrm>
            <a:prstGeom prst="straightConnector1">
              <a:avLst/>
            </a:prstGeom>
            <a:grpFill/>
            <a:ln w="28575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>
              <a:extLst>
                <a:ext uri="{FF2B5EF4-FFF2-40B4-BE49-F238E27FC236}">
                  <a16:creationId xmlns:a16="http://schemas.microsoft.com/office/drawing/2014/main" id="{A3FB995F-8F92-4612-AACA-327E43AF218E}"/>
                </a:ext>
              </a:extLst>
            </p:cNvPr>
            <p:cNvCxnSpPr>
              <a:stCxn id="54" idx="2"/>
              <a:endCxn id="55" idx="0"/>
            </p:cNvCxnSpPr>
            <p:nvPr/>
          </p:nvCxnSpPr>
          <p:spPr>
            <a:xfrm>
              <a:off x="8190929" y="2348880"/>
              <a:ext cx="0" cy="411903"/>
            </a:xfrm>
            <a:prstGeom prst="straightConnector1">
              <a:avLst/>
            </a:prstGeom>
            <a:grpFill/>
            <a:ln w="28575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9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9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39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3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39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2000"/>
                                        <p:tgtEl>
                                          <p:spTgt spid="39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39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2000"/>
                                        <p:tgtEl>
                                          <p:spTgt spid="39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39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39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500"/>
                                        <p:tgtEl>
                                          <p:spTgt spid="39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9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9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9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0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0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9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9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0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0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0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0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0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0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0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0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1" grpId="0"/>
      <p:bldP spid="39942" grpId="0"/>
      <p:bldP spid="39944" grpId="0"/>
      <p:bldP spid="39963" grpId="0"/>
      <p:bldP spid="39966" grpId="0"/>
      <p:bldP spid="39966" grpId="1"/>
      <p:bldP spid="39993" grpId="0"/>
      <p:bldP spid="39998" grpId="0"/>
      <p:bldP spid="39999" grpId="0"/>
      <p:bldP spid="40000" grpId="0"/>
      <p:bldP spid="4000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Gedişi</a:t>
            </a: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413423C3-08DC-4DFE-BBB5-33E34F0779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609600" indent="-609600"/>
            <a:r>
              <a:rPr lang="en-GB" altLang="en-US" sz="2400" dirty="0" err="1"/>
              <a:t>İltihabi</a:t>
            </a:r>
            <a:r>
              <a:rPr lang="en-GB" altLang="en-US" sz="2400" dirty="0"/>
              <a:t> proses </a:t>
            </a:r>
            <a:r>
              <a:rPr lang="en-GB" altLang="en-US" sz="2400" dirty="0" err="1"/>
              <a:t>adətən</a:t>
            </a:r>
            <a:r>
              <a:rPr lang="en-GB" altLang="en-US" sz="2400" dirty="0"/>
              <a:t> </a:t>
            </a:r>
            <a:r>
              <a:rPr lang="en-GB" altLang="en-US" sz="2400" dirty="0" err="1"/>
              <a:t>selikli</a:t>
            </a:r>
            <a:r>
              <a:rPr lang="en-GB" altLang="en-US" sz="2400" dirty="0"/>
              <a:t> </a:t>
            </a:r>
            <a:r>
              <a:rPr lang="en-GB" altLang="en-US" sz="2400" dirty="0" err="1"/>
              <a:t>qişada</a:t>
            </a:r>
            <a:r>
              <a:rPr lang="en-GB" altLang="en-US" sz="2400" dirty="0"/>
              <a:t> </a:t>
            </a:r>
            <a:r>
              <a:rPr lang="en-GB" altLang="en-US" sz="2400" dirty="0" err="1"/>
              <a:t>başlayır</a:t>
            </a:r>
            <a:r>
              <a:rPr lang="en-GB" altLang="en-US" sz="2400" dirty="0"/>
              <a:t> (</a:t>
            </a:r>
            <a:r>
              <a:rPr lang="en-GB" altLang="en-US" sz="2400" b="1" dirty="0" err="1"/>
              <a:t>kataral</a:t>
            </a:r>
            <a:r>
              <a:rPr lang="en-GB" altLang="en-US" sz="2400" b="1" dirty="0"/>
              <a:t> </a:t>
            </a:r>
            <a:r>
              <a:rPr lang="en-GB" altLang="en-US" sz="2400" b="1" dirty="0" err="1"/>
              <a:t>xolesistit</a:t>
            </a:r>
            <a:r>
              <a:rPr lang="en-GB" altLang="en-US" sz="2400" dirty="0"/>
              <a:t>) </a:t>
            </a:r>
            <a:r>
              <a:rPr lang="en-GB" altLang="en-US" sz="2400" dirty="0" err="1"/>
              <a:t>və</a:t>
            </a:r>
            <a:r>
              <a:rPr lang="en-GB" altLang="en-US" sz="2400" dirty="0"/>
              <a:t> </a:t>
            </a:r>
            <a:r>
              <a:rPr lang="en-GB" altLang="en-US" sz="2400" dirty="0" err="1"/>
              <a:t>təxminən</a:t>
            </a:r>
            <a:r>
              <a:rPr lang="en-GB" altLang="en-US" sz="2400" dirty="0"/>
              <a:t> </a:t>
            </a:r>
            <a:r>
              <a:rPr lang="en-GB" altLang="en-US" sz="2400" dirty="0" err="1"/>
              <a:t>xəstələrin</a:t>
            </a:r>
            <a:r>
              <a:rPr lang="en-GB" altLang="en-US" sz="2400" dirty="0"/>
              <a:t> </a:t>
            </a:r>
            <a:r>
              <a:rPr lang="en-GB" altLang="en-US" sz="2400" dirty="0" err="1"/>
              <a:t>yarısında</a:t>
            </a:r>
            <a:r>
              <a:rPr lang="en-GB" altLang="en-US" sz="2400" dirty="0"/>
              <a:t> </a:t>
            </a:r>
            <a:r>
              <a:rPr lang="en-GB" altLang="en-US" sz="2400" dirty="0" err="1"/>
              <a:t>tıxanma</a:t>
            </a:r>
            <a:r>
              <a:rPr lang="en-GB" altLang="en-US" sz="2400" dirty="0"/>
              <a:t> </a:t>
            </a:r>
            <a:r>
              <a:rPr lang="en-GB" altLang="en-US" sz="2400" dirty="0" err="1"/>
              <a:t>aradan</a:t>
            </a:r>
            <a:r>
              <a:rPr lang="en-GB" altLang="en-US" sz="2400" dirty="0"/>
              <a:t> </a:t>
            </a:r>
            <a:r>
              <a:rPr lang="en-GB" altLang="en-US" sz="2400" dirty="0" err="1"/>
              <a:t>qalxır</a:t>
            </a:r>
            <a:r>
              <a:rPr lang="en-GB" altLang="en-US" sz="2400" dirty="0"/>
              <a:t> </a:t>
            </a:r>
            <a:r>
              <a:rPr lang="en-GB" altLang="en-US" sz="2400" dirty="0" err="1"/>
              <a:t>və</a:t>
            </a:r>
            <a:r>
              <a:rPr lang="en-GB" altLang="en-US" sz="2400" dirty="0"/>
              <a:t> </a:t>
            </a:r>
            <a:r>
              <a:rPr lang="en-GB" altLang="en-US" sz="2400" dirty="0" err="1"/>
              <a:t>iltihab</a:t>
            </a:r>
            <a:r>
              <a:rPr lang="en-GB" altLang="en-US" sz="2400" dirty="0"/>
              <a:t> 7-10 </a:t>
            </a:r>
            <a:r>
              <a:rPr lang="en-GB" altLang="en-US" sz="2400" dirty="0" err="1"/>
              <a:t>gün</a:t>
            </a:r>
            <a:r>
              <a:rPr lang="en-GB" altLang="en-US" sz="2400" dirty="0"/>
              <a:t> </a:t>
            </a:r>
            <a:r>
              <a:rPr lang="en-GB" altLang="en-US" sz="2400" dirty="0" err="1"/>
              <a:t>ərzində</a:t>
            </a:r>
            <a:r>
              <a:rPr lang="en-GB" altLang="en-US" sz="2400" dirty="0"/>
              <a:t> </a:t>
            </a:r>
            <a:r>
              <a:rPr lang="en-GB" altLang="en-US" sz="2400" dirty="0" err="1"/>
              <a:t>spontan</a:t>
            </a:r>
            <a:r>
              <a:rPr lang="en-GB" altLang="en-US" sz="2400" dirty="0"/>
              <a:t> </a:t>
            </a:r>
            <a:r>
              <a:rPr lang="en-GB" altLang="en-US" sz="2400" dirty="0" err="1"/>
              <a:t>sönür</a:t>
            </a:r>
            <a:r>
              <a:rPr lang="en-GB" altLang="en-US" sz="2400" dirty="0"/>
              <a:t>. </a:t>
            </a:r>
            <a:r>
              <a:rPr lang="en-GB" altLang="en-US" sz="2400" dirty="0" err="1"/>
              <a:t>Xəstələrin</a:t>
            </a:r>
            <a:r>
              <a:rPr lang="en-GB" altLang="en-US" sz="2400" dirty="0"/>
              <a:t> </a:t>
            </a:r>
            <a:r>
              <a:rPr lang="en-GB" altLang="en-US" sz="2400" dirty="0" err="1"/>
              <a:t>təxminən</a:t>
            </a:r>
            <a:r>
              <a:rPr lang="en-GB" altLang="en-US" sz="2400" dirty="0"/>
              <a:t> </a:t>
            </a:r>
            <a:r>
              <a:rPr lang="en-GB" altLang="en-US" sz="2400" dirty="0" err="1"/>
              <a:t>yarısında</a:t>
            </a:r>
            <a:r>
              <a:rPr lang="en-GB" altLang="en-US" sz="2400" dirty="0"/>
              <a:t> </a:t>
            </a:r>
            <a:r>
              <a:rPr lang="en-GB" altLang="en-US" sz="2400" dirty="0" err="1"/>
              <a:t>isə</a:t>
            </a:r>
            <a:r>
              <a:rPr lang="en-GB" altLang="en-US" sz="2400" dirty="0"/>
              <a:t> </a:t>
            </a:r>
            <a:r>
              <a:rPr lang="en-GB" altLang="en-US" sz="2400" dirty="0" err="1"/>
              <a:t>prosesə</a:t>
            </a:r>
            <a:r>
              <a:rPr lang="en-GB" altLang="en-US" sz="2400" dirty="0"/>
              <a:t> </a:t>
            </a:r>
            <a:r>
              <a:rPr lang="en-GB" altLang="en-US" sz="2400" dirty="0" err="1"/>
              <a:t>infeksiya</a:t>
            </a:r>
            <a:r>
              <a:rPr lang="en-GB" altLang="en-US" sz="2400" dirty="0"/>
              <a:t> </a:t>
            </a:r>
            <a:r>
              <a:rPr lang="en-GB" altLang="en-US" sz="2400" dirty="0" err="1"/>
              <a:t>qoşulur</a:t>
            </a:r>
            <a:r>
              <a:rPr lang="en-GB" altLang="en-US" sz="2400" dirty="0"/>
              <a:t> </a:t>
            </a:r>
            <a:r>
              <a:rPr lang="en-GB" altLang="en-US" sz="2400" dirty="0" err="1"/>
              <a:t>ki</a:t>
            </a:r>
            <a:r>
              <a:rPr lang="en-GB" altLang="en-US" sz="2400" dirty="0"/>
              <a:t>, </a:t>
            </a:r>
            <a:r>
              <a:rPr lang="en-GB" altLang="en-US" sz="2400" dirty="0" err="1"/>
              <a:t>bu</a:t>
            </a:r>
            <a:r>
              <a:rPr lang="en-GB" altLang="en-US" sz="2400" dirty="0"/>
              <a:t> da </a:t>
            </a:r>
            <a:r>
              <a:rPr lang="en-GB" altLang="en-US" sz="2400" dirty="0" err="1"/>
              <a:t>destruktiv</a:t>
            </a:r>
            <a:r>
              <a:rPr lang="en-GB" altLang="en-US" sz="2400" dirty="0"/>
              <a:t> (</a:t>
            </a:r>
            <a:r>
              <a:rPr lang="en-GB" altLang="en-US" sz="2400" dirty="0" err="1"/>
              <a:t>fleqmanoz</a:t>
            </a:r>
            <a:r>
              <a:rPr lang="en-GB" altLang="en-US" sz="2400" dirty="0"/>
              <a:t>, </a:t>
            </a:r>
            <a:r>
              <a:rPr lang="en-GB" altLang="en-US" sz="2400" dirty="0" err="1"/>
              <a:t>qanqrenoz</a:t>
            </a:r>
            <a:r>
              <a:rPr lang="en-GB" altLang="en-US" sz="2400" dirty="0"/>
              <a:t> </a:t>
            </a:r>
            <a:r>
              <a:rPr lang="en-GB" altLang="en-US" sz="2400" dirty="0" err="1"/>
              <a:t>xolesistit</a:t>
            </a:r>
            <a:r>
              <a:rPr lang="en-GB" altLang="en-US" sz="2400" dirty="0"/>
              <a:t>) </a:t>
            </a:r>
            <a:r>
              <a:rPr lang="en-GB" altLang="en-US" sz="2400" dirty="0" err="1"/>
              <a:t>formaların</a:t>
            </a:r>
            <a:r>
              <a:rPr lang="en-GB" altLang="en-US" sz="2400" dirty="0"/>
              <a:t> </a:t>
            </a:r>
            <a:r>
              <a:rPr lang="en-GB" altLang="en-US" sz="2400" dirty="0" err="1"/>
              <a:t>meydana</a:t>
            </a:r>
            <a:r>
              <a:rPr lang="en-GB" altLang="en-US" sz="2400" dirty="0"/>
              <a:t> </a:t>
            </a:r>
            <a:r>
              <a:rPr lang="en-GB" altLang="en-US" sz="2400" dirty="0" err="1"/>
              <a:t>çıxmasına</a:t>
            </a:r>
            <a:r>
              <a:rPr lang="en-GB" altLang="en-US" sz="2400" dirty="0"/>
              <a:t> </a:t>
            </a:r>
            <a:r>
              <a:rPr lang="en-GB" altLang="en-US" sz="2400" dirty="0" err="1"/>
              <a:t>səbəb</a:t>
            </a:r>
            <a:r>
              <a:rPr lang="en-GB" altLang="en-US" sz="2400" dirty="0"/>
              <a:t> </a:t>
            </a:r>
            <a:r>
              <a:rPr lang="en-GB" altLang="en-US" sz="2400" dirty="0" err="1"/>
              <a:t>olur</a:t>
            </a:r>
            <a:r>
              <a:rPr lang="en-GB" altLang="en-US" sz="2400" dirty="0"/>
              <a:t>.</a:t>
            </a:r>
            <a:endParaRPr lang="az-Latn-AZ" altLang="en-US" sz="2400" dirty="0"/>
          </a:p>
          <a:p>
            <a:pPr marL="609600" indent="-609600"/>
            <a:endParaRPr lang="en-GB" altLang="en-US" sz="2400" dirty="0"/>
          </a:p>
          <a:p>
            <a:pPr marL="609600" indent="-609600"/>
            <a:r>
              <a:rPr lang="en-GB" altLang="en-US" sz="2400" dirty="0" err="1"/>
              <a:t>Kəskin</a:t>
            </a:r>
            <a:r>
              <a:rPr lang="en-GB" altLang="en-US" sz="2400" dirty="0"/>
              <a:t> </a:t>
            </a:r>
            <a:r>
              <a:rPr lang="en-GB" altLang="en-US" sz="2400" dirty="0" err="1"/>
              <a:t>xolesistit</a:t>
            </a:r>
            <a:r>
              <a:rPr lang="en-GB" altLang="en-US" sz="2400" dirty="0"/>
              <a:t> 10-15% </a:t>
            </a:r>
            <a:r>
              <a:rPr lang="en-GB" altLang="en-US" sz="2400" dirty="0" err="1"/>
              <a:t>hallarda</a:t>
            </a:r>
            <a:r>
              <a:rPr lang="en-GB" altLang="en-US" sz="2400" dirty="0"/>
              <a:t> </a:t>
            </a:r>
            <a:r>
              <a:rPr lang="en-GB" altLang="en-US" sz="2400" dirty="0" err="1"/>
              <a:t>ağırlaşmalara</a:t>
            </a:r>
            <a:r>
              <a:rPr lang="en-GB" altLang="en-US" sz="2400" dirty="0"/>
              <a:t> (</a:t>
            </a:r>
            <a:r>
              <a:rPr lang="en-GB" altLang="en-US" sz="2400" dirty="0" err="1"/>
              <a:t>perforasiya</a:t>
            </a:r>
            <a:r>
              <a:rPr lang="en-GB" altLang="en-US" sz="2400" dirty="0"/>
              <a:t>, </a:t>
            </a:r>
            <a:r>
              <a:rPr lang="en-GB" altLang="en-US" sz="2400" dirty="0" err="1"/>
              <a:t>infiltrat</a:t>
            </a:r>
            <a:r>
              <a:rPr lang="en-GB" altLang="en-US" sz="2400" dirty="0"/>
              <a:t>, </a:t>
            </a:r>
            <a:r>
              <a:rPr lang="en-GB" altLang="en-US" sz="2400" dirty="0" err="1"/>
              <a:t>absess</a:t>
            </a:r>
            <a:r>
              <a:rPr lang="en-GB" altLang="en-US" sz="2400" dirty="0"/>
              <a:t>, fistula, </a:t>
            </a:r>
            <a:r>
              <a:rPr lang="en-GB" altLang="en-US" sz="2400" dirty="0" err="1"/>
              <a:t>peritonit</a:t>
            </a:r>
            <a:r>
              <a:rPr lang="en-GB" altLang="en-US" sz="2400" dirty="0"/>
              <a:t>, </a:t>
            </a:r>
            <a:r>
              <a:rPr lang="en-GB" altLang="en-US" sz="2400" dirty="0" err="1"/>
              <a:t>emfizematoz</a:t>
            </a:r>
            <a:r>
              <a:rPr lang="en-GB" altLang="en-US" sz="2400" dirty="0"/>
              <a:t> </a:t>
            </a:r>
            <a:r>
              <a:rPr lang="en-GB" altLang="en-US" sz="2400" dirty="0" err="1"/>
              <a:t>xolesistit</a:t>
            </a:r>
            <a:r>
              <a:rPr lang="en-GB" altLang="en-US" sz="2400" dirty="0"/>
              <a:t>, </a:t>
            </a:r>
            <a:r>
              <a:rPr lang="en-GB" altLang="en-US" sz="2400" dirty="0" err="1"/>
              <a:t>empiema</a:t>
            </a:r>
            <a:r>
              <a:rPr lang="en-GB" altLang="en-US" sz="2400" dirty="0"/>
              <a:t>,  sepsis) </a:t>
            </a:r>
            <a:r>
              <a:rPr lang="en-GB" altLang="en-US" sz="2400" dirty="0" err="1"/>
              <a:t>səbəb</a:t>
            </a:r>
            <a:r>
              <a:rPr lang="en-GB" altLang="en-US" sz="2400" dirty="0"/>
              <a:t> </a:t>
            </a:r>
            <a:r>
              <a:rPr lang="en-GB" altLang="en-US" sz="2400" dirty="0" err="1"/>
              <a:t>olur</a:t>
            </a:r>
            <a:r>
              <a:rPr lang="en-GB" altLang="en-US" sz="2400" dirty="0"/>
              <a:t>, </a:t>
            </a:r>
            <a:r>
              <a:rPr lang="en-GB" altLang="en-US" sz="2400" dirty="0" err="1"/>
              <a:t>təxminən</a:t>
            </a:r>
            <a:r>
              <a:rPr lang="en-GB" altLang="en-US" sz="2400" dirty="0"/>
              <a:t> 30% </a:t>
            </a:r>
            <a:r>
              <a:rPr lang="en-GB" altLang="en-US" sz="2400" dirty="0" err="1"/>
              <a:t>xəstələrdə</a:t>
            </a:r>
            <a:r>
              <a:rPr lang="en-GB" altLang="en-US" sz="2400" dirty="0"/>
              <a:t> </a:t>
            </a:r>
            <a:r>
              <a:rPr lang="en-GB" altLang="en-US" sz="2400" dirty="0" err="1"/>
              <a:t>bir</a:t>
            </a:r>
            <a:r>
              <a:rPr lang="en-GB" altLang="en-US" sz="2400" dirty="0"/>
              <a:t> ay </a:t>
            </a:r>
            <a:r>
              <a:rPr lang="en-GB" altLang="en-US" sz="2400" dirty="0" err="1"/>
              <a:t>ərzində</a:t>
            </a:r>
            <a:r>
              <a:rPr lang="en-GB" altLang="en-US" sz="2400" dirty="0"/>
              <a:t> </a:t>
            </a:r>
            <a:r>
              <a:rPr lang="en-GB" altLang="en-US" sz="2400" dirty="0" err="1"/>
              <a:t>təkrarlaya</a:t>
            </a:r>
            <a:r>
              <a:rPr lang="en-GB" altLang="en-US" sz="2400" dirty="0"/>
              <a:t> </a:t>
            </a:r>
            <a:r>
              <a:rPr lang="en-GB" altLang="en-US" sz="2400" dirty="0" err="1"/>
              <a:t>bilir</a:t>
            </a:r>
            <a:r>
              <a:rPr lang="en-GB" altLang="en-US" sz="2400" dirty="0"/>
              <a:t>, 10-15% </a:t>
            </a:r>
            <a:r>
              <a:rPr lang="en-GB" altLang="en-US" sz="2400" dirty="0" err="1"/>
              <a:t>hallarda</a:t>
            </a:r>
            <a:r>
              <a:rPr lang="en-GB" altLang="en-US" sz="2400" dirty="0"/>
              <a:t> </a:t>
            </a:r>
            <a:r>
              <a:rPr lang="en-GB" altLang="en-US" sz="2400" dirty="0" err="1"/>
              <a:t>xoledox</a:t>
            </a:r>
            <a:r>
              <a:rPr lang="en-GB" altLang="en-US" sz="2400" dirty="0"/>
              <a:t> </a:t>
            </a:r>
            <a:r>
              <a:rPr lang="en-GB" altLang="en-US" sz="2400" dirty="0" err="1"/>
              <a:t>patologiyası</a:t>
            </a:r>
            <a:r>
              <a:rPr lang="en-GB" altLang="en-US" sz="2400" dirty="0"/>
              <a:t> </a:t>
            </a:r>
            <a:r>
              <a:rPr lang="en-GB" altLang="en-US" sz="2400" dirty="0" err="1"/>
              <a:t>ilə</a:t>
            </a:r>
            <a:r>
              <a:rPr lang="en-GB" altLang="en-US" sz="2400" dirty="0"/>
              <a:t> </a:t>
            </a:r>
            <a:r>
              <a:rPr lang="en-GB" altLang="en-US" sz="2400" dirty="0" err="1"/>
              <a:t>birlikdə</a:t>
            </a:r>
            <a:r>
              <a:rPr lang="en-GB" altLang="en-US" sz="2400" dirty="0"/>
              <a:t> </a:t>
            </a:r>
            <a:r>
              <a:rPr lang="en-GB" altLang="en-US" sz="2400" dirty="0" err="1"/>
              <a:t>və</a:t>
            </a:r>
            <a:r>
              <a:rPr lang="en-GB" altLang="en-US" sz="2400" dirty="0"/>
              <a:t> </a:t>
            </a:r>
            <a:r>
              <a:rPr lang="en-GB" altLang="en-US" sz="2400" dirty="0" err="1"/>
              <a:t>ya</a:t>
            </a:r>
            <a:r>
              <a:rPr lang="en-GB" altLang="en-US" sz="2400" dirty="0"/>
              <a:t> </a:t>
            </a:r>
            <a:r>
              <a:rPr lang="en-GB" altLang="en-US" sz="2400" dirty="0" err="1"/>
              <a:t>ağırlaşmasına</a:t>
            </a:r>
            <a:r>
              <a:rPr lang="en-GB" altLang="en-US" sz="2400" dirty="0"/>
              <a:t>  </a:t>
            </a:r>
            <a:r>
              <a:rPr lang="en-GB" altLang="en-US" sz="2400" dirty="0" err="1"/>
              <a:t>səbəb</a:t>
            </a:r>
            <a:r>
              <a:rPr lang="en-GB" altLang="en-US" sz="2400" dirty="0"/>
              <a:t> </a:t>
            </a:r>
            <a:r>
              <a:rPr lang="en-GB" altLang="en-US" sz="2400" dirty="0" err="1"/>
              <a:t>olur</a:t>
            </a:r>
            <a:r>
              <a:rPr lang="en-GB" altLang="en-US" sz="2400" dirty="0"/>
              <a:t> (</a:t>
            </a:r>
            <a:r>
              <a:rPr lang="en-GB" altLang="en-US" sz="2400" dirty="0" err="1"/>
              <a:t>xoledoxolitiaz</a:t>
            </a:r>
            <a:r>
              <a:rPr lang="en-GB" altLang="en-US" sz="2400" dirty="0"/>
              <a:t>, </a:t>
            </a:r>
            <a:r>
              <a:rPr lang="en-GB" altLang="en-US" sz="2400" dirty="0" err="1"/>
              <a:t>xolangit</a:t>
            </a:r>
            <a:r>
              <a:rPr lang="en-GB" altLang="en-US" sz="2400" dirty="0"/>
              <a:t>, </a:t>
            </a:r>
            <a:r>
              <a:rPr lang="en-GB" altLang="en-US" sz="2400" dirty="0" err="1"/>
              <a:t>Mirrizzi</a:t>
            </a:r>
            <a:r>
              <a:rPr lang="en-GB" altLang="en-US" sz="2400" dirty="0"/>
              <a:t> </a:t>
            </a:r>
            <a:r>
              <a:rPr lang="en-GB" altLang="en-US" sz="2400" dirty="0" err="1"/>
              <a:t>sindromu</a:t>
            </a:r>
            <a:r>
              <a:rPr lang="en-GB" altLang="en-US" sz="2400" dirty="0"/>
              <a:t>).</a:t>
            </a:r>
            <a:endParaRPr lang="az-Latn-AZ" altLang="en-US" sz="2400" dirty="0"/>
          </a:p>
          <a:p>
            <a:pPr marL="609600" indent="-609600"/>
            <a:endParaRPr lang="en-GB" altLang="en-US" sz="2400" dirty="0"/>
          </a:p>
          <a:p>
            <a:pPr marL="609600" indent="-609600"/>
            <a:r>
              <a:rPr lang="en-GB" altLang="en-US" sz="2400" i="1" dirty="0" err="1"/>
              <a:t>Daşlı</a:t>
            </a:r>
            <a:r>
              <a:rPr lang="en-GB" altLang="en-US" sz="2400" i="1" dirty="0"/>
              <a:t> </a:t>
            </a:r>
            <a:r>
              <a:rPr lang="en-GB" altLang="en-US" sz="2400" i="1" dirty="0" err="1"/>
              <a:t>xolesistitlərdə</a:t>
            </a:r>
            <a:r>
              <a:rPr lang="en-GB" altLang="en-US" sz="2400" i="1" dirty="0"/>
              <a:t> </a:t>
            </a:r>
            <a:r>
              <a:rPr lang="en-GB" altLang="en-US" sz="2400" i="1" dirty="0" err="1"/>
              <a:t>letallıq</a:t>
            </a:r>
            <a:r>
              <a:rPr lang="en-GB" altLang="en-US" sz="2400" i="1" dirty="0"/>
              <a:t> </a:t>
            </a:r>
            <a:r>
              <a:rPr lang="en-GB" altLang="en-US" sz="2400" i="1" dirty="0" err="1"/>
              <a:t>müalicə</a:t>
            </a:r>
            <a:r>
              <a:rPr lang="en-GB" altLang="en-US" sz="2400" i="1" dirty="0"/>
              <a:t> </a:t>
            </a:r>
            <a:r>
              <a:rPr lang="en-GB" altLang="en-US" sz="2400" i="1" dirty="0" err="1"/>
              <a:t>olunmazsa</a:t>
            </a:r>
            <a:r>
              <a:rPr lang="en-GB" altLang="en-US" sz="2400" i="1" dirty="0"/>
              <a:t>  1-3%, </a:t>
            </a:r>
            <a:r>
              <a:rPr lang="en-GB" altLang="en-US" sz="2400" i="1" dirty="0" err="1"/>
              <a:t>əməliyyat</a:t>
            </a:r>
            <a:r>
              <a:rPr lang="en-GB" altLang="en-US" sz="2400" i="1" dirty="0"/>
              <a:t> </a:t>
            </a:r>
            <a:r>
              <a:rPr lang="en-GB" altLang="en-US" sz="2400" i="1" dirty="0" err="1"/>
              <a:t>olunarsa</a:t>
            </a:r>
            <a:r>
              <a:rPr lang="en-GB" altLang="en-US" sz="2400" i="1" dirty="0"/>
              <a:t> &lt;0,5%, </a:t>
            </a:r>
            <a:r>
              <a:rPr lang="en-GB" altLang="en-US" sz="2400" i="1" dirty="0" err="1"/>
              <a:t>daşsız</a:t>
            </a:r>
            <a:r>
              <a:rPr lang="en-GB" altLang="en-US" sz="2400" i="1" dirty="0"/>
              <a:t> </a:t>
            </a:r>
            <a:r>
              <a:rPr lang="en-GB" altLang="en-US" sz="2400" i="1" dirty="0" err="1"/>
              <a:t>xolesistitdə</a:t>
            </a:r>
            <a:r>
              <a:rPr lang="en-GB" altLang="en-US" sz="2400" i="1" dirty="0"/>
              <a:t> </a:t>
            </a:r>
            <a:r>
              <a:rPr lang="en-GB" altLang="en-US" sz="2400" i="1" dirty="0" err="1"/>
              <a:t>isə</a:t>
            </a:r>
            <a:r>
              <a:rPr lang="en-GB" altLang="en-US" sz="2400" i="1" dirty="0"/>
              <a:t> </a:t>
            </a:r>
            <a:r>
              <a:rPr lang="en-GB" altLang="en-US" sz="2400" i="1" dirty="0" err="1"/>
              <a:t>çox</a:t>
            </a:r>
            <a:r>
              <a:rPr lang="en-GB" altLang="en-US" sz="2400" i="1" dirty="0"/>
              <a:t> </a:t>
            </a:r>
            <a:r>
              <a:rPr lang="en-GB" altLang="en-US" sz="2400" i="1" dirty="0" err="1"/>
              <a:t>yüksək</a:t>
            </a:r>
            <a:r>
              <a:rPr lang="en-GB" altLang="en-US" sz="2400" i="1" dirty="0"/>
              <a:t> (40%) </a:t>
            </a:r>
            <a:r>
              <a:rPr lang="en-GB" altLang="en-US" sz="2400" i="1" dirty="0" err="1"/>
              <a:t>olur</a:t>
            </a:r>
            <a:r>
              <a:rPr lang="en-GB" altLang="en-US" sz="2400" i="1" dirty="0"/>
              <a:t>.</a:t>
            </a:r>
            <a:endParaRPr lang="az-Latn-AZ" altLang="en-US" sz="2400" i="1" dirty="0"/>
          </a:p>
          <a:p>
            <a:pPr marL="609600" indent="-609600"/>
            <a:endParaRPr lang="en-GB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2">
            <a:extLst>
              <a:ext uri="{FF2B5EF4-FFF2-40B4-BE49-F238E27FC236}">
                <a16:creationId xmlns:a16="http://schemas.microsoft.com/office/drawing/2014/main" id="{35F8A66B-5F76-4D63-BE65-229649DF6A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Gedişi</a:t>
            </a:r>
          </a:p>
        </p:txBody>
      </p:sp>
      <p:grpSp>
        <p:nvGrpSpPr>
          <p:cNvPr id="44042" name="Group 10">
            <a:extLst>
              <a:ext uri="{FF2B5EF4-FFF2-40B4-BE49-F238E27FC236}">
                <a16:creationId xmlns:a16="http://schemas.microsoft.com/office/drawing/2014/main" id="{E972BDD1-2224-4EF1-A379-95E5ACEDAC75}"/>
              </a:ext>
            </a:extLst>
          </p:cNvPr>
          <p:cNvGrpSpPr>
            <a:grpSpLocks/>
          </p:cNvGrpSpPr>
          <p:nvPr/>
        </p:nvGrpSpPr>
        <p:grpSpPr bwMode="auto">
          <a:xfrm rot="21243196">
            <a:off x="1313849" y="828180"/>
            <a:ext cx="1368425" cy="936625"/>
            <a:chOff x="295" y="119"/>
            <a:chExt cx="952" cy="680"/>
          </a:xfrm>
        </p:grpSpPr>
        <p:sp>
          <p:nvSpPr>
            <p:cNvPr id="44043" name="Freeform 11">
              <a:extLst>
                <a:ext uri="{FF2B5EF4-FFF2-40B4-BE49-F238E27FC236}">
                  <a16:creationId xmlns:a16="http://schemas.microsoft.com/office/drawing/2014/main" id="{89819A6F-A3A1-4708-ABC5-7A180B7CB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" y="119"/>
              <a:ext cx="952" cy="680"/>
            </a:xfrm>
            <a:custGeom>
              <a:avLst/>
              <a:gdLst>
                <a:gd name="T0" fmla="*/ 834 w 834"/>
                <a:gd name="T1" fmla="*/ 468 h 537"/>
                <a:gd name="T2" fmla="*/ 757 w 834"/>
                <a:gd name="T3" fmla="*/ 323 h 537"/>
                <a:gd name="T4" fmla="*/ 694 w 834"/>
                <a:gd name="T5" fmla="*/ 252 h 537"/>
                <a:gd name="T6" fmla="*/ 634 w 834"/>
                <a:gd name="T7" fmla="*/ 204 h 537"/>
                <a:gd name="T8" fmla="*/ 556 w 834"/>
                <a:gd name="T9" fmla="*/ 171 h 537"/>
                <a:gd name="T10" fmla="*/ 460 w 834"/>
                <a:gd name="T11" fmla="*/ 84 h 537"/>
                <a:gd name="T12" fmla="*/ 271 w 834"/>
                <a:gd name="T13" fmla="*/ 18 h 537"/>
                <a:gd name="T14" fmla="*/ 37 w 834"/>
                <a:gd name="T15" fmla="*/ 126 h 537"/>
                <a:gd name="T16" fmla="*/ 197 w 834"/>
                <a:gd name="T17" fmla="*/ 374 h 537"/>
                <a:gd name="T18" fmla="*/ 364 w 834"/>
                <a:gd name="T19" fmla="*/ 395 h 537"/>
                <a:gd name="T20" fmla="*/ 446 w 834"/>
                <a:gd name="T21" fmla="*/ 389 h 537"/>
                <a:gd name="T22" fmla="*/ 558 w 834"/>
                <a:gd name="T23" fmla="*/ 428 h 537"/>
                <a:gd name="T24" fmla="*/ 667 w 834"/>
                <a:gd name="T25" fmla="*/ 406 h 537"/>
                <a:gd name="T26" fmla="*/ 722 w 834"/>
                <a:gd name="T27" fmla="*/ 402 h 537"/>
                <a:gd name="T28" fmla="*/ 797 w 834"/>
                <a:gd name="T2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34" h="537">
                  <a:moveTo>
                    <a:pt x="834" y="468"/>
                  </a:moveTo>
                  <a:cubicBezTo>
                    <a:pt x="821" y="444"/>
                    <a:pt x="780" y="359"/>
                    <a:pt x="757" y="323"/>
                  </a:cubicBezTo>
                  <a:cubicBezTo>
                    <a:pt x="734" y="287"/>
                    <a:pt x="714" y="272"/>
                    <a:pt x="694" y="252"/>
                  </a:cubicBezTo>
                  <a:cubicBezTo>
                    <a:pt x="674" y="232"/>
                    <a:pt x="657" y="218"/>
                    <a:pt x="634" y="204"/>
                  </a:cubicBezTo>
                  <a:cubicBezTo>
                    <a:pt x="611" y="190"/>
                    <a:pt x="585" y="191"/>
                    <a:pt x="556" y="171"/>
                  </a:cubicBezTo>
                  <a:cubicBezTo>
                    <a:pt x="522" y="156"/>
                    <a:pt x="507" y="109"/>
                    <a:pt x="460" y="84"/>
                  </a:cubicBezTo>
                  <a:cubicBezTo>
                    <a:pt x="413" y="59"/>
                    <a:pt x="341" y="11"/>
                    <a:pt x="271" y="18"/>
                  </a:cubicBezTo>
                  <a:cubicBezTo>
                    <a:pt x="211" y="0"/>
                    <a:pt x="74" y="16"/>
                    <a:pt x="37" y="126"/>
                  </a:cubicBezTo>
                  <a:cubicBezTo>
                    <a:pt x="0" y="270"/>
                    <a:pt x="123" y="360"/>
                    <a:pt x="197" y="374"/>
                  </a:cubicBezTo>
                  <a:cubicBezTo>
                    <a:pt x="271" y="388"/>
                    <a:pt x="323" y="392"/>
                    <a:pt x="364" y="395"/>
                  </a:cubicBezTo>
                  <a:cubicBezTo>
                    <a:pt x="406" y="398"/>
                    <a:pt x="413" y="383"/>
                    <a:pt x="446" y="389"/>
                  </a:cubicBezTo>
                  <a:cubicBezTo>
                    <a:pt x="478" y="394"/>
                    <a:pt x="522" y="425"/>
                    <a:pt x="558" y="428"/>
                  </a:cubicBezTo>
                  <a:cubicBezTo>
                    <a:pt x="597" y="433"/>
                    <a:pt x="639" y="420"/>
                    <a:pt x="667" y="406"/>
                  </a:cubicBezTo>
                  <a:cubicBezTo>
                    <a:pt x="694" y="402"/>
                    <a:pt x="700" y="380"/>
                    <a:pt x="722" y="402"/>
                  </a:cubicBezTo>
                  <a:cubicBezTo>
                    <a:pt x="744" y="424"/>
                    <a:pt x="782" y="510"/>
                    <a:pt x="797" y="537"/>
                  </a:cubicBezTo>
                </a:path>
              </a:pathLst>
            </a:custGeom>
            <a:solidFill>
              <a:srgbClr val="FFFF00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44" name="Oval 12">
              <a:extLst>
                <a:ext uri="{FF2B5EF4-FFF2-40B4-BE49-F238E27FC236}">
                  <a16:creationId xmlns:a16="http://schemas.microsoft.com/office/drawing/2014/main" id="{B0FD323D-D919-4858-8AA7-AC2EB51BAB2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272499">
              <a:off x="407" y="413"/>
              <a:ext cx="155" cy="5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45" name="Oval 13">
              <a:extLst>
                <a:ext uri="{FF2B5EF4-FFF2-40B4-BE49-F238E27FC236}">
                  <a16:creationId xmlns:a16="http://schemas.microsoft.com/office/drawing/2014/main" id="{D61FDFD0-6B20-478A-8871-5B0625ED11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" y="471"/>
              <a:ext cx="155" cy="11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46" name="AutoShape 14">
              <a:extLst>
                <a:ext uri="{FF2B5EF4-FFF2-40B4-BE49-F238E27FC236}">
                  <a16:creationId xmlns:a16="http://schemas.microsoft.com/office/drawing/2014/main" id="{1C7839EA-8AF5-4A30-82DA-983C3CC2C9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1" y="356"/>
              <a:ext cx="52" cy="57"/>
            </a:xfrm>
            <a:prstGeom prst="roundRect">
              <a:avLst>
                <a:gd name="adj" fmla="val 31111"/>
              </a:avLst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47" name="Oval 15">
              <a:extLst>
                <a:ext uri="{FF2B5EF4-FFF2-40B4-BE49-F238E27FC236}">
                  <a16:creationId xmlns:a16="http://schemas.microsoft.com/office/drawing/2014/main" id="{4B26C5E1-C4C0-45C7-9B8D-C95D67981D0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207643">
              <a:off x="563" y="356"/>
              <a:ext cx="155" cy="5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4048" name="Group 16">
            <a:extLst>
              <a:ext uri="{FF2B5EF4-FFF2-40B4-BE49-F238E27FC236}">
                <a16:creationId xmlns:a16="http://schemas.microsoft.com/office/drawing/2014/main" id="{463145DC-0F93-4075-BCC0-3DFF2C4CFCBD}"/>
              </a:ext>
            </a:extLst>
          </p:cNvPr>
          <p:cNvGrpSpPr>
            <a:grpSpLocks/>
          </p:cNvGrpSpPr>
          <p:nvPr/>
        </p:nvGrpSpPr>
        <p:grpSpPr bwMode="auto">
          <a:xfrm>
            <a:off x="3482785" y="1052736"/>
            <a:ext cx="1296988" cy="1006475"/>
            <a:chOff x="1474" y="709"/>
            <a:chExt cx="834" cy="537"/>
          </a:xfrm>
        </p:grpSpPr>
        <p:sp>
          <p:nvSpPr>
            <p:cNvPr id="44049" name="Freeform 17">
              <a:extLst>
                <a:ext uri="{FF2B5EF4-FFF2-40B4-BE49-F238E27FC236}">
                  <a16:creationId xmlns:a16="http://schemas.microsoft.com/office/drawing/2014/main" id="{834CA6CF-E907-42C9-BBE5-9BC517D806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4" y="709"/>
              <a:ext cx="834" cy="537"/>
            </a:xfrm>
            <a:custGeom>
              <a:avLst/>
              <a:gdLst>
                <a:gd name="T0" fmla="*/ 834 w 834"/>
                <a:gd name="T1" fmla="*/ 468 h 537"/>
                <a:gd name="T2" fmla="*/ 757 w 834"/>
                <a:gd name="T3" fmla="*/ 323 h 537"/>
                <a:gd name="T4" fmla="*/ 694 w 834"/>
                <a:gd name="T5" fmla="*/ 252 h 537"/>
                <a:gd name="T6" fmla="*/ 634 w 834"/>
                <a:gd name="T7" fmla="*/ 204 h 537"/>
                <a:gd name="T8" fmla="*/ 556 w 834"/>
                <a:gd name="T9" fmla="*/ 171 h 537"/>
                <a:gd name="T10" fmla="*/ 460 w 834"/>
                <a:gd name="T11" fmla="*/ 84 h 537"/>
                <a:gd name="T12" fmla="*/ 271 w 834"/>
                <a:gd name="T13" fmla="*/ 18 h 537"/>
                <a:gd name="T14" fmla="*/ 37 w 834"/>
                <a:gd name="T15" fmla="*/ 126 h 537"/>
                <a:gd name="T16" fmla="*/ 197 w 834"/>
                <a:gd name="T17" fmla="*/ 374 h 537"/>
                <a:gd name="T18" fmla="*/ 364 w 834"/>
                <a:gd name="T19" fmla="*/ 395 h 537"/>
                <a:gd name="T20" fmla="*/ 446 w 834"/>
                <a:gd name="T21" fmla="*/ 389 h 537"/>
                <a:gd name="T22" fmla="*/ 558 w 834"/>
                <a:gd name="T23" fmla="*/ 428 h 537"/>
                <a:gd name="T24" fmla="*/ 667 w 834"/>
                <a:gd name="T25" fmla="*/ 406 h 537"/>
                <a:gd name="T26" fmla="*/ 722 w 834"/>
                <a:gd name="T27" fmla="*/ 402 h 537"/>
                <a:gd name="T28" fmla="*/ 797 w 834"/>
                <a:gd name="T2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34" h="537">
                  <a:moveTo>
                    <a:pt x="834" y="468"/>
                  </a:moveTo>
                  <a:cubicBezTo>
                    <a:pt x="821" y="444"/>
                    <a:pt x="780" y="359"/>
                    <a:pt x="757" y="323"/>
                  </a:cubicBezTo>
                  <a:cubicBezTo>
                    <a:pt x="734" y="287"/>
                    <a:pt x="714" y="272"/>
                    <a:pt x="694" y="252"/>
                  </a:cubicBezTo>
                  <a:cubicBezTo>
                    <a:pt x="674" y="232"/>
                    <a:pt x="657" y="218"/>
                    <a:pt x="634" y="204"/>
                  </a:cubicBezTo>
                  <a:cubicBezTo>
                    <a:pt x="611" y="190"/>
                    <a:pt x="585" y="191"/>
                    <a:pt x="556" y="171"/>
                  </a:cubicBezTo>
                  <a:cubicBezTo>
                    <a:pt x="522" y="156"/>
                    <a:pt x="507" y="109"/>
                    <a:pt x="460" y="84"/>
                  </a:cubicBezTo>
                  <a:cubicBezTo>
                    <a:pt x="413" y="59"/>
                    <a:pt x="341" y="11"/>
                    <a:pt x="271" y="18"/>
                  </a:cubicBezTo>
                  <a:cubicBezTo>
                    <a:pt x="211" y="0"/>
                    <a:pt x="74" y="16"/>
                    <a:pt x="37" y="126"/>
                  </a:cubicBezTo>
                  <a:cubicBezTo>
                    <a:pt x="0" y="270"/>
                    <a:pt x="123" y="360"/>
                    <a:pt x="197" y="374"/>
                  </a:cubicBezTo>
                  <a:cubicBezTo>
                    <a:pt x="271" y="388"/>
                    <a:pt x="323" y="392"/>
                    <a:pt x="364" y="395"/>
                  </a:cubicBezTo>
                  <a:cubicBezTo>
                    <a:pt x="406" y="398"/>
                    <a:pt x="413" y="383"/>
                    <a:pt x="446" y="389"/>
                  </a:cubicBezTo>
                  <a:cubicBezTo>
                    <a:pt x="478" y="394"/>
                    <a:pt x="522" y="425"/>
                    <a:pt x="558" y="428"/>
                  </a:cubicBezTo>
                  <a:cubicBezTo>
                    <a:pt x="597" y="433"/>
                    <a:pt x="639" y="420"/>
                    <a:pt x="667" y="406"/>
                  </a:cubicBezTo>
                  <a:cubicBezTo>
                    <a:pt x="694" y="402"/>
                    <a:pt x="700" y="380"/>
                    <a:pt x="722" y="402"/>
                  </a:cubicBezTo>
                  <a:cubicBezTo>
                    <a:pt x="744" y="424"/>
                    <a:pt x="782" y="510"/>
                    <a:pt x="797" y="537"/>
                  </a:cubicBezTo>
                </a:path>
              </a:pathLst>
            </a:custGeom>
            <a:solidFill>
              <a:srgbClr val="FFFF00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50" name="Oval 18">
              <a:extLst>
                <a:ext uri="{FF2B5EF4-FFF2-40B4-BE49-F238E27FC236}">
                  <a16:creationId xmlns:a16="http://schemas.microsoft.com/office/drawing/2014/main" id="{E3AB1C18-5059-4046-903B-FC787A308F0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272499">
              <a:off x="1572" y="941"/>
              <a:ext cx="136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1" name="Oval 19">
              <a:extLst>
                <a:ext uri="{FF2B5EF4-FFF2-40B4-BE49-F238E27FC236}">
                  <a16:creationId xmlns:a16="http://schemas.microsoft.com/office/drawing/2014/main" id="{251A6CFF-F076-4AA0-A5B1-9FF2791A32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9" y="987"/>
              <a:ext cx="136" cy="9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2" name="AutoShape 20">
              <a:extLst>
                <a:ext uri="{FF2B5EF4-FFF2-40B4-BE49-F238E27FC236}">
                  <a16:creationId xmlns:a16="http://schemas.microsoft.com/office/drawing/2014/main" id="{C2094BB2-BEDF-4936-98CA-430E5178D8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3" y="896"/>
              <a:ext cx="46" cy="45"/>
            </a:xfrm>
            <a:prstGeom prst="roundRect">
              <a:avLst>
                <a:gd name="adj" fmla="val 31111"/>
              </a:avLst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3" name="Oval 21">
              <a:extLst>
                <a:ext uri="{FF2B5EF4-FFF2-40B4-BE49-F238E27FC236}">
                  <a16:creationId xmlns:a16="http://schemas.microsoft.com/office/drawing/2014/main" id="{258BDB70-1B53-4829-A314-DB42633B0AB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653528">
              <a:off x="2142" y="1026"/>
              <a:ext cx="136" cy="9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4" name="Oval 22">
              <a:extLst>
                <a:ext uri="{FF2B5EF4-FFF2-40B4-BE49-F238E27FC236}">
                  <a16:creationId xmlns:a16="http://schemas.microsoft.com/office/drawing/2014/main" id="{E16D6FDA-BB82-41BC-973E-11BB11B7864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653528">
              <a:off x="1673" y="793"/>
              <a:ext cx="136" cy="9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rgbClr val="000020"/>
              </a:solidFill>
              <a:prstDash val="sysDot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44055" name="AutoShape 23">
              <a:extLst>
                <a:ext uri="{FF2B5EF4-FFF2-40B4-BE49-F238E27FC236}">
                  <a16:creationId xmlns:a16="http://schemas.microsoft.com/office/drawing/2014/main" id="{8C7942DC-EB0D-458C-AF99-DA42ED6EFBE9}"/>
                </a:ext>
              </a:extLst>
            </p:cNvPr>
            <p:cNvCxnSpPr>
              <a:cxnSpLocks noChangeShapeType="1"/>
              <a:stCxn id="44054" idx="6"/>
              <a:endCxn id="44053" idx="2"/>
            </p:cNvCxnSpPr>
            <p:nvPr/>
          </p:nvCxnSpPr>
          <p:spPr bwMode="auto">
            <a:xfrm>
              <a:off x="1793" y="889"/>
              <a:ext cx="368" cy="134"/>
            </a:xfrm>
            <a:prstGeom prst="straightConnector1">
              <a:avLst/>
            </a:prstGeom>
            <a:noFill/>
            <a:ln w="28575">
              <a:solidFill>
                <a:srgbClr val="000020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44061" name="Group 29">
            <a:extLst>
              <a:ext uri="{FF2B5EF4-FFF2-40B4-BE49-F238E27FC236}">
                <a16:creationId xmlns:a16="http://schemas.microsoft.com/office/drawing/2014/main" id="{CB690596-C517-4336-8830-4AAB15857221}"/>
              </a:ext>
            </a:extLst>
          </p:cNvPr>
          <p:cNvGrpSpPr>
            <a:grpSpLocks/>
          </p:cNvGrpSpPr>
          <p:nvPr/>
        </p:nvGrpSpPr>
        <p:grpSpPr bwMode="auto">
          <a:xfrm>
            <a:off x="3649350" y="3233739"/>
            <a:ext cx="1512887" cy="1223962"/>
            <a:chOff x="4133" y="1933"/>
            <a:chExt cx="834" cy="537"/>
          </a:xfrm>
        </p:grpSpPr>
        <p:sp>
          <p:nvSpPr>
            <p:cNvPr id="44062" name="Freeform 30">
              <a:extLst>
                <a:ext uri="{FF2B5EF4-FFF2-40B4-BE49-F238E27FC236}">
                  <a16:creationId xmlns:a16="http://schemas.microsoft.com/office/drawing/2014/main" id="{9B5E700B-F4AF-441A-819B-5685BF166F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3" y="1933"/>
              <a:ext cx="834" cy="537"/>
            </a:xfrm>
            <a:custGeom>
              <a:avLst/>
              <a:gdLst>
                <a:gd name="T0" fmla="*/ 834 w 834"/>
                <a:gd name="T1" fmla="*/ 468 h 537"/>
                <a:gd name="T2" fmla="*/ 757 w 834"/>
                <a:gd name="T3" fmla="*/ 323 h 537"/>
                <a:gd name="T4" fmla="*/ 694 w 834"/>
                <a:gd name="T5" fmla="*/ 252 h 537"/>
                <a:gd name="T6" fmla="*/ 634 w 834"/>
                <a:gd name="T7" fmla="*/ 204 h 537"/>
                <a:gd name="T8" fmla="*/ 556 w 834"/>
                <a:gd name="T9" fmla="*/ 171 h 537"/>
                <a:gd name="T10" fmla="*/ 460 w 834"/>
                <a:gd name="T11" fmla="*/ 84 h 537"/>
                <a:gd name="T12" fmla="*/ 271 w 834"/>
                <a:gd name="T13" fmla="*/ 18 h 537"/>
                <a:gd name="T14" fmla="*/ 37 w 834"/>
                <a:gd name="T15" fmla="*/ 126 h 537"/>
                <a:gd name="T16" fmla="*/ 197 w 834"/>
                <a:gd name="T17" fmla="*/ 374 h 537"/>
                <a:gd name="T18" fmla="*/ 364 w 834"/>
                <a:gd name="T19" fmla="*/ 395 h 537"/>
                <a:gd name="T20" fmla="*/ 446 w 834"/>
                <a:gd name="T21" fmla="*/ 389 h 537"/>
                <a:gd name="T22" fmla="*/ 558 w 834"/>
                <a:gd name="T23" fmla="*/ 428 h 537"/>
                <a:gd name="T24" fmla="*/ 667 w 834"/>
                <a:gd name="T25" fmla="*/ 406 h 537"/>
                <a:gd name="T26" fmla="*/ 722 w 834"/>
                <a:gd name="T27" fmla="*/ 402 h 537"/>
                <a:gd name="T28" fmla="*/ 797 w 834"/>
                <a:gd name="T2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34" h="537">
                  <a:moveTo>
                    <a:pt x="834" y="468"/>
                  </a:moveTo>
                  <a:cubicBezTo>
                    <a:pt x="821" y="444"/>
                    <a:pt x="780" y="359"/>
                    <a:pt x="757" y="323"/>
                  </a:cubicBezTo>
                  <a:cubicBezTo>
                    <a:pt x="734" y="287"/>
                    <a:pt x="714" y="272"/>
                    <a:pt x="694" y="252"/>
                  </a:cubicBezTo>
                  <a:cubicBezTo>
                    <a:pt x="674" y="232"/>
                    <a:pt x="657" y="218"/>
                    <a:pt x="634" y="204"/>
                  </a:cubicBezTo>
                  <a:cubicBezTo>
                    <a:pt x="611" y="190"/>
                    <a:pt x="585" y="191"/>
                    <a:pt x="556" y="171"/>
                  </a:cubicBezTo>
                  <a:cubicBezTo>
                    <a:pt x="522" y="156"/>
                    <a:pt x="507" y="109"/>
                    <a:pt x="460" y="84"/>
                  </a:cubicBezTo>
                  <a:cubicBezTo>
                    <a:pt x="413" y="59"/>
                    <a:pt x="341" y="11"/>
                    <a:pt x="271" y="18"/>
                  </a:cubicBezTo>
                  <a:cubicBezTo>
                    <a:pt x="211" y="0"/>
                    <a:pt x="74" y="16"/>
                    <a:pt x="37" y="126"/>
                  </a:cubicBezTo>
                  <a:cubicBezTo>
                    <a:pt x="0" y="270"/>
                    <a:pt x="123" y="360"/>
                    <a:pt x="197" y="374"/>
                  </a:cubicBezTo>
                  <a:cubicBezTo>
                    <a:pt x="271" y="388"/>
                    <a:pt x="323" y="392"/>
                    <a:pt x="364" y="395"/>
                  </a:cubicBezTo>
                  <a:cubicBezTo>
                    <a:pt x="406" y="398"/>
                    <a:pt x="413" y="383"/>
                    <a:pt x="446" y="389"/>
                  </a:cubicBezTo>
                  <a:cubicBezTo>
                    <a:pt x="478" y="394"/>
                    <a:pt x="522" y="425"/>
                    <a:pt x="558" y="428"/>
                  </a:cubicBezTo>
                  <a:cubicBezTo>
                    <a:pt x="597" y="433"/>
                    <a:pt x="639" y="420"/>
                    <a:pt x="667" y="406"/>
                  </a:cubicBezTo>
                  <a:cubicBezTo>
                    <a:pt x="694" y="402"/>
                    <a:pt x="700" y="380"/>
                    <a:pt x="722" y="402"/>
                  </a:cubicBezTo>
                  <a:cubicBezTo>
                    <a:pt x="744" y="424"/>
                    <a:pt x="782" y="510"/>
                    <a:pt x="797" y="537"/>
                  </a:cubicBezTo>
                </a:path>
              </a:pathLst>
            </a:custGeom>
            <a:solidFill>
              <a:srgbClr val="FFFF00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63" name="Oval 31">
              <a:extLst>
                <a:ext uri="{FF2B5EF4-FFF2-40B4-BE49-F238E27FC236}">
                  <a16:creationId xmlns:a16="http://schemas.microsoft.com/office/drawing/2014/main" id="{64E9B477-3DDE-4C4B-9C68-4D324F9CEA5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272499">
              <a:off x="4231" y="2165"/>
              <a:ext cx="136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64" name="Oval 32">
              <a:extLst>
                <a:ext uri="{FF2B5EF4-FFF2-40B4-BE49-F238E27FC236}">
                  <a16:creationId xmlns:a16="http://schemas.microsoft.com/office/drawing/2014/main" id="{51C931A8-6535-4F2F-9A23-4914A3D3C7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8" y="2211"/>
              <a:ext cx="136" cy="9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65" name="AutoShape 33">
              <a:extLst>
                <a:ext uri="{FF2B5EF4-FFF2-40B4-BE49-F238E27FC236}">
                  <a16:creationId xmlns:a16="http://schemas.microsoft.com/office/drawing/2014/main" id="{7FC2B8F5-5935-4B90-B939-9ECBA9D025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2" y="2120"/>
              <a:ext cx="46" cy="45"/>
            </a:xfrm>
            <a:prstGeom prst="roundRect">
              <a:avLst>
                <a:gd name="adj" fmla="val 31111"/>
              </a:avLst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66" name="Oval 34">
              <a:extLst>
                <a:ext uri="{FF2B5EF4-FFF2-40B4-BE49-F238E27FC236}">
                  <a16:creationId xmlns:a16="http://schemas.microsoft.com/office/drawing/2014/main" id="{BD4D98B2-EC9D-41DE-92DF-36A385C1A5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653528">
              <a:off x="4801" y="2250"/>
              <a:ext cx="136" cy="9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prstDash val="sysDot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67" name="Oval 35">
              <a:extLst>
                <a:ext uri="{FF2B5EF4-FFF2-40B4-BE49-F238E27FC236}">
                  <a16:creationId xmlns:a16="http://schemas.microsoft.com/office/drawing/2014/main" id="{B84C0E6B-D4DB-4587-A317-E8A272137C7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653528">
              <a:off x="4422" y="2069"/>
              <a:ext cx="136" cy="9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44068" name="AutoShape 36">
              <a:extLst>
                <a:ext uri="{FF2B5EF4-FFF2-40B4-BE49-F238E27FC236}">
                  <a16:creationId xmlns:a16="http://schemas.microsoft.com/office/drawing/2014/main" id="{6AE74546-F52E-4035-825D-1D7F0D6807F6}"/>
                </a:ext>
              </a:extLst>
            </p:cNvPr>
            <p:cNvCxnSpPr>
              <a:cxnSpLocks noChangeShapeType="1"/>
              <a:stCxn id="44067" idx="6"/>
              <a:endCxn id="44066" idx="2"/>
            </p:cNvCxnSpPr>
            <p:nvPr/>
          </p:nvCxnSpPr>
          <p:spPr bwMode="auto">
            <a:xfrm>
              <a:off x="4538" y="2161"/>
              <a:ext cx="282" cy="86"/>
            </a:xfrm>
            <a:prstGeom prst="straightConnector1">
              <a:avLst/>
            </a:prstGeom>
            <a:noFill/>
            <a:ln w="28575">
              <a:solidFill>
                <a:srgbClr val="000020"/>
              </a:solidFill>
              <a:prstDash val="sysDot"/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44069" name="AutoShape 37">
            <a:extLst>
              <a:ext uri="{FF2B5EF4-FFF2-40B4-BE49-F238E27FC236}">
                <a16:creationId xmlns:a16="http://schemas.microsoft.com/office/drawing/2014/main" id="{9B273A49-5AEC-47F0-82CE-FED82373E4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821" y="2059211"/>
            <a:ext cx="1763712" cy="646986"/>
          </a:xfrm>
          <a:prstGeom prst="wedgeRoundRectCallout">
            <a:avLst>
              <a:gd name="adj1" fmla="val 54743"/>
              <a:gd name="adj2" fmla="val -124841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altLang="en-US" sz="1600" b="1">
                <a:latin typeface="Arial" panose="020B0604020202020204" pitchFamily="34" charset="0"/>
              </a:rPr>
              <a:t>Asimptomatik </a:t>
            </a:r>
            <a:r>
              <a:rPr lang="az-Latn-AZ" altLang="en-US" sz="1600" b="1">
                <a:latin typeface="Arial" panose="020B0604020202020204" pitchFamily="34" charset="0"/>
              </a:rPr>
              <a:t>öd daşı</a:t>
            </a:r>
            <a:endParaRPr lang="tr-TR" altLang="en-US" sz="1600" b="1">
              <a:latin typeface="Arial" panose="020B0604020202020204" pitchFamily="34" charset="0"/>
            </a:endParaRPr>
          </a:p>
        </p:txBody>
      </p:sp>
      <p:sp>
        <p:nvSpPr>
          <p:cNvPr id="44070" name="AutoShape 38">
            <a:extLst>
              <a:ext uri="{FF2B5EF4-FFF2-40B4-BE49-F238E27FC236}">
                <a16:creationId xmlns:a16="http://schemas.microsoft.com/office/drawing/2014/main" id="{9CFF501D-3CD8-4FF6-9F52-3C686A5DC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8381" y="720148"/>
            <a:ext cx="3101381" cy="374571"/>
          </a:xfrm>
          <a:prstGeom prst="wedgeRoundRectCallout">
            <a:avLst>
              <a:gd name="adj1" fmla="val -54678"/>
              <a:gd name="adj2" fmla="val 119062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az-Latn-AZ" altLang="en-US" sz="1600" b="1">
                <a:latin typeface="Arial" panose="020B0604020202020204" pitchFamily="34" charset="0"/>
              </a:rPr>
              <a:t>Daşın kisə axacağını tıxaması</a:t>
            </a:r>
            <a:endParaRPr lang="tr-TR" altLang="en-US" sz="1600" b="1">
              <a:latin typeface="Arial" panose="020B0604020202020204" pitchFamily="34" charset="0"/>
            </a:endParaRPr>
          </a:p>
        </p:txBody>
      </p:sp>
      <p:sp>
        <p:nvSpPr>
          <p:cNvPr id="44071" name="AutoShape 39">
            <a:extLst>
              <a:ext uri="{FF2B5EF4-FFF2-40B4-BE49-F238E27FC236}">
                <a16:creationId xmlns:a16="http://schemas.microsoft.com/office/drawing/2014/main" id="{E1C8D8F8-4C95-40BA-9A32-B3A3F1F54E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9288" y="1574158"/>
            <a:ext cx="1840221" cy="374571"/>
          </a:xfrm>
          <a:prstGeom prst="wedgeRoundRectCallout">
            <a:avLst>
              <a:gd name="adj1" fmla="val -61554"/>
              <a:gd name="adj2" fmla="val 123052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 sz="1600" b="1">
                <a:latin typeface="Arial" panose="020B0604020202020204" pitchFamily="34" charset="0"/>
              </a:rPr>
              <a:t>K</a:t>
            </a:r>
            <a:r>
              <a:rPr lang="az-Latn-AZ" altLang="en-US" sz="1600" b="1">
                <a:latin typeface="Arial" panose="020B0604020202020204" pitchFamily="34" charset="0"/>
              </a:rPr>
              <a:t>əskin xolesistit</a:t>
            </a:r>
            <a:endParaRPr lang="tr-TR" altLang="en-US" sz="1600" b="1">
              <a:latin typeface="Arial" panose="020B0604020202020204" pitchFamily="34" charset="0"/>
            </a:endParaRPr>
          </a:p>
        </p:txBody>
      </p:sp>
      <p:sp>
        <p:nvSpPr>
          <p:cNvPr id="44072" name="AutoShape 40">
            <a:extLst>
              <a:ext uri="{FF2B5EF4-FFF2-40B4-BE49-F238E27FC236}">
                <a16:creationId xmlns:a16="http://schemas.microsoft.com/office/drawing/2014/main" id="{26D508C8-D7C0-49D2-AD74-02A4E27B0E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256" y="4256552"/>
            <a:ext cx="3075733" cy="646986"/>
          </a:xfrm>
          <a:prstGeom prst="wedgeRoundRectCallout">
            <a:avLst>
              <a:gd name="adj1" fmla="val 70228"/>
              <a:gd name="adj2" fmla="val -5876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az-Latn-AZ" altLang="en-US" sz="1600" b="1" dirty="0">
                <a:latin typeface="Arial" panose="020B0604020202020204" pitchFamily="34" charset="0"/>
              </a:rPr>
              <a:t>Tıxanmanın aradan qalxması</a:t>
            </a:r>
            <a:r>
              <a:rPr lang="en-US" altLang="en-US" sz="1600" b="1" dirty="0">
                <a:latin typeface="Arial" panose="020B0604020202020204" pitchFamily="34" charset="0"/>
              </a:rPr>
              <a:t> v</a:t>
            </a:r>
            <a:r>
              <a:rPr lang="az-Latn-AZ" altLang="en-US" sz="1600" b="1" dirty="0">
                <a:latin typeface="Arial" panose="020B0604020202020204" pitchFamily="34" charset="0"/>
              </a:rPr>
              <a:t>ə iltihabın sönməsi</a:t>
            </a:r>
            <a:endParaRPr lang="tr-TR" altLang="en-US" sz="1600" b="1" dirty="0">
              <a:latin typeface="Arial" panose="020B0604020202020204" pitchFamily="34" charset="0"/>
            </a:endParaRPr>
          </a:p>
        </p:txBody>
      </p:sp>
      <p:sp>
        <p:nvSpPr>
          <p:cNvPr id="44073" name="AutoShape 41">
            <a:extLst>
              <a:ext uri="{FF2B5EF4-FFF2-40B4-BE49-F238E27FC236}">
                <a16:creationId xmlns:a16="http://schemas.microsoft.com/office/drawing/2014/main" id="{D7437F66-7F23-4A57-8698-F71272E28BCF}"/>
              </a:ext>
            </a:extLst>
          </p:cNvPr>
          <p:cNvSpPr>
            <a:spLocks noChangeArrowheads="1"/>
          </p:cNvSpPr>
          <p:nvPr/>
        </p:nvSpPr>
        <p:spPr bwMode="auto">
          <a:xfrm rot="1155729">
            <a:off x="2893390" y="1283355"/>
            <a:ext cx="499308" cy="263937"/>
          </a:xfrm>
          <a:prstGeom prst="rightArrow">
            <a:avLst>
              <a:gd name="adj1" fmla="val 50676"/>
              <a:gd name="adj2" fmla="val 5317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74" name="AutoShape 42">
            <a:extLst>
              <a:ext uri="{FF2B5EF4-FFF2-40B4-BE49-F238E27FC236}">
                <a16:creationId xmlns:a16="http://schemas.microsoft.com/office/drawing/2014/main" id="{BBB7986A-EA8C-4C60-8D10-39C20AED641D}"/>
              </a:ext>
            </a:extLst>
          </p:cNvPr>
          <p:cNvSpPr>
            <a:spLocks noChangeArrowheads="1"/>
          </p:cNvSpPr>
          <p:nvPr/>
        </p:nvSpPr>
        <p:spPr bwMode="auto">
          <a:xfrm rot="1321757">
            <a:off x="4964571" y="1948912"/>
            <a:ext cx="522873" cy="241803"/>
          </a:xfrm>
          <a:prstGeom prst="rightArrow">
            <a:avLst>
              <a:gd name="adj1" fmla="val 42352"/>
              <a:gd name="adj2" fmla="val 5461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80" name="AutoShape 48">
            <a:extLst>
              <a:ext uri="{FF2B5EF4-FFF2-40B4-BE49-F238E27FC236}">
                <a16:creationId xmlns:a16="http://schemas.microsoft.com/office/drawing/2014/main" id="{19177602-EF30-4009-8824-03A59C0A14B7}"/>
              </a:ext>
            </a:extLst>
          </p:cNvPr>
          <p:cNvSpPr>
            <a:spLocks noChangeArrowheads="1"/>
          </p:cNvSpPr>
          <p:nvPr/>
        </p:nvSpPr>
        <p:spPr bwMode="auto">
          <a:xfrm rot="10088571">
            <a:off x="3193769" y="1862178"/>
            <a:ext cx="1202313" cy="1367436"/>
          </a:xfrm>
          <a:custGeom>
            <a:avLst/>
            <a:gdLst>
              <a:gd name="G0" fmla="+- 4365250 0 0"/>
              <a:gd name="G1" fmla="+- -4230702 0 0"/>
              <a:gd name="G2" fmla="+- 4365250 0 -4230702"/>
              <a:gd name="G3" fmla="+- 10800 0 0"/>
              <a:gd name="G4" fmla="+- 0 0 436525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966 0 0"/>
              <a:gd name="G9" fmla="+- 0 0 -4230702"/>
              <a:gd name="G10" fmla="+- 8966 0 2700"/>
              <a:gd name="G11" fmla="cos G10 4365250"/>
              <a:gd name="G12" fmla="sin G10 4365250"/>
              <a:gd name="G13" fmla="cos 13500 4365250"/>
              <a:gd name="G14" fmla="sin 13500 4365250"/>
              <a:gd name="G15" fmla="+- G11 10800 0"/>
              <a:gd name="G16" fmla="+- G12 10800 0"/>
              <a:gd name="G17" fmla="+- G13 10800 0"/>
              <a:gd name="G18" fmla="+- G14 10800 0"/>
              <a:gd name="G19" fmla="*/ 8966 1 2"/>
              <a:gd name="G20" fmla="+- G19 5400 0"/>
              <a:gd name="G21" fmla="cos G20 4365250"/>
              <a:gd name="G22" fmla="sin G20 4365250"/>
              <a:gd name="G23" fmla="+- G21 10800 0"/>
              <a:gd name="G24" fmla="+- G12 G23 G22"/>
              <a:gd name="G25" fmla="+- G22 G23 G11"/>
              <a:gd name="G26" fmla="cos 10800 4365250"/>
              <a:gd name="G27" fmla="sin 10800 4365250"/>
              <a:gd name="G28" fmla="cos 8966 4365250"/>
              <a:gd name="G29" fmla="sin 8966 436525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4230702"/>
              <a:gd name="G36" fmla="sin G34 -4230702"/>
              <a:gd name="G37" fmla="+/ -4230702 436525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966 G39"/>
              <a:gd name="G43" fmla="sin 8966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21598 w 21600"/>
              <a:gd name="T5" fmla="*/ 10993 h 21600"/>
              <a:gd name="T6" fmla="*/ 15046 w 21600"/>
              <a:gd name="T7" fmla="*/ 1875 h 21600"/>
              <a:gd name="T8" fmla="*/ 19764 w 21600"/>
              <a:gd name="T9" fmla="*/ 10960 h 21600"/>
              <a:gd name="T10" fmla="*/ 16159 w 21600"/>
              <a:gd name="T11" fmla="*/ 23190 h 21600"/>
              <a:gd name="T12" fmla="*/ 11404 w 21600"/>
              <a:gd name="T13" fmla="*/ 21306 h 21600"/>
              <a:gd name="T14" fmla="*/ 13287 w 21600"/>
              <a:gd name="T15" fmla="*/ 16551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4359" y="19029"/>
                </a:moveTo>
                <a:cubicBezTo>
                  <a:pt x="17641" y="17609"/>
                  <a:pt x="19766" y="14375"/>
                  <a:pt x="19766" y="10800"/>
                </a:cubicBezTo>
                <a:cubicBezTo>
                  <a:pt x="19766" y="7340"/>
                  <a:pt x="17775" y="4189"/>
                  <a:pt x="14652" y="2703"/>
                </a:cubicBezTo>
                <a:lnTo>
                  <a:pt x="15440" y="1047"/>
                </a:lnTo>
                <a:cubicBezTo>
                  <a:pt x="19202" y="2837"/>
                  <a:pt x="21600" y="6633"/>
                  <a:pt x="21600" y="10800"/>
                </a:cubicBezTo>
                <a:cubicBezTo>
                  <a:pt x="21600" y="15107"/>
                  <a:pt x="19040" y="19002"/>
                  <a:pt x="15087" y="20712"/>
                </a:cubicBezTo>
                <a:lnTo>
                  <a:pt x="16159" y="23190"/>
                </a:lnTo>
                <a:lnTo>
                  <a:pt x="11404" y="21306"/>
                </a:lnTo>
                <a:lnTo>
                  <a:pt x="13287" y="16551"/>
                </a:lnTo>
                <a:lnTo>
                  <a:pt x="14359" y="19029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91" name="Text Box 59">
            <a:extLst>
              <a:ext uri="{FF2B5EF4-FFF2-40B4-BE49-F238E27FC236}">
                <a16:creationId xmlns:a16="http://schemas.microsoft.com/office/drawing/2014/main" id="{98FD518D-CD44-426B-B7AD-F5694A14D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2687" y="3817539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1400" b="1" dirty="0">
                <a:latin typeface="Arial" panose="020B0604020202020204" pitchFamily="34" charset="0"/>
              </a:rPr>
              <a:t>50%</a:t>
            </a:r>
            <a:endParaRPr lang="tr-TR" altLang="en-US" sz="1400" b="1" dirty="0">
              <a:latin typeface="Arial" panose="020B0604020202020204" pitchFamily="34" charset="0"/>
            </a:endParaRPr>
          </a:p>
        </p:txBody>
      </p:sp>
      <p:sp>
        <p:nvSpPr>
          <p:cNvPr id="44092" name="Text Box 60">
            <a:extLst>
              <a:ext uri="{FF2B5EF4-FFF2-40B4-BE49-F238E27FC236}">
                <a16:creationId xmlns:a16="http://schemas.microsoft.com/office/drawing/2014/main" id="{0F7677BA-42EF-41CA-894F-EF2C239BD9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5179" y="3659960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1400" b="1" dirty="0">
                <a:latin typeface="Arial" panose="020B0604020202020204" pitchFamily="34" charset="0"/>
              </a:rPr>
              <a:t>50%</a:t>
            </a:r>
            <a:endParaRPr lang="tr-TR" altLang="en-US" sz="1400" b="1" dirty="0">
              <a:latin typeface="Arial" panose="020B0604020202020204" pitchFamily="34" charset="0"/>
            </a:endParaRPr>
          </a:p>
        </p:txBody>
      </p:sp>
      <p:sp>
        <p:nvSpPr>
          <p:cNvPr id="44094" name="AutoShape 62">
            <a:extLst>
              <a:ext uri="{FF2B5EF4-FFF2-40B4-BE49-F238E27FC236}">
                <a16:creationId xmlns:a16="http://schemas.microsoft.com/office/drawing/2014/main" id="{377A4682-EC21-4042-9A5E-A9330BA7F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64940" y="3308954"/>
            <a:ext cx="2235715" cy="374571"/>
          </a:xfrm>
          <a:prstGeom prst="wedgeRoundRectCallout">
            <a:avLst>
              <a:gd name="adj1" fmla="val -90075"/>
              <a:gd name="adj2" fmla="val 64989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en-US" sz="1600" b="1">
                <a:latin typeface="Arial" panose="020B0604020202020204" pitchFamily="34" charset="0"/>
              </a:rPr>
              <a:t>Destruktiv xolesistit</a:t>
            </a:r>
            <a:endParaRPr lang="tr-TR" altLang="en-US" sz="1600" b="1">
              <a:latin typeface="Arial" panose="020B0604020202020204" pitchFamily="34" charset="0"/>
            </a:endParaRPr>
          </a:p>
        </p:txBody>
      </p:sp>
      <p:sp>
        <p:nvSpPr>
          <p:cNvPr id="44099" name="Text Box 67">
            <a:extLst>
              <a:ext uri="{FF2B5EF4-FFF2-40B4-BE49-F238E27FC236}">
                <a16:creationId xmlns:a16="http://schemas.microsoft.com/office/drawing/2014/main" id="{55D6ADA7-32E0-4367-837C-92CD0DA0C7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006" y="1340229"/>
            <a:ext cx="9366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 dirty="0">
                <a:latin typeface="Arial" panose="020B0604020202020204" pitchFamily="34" charset="0"/>
              </a:rPr>
              <a:t>&gt; 6 </a:t>
            </a:r>
            <a:r>
              <a:rPr lang="en-US" altLang="en-US" sz="1600" b="1" dirty="0" err="1">
                <a:latin typeface="Arial" panose="020B0604020202020204" pitchFamily="34" charset="0"/>
              </a:rPr>
              <a:t>saat</a:t>
            </a:r>
            <a:endParaRPr lang="tr-TR" altLang="en-US" sz="1600" b="1" dirty="0">
              <a:latin typeface="Arial" panose="020B0604020202020204" pitchFamily="34" charset="0"/>
            </a:endParaRPr>
          </a:p>
        </p:txBody>
      </p:sp>
      <p:grpSp>
        <p:nvGrpSpPr>
          <p:cNvPr id="44140" name="Group 108">
            <a:extLst>
              <a:ext uri="{FF2B5EF4-FFF2-40B4-BE49-F238E27FC236}">
                <a16:creationId xmlns:a16="http://schemas.microsoft.com/office/drawing/2014/main" id="{26565499-450F-42BA-908D-1058DA0A5FEC}"/>
              </a:ext>
            </a:extLst>
          </p:cNvPr>
          <p:cNvGrpSpPr>
            <a:grpSpLocks/>
          </p:cNvGrpSpPr>
          <p:nvPr/>
        </p:nvGrpSpPr>
        <p:grpSpPr bwMode="auto">
          <a:xfrm>
            <a:off x="5524501" y="2087039"/>
            <a:ext cx="1655762" cy="1152525"/>
            <a:chOff x="2427" y="1071"/>
            <a:chExt cx="1043" cy="726"/>
          </a:xfrm>
        </p:grpSpPr>
        <p:grpSp>
          <p:nvGrpSpPr>
            <p:cNvPr id="44100" name="Group 68">
              <a:extLst>
                <a:ext uri="{FF2B5EF4-FFF2-40B4-BE49-F238E27FC236}">
                  <a16:creationId xmlns:a16="http://schemas.microsoft.com/office/drawing/2014/main" id="{9E6E1745-845A-4267-8482-B031647E2BA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27" y="1071"/>
              <a:ext cx="1043" cy="726"/>
              <a:chOff x="2064" y="1162"/>
              <a:chExt cx="1043" cy="726"/>
            </a:xfrm>
          </p:grpSpPr>
          <p:sp>
            <p:nvSpPr>
              <p:cNvPr id="44056" name="Freeform 24">
                <a:extLst>
                  <a:ext uri="{FF2B5EF4-FFF2-40B4-BE49-F238E27FC236}">
                    <a16:creationId xmlns:a16="http://schemas.microsoft.com/office/drawing/2014/main" id="{1D7A5ED4-C0A1-444E-B21F-395ABE18DA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4" y="1162"/>
                <a:ext cx="1043" cy="726"/>
              </a:xfrm>
              <a:custGeom>
                <a:avLst/>
                <a:gdLst>
                  <a:gd name="T0" fmla="*/ 863 w 863"/>
                  <a:gd name="T1" fmla="*/ 522 h 591"/>
                  <a:gd name="T2" fmla="*/ 786 w 863"/>
                  <a:gd name="T3" fmla="*/ 377 h 591"/>
                  <a:gd name="T4" fmla="*/ 731 w 863"/>
                  <a:gd name="T5" fmla="*/ 289 h 591"/>
                  <a:gd name="T6" fmla="*/ 659 w 863"/>
                  <a:gd name="T7" fmla="*/ 197 h 591"/>
                  <a:gd name="T8" fmla="*/ 525 w 863"/>
                  <a:gd name="T9" fmla="*/ 85 h 591"/>
                  <a:gd name="T10" fmla="*/ 273 w 863"/>
                  <a:gd name="T11" fmla="*/ 15 h 591"/>
                  <a:gd name="T12" fmla="*/ 37 w 863"/>
                  <a:gd name="T13" fmla="*/ 175 h 591"/>
                  <a:gd name="T14" fmla="*/ 139 w 863"/>
                  <a:gd name="T15" fmla="*/ 465 h 591"/>
                  <a:gd name="T16" fmla="*/ 395 w 863"/>
                  <a:gd name="T17" fmla="*/ 535 h 591"/>
                  <a:gd name="T18" fmla="*/ 579 w 863"/>
                  <a:gd name="T19" fmla="*/ 515 h 591"/>
                  <a:gd name="T20" fmla="*/ 693 w 863"/>
                  <a:gd name="T21" fmla="*/ 479 h 591"/>
                  <a:gd name="T22" fmla="*/ 751 w 863"/>
                  <a:gd name="T23" fmla="*/ 456 h 591"/>
                  <a:gd name="T24" fmla="*/ 826 w 863"/>
                  <a:gd name="T25" fmla="*/ 591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63" h="591">
                    <a:moveTo>
                      <a:pt x="863" y="522"/>
                    </a:moveTo>
                    <a:cubicBezTo>
                      <a:pt x="850" y="498"/>
                      <a:pt x="808" y="416"/>
                      <a:pt x="786" y="377"/>
                    </a:cubicBezTo>
                    <a:cubicBezTo>
                      <a:pt x="764" y="338"/>
                      <a:pt x="752" y="319"/>
                      <a:pt x="731" y="289"/>
                    </a:cubicBezTo>
                    <a:cubicBezTo>
                      <a:pt x="710" y="259"/>
                      <a:pt x="693" y="231"/>
                      <a:pt x="659" y="197"/>
                    </a:cubicBezTo>
                    <a:cubicBezTo>
                      <a:pt x="625" y="163"/>
                      <a:pt x="589" y="115"/>
                      <a:pt x="525" y="85"/>
                    </a:cubicBezTo>
                    <a:cubicBezTo>
                      <a:pt x="461" y="55"/>
                      <a:pt x="354" y="0"/>
                      <a:pt x="273" y="15"/>
                    </a:cubicBezTo>
                    <a:cubicBezTo>
                      <a:pt x="197" y="17"/>
                      <a:pt x="89" y="27"/>
                      <a:pt x="37" y="175"/>
                    </a:cubicBezTo>
                    <a:cubicBezTo>
                      <a:pt x="0" y="319"/>
                      <a:pt x="73" y="427"/>
                      <a:pt x="139" y="465"/>
                    </a:cubicBezTo>
                    <a:cubicBezTo>
                      <a:pt x="205" y="503"/>
                      <a:pt x="321" y="529"/>
                      <a:pt x="395" y="535"/>
                    </a:cubicBezTo>
                    <a:cubicBezTo>
                      <a:pt x="468" y="543"/>
                      <a:pt x="529" y="524"/>
                      <a:pt x="579" y="515"/>
                    </a:cubicBezTo>
                    <a:cubicBezTo>
                      <a:pt x="633" y="509"/>
                      <a:pt x="664" y="489"/>
                      <a:pt x="693" y="479"/>
                    </a:cubicBezTo>
                    <a:cubicBezTo>
                      <a:pt x="722" y="469"/>
                      <a:pt x="729" y="437"/>
                      <a:pt x="751" y="456"/>
                    </a:cubicBezTo>
                    <a:cubicBezTo>
                      <a:pt x="773" y="475"/>
                      <a:pt x="811" y="564"/>
                      <a:pt x="826" y="591"/>
                    </a:cubicBezTo>
                  </a:path>
                </a:pathLst>
              </a:custGeom>
              <a:solidFill>
                <a:srgbClr val="FFFF00"/>
              </a:solidFill>
              <a:ln w="57150" cmpd="sng">
                <a:solidFill>
                  <a:srgbClr val="EC3308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60" name="Oval 28">
                <a:extLst>
                  <a:ext uri="{FF2B5EF4-FFF2-40B4-BE49-F238E27FC236}">
                    <a16:creationId xmlns:a16="http://schemas.microsoft.com/office/drawing/2014/main" id="{B01C025E-3D12-4871-95CD-27F3877EC4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2653528">
                <a:off x="2925" y="1616"/>
                <a:ext cx="136" cy="9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EC3308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4057" name="Oval 25">
              <a:extLst>
                <a:ext uri="{FF2B5EF4-FFF2-40B4-BE49-F238E27FC236}">
                  <a16:creationId xmlns:a16="http://schemas.microsoft.com/office/drawing/2014/main" id="{46A29176-A0E9-4118-8D4A-3BB8BE9A87E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272499">
              <a:off x="2561" y="1479"/>
              <a:ext cx="136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8" name="Oval 26">
              <a:extLst>
                <a:ext uri="{FF2B5EF4-FFF2-40B4-BE49-F238E27FC236}">
                  <a16:creationId xmlns:a16="http://schemas.microsoft.com/office/drawing/2014/main" id="{E5F175D9-835E-44AA-A80A-729FD0B913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8" y="1525"/>
              <a:ext cx="136" cy="9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9" name="AutoShape 27">
              <a:extLst>
                <a:ext uri="{FF2B5EF4-FFF2-40B4-BE49-F238E27FC236}">
                  <a16:creationId xmlns:a16="http://schemas.microsoft.com/office/drawing/2014/main" id="{863C133D-5733-4C1B-969B-6B595B6E61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52" y="1434"/>
              <a:ext cx="46" cy="45"/>
            </a:xfrm>
            <a:prstGeom prst="roundRect">
              <a:avLst>
                <a:gd name="adj" fmla="val 31111"/>
              </a:avLst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4117" name="Text Box 85">
            <a:extLst>
              <a:ext uri="{FF2B5EF4-FFF2-40B4-BE49-F238E27FC236}">
                <a16:creationId xmlns:a16="http://schemas.microsoft.com/office/drawing/2014/main" id="{F25E35C4-072F-462E-88BF-9E4CA5F3FC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6914" y="5461000"/>
            <a:ext cx="11509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1400" b="1">
                <a:latin typeface="Arial" panose="020B0604020202020204" pitchFamily="34" charset="0"/>
              </a:rPr>
              <a:t>Perforasiya</a:t>
            </a:r>
            <a:endParaRPr lang="en-US" altLang="en-US" sz="1400" b="1">
              <a:latin typeface="Arial" panose="020B0604020202020204" pitchFamily="34" charset="0"/>
            </a:endParaRPr>
          </a:p>
        </p:txBody>
      </p:sp>
      <p:sp>
        <p:nvSpPr>
          <p:cNvPr id="44118" name="Text Box 86">
            <a:extLst>
              <a:ext uri="{FF2B5EF4-FFF2-40B4-BE49-F238E27FC236}">
                <a16:creationId xmlns:a16="http://schemas.microsoft.com/office/drawing/2014/main" id="{84109ED5-3C5C-493F-9C12-D3AD8FA49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7314" y="5949280"/>
            <a:ext cx="970137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1400" b="1" dirty="0">
                <a:latin typeface="Arial" panose="020B0604020202020204" pitchFamily="34" charset="0"/>
              </a:rPr>
              <a:t>Absess</a:t>
            </a:r>
          </a:p>
          <a:p>
            <a:r>
              <a:rPr lang="az-Latn-AZ" altLang="en-US" sz="1400" b="1" dirty="0">
                <a:latin typeface="Arial" panose="020B0604020202020204" pitchFamily="34" charset="0"/>
              </a:rPr>
              <a:t>Peritonot</a:t>
            </a:r>
          </a:p>
          <a:p>
            <a:r>
              <a:rPr lang="az-Latn-AZ" altLang="en-US" sz="1400" b="1" dirty="0">
                <a:latin typeface="Arial" panose="020B0604020202020204" pitchFamily="34" charset="0"/>
              </a:rPr>
              <a:t>Fistula</a:t>
            </a:r>
            <a:endParaRPr lang="en-US" altLang="en-US" sz="1400" b="1" dirty="0">
              <a:latin typeface="Arial" panose="020B0604020202020204" pitchFamily="34" charset="0"/>
            </a:endParaRPr>
          </a:p>
        </p:txBody>
      </p:sp>
      <p:sp>
        <p:nvSpPr>
          <p:cNvPr id="44119" name="Text Box 87">
            <a:extLst>
              <a:ext uri="{FF2B5EF4-FFF2-40B4-BE49-F238E27FC236}">
                <a16:creationId xmlns:a16="http://schemas.microsoft.com/office/drawing/2014/main" id="{692DDED4-2B83-48FA-A7B8-0D39D8BFDF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8701" y="5229225"/>
            <a:ext cx="10699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1400" b="1">
                <a:latin typeface="Arial" panose="020B0604020202020204" pitchFamily="34" charset="0"/>
              </a:rPr>
              <a:t>Daşa bağlı</a:t>
            </a:r>
            <a:endParaRPr lang="en-US" altLang="en-US" sz="1400" b="1">
              <a:latin typeface="Arial" panose="020B0604020202020204" pitchFamily="34" charset="0"/>
            </a:endParaRPr>
          </a:p>
        </p:txBody>
      </p:sp>
      <p:cxnSp>
        <p:nvCxnSpPr>
          <p:cNvPr id="44120" name="AutoShape 88">
            <a:extLst>
              <a:ext uri="{FF2B5EF4-FFF2-40B4-BE49-F238E27FC236}">
                <a16:creationId xmlns:a16="http://schemas.microsoft.com/office/drawing/2014/main" id="{681DFC8B-941C-4855-86DD-7F4AE6A2BDF8}"/>
              </a:ext>
            </a:extLst>
          </p:cNvPr>
          <p:cNvCxnSpPr>
            <a:cxnSpLocks noChangeShapeType="1"/>
            <a:stCxn id="44123" idx="2"/>
            <a:endCxn id="44117" idx="0"/>
          </p:cNvCxnSpPr>
          <p:nvPr/>
        </p:nvCxnSpPr>
        <p:spPr bwMode="auto">
          <a:xfrm flipH="1">
            <a:off x="3812383" y="5011738"/>
            <a:ext cx="2248692" cy="449262"/>
          </a:xfrm>
          <a:prstGeom prst="straightConnector1">
            <a:avLst/>
          </a:prstGeom>
          <a:noFill/>
          <a:ln w="3810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4121" name="AutoShape 89">
            <a:extLst>
              <a:ext uri="{FF2B5EF4-FFF2-40B4-BE49-F238E27FC236}">
                <a16:creationId xmlns:a16="http://schemas.microsoft.com/office/drawing/2014/main" id="{5B9DB66F-7877-4CD3-AD38-DD27F2A18129}"/>
              </a:ext>
            </a:extLst>
          </p:cNvPr>
          <p:cNvCxnSpPr>
            <a:cxnSpLocks noChangeShapeType="1"/>
            <a:stCxn id="44117" idx="2"/>
            <a:endCxn id="44118" idx="0"/>
          </p:cNvCxnSpPr>
          <p:nvPr/>
        </p:nvCxnSpPr>
        <p:spPr bwMode="auto">
          <a:xfrm>
            <a:off x="3812383" y="5765800"/>
            <a:ext cx="0" cy="183480"/>
          </a:xfrm>
          <a:prstGeom prst="straightConnector1">
            <a:avLst/>
          </a:prstGeom>
          <a:noFill/>
          <a:ln w="3810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4122" name="AutoShape 90">
            <a:extLst>
              <a:ext uri="{FF2B5EF4-FFF2-40B4-BE49-F238E27FC236}">
                <a16:creationId xmlns:a16="http://schemas.microsoft.com/office/drawing/2014/main" id="{0A191D26-E3C9-45D5-A8B9-3BF983C90FD1}"/>
              </a:ext>
            </a:extLst>
          </p:cNvPr>
          <p:cNvCxnSpPr>
            <a:cxnSpLocks noChangeShapeType="1"/>
            <a:stCxn id="44123" idx="2"/>
            <a:endCxn id="44119" idx="0"/>
          </p:cNvCxnSpPr>
          <p:nvPr/>
        </p:nvCxnSpPr>
        <p:spPr bwMode="auto">
          <a:xfrm>
            <a:off x="6061076" y="5011739"/>
            <a:ext cx="582613" cy="217487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4123" name="Text Box 91">
            <a:extLst>
              <a:ext uri="{FF2B5EF4-FFF2-40B4-BE49-F238E27FC236}">
                <a16:creationId xmlns:a16="http://schemas.microsoft.com/office/drawing/2014/main" id="{5971ACCA-3A3E-4746-A0F5-0F8A62A60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6675" y="4675188"/>
            <a:ext cx="1828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1600" b="1">
                <a:latin typeface="Arial" panose="020B0604020202020204" pitchFamily="34" charset="0"/>
              </a:rPr>
              <a:t>AĞIRLAŞMALAR</a:t>
            </a:r>
            <a:endParaRPr lang="en-US" altLang="en-US" sz="1600" b="1">
              <a:latin typeface="Arial" panose="020B0604020202020204" pitchFamily="34" charset="0"/>
            </a:endParaRPr>
          </a:p>
        </p:txBody>
      </p:sp>
      <p:sp>
        <p:nvSpPr>
          <p:cNvPr id="44124" name="Text Box 92">
            <a:extLst>
              <a:ext uri="{FF2B5EF4-FFF2-40B4-BE49-F238E27FC236}">
                <a16:creationId xmlns:a16="http://schemas.microsoft.com/office/drawing/2014/main" id="{4C166E8F-33B2-40C0-B4E1-A8C1E4EF39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139" y="5461000"/>
            <a:ext cx="12080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1400" b="1">
                <a:latin typeface="Arial" panose="020B0604020202020204" pitchFamily="34" charset="0"/>
              </a:rPr>
              <a:t>Ağır ilatihab</a:t>
            </a:r>
            <a:endParaRPr lang="en-US" altLang="en-US" sz="1400" b="1">
              <a:latin typeface="Arial" panose="020B0604020202020204" pitchFamily="34" charset="0"/>
            </a:endParaRPr>
          </a:p>
        </p:txBody>
      </p:sp>
      <p:sp>
        <p:nvSpPr>
          <p:cNvPr id="44125" name="Text Box 93">
            <a:extLst>
              <a:ext uri="{FF2B5EF4-FFF2-40B4-BE49-F238E27FC236}">
                <a16:creationId xmlns:a16="http://schemas.microsoft.com/office/drawing/2014/main" id="{168E5B0A-278B-4038-A2CC-E9471FA7D3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7828" y="5949280"/>
            <a:ext cx="12811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1400" b="1" dirty="0">
                <a:latin typeface="Arial" panose="020B0604020202020204" pitchFamily="34" charset="0"/>
              </a:rPr>
              <a:t>Empiema</a:t>
            </a:r>
          </a:p>
          <a:p>
            <a:pPr algn="ctr"/>
            <a:r>
              <a:rPr lang="az-Latn-AZ" altLang="en-US" sz="1400" b="1" dirty="0">
                <a:latin typeface="Arial" panose="020B0604020202020204" pitchFamily="34" charset="0"/>
              </a:rPr>
              <a:t>Emfizematoz</a:t>
            </a:r>
            <a:endParaRPr lang="en-US" altLang="en-US" sz="1400" b="1" dirty="0">
              <a:latin typeface="Arial" panose="020B0604020202020204" pitchFamily="34" charset="0"/>
            </a:endParaRPr>
          </a:p>
        </p:txBody>
      </p:sp>
      <p:sp>
        <p:nvSpPr>
          <p:cNvPr id="44126" name="Text Box 94">
            <a:extLst>
              <a:ext uri="{FF2B5EF4-FFF2-40B4-BE49-F238E27FC236}">
                <a16:creationId xmlns:a16="http://schemas.microsoft.com/office/drawing/2014/main" id="{41F312ED-7CB8-4A4A-9982-2B12D8A7E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5388" y="5805488"/>
            <a:ext cx="151676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1400" b="1">
                <a:latin typeface="Arial" panose="020B0604020202020204" pitchFamily="34" charset="0"/>
              </a:rPr>
              <a:t>Xolelitiaz</a:t>
            </a:r>
          </a:p>
          <a:p>
            <a:r>
              <a:rPr lang="az-Latn-AZ" altLang="en-US" sz="1400" b="1">
                <a:latin typeface="Arial" panose="020B0604020202020204" pitchFamily="34" charset="0"/>
              </a:rPr>
              <a:t>Mexaniki sarılıq</a:t>
            </a:r>
          </a:p>
          <a:p>
            <a:r>
              <a:rPr lang="az-Latn-AZ" altLang="en-US" sz="1400" b="1">
                <a:latin typeface="Arial" panose="020B0604020202020204" pitchFamily="34" charset="0"/>
              </a:rPr>
              <a:t>Xolangit</a:t>
            </a:r>
            <a:endParaRPr lang="en-US" altLang="en-US" sz="1400" b="1">
              <a:latin typeface="Arial" panose="020B0604020202020204" pitchFamily="34" charset="0"/>
            </a:endParaRPr>
          </a:p>
        </p:txBody>
      </p:sp>
      <p:cxnSp>
        <p:nvCxnSpPr>
          <p:cNvPr id="44127" name="AutoShape 95">
            <a:extLst>
              <a:ext uri="{FF2B5EF4-FFF2-40B4-BE49-F238E27FC236}">
                <a16:creationId xmlns:a16="http://schemas.microsoft.com/office/drawing/2014/main" id="{A76098F5-3950-410B-9618-C531772F9ADC}"/>
              </a:ext>
            </a:extLst>
          </p:cNvPr>
          <p:cNvCxnSpPr>
            <a:cxnSpLocks noChangeShapeType="1"/>
            <a:stCxn id="44123" idx="2"/>
            <a:endCxn id="44124" idx="0"/>
          </p:cNvCxnSpPr>
          <p:nvPr/>
        </p:nvCxnSpPr>
        <p:spPr bwMode="auto">
          <a:xfrm flipH="1">
            <a:off x="2339975" y="5011738"/>
            <a:ext cx="3721100" cy="449262"/>
          </a:xfrm>
          <a:prstGeom prst="straightConnector1">
            <a:avLst/>
          </a:prstGeom>
          <a:noFill/>
          <a:ln w="28575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4128" name="AutoShape 96">
            <a:extLst>
              <a:ext uri="{FF2B5EF4-FFF2-40B4-BE49-F238E27FC236}">
                <a16:creationId xmlns:a16="http://schemas.microsoft.com/office/drawing/2014/main" id="{3169927E-B9E8-458E-848B-5937FF134133}"/>
              </a:ext>
            </a:extLst>
          </p:cNvPr>
          <p:cNvCxnSpPr>
            <a:cxnSpLocks noChangeShapeType="1"/>
            <a:stCxn id="44124" idx="2"/>
            <a:endCxn id="44125" idx="0"/>
          </p:cNvCxnSpPr>
          <p:nvPr/>
        </p:nvCxnSpPr>
        <p:spPr bwMode="auto">
          <a:xfrm flipH="1">
            <a:off x="2338388" y="5765800"/>
            <a:ext cx="795" cy="183480"/>
          </a:xfrm>
          <a:prstGeom prst="straightConnector1">
            <a:avLst/>
          </a:prstGeom>
          <a:noFill/>
          <a:ln w="28575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4129" name="AutoShape 97">
            <a:extLst>
              <a:ext uri="{FF2B5EF4-FFF2-40B4-BE49-F238E27FC236}">
                <a16:creationId xmlns:a16="http://schemas.microsoft.com/office/drawing/2014/main" id="{57B243AA-756D-49EC-848D-2DEF1507A24B}"/>
              </a:ext>
            </a:extLst>
          </p:cNvPr>
          <p:cNvCxnSpPr>
            <a:cxnSpLocks noChangeShapeType="1"/>
            <a:stCxn id="44119" idx="2"/>
            <a:endCxn id="44126" idx="0"/>
          </p:cNvCxnSpPr>
          <p:nvPr/>
        </p:nvCxnSpPr>
        <p:spPr bwMode="auto">
          <a:xfrm flipH="1">
            <a:off x="5763770" y="5534026"/>
            <a:ext cx="879919" cy="271463"/>
          </a:xfrm>
          <a:prstGeom prst="straightConnector1">
            <a:avLst/>
          </a:prstGeom>
          <a:noFill/>
          <a:ln w="28575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44141" name="Group 109">
            <a:extLst>
              <a:ext uri="{FF2B5EF4-FFF2-40B4-BE49-F238E27FC236}">
                <a16:creationId xmlns:a16="http://schemas.microsoft.com/office/drawing/2014/main" id="{A2B09B62-2E07-4DFD-BD8C-13B3E3592214}"/>
              </a:ext>
            </a:extLst>
          </p:cNvPr>
          <p:cNvGrpSpPr>
            <a:grpSpLocks/>
          </p:cNvGrpSpPr>
          <p:nvPr/>
        </p:nvGrpSpPr>
        <p:grpSpPr bwMode="auto">
          <a:xfrm>
            <a:off x="7608888" y="3571876"/>
            <a:ext cx="1655762" cy="1152525"/>
            <a:chOff x="3833" y="2250"/>
            <a:chExt cx="1043" cy="726"/>
          </a:xfrm>
        </p:grpSpPr>
        <p:sp>
          <p:nvSpPr>
            <p:cNvPr id="44108" name="Freeform 76">
              <a:extLst>
                <a:ext uri="{FF2B5EF4-FFF2-40B4-BE49-F238E27FC236}">
                  <a16:creationId xmlns:a16="http://schemas.microsoft.com/office/drawing/2014/main" id="{2A9CFC0A-903D-4928-B32A-566B9B40C8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3" y="2250"/>
              <a:ext cx="1043" cy="726"/>
            </a:xfrm>
            <a:custGeom>
              <a:avLst/>
              <a:gdLst>
                <a:gd name="T0" fmla="*/ 863 w 863"/>
                <a:gd name="T1" fmla="*/ 522 h 591"/>
                <a:gd name="T2" fmla="*/ 786 w 863"/>
                <a:gd name="T3" fmla="*/ 377 h 591"/>
                <a:gd name="T4" fmla="*/ 731 w 863"/>
                <a:gd name="T5" fmla="*/ 289 h 591"/>
                <a:gd name="T6" fmla="*/ 659 w 863"/>
                <a:gd name="T7" fmla="*/ 197 h 591"/>
                <a:gd name="T8" fmla="*/ 525 w 863"/>
                <a:gd name="T9" fmla="*/ 85 h 591"/>
                <a:gd name="T10" fmla="*/ 273 w 863"/>
                <a:gd name="T11" fmla="*/ 15 h 591"/>
                <a:gd name="T12" fmla="*/ 37 w 863"/>
                <a:gd name="T13" fmla="*/ 175 h 591"/>
                <a:gd name="T14" fmla="*/ 139 w 863"/>
                <a:gd name="T15" fmla="*/ 465 h 591"/>
                <a:gd name="T16" fmla="*/ 395 w 863"/>
                <a:gd name="T17" fmla="*/ 535 h 591"/>
                <a:gd name="T18" fmla="*/ 579 w 863"/>
                <a:gd name="T19" fmla="*/ 515 h 591"/>
                <a:gd name="T20" fmla="*/ 693 w 863"/>
                <a:gd name="T21" fmla="*/ 479 h 591"/>
                <a:gd name="T22" fmla="*/ 751 w 863"/>
                <a:gd name="T23" fmla="*/ 456 h 591"/>
                <a:gd name="T24" fmla="*/ 826 w 863"/>
                <a:gd name="T25" fmla="*/ 591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3" h="591">
                  <a:moveTo>
                    <a:pt x="863" y="522"/>
                  </a:moveTo>
                  <a:cubicBezTo>
                    <a:pt x="850" y="498"/>
                    <a:pt x="808" y="416"/>
                    <a:pt x="786" y="377"/>
                  </a:cubicBezTo>
                  <a:cubicBezTo>
                    <a:pt x="764" y="338"/>
                    <a:pt x="752" y="319"/>
                    <a:pt x="731" y="289"/>
                  </a:cubicBezTo>
                  <a:cubicBezTo>
                    <a:pt x="710" y="259"/>
                    <a:pt x="693" y="231"/>
                    <a:pt x="659" y="197"/>
                  </a:cubicBezTo>
                  <a:cubicBezTo>
                    <a:pt x="625" y="163"/>
                    <a:pt x="589" y="115"/>
                    <a:pt x="525" y="85"/>
                  </a:cubicBezTo>
                  <a:cubicBezTo>
                    <a:pt x="461" y="55"/>
                    <a:pt x="354" y="0"/>
                    <a:pt x="273" y="15"/>
                  </a:cubicBezTo>
                  <a:cubicBezTo>
                    <a:pt x="197" y="17"/>
                    <a:pt x="89" y="27"/>
                    <a:pt x="37" y="175"/>
                  </a:cubicBezTo>
                  <a:cubicBezTo>
                    <a:pt x="0" y="319"/>
                    <a:pt x="73" y="427"/>
                    <a:pt x="139" y="465"/>
                  </a:cubicBezTo>
                  <a:cubicBezTo>
                    <a:pt x="205" y="503"/>
                    <a:pt x="321" y="529"/>
                    <a:pt x="395" y="535"/>
                  </a:cubicBezTo>
                  <a:cubicBezTo>
                    <a:pt x="468" y="543"/>
                    <a:pt x="529" y="524"/>
                    <a:pt x="579" y="515"/>
                  </a:cubicBezTo>
                  <a:cubicBezTo>
                    <a:pt x="633" y="509"/>
                    <a:pt x="664" y="489"/>
                    <a:pt x="693" y="479"/>
                  </a:cubicBezTo>
                  <a:cubicBezTo>
                    <a:pt x="722" y="469"/>
                    <a:pt x="729" y="437"/>
                    <a:pt x="751" y="456"/>
                  </a:cubicBezTo>
                  <a:cubicBezTo>
                    <a:pt x="773" y="475"/>
                    <a:pt x="811" y="564"/>
                    <a:pt x="826" y="591"/>
                  </a:cubicBezTo>
                </a:path>
              </a:pathLst>
            </a:custGeom>
            <a:solidFill>
              <a:srgbClr val="E59E0F"/>
            </a:solidFill>
            <a:ln w="57150" cmpd="sng">
              <a:solidFill>
                <a:srgbClr val="EC330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130" name="Freeform 98">
              <a:extLst>
                <a:ext uri="{FF2B5EF4-FFF2-40B4-BE49-F238E27FC236}">
                  <a16:creationId xmlns:a16="http://schemas.microsoft.com/office/drawing/2014/main" id="{CC16004A-78EA-4D97-A25D-9E1DBC1B2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6" y="2367"/>
              <a:ext cx="870" cy="609"/>
            </a:xfrm>
            <a:custGeom>
              <a:avLst/>
              <a:gdLst>
                <a:gd name="T0" fmla="*/ 870 w 870"/>
                <a:gd name="T1" fmla="*/ 535 h 609"/>
                <a:gd name="T2" fmla="*/ 789 w 870"/>
                <a:gd name="T3" fmla="*/ 379 h 609"/>
                <a:gd name="T4" fmla="*/ 658 w 870"/>
                <a:gd name="T5" fmla="*/ 323 h 609"/>
                <a:gd name="T6" fmla="*/ 656 w 870"/>
                <a:gd name="T7" fmla="*/ 185 h 609"/>
                <a:gd name="T8" fmla="*/ 496 w 870"/>
                <a:gd name="T9" fmla="*/ 101 h 609"/>
                <a:gd name="T10" fmla="*/ 334 w 870"/>
                <a:gd name="T11" fmla="*/ 11 h 609"/>
                <a:gd name="T12" fmla="*/ 178 w 870"/>
                <a:gd name="T13" fmla="*/ 35 h 609"/>
                <a:gd name="T14" fmla="*/ 24 w 870"/>
                <a:gd name="T15" fmla="*/ 185 h 609"/>
                <a:gd name="T16" fmla="*/ 88 w 870"/>
                <a:gd name="T17" fmla="*/ 347 h 609"/>
                <a:gd name="T18" fmla="*/ 132 w 870"/>
                <a:gd name="T19" fmla="*/ 497 h 609"/>
                <a:gd name="T20" fmla="*/ 360 w 870"/>
                <a:gd name="T21" fmla="*/ 503 h 609"/>
                <a:gd name="T22" fmla="*/ 572 w 870"/>
                <a:gd name="T23" fmla="*/ 527 h 609"/>
                <a:gd name="T24" fmla="*/ 646 w 870"/>
                <a:gd name="T25" fmla="*/ 443 h 609"/>
                <a:gd name="T26" fmla="*/ 752 w 870"/>
                <a:gd name="T27" fmla="*/ 464 h 609"/>
                <a:gd name="T28" fmla="*/ 831 w 870"/>
                <a:gd name="T2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70" h="609">
                  <a:moveTo>
                    <a:pt x="870" y="535"/>
                  </a:moveTo>
                  <a:cubicBezTo>
                    <a:pt x="856" y="509"/>
                    <a:pt x="824" y="414"/>
                    <a:pt x="789" y="379"/>
                  </a:cubicBezTo>
                  <a:cubicBezTo>
                    <a:pt x="754" y="344"/>
                    <a:pt x="680" y="355"/>
                    <a:pt x="658" y="323"/>
                  </a:cubicBezTo>
                  <a:cubicBezTo>
                    <a:pt x="636" y="291"/>
                    <a:pt x="683" y="222"/>
                    <a:pt x="656" y="185"/>
                  </a:cubicBezTo>
                  <a:cubicBezTo>
                    <a:pt x="629" y="148"/>
                    <a:pt x="550" y="130"/>
                    <a:pt x="496" y="101"/>
                  </a:cubicBezTo>
                  <a:cubicBezTo>
                    <a:pt x="442" y="72"/>
                    <a:pt x="387" y="22"/>
                    <a:pt x="334" y="11"/>
                  </a:cubicBezTo>
                  <a:cubicBezTo>
                    <a:pt x="281" y="0"/>
                    <a:pt x="230" y="6"/>
                    <a:pt x="178" y="35"/>
                  </a:cubicBezTo>
                  <a:cubicBezTo>
                    <a:pt x="98" y="37"/>
                    <a:pt x="79" y="26"/>
                    <a:pt x="24" y="185"/>
                  </a:cubicBezTo>
                  <a:cubicBezTo>
                    <a:pt x="0" y="241"/>
                    <a:pt x="70" y="295"/>
                    <a:pt x="88" y="347"/>
                  </a:cubicBezTo>
                  <a:cubicBezTo>
                    <a:pt x="106" y="399"/>
                    <a:pt x="87" y="471"/>
                    <a:pt x="132" y="497"/>
                  </a:cubicBezTo>
                  <a:cubicBezTo>
                    <a:pt x="201" y="538"/>
                    <a:pt x="287" y="498"/>
                    <a:pt x="360" y="503"/>
                  </a:cubicBezTo>
                  <a:cubicBezTo>
                    <a:pt x="433" y="508"/>
                    <a:pt x="524" y="537"/>
                    <a:pt x="572" y="527"/>
                  </a:cubicBezTo>
                  <a:cubicBezTo>
                    <a:pt x="628" y="521"/>
                    <a:pt x="616" y="453"/>
                    <a:pt x="646" y="443"/>
                  </a:cubicBezTo>
                  <a:cubicBezTo>
                    <a:pt x="676" y="433"/>
                    <a:pt x="721" y="436"/>
                    <a:pt x="752" y="464"/>
                  </a:cubicBezTo>
                  <a:cubicBezTo>
                    <a:pt x="783" y="492"/>
                    <a:pt x="815" y="580"/>
                    <a:pt x="831" y="609"/>
                  </a:cubicBezTo>
                </a:path>
              </a:pathLst>
            </a:custGeom>
            <a:solidFill>
              <a:srgbClr val="FFFF00"/>
            </a:solidFill>
            <a:ln w="57150" cmpd="sng">
              <a:solidFill>
                <a:srgbClr val="EC330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109" name="Oval 77">
              <a:extLst>
                <a:ext uri="{FF2B5EF4-FFF2-40B4-BE49-F238E27FC236}">
                  <a16:creationId xmlns:a16="http://schemas.microsoft.com/office/drawing/2014/main" id="{FAB93ADE-242B-43AD-8626-DF9746AD66F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653528">
              <a:off x="4604" y="2704"/>
              <a:ext cx="136" cy="9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110" name="Oval 78">
              <a:extLst>
                <a:ext uri="{FF2B5EF4-FFF2-40B4-BE49-F238E27FC236}">
                  <a16:creationId xmlns:a16="http://schemas.microsoft.com/office/drawing/2014/main" id="{DB422CA5-2981-491B-96C2-915271A5F56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272499">
              <a:off x="4105" y="2613"/>
              <a:ext cx="136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111" name="Oval 79">
              <a:extLst>
                <a:ext uri="{FF2B5EF4-FFF2-40B4-BE49-F238E27FC236}">
                  <a16:creationId xmlns:a16="http://schemas.microsoft.com/office/drawing/2014/main" id="{7BD5C11F-BE1C-4F9E-98B8-43E40B2DF4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42" y="2659"/>
              <a:ext cx="136" cy="9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112" name="AutoShape 80">
              <a:extLst>
                <a:ext uri="{FF2B5EF4-FFF2-40B4-BE49-F238E27FC236}">
                  <a16:creationId xmlns:a16="http://schemas.microsoft.com/office/drawing/2014/main" id="{175111A4-D493-4B40-93AC-CB176F256F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6" y="2568"/>
              <a:ext cx="46" cy="45"/>
            </a:xfrm>
            <a:prstGeom prst="roundRect">
              <a:avLst>
                <a:gd name="adj" fmla="val 31111"/>
              </a:avLst>
            </a:prstGeom>
            <a:solidFill>
              <a:schemeClr val="accent1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4132" name="Text Box 100">
            <a:extLst>
              <a:ext uri="{FF2B5EF4-FFF2-40B4-BE49-F238E27FC236}">
                <a16:creationId xmlns:a16="http://schemas.microsoft.com/office/drawing/2014/main" id="{E67C6EF7-0FAD-408C-8B9C-3405B8D83E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4964" y="5805488"/>
            <a:ext cx="1896673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1400" b="1">
                <a:latin typeface="Arial" panose="020B0604020202020204" pitchFamily="34" charset="0"/>
              </a:rPr>
              <a:t>Pankreatit</a:t>
            </a:r>
          </a:p>
          <a:p>
            <a:r>
              <a:rPr lang="az-Latn-AZ" altLang="en-US" sz="1400" b="1">
                <a:latin typeface="Arial" panose="020B0604020202020204" pitchFamily="34" charset="0"/>
              </a:rPr>
              <a:t>Mirizzi sindromu</a:t>
            </a:r>
          </a:p>
          <a:p>
            <a:r>
              <a:rPr lang="az-Latn-AZ" altLang="en-US" sz="1400" b="1">
                <a:latin typeface="Arial" panose="020B0604020202020204" pitchFamily="34" charset="0"/>
              </a:rPr>
              <a:t>Bagırsaq keçməzliyi</a:t>
            </a:r>
            <a:endParaRPr lang="en-US" altLang="en-US" sz="1400" b="1">
              <a:latin typeface="Arial" panose="020B0604020202020204" pitchFamily="34" charset="0"/>
            </a:endParaRPr>
          </a:p>
        </p:txBody>
      </p:sp>
      <p:cxnSp>
        <p:nvCxnSpPr>
          <p:cNvPr id="44133" name="AutoShape 101">
            <a:extLst>
              <a:ext uri="{FF2B5EF4-FFF2-40B4-BE49-F238E27FC236}">
                <a16:creationId xmlns:a16="http://schemas.microsoft.com/office/drawing/2014/main" id="{505A4C32-7BB8-448F-A766-D17F88552740}"/>
              </a:ext>
            </a:extLst>
          </p:cNvPr>
          <p:cNvCxnSpPr>
            <a:cxnSpLocks noChangeShapeType="1"/>
            <a:stCxn id="44119" idx="2"/>
            <a:endCxn id="44132" idx="0"/>
          </p:cNvCxnSpPr>
          <p:nvPr/>
        </p:nvCxnSpPr>
        <p:spPr bwMode="auto">
          <a:xfrm>
            <a:off x="6643688" y="5534026"/>
            <a:ext cx="989612" cy="271463"/>
          </a:xfrm>
          <a:prstGeom prst="straightConnector1">
            <a:avLst/>
          </a:prstGeom>
          <a:noFill/>
          <a:ln w="3810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4134" name="AutoShape 102">
            <a:extLst>
              <a:ext uri="{FF2B5EF4-FFF2-40B4-BE49-F238E27FC236}">
                <a16:creationId xmlns:a16="http://schemas.microsoft.com/office/drawing/2014/main" id="{8E44DE48-7858-4A47-BE23-15EF1A97D998}"/>
              </a:ext>
            </a:extLst>
          </p:cNvPr>
          <p:cNvSpPr>
            <a:spLocks noChangeArrowheads="1"/>
          </p:cNvSpPr>
          <p:nvPr/>
        </p:nvSpPr>
        <p:spPr bwMode="auto">
          <a:xfrm rot="655612">
            <a:off x="6651091" y="3671494"/>
            <a:ext cx="1200622" cy="1093746"/>
          </a:xfrm>
          <a:custGeom>
            <a:avLst/>
            <a:gdLst>
              <a:gd name="G0" fmla="+- 4365250 0 0"/>
              <a:gd name="G1" fmla="+- 1651763 0 0"/>
              <a:gd name="G2" fmla="+- 4365250 0 1651763"/>
              <a:gd name="G3" fmla="+- 10800 0 0"/>
              <a:gd name="G4" fmla="+- 0 0 436525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966 0 0"/>
              <a:gd name="G9" fmla="+- 0 0 1651763"/>
              <a:gd name="G10" fmla="+- 8966 0 2700"/>
              <a:gd name="G11" fmla="cos G10 4365250"/>
              <a:gd name="G12" fmla="sin G10 4365250"/>
              <a:gd name="G13" fmla="cos 13500 4365250"/>
              <a:gd name="G14" fmla="sin 13500 4365250"/>
              <a:gd name="G15" fmla="+- G11 10800 0"/>
              <a:gd name="G16" fmla="+- G12 10800 0"/>
              <a:gd name="G17" fmla="+- G13 10800 0"/>
              <a:gd name="G18" fmla="+- G14 10800 0"/>
              <a:gd name="G19" fmla="*/ 8966 1 2"/>
              <a:gd name="G20" fmla="+- G19 5400 0"/>
              <a:gd name="G21" fmla="cos G20 4365250"/>
              <a:gd name="G22" fmla="sin G20 4365250"/>
              <a:gd name="G23" fmla="+- G21 10800 0"/>
              <a:gd name="G24" fmla="+- G12 G23 G22"/>
              <a:gd name="G25" fmla="+- G22 G23 G11"/>
              <a:gd name="G26" fmla="cos 10800 4365250"/>
              <a:gd name="G27" fmla="sin 10800 4365250"/>
              <a:gd name="G28" fmla="cos 8966 4365250"/>
              <a:gd name="G29" fmla="sin 8966 436525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1651763"/>
              <a:gd name="G36" fmla="sin G34 1651763"/>
              <a:gd name="G37" fmla="+/ 1651763 436525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966 G39"/>
              <a:gd name="G43" fmla="sin 8966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18315 w 21600"/>
              <a:gd name="T5" fmla="*/ 18556 h 21600"/>
              <a:gd name="T6" fmla="*/ 19742 w 21600"/>
              <a:gd name="T7" fmla="*/ 15008 h 21600"/>
              <a:gd name="T8" fmla="*/ 17038 w 21600"/>
              <a:gd name="T9" fmla="*/ 17239 h 21600"/>
              <a:gd name="T10" fmla="*/ 16159 w 21600"/>
              <a:gd name="T11" fmla="*/ 23190 h 21600"/>
              <a:gd name="T12" fmla="*/ 11404 w 21600"/>
              <a:gd name="T13" fmla="*/ 21306 h 21600"/>
              <a:gd name="T14" fmla="*/ 13287 w 21600"/>
              <a:gd name="T15" fmla="*/ 16551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4359" y="19029"/>
                </a:moveTo>
                <a:cubicBezTo>
                  <a:pt x="16363" y="18162"/>
                  <a:pt x="17982" y="16593"/>
                  <a:pt x="18912" y="14618"/>
                </a:cubicBezTo>
                <a:lnTo>
                  <a:pt x="20571" y="15399"/>
                </a:lnTo>
                <a:cubicBezTo>
                  <a:pt x="19451" y="17778"/>
                  <a:pt x="17501" y="19668"/>
                  <a:pt x="15087" y="20712"/>
                </a:cubicBezTo>
                <a:lnTo>
                  <a:pt x="16159" y="23190"/>
                </a:lnTo>
                <a:lnTo>
                  <a:pt x="11404" y="21306"/>
                </a:lnTo>
                <a:lnTo>
                  <a:pt x="13287" y="16551"/>
                </a:lnTo>
                <a:lnTo>
                  <a:pt x="14359" y="19029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135" name="AutoShape 103">
            <a:extLst>
              <a:ext uri="{FF2B5EF4-FFF2-40B4-BE49-F238E27FC236}">
                <a16:creationId xmlns:a16="http://schemas.microsoft.com/office/drawing/2014/main" id="{44720981-D2C7-434D-8842-C0B0024DDCAB}"/>
              </a:ext>
            </a:extLst>
          </p:cNvPr>
          <p:cNvSpPr>
            <a:spLocks noChangeArrowheads="1"/>
          </p:cNvSpPr>
          <p:nvPr/>
        </p:nvSpPr>
        <p:spPr bwMode="auto">
          <a:xfrm rot="17717845">
            <a:off x="8276428" y="4423574"/>
            <a:ext cx="1439862" cy="1727200"/>
          </a:xfrm>
          <a:custGeom>
            <a:avLst/>
            <a:gdLst>
              <a:gd name="G0" fmla="+- 4365250 0 0"/>
              <a:gd name="G1" fmla="+- 796521 0 0"/>
              <a:gd name="G2" fmla="+- 4365250 0 796521"/>
              <a:gd name="G3" fmla="+- 10800 0 0"/>
              <a:gd name="G4" fmla="+- 0 0 436525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966 0 0"/>
              <a:gd name="G9" fmla="+- 0 0 796521"/>
              <a:gd name="G10" fmla="+- 8966 0 2700"/>
              <a:gd name="G11" fmla="cos G10 4365250"/>
              <a:gd name="G12" fmla="sin G10 4365250"/>
              <a:gd name="G13" fmla="cos 13500 4365250"/>
              <a:gd name="G14" fmla="sin 13500 4365250"/>
              <a:gd name="G15" fmla="+- G11 10800 0"/>
              <a:gd name="G16" fmla="+- G12 10800 0"/>
              <a:gd name="G17" fmla="+- G13 10800 0"/>
              <a:gd name="G18" fmla="+- G14 10800 0"/>
              <a:gd name="G19" fmla="*/ 8966 1 2"/>
              <a:gd name="G20" fmla="+- G19 5400 0"/>
              <a:gd name="G21" fmla="cos G20 4365250"/>
              <a:gd name="G22" fmla="sin G20 4365250"/>
              <a:gd name="G23" fmla="+- G21 10800 0"/>
              <a:gd name="G24" fmla="+- G12 G23 G22"/>
              <a:gd name="G25" fmla="+- G22 G23 G11"/>
              <a:gd name="G26" fmla="cos 10800 4365250"/>
              <a:gd name="G27" fmla="sin 10800 4365250"/>
              <a:gd name="G28" fmla="cos 8966 4365250"/>
              <a:gd name="G29" fmla="sin 8966 436525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796521"/>
              <a:gd name="G36" fmla="sin G34 796521"/>
              <a:gd name="G37" fmla="+/ 796521 436525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966 G39"/>
              <a:gd name="G43" fmla="sin 8966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19147 w 21600"/>
              <a:gd name="T5" fmla="*/ 17652 h 21600"/>
              <a:gd name="T6" fmla="*/ 20461 w 21600"/>
              <a:gd name="T7" fmla="*/ 12880 h 21600"/>
              <a:gd name="T8" fmla="*/ 17730 w 21600"/>
              <a:gd name="T9" fmla="*/ 16488 h 21600"/>
              <a:gd name="T10" fmla="*/ 16159 w 21600"/>
              <a:gd name="T11" fmla="*/ 23190 h 21600"/>
              <a:gd name="T12" fmla="*/ 11404 w 21600"/>
              <a:gd name="T13" fmla="*/ 21306 h 21600"/>
              <a:gd name="T14" fmla="*/ 13287 w 21600"/>
              <a:gd name="T15" fmla="*/ 16551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4359" y="19029"/>
                </a:moveTo>
                <a:cubicBezTo>
                  <a:pt x="17016" y="17879"/>
                  <a:pt x="18955" y="15517"/>
                  <a:pt x="19565" y="12687"/>
                </a:cubicBezTo>
                <a:lnTo>
                  <a:pt x="21357" y="13073"/>
                </a:lnTo>
                <a:cubicBezTo>
                  <a:pt x="20623" y="16483"/>
                  <a:pt x="18288" y="19327"/>
                  <a:pt x="15087" y="20712"/>
                </a:cubicBezTo>
                <a:lnTo>
                  <a:pt x="16159" y="23190"/>
                </a:lnTo>
                <a:lnTo>
                  <a:pt x="11404" y="21306"/>
                </a:lnTo>
                <a:lnTo>
                  <a:pt x="13287" y="16551"/>
                </a:lnTo>
                <a:lnTo>
                  <a:pt x="14359" y="19029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136" name="Text Box 104">
            <a:extLst>
              <a:ext uri="{FF2B5EF4-FFF2-40B4-BE49-F238E27FC236}">
                <a16:creationId xmlns:a16="http://schemas.microsoft.com/office/drawing/2014/main" id="{418F8227-A836-4995-84D0-1B30967952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3837" y="5631894"/>
            <a:ext cx="1479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dirty="0">
                <a:latin typeface="Arial" panose="020B0604020202020204" pitchFamily="34" charset="0"/>
              </a:rPr>
              <a:t>Hüdudlanma</a:t>
            </a:r>
            <a:endParaRPr lang="tr-TR" altLang="en-US" dirty="0">
              <a:latin typeface="Arial" panose="020B0604020202020204" pitchFamily="34" charset="0"/>
            </a:endParaRPr>
          </a:p>
        </p:txBody>
      </p:sp>
      <p:sp>
        <p:nvSpPr>
          <p:cNvPr id="44138" name="AutoShape 106">
            <a:extLst>
              <a:ext uri="{FF2B5EF4-FFF2-40B4-BE49-F238E27FC236}">
                <a16:creationId xmlns:a16="http://schemas.microsoft.com/office/drawing/2014/main" id="{5B9CACE1-232A-44B1-A967-315FA19AF675}"/>
              </a:ext>
            </a:extLst>
          </p:cNvPr>
          <p:cNvSpPr>
            <a:spLocks noChangeArrowheads="1"/>
          </p:cNvSpPr>
          <p:nvPr/>
        </p:nvSpPr>
        <p:spPr bwMode="auto">
          <a:xfrm rot="2412208">
            <a:off x="7285256" y="3269373"/>
            <a:ext cx="630832" cy="311636"/>
          </a:xfrm>
          <a:prstGeom prst="rightArrow">
            <a:avLst>
              <a:gd name="adj1" fmla="val 39343"/>
              <a:gd name="adj2" fmla="val 8747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" name="AutoShape 39">
            <a:extLst>
              <a:ext uri="{FF2B5EF4-FFF2-40B4-BE49-F238E27FC236}">
                <a16:creationId xmlns:a16="http://schemas.microsoft.com/office/drawing/2014/main" id="{B4F6E9B1-A809-446D-81D1-B092750006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13616" y="2327476"/>
            <a:ext cx="2466927" cy="374571"/>
          </a:xfrm>
          <a:prstGeom prst="wedgeRoundRectCallout">
            <a:avLst>
              <a:gd name="adj1" fmla="val -47948"/>
              <a:gd name="adj2" fmla="val 146302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az-Latn-AZ" altLang="en-US" sz="1600" b="1" dirty="0">
                <a:latin typeface="Arial" panose="020B0604020202020204" pitchFamily="34" charset="0"/>
              </a:rPr>
              <a:t>İnfeksiyanın qoşulması</a:t>
            </a:r>
            <a:endParaRPr lang="tr-TR" altLang="en-US" sz="1600" b="1" dirty="0">
              <a:latin typeface="Arial" panose="020B0604020202020204" pitchFamily="34" charset="0"/>
            </a:endParaRPr>
          </a:p>
        </p:txBody>
      </p:sp>
      <p:sp>
        <p:nvSpPr>
          <p:cNvPr id="78" name="AutoShape 102">
            <a:extLst>
              <a:ext uri="{FF2B5EF4-FFF2-40B4-BE49-F238E27FC236}">
                <a16:creationId xmlns:a16="http://schemas.microsoft.com/office/drawing/2014/main" id="{DE50426D-8ABF-4E89-B581-B6C5C83431FD}"/>
              </a:ext>
            </a:extLst>
          </p:cNvPr>
          <p:cNvSpPr>
            <a:spLocks noChangeArrowheads="1"/>
          </p:cNvSpPr>
          <p:nvPr/>
        </p:nvSpPr>
        <p:spPr bwMode="auto">
          <a:xfrm rot="21144090">
            <a:off x="4055982" y="2796208"/>
            <a:ext cx="1995983" cy="1153063"/>
          </a:xfrm>
          <a:custGeom>
            <a:avLst/>
            <a:gdLst>
              <a:gd name="G0" fmla="+- 4365250 0 0"/>
              <a:gd name="G1" fmla="+- 1651763 0 0"/>
              <a:gd name="G2" fmla="+- 4365250 0 1651763"/>
              <a:gd name="G3" fmla="+- 10800 0 0"/>
              <a:gd name="G4" fmla="+- 0 0 436525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966 0 0"/>
              <a:gd name="G9" fmla="+- 0 0 1651763"/>
              <a:gd name="G10" fmla="+- 8966 0 2700"/>
              <a:gd name="G11" fmla="cos G10 4365250"/>
              <a:gd name="G12" fmla="sin G10 4365250"/>
              <a:gd name="G13" fmla="cos 13500 4365250"/>
              <a:gd name="G14" fmla="sin 13500 4365250"/>
              <a:gd name="G15" fmla="+- G11 10800 0"/>
              <a:gd name="G16" fmla="+- G12 10800 0"/>
              <a:gd name="G17" fmla="+- G13 10800 0"/>
              <a:gd name="G18" fmla="+- G14 10800 0"/>
              <a:gd name="G19" fmla="*/ 8966 1 2"/>
              <a:gd name="G20" fmla="+- G19 5400 0"/>
              <a:gd name="G21" fmla="cos G20 4365250"/>
              <a:gd name="G22" fmla="sin G20 4365250"/>
              <a:gd name="G23" fmla="+- G21 10800 0"/>
              <a:gd name="G24" fmla="+- G12 G23 G22"/>
              <a:gd name="G25" fmla="+- G22 G23 G11"/>
              <a:gd name="G26" fmla="cos 10800 4365250"/>
              <a:gd name="G27" fmla="sin 10800 4365250"/>
              <a:gd name="G28" fmla="cos 8966 4365250"/>
              <a:gd name="G29" fmla="sin 8966 436525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1651763"/>
              <a:gd name="G36" fmla="sin G34 1651763"/>
              <a:gd name="G37" fmla="+/ 1651763 436525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966 G39"/>
              <a:gd name="G43" fmla="sin 8966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18315 w 21600"/>
              <a:gd name="T5" fmla="*/ 18556 h 21600"/>
              <a:gd name="T6" fmla="*/ 19742 w 21600"/>
              <a:gd name="T7" fmla="*/ 15008 h 21600"/>
              <a:gd name="T8" fmla="*/ 17038 w 21600"/>
              <a:gd name="T9" fmla="*/ 17239 h 21600"/>
              <a:gd name="T10" fmla="*/ 16159 w 21600"/>
              <a:gd name="T11" fmla="*/ 23190 h 21600"/>
              <a:gd name="T12" fmla="*/ 11404 w 21600"/>
              <a:gd name="T13" fmla="*/ 21306 h 21600"/>
              <a:gd name="T14" fmla="*/ 13287 w 21600"/>
              <a:gd name="T15" fmla="*/ 16551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4359" y="19029"/>
                </a:moveTo>
                <a:cubicBezTo>
                  <a:pt x="16363" y="18162"/>
                  <a:pt x="17982" y="16593"/>
                  <a:pt x="18912" y="14618"/>
                </a:cubicBezTo>
                <a:lnTo>
                  <a:pt x="20571" y="15399"/>
                </a:lnTo>
                <a:cubicBezTo>
                  <a:pt x="19451" y="17778"/>
                  <a:pt x="17501" y="19668"/>
                  <a:pt x="15087" y="20712"/>
                </a:cubicBezTo>
                <a:lnTo>
                  <a:pt x="16159" y="23190"/>
                </a:lnTo>
                <a:lnTo>
                  <a:pt x="11404" y="21306"/>
                </a:lnTo>
                <a:lnTo>
                  <a:pt x="13287" y="16551"/>
                </a:lnTo>
                <a:lnTo>
                  <a:pt x="14359" y="19029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9" name="AutoShape 37">
            <a:extLst>
              <a:ext uri="{FF2B5EF4-FFF2-40B4-BE49-F238E27FC236}">
                <a16:creationId xmlns:a16="http://schemas.microsoft.com/office/drawing/2014/main" id="{A54E3446-51BC-4A97-AFD6-F79003AA8C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17" y="3210810"/>
            <a:ext cx="3213138" cy="646986"/>
          </a:xfrm>
          <a:prstGeom prst="wedgeRoundRectCallout">
            <a:avLst>
              <a:gd name="adj1" fmla="val 46273"/>
              <a:gd name="adj2" fmla="val -12820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az-Latn-AZ" altLang="en-US" sz="1600" b="1" dirty="0">
                <a:latin typeface="Arial" panose="020B0604020202020204" pitchFamily="34" charset="0"/>
              </a:rPr>
              <a:t>Təkrarlama -70%, 1 ayda 30%, İldə ~ 6%</a:t>
            </a:r>
            <a:endParaRPr lang="tr-TR" altLang="en-US" sz="16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4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40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4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4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4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4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4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4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4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4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44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44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4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2000"/>
                                        <p:tgtEl>
                                          <p:spTgt spid="44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4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4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4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4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4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4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40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4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4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4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4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4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4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4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4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44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44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4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4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4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4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4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4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4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4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4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4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4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4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4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4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4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4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4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4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4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4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4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4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44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4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4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44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4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4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4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4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4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44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4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4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4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44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4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44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44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69" grpId="0" animBg="1"/>
      <p:bldP spid="44070" grpId="0" animBg="1"/>
      <p:bldP spid="44071" grpId="0" animBg="1"/>
      <p:bldP spid="44072" grpId="0" animBg="1"/>
      <p:bldP spid="44091" grpId="0"/>
      <p:bldP spid="44092" grpId="0"/>
      <p:bldP spid="44094" grpId="0" animBg="1"/>
      <p:bldP spid="44099" grpId="0"/>
      <p:bldP spid="44117" grpId="0"/>
      <p:bldP spid="44118" grpId="0"/>
      <p:bldP spid="44119" grpId="0"/>
      <p:bldP spid="44123" grpId="0"/>
      <p:bldP spid="44124" grpId="0"/>
      <p:bldP spid="44125" grpId="0"/>
      <p:bldP spid="44126" grpId="0"/>
      <p:bldP spid="44132" grpId="0"/>
      <p:bldP spid="44136" grpId="0"/>
      <p:bldP spid="76" grpId="0" animBg="1"/>
      <p:bldP spid="7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089AB77C-45DE-4520-A3D3-C234E5AE49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dirty="0"/>
              <a:t>Morfogenezi</a:t>
            </a:r>
            <a:endParaRPr lang="en-US" altLang="en-US" dirty="0"/>
          </a:p>
        </p:txBody>
      </p:sp>
      <p:sp>
        <p:nvSpPr>
          <p:cNvPr id="25626" name="Text Box 26">
            <a:extLst>
              <a:ext uri="{FF2B5EF4-FFF2-40B4-BE49-F238E27FC236}">
                <a16:creationId xmlns:a16="http://schemas.microsoft.com/office/drawing/2014/main" id="{D9CF8718-8CA9-4BBC-8F1A-6CCAD7828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1" y="1428800"/>
            <a:ext cx="382348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altLang="en-US" sz="2400" b="1" dirty="0"/>
              <a:t>	</a:t>
            </a:r>
            <a:r>
              <a:rPr lang="tr-TR" altLang="en-US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KATARAL</a:t>
            </a:r>
          </a:p>
          <a:p>
            <a:r>
              <a:rPr lang="tr-TR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Selikli qişanın iltihabı</a:t>
            </a:r>
          </a:p>
          <a:p>
            <a:r>
              <a:rPr lang="tr-TR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Şişkin, g</a:t>
            </a:r>
            <a:r>
              <a:rPr lang="az-Latn-AZ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tr-TR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rgin, hiperemik</a:t>
            </a:r>
            <a:endParaRPr lang="en-US" altLang="en-US" sz="2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27" name="Text Box 27">
            <a:extLst>
              <a:ext uri="{FF2B5EF4-FFF2-40B4-BE49-F238E27FC236}">
                <a16:creationId xmlns:a16="http://schemas.microsoft.com/office/drawing/2014/main" id="{9BA7042C-3603-449D-BEC9-73C8BEC85E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3135362"/>
            <a:ext cx="407515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altLang="en-US" sz="2400" b="1" dirty="0">
                <a:solidFill>
                  <a:schemeClr val="accent6">
                    <a:lumMod val="50000"/>
                  </a:schemeClr>
                </a:solidFill>
              </a:rPr>
              <a:t>	</a:t>
            </a:r>
            <a:r>
              <a:rPr lang="tr-TR" altLang="en-US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FLEQMANOZ</a:t>
            </a:r>
          </a:p>
          <a:p>
            <a:r>
              <a:rPr lang="tr-TR" altLang="en-US" sz="24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Bütün qatların irinli iltihabı</a:t>
            </a:r>
          </a:p>
          <a:p>
            <a:r>
              <a:rPr lang="tr-TR" altLang="en-US" sz="2400" b="1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İrinli, </a:t>
            </a:r>
            <a:r>
              <a:rPr lang="az-Latn-AZ" altLang="en-US" sz="2400" b="1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tr-TR" altLang="en-US" sz="2400" b="1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rpli, empiyema</a:t>
            </a:r>
            <a:endParaRPr lang="en-US" altLang="en-US" sz="2400" b="1" i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28" name="Text Box 28">
            <a:extLst>
              <a:ext uri="{FF2B5EF4-FFF2-40B4-BE49-F238E27FC236}">
                <a16:creationId xmlns:a16="http://schemas.microsoft.com/office/drawing/2014/main" id="{2FB00DE8-FA5B-41E6-B3BE-458CB689B7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0350" y="4838701"/>
            <a:ext cx="425469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altLang="en-US" sz="2400" b="1" dirty="0"/>
              <a:t>	</a:t>
            </a:r>
            <a:r>
              <a:rPr lang="tr-TR" altLang="en-US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QANQRENOZ</a:t>
            </a:r>
          </a:p>
          <a:p>
            <a:r>
              <a:rPr lang="tr-TR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Divarın nekrozu</a:t>
            </a:r>
          </a:p>
          <a:p>
            <a:r>
              <a:rPr lang="tr-TR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Qara, parçalanmış, deşilmiş</a:t>
            </a:r>
            <a:endParaRPr lang="en-US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643" name="AutoShape 43">
            <a:extLst>
              <a:ext uri="{FF2B5EF4-FFF2-40B4-BE49-F238E27FC236}">
                <a16:creationId xmlns:a16="http://schemas.microsoft.com/office/drawing/2014/main" id="{BAD37F7F-E776-47F6-9706-7BEAAC5CCF85}"/>
              </a:ext>
            </a:extLst>
          </p:cNvPr>
          <p:cNvCxnSpPr>
            <a:cxnSpLocks noChangeShapeType="1"/>
            <a:stCxn id="25626" idx="2"/>
            <a:endCxn id="25627" idx="0"/>
          </p:cNvCxnSpPr>
          <p:nvPr/>
        </p:nvCxnSpPr>
        <p:spPr bwMode="auto">
          <a:xfrm rot="16200000" flipH="1">
            <a:off x="4159944" y="2438327"/>
            <a:ext cx="506233" cy="887835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accent1">
                <a:lumMod val="75000"/>
              </a:schemeClr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644" name="AutoShape 44">
            <a:extLst>
              <a:ext uri="{FF2B5EF4-FFF2-40B4-BE49-F238E27FC236}">
                <a16:creationId xmlns:a16="http://schemas.microsoft.com/office/drawing/2014/main" id="{8163032A-8D8F-477A-B12C-B20F76C9FEC1}"/>
              </a:ext>
            </a:extLst>
          </p:cNvPr>
          <p:cNvCxnSpPr>
            <a:cxnSpLocks noChangeShapeType="1"/>
            <a:stCxn id="25627" idx="2"/>
            <a:endCxn id="25628" idx="0"/>
          </p:cNvCxnSpPr>
          <p:nvPr/>
        </p:nvCxnSpPr>
        <p:spPr bwMode="auto">
          <a:xfrm rot="16200000" flipH="1">
            <a:off x="5275832" y="3916837"/>
            <a:ext cx="503010" cy="1340718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accent1">
                <a:lumMod val="75000"/>
              </a:schemeClr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25668" name="Group 68">
            <a:extLst>
              <a:ext uri="{FF2B5EF4-FFF2-40B4-BE49-F238E27FC236}">
                <a16:creationId xmlns:a16="http://schemas.microsoft.com/office/drawing/2014/main" id="{FBDF35E4-EF39-4B83-81A9-B69C0D71C748}"/>
              </a:ext>
            </a:extLst>
          </p:cNvPr>
          <p:cNvGrpSpPr>
            <a:grpSpLocks/>
          </p:cNvGrpSpPr>
          <p:nvPr/>
        </p:nvGrpSpPr>
        <p:grpSpPr bwMode="auto">
          <a:xfrm>
            <a:off x="7104064" y="1196976"/>
            <a:ext cx="2041525" cy="1090613"/>
            <a:chOff x="3515" y="768"/>
            <a:chExt cx="1286" cy="687"/>
          </a:xfrm>
        </p:grpSpPr>
        <p:sp>
          <p:nvSpPr>
            <p:cNvPr id="25650" name="Freeform 50">
              <a:extLst>
                <a:ext uri="{FF2B5EF4-FFF2-40B4-BE49-F238E27FC236}">
                  <a16:creationId xmlns:a16="http://schemas.microsoft.com/office/drawing/2014/main" id="{2DBAE108-15B1-45A6-89B6-B7B0572452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5" y="768"/>
              <a:ext cx="1286" cy="687"/>
            </a:xfrm>
            <a:custGeom>
              <a:avLst/>
              <a:gdLst>
                <a:gd name="T0" fmla="*/ 1286 w 1286"/>
                <a:gd name="T1" fmla="*/ 634 h 687"/>
                <a:gd name="T2" fmla="*/ 1036 w 1286"/>
                <a:gd name="T3" fmla="*/ 592 h 687"/>
                <a:gd name="T4" fmla="*/ 882 w 1286"/>
                <a:gd name="T5" fmla="*/ 639 h 687"/>
                <a:gd name="T6" fmla="*/ 557 w 1286"/>
                <a:gd name="T7" fmla="*/ 668 h 687"/>
                <a:gd name="T8" fmla="*/ 143 w 1286"/>
                <a:gd name="T9" fmla="*/ 526 h 687"/>
                <a:gd name="T10" fmla="*/ 70 w 1286"/>
                <a:gd name="T11" fmla="*/ 173 h 687"/>
                <a:gd name="T12" fmla="*/ 581 w 1286"/>
                <a:gd name="T13" fmla="*/ 36 h 687"/>
                <a:gd name="T14" fmla="*/ 914 w 1286"/>
                <a:gd name="T15" fmla="*/ 235 h 687"/>
                <a:gd name="T16" fmla="*/ 1039 w 1286"/>
                <a:gd name="T17" fmla="*/ 493 h 687"/>
                <a:gd name="T18" fmla="*/ 1262 w 1286"/>
                <a:gd name="T19" fmla="*/ 509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6" h="687">
                  <a:moveTo>
                    <a:pt x="1286" y="634"/>
                  </a:moveTo>
                  <a:cubicBezTo>
                    <a:pt x="1244" y="627"/>
                    <a:pt x="1103" y="591"/>
                    <a:pt x="1036" y="592"/>
                  </a:cubicBezTo>
                  <a:cubicBezTo>
                    <a:pt x="969" y="593"/>
                    <a:pt x="962" y="626"/>
                    <a:pt x="882" y="639"/>
                  </a:cubicBezTo>
                  <a:cubicBezTo>
                    <a:pt x="777" y="658"/>
                    <a:pt x="680" y="687"/>
                    <a:pt x="557" y="668"/>
                  </a:cubicBezTo>
                  <a:cubicBezTo>
                    <a:pt x="434" y="649"/>
                    <a:pt x="224" y="608"/>
                    <a:pt x="143" y="526"/>
                  </a:cubicBezTo>
                  <a:cubicBezTo>
                    <a:pt x="14" y="466"/>
                    <a:pt x="0" y="326"/>
                    <a:pt x="70" y="173"/>
                  </a:cubicBezTo>
                  <a:cubicBezTo>
                    <a:pt x="228" y="0"/>
                    <a:pt x="460" y="14"/>
                    <a:pt x="581" y="36"/>
                  </a:cubicBezTo>
                  <a:cubicBezTo>
                    <a:pt x="699" y="57"/>
                    <a:pt x="837" y="159"/>
                    <a:pt x="914" y="235"/>
                  </a:cubicBezTo>
                  <a:cubicBezTo>
                    <a:pt x="990" y="311"/>
                    <a:pt x="980" y="448"/>
                    <a:pt x="1039" y="493"/>
                  </a:cubicBezTo>
                  <a:cubicBezTo>
                    <a:pt x="1097" y="538"/>
                    <a:pt x="1225" y="506"/>
                    <a:pt x="1262" y="509"/>
                  </a:cubicBezTo>
                </a:path>
              </a:pathLst>
            </a:custGeom>
            <a:solidFill>
              <a:srgbClr val="E59E0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45" name="Freeform 45">
              <a:extLst>
                <a:ext uri="{FF2B5EF4-FFF2-40B4-BE49-F238E27FC236}">
                  <a16:creationId xmlns:a16="http://schemas.microsoft.com/office/drawing/2014/main" id="{33E276E6-8116-4A42-93AB-CB2F66567FA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9" y="853"/>
              <a:ext cx="1129" cy="531"/>
            </a:xfrm>
            <a:custGeom>
              <a:avLst/>
              <a:gdLst>
                <a:gd name="T0" fmla="*/ 1273 w 1273"/>
                <a:gd name="T1" fmla="*/ 837 h 854"/>
                <a:gd name="T2" fmla="*/ 1008 w 1273"/>
                <a:gd name="T3" fmla="*/ 763 h 854"/>
                <a:gd name="T4" fmla="*/ 859 w 1273"/>
                <a:gd name="T5" fmla="*/ 777 h 854"/>
                <a:gd name="T6" fmla="*/ 580 w 1273"/>
                <a:gd name="T7" fmla="*/ 836 h 854"/>
                <a:gd name="T8" fmla="*/ 167 w 1273"/>
                <a:gd name="T9" fmla="*/ 668 h 854"/>
                <a:gd name="T10" fmla="*/ 65 w 1273"/>
                <a:gd name="T11" fmla="*/ 200 h 854"/>
                <a:gd name="T12" fmla="*/ 555 w 1273"/>
                <a:gd name="T13" fmla="*/ 30 h 854"/>
                <a:gd name="T14" fmla="*/ 869 w 1273"/>
                <a:gd name="T15" fmla="*/ 317 h 854"/>
                <a:gd name="T16" fmla="*/ 1054 w 1273"/>
                <a:gd name="T17" fmla="*/ 626 h 854"/>
                <a:gd name="T18" fmla="*/ 1173 w 1273"/>
                <a:gd name="T19" fmla="*/ 699 h 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3" h="854">
                  <a:moveTo>
                    <a:pt x="1273" y="837"/>
                  </a:moveTo>
                  <a:cubicBezTo>
                    <a:pt x="1229" y="825"/>
                    <a:pt x="1077" y="773"/>
                    <a:pt x="1008" y="763"/>
                  </a:cubicBezTo>
                  <a:cubicBezTo>
                    <a:pt x="939" y="753"/>
                    <a:pt x="930" y="765"/>
                    <a:pt x="859" y="777"/>
                  </a:cubicBezTo>
                  <a:cubicBezTo>
                    <a:pt x="761" y="800"/>
                    <a:pt x="695" y="854"/>
                    <a:pt x="580" y="836"/>
                  </a:cubicBezTo>
                  <a:cubicBezTo>
                    <a:pt x="464" y="817"/>
                    <a:pt x="253" y="774"/>
                    <a:pt x="167" y="668"/>
                  </a:cubicBezTo>
                  <a:cubicBezTo>
                    <a:pt x="48" y="598"/>
                    <a:pt x="0" y="376"/>
                    <a:pt x="65" y="200"/>
                  </a:cubicBezTo>
                  <a:cubicBezTo>
                    <a:pt x="211" y="0"/>
                    <a:pt x="443" y="5"/>
                    <a:pt x="555" y="30"/>
                  </a:cubicBezTo>
                  <a:cubicBezTo>
                    <a:pt x="666" y="54"/>
                    <a:pt x="794" y="221"/>
                    <a:pt x="869" y="317"/>
                  </a:cubicBezTo>
                  <a:cubicBezTo>
                    <a:pt x="952" y="416"/>
                    <a:pt x="1003" y="562"/>
                    <a:pt x="1054" y="626"/>
                  </a:cubicBezTo>
                  <a:cubicBezTo>
                    <a:pt x="1105" y="690"/>
                    <a:pt x="1148" y="684"/>
                    <a:pt x="1173" y="699"/>
                  </a:cubicBezTo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49" name="Freeform 49">
              <a:extLst>
                <a:ext uri="{FF2B5EF4-FFF2-40B4-BE49-F238E27FC236}">
                  <a16:creationId xmlns:a16="http://schemas.microsoft.com/office/drawing/2014/main" id="{34B5CCDB-C3D1-491B-A9C2-FEB968ABA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5" y="890"/>
              <a:ext cx="1127" cy="499"/>
            </a:xfrm>
            <a:custGeom>
              <a:avLst/>
              <a:gdLst>
                <a:gd name="T0" fmla="*/ 50 w 1127"/>
                <a:gd name="T1" fmla="*/ 271 h 499"/>
                <a:gd name="T2" fmla="*/ 123 w 1127"/>
                <a:gd name="T3" fmla="*/ 326 h 499"/>
                <a:gd name="T4" fmla="*/ 214 w 1127"/>
                <a:gd name="T5" fmla="*/ 353 h 499"/>
                <a:gd name="T6" fmla="*/ 288 w 1127"/>
                <a:gd name="T7" fmla="*/ 408 h 499"/>
                <a:gd name="T8" fmla="*/ 351 w 1127"/>
                <a:gd name="T9" fmla="*/ 399 h 499"/>
                <a:gd name="T10" fmla="*/ 406 w 1127"/>
                <a:gd name="T11" fmla="*/ 417 h 499"/>
                <a:gd name="T12" fmla="*/ 475 w 1127"/>
                <a:gd name="T13" fmla="*/ 427 h 499"/>
                <a:gd name="T14" fmla="*/ 509 w 1127"/>
                <a:gd name="T15" fmla="*/ 434 h 499"/>
                <a:gd name="T16" fmla="*/ 561 w 1127"/>
                <a:gd name="T17" fmla="*/ 421 h 499"/>
                <a:gd name="T18" fmla="*/ 684 w 1127"/>
                <a:gd name="T19" fmla="*/ 449 h 499"/>
                <a:gd name="T20" fmla="*/ 709 w 1127"/>
                <a:gd name="T21" fmla="*/ 436 h 499"/>
                <a:gd name="T22" fmla="*/ 820 w 1127"/>
                <a:gd name="T23" fmla="*/ 416 h 499"/>
                <a:gd name="T24" fmla="*/ 1106 w 1127"/>
                <a:gd name="T25" fmla="*/ 466 h 499"/>
                <a:gd name="T26" fmla="*/ 936 w 1127"/>
                <a:gd name="T27" fmla="*/ 408 h 499"/>
                <a:gd name="T28" fmla="*/ 790 w 1127"/>
                <a:gd name="T29" fmla="*/ 289 h 499"/>
                <a:gd name="T30" fmla="*/ 653 w 1127"/>
                <a:gd name="T31" fmla="*/ 161 h 499"/>
                <a:gd name="T32" fmla="*/ 598 w 1127"/>
                <a:gd name="T33" fmla="*/ 125 h 499"/>
                <a:gd name="T34" fmla="*/ 538 w 1127"/>
                <a:gd name="T35" fmla="*/ 97 h 499"/>
                <a:gd name="T36" fmla="*/ 513 w 1127"/>
                <a:gd name="T37" fmla="*/ 72 h 499"/>
                <a:gd name="T38" fmla="*/ 487 w 1127"/>
                <a:gd name="T39" fmla="*/ 72 h 499"/>
                <a:gd name="T40" fmla="*/ 445 w 1127"/>
                <a:gd name="T41" fmla="*/ 52 h 499"/>
                <a:gd name="T42" fmla="*/ 445 w 1127"/>
                <a:gd name="T43" fmla="*/ 33 h 499"/>
                <a:gd name="T44" fmla="*/ 411 w 1127"/>
                <a:gd name="T45" fmla="*/ 20 h 499"/>
                <a:gd name="T46" fmla="*/ 266 w 1127"/>
                <a:gd name="T47" fmla="*/ 0 h 499"/>
                <a:gd name="T48" fmla="*/ 139 w 1127"/>
                <a:gd name="T49" fmla="*/ 39 h 499"/>
                <a:gd name="T50" fmla="*/ 129 w 1127"/>
                <a:gd name="T51" fmla="*/ 59 h 499"/>
                <a:gd name="T52" fmla="*/ 68 w 1127"/>
                <a:gd name="T53" fmla="*/ 70 h 499"/>
                <a:gd name="T54" fmla="*/ 4 w 1127"/>
                <a:gd name="T55" fmla="*/ 171 h 499"/>
                <a:gd name="T56" fmla="*/ 32 w 1127"/>
                <a:gd name="T57" fmla="*/ 174 h 499"/>
                <a:gd name="T58" fmla="*/ 50 w 1127"/>
                <a:gd name="T59" fmla="*/ 271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27" h="499">
                  <a:moveTo>
                    <a:pt x="50" y="271"/>
                  </a:moveTo>
                  <a:cubicBezTo>
                    <a:pt x="68" y="296"/>
                    <a:pt x="97" y="306"/>
                    <a:pt x="123" y="326"/>
                  </a:cubicBezTo>
                  <a:cubicBezTo>
                    <a:pt x="143" y="372"/>
                    <a:pt x="155" y="343"/>
                    <a:pt x="214" y="353"/>
                  </a:cubicBezTo>
                  <a:cubicBezTo>
                    <a:pt x="237" y="356"/>
                    <a:pt x="265" y="404"/>
                    <a:pt x="288" y="408"/>
                  </a:cubicBezTo>
                  <a:cubicBezTo>
                    <a:pt x="304" y="417"/>
                    <a:pt x="331" y="404"/>
                    <a:pt x="351" y="399"/>
                  </a:cubicBezTo>
                  <a:cubicBezTo>
                    <a:pt x="368" y="394"/>
                    <a:pt x="406" y="417"/>
                    <a:pt x="406" y="417"/>
                  </a:cubicBezTo>
                  <a:cubicBezTo>
                    <a:pt x="441" y="423"/>
                    <a:pt x="441" y="436"/>
                    <a:pt x="475" y="427"/>
                  </a:cubicBezTo>
                  <a:cubicBezTo>
                    <a:pt x="486" y="429"/>
                    <a:pt x="497" y="434"/>
                    <a:pt x="509" y="434"/>
                  </a:cubicBezTo>
                  <a:cubicBezTo>
                    <a:pt x="527" y="432"/>
                    <a:pt x="561" y="421"/>
                    <a:pt x="561" y="421"/>
                  </a:cubicBezTo>
                  <a:cubicBezTo>
                    <a:pt x="603" y="431"/>
                    <a:pt x="624" y="463"/>
                    <a:pt x="684" y="449"/>
                  </a:cubicBezTo>
                  <a:cubicBezTo>
                    <a:pt x="692" y="446"/>
                    <a:pt x="709" y="436"/>
                    <a:pt x="709" y="436"/>
                  </a:cubicBezTo>
                  <a:cubicBezTo>
                    <a:pt x="768" y="451"/>
                    <a:pt x="806" y="448"/>
                    <a:pt x="820" y="416"/>
                  </a:cubicBezTo>
                  <a:cubicBezTo>
                    <a:pt x="879" y="431"/>
                    <a:pt x="1092" y="499"/>
                    <a:pt x="1106" y="466"/>
                  </a:cubicBezTo>
                  <a:cubicBezTo>
                    <a:pt x="1127" y="461"/>
                    <a:pt x="991" y="435"/>
                    <a:pt x="936" y="408"/>
                  </a:cubicBezTo>
                  <a:cubicBezTo>
                    <a:pt x="883" y="378"/>
                    <a:pt x="837" y="330"/>
                    <a:pt x="790" y="289"/>
                  </a:cubicBezTo>
                  <a:cubicBezTo>
                    <a:pt x="784" y="248"/>
                    <a:pt x="703" y="174"/>
                    <a:pt x="653" y="161"/>
                  </a:cubicBezTo>
                  <a:cubicBezTo>
                    <a:pt x="615" y="138"/>
                    <a:pt x="618" y="135"/>
                    <a:pt x="598" y="125"/>
                  </a:cubicBezTo>
                  <a:cubicBezTo>
                    <a:pt x="579" y="114"/>
                    <a:pt x="552" y="106"/>
                    <a:pt x="538" y="97"/>
                  </a:cubicBezTo>
                  <a:cubicBezTo>
                    <a:pt x="529" y="95"/>
                    <a:pt x="522" y="75"/>
                    <a:pt x="513" y="72"/>
                  </a:cubicBezTo>
                  <a:cubicBezTo>
                    <a:pt x="505" y="69"/>
                    <a:pt x="495" y="74"/>
                    <a:pt x="487" y="72"/>
                  </a:cubicBezTo>
                  <a:cubicBezTo>
                    <a:pt x="481" y="63"/>
                    <a:pt x="456" y="57"/>
                    <a:pt x="445" y="52"/>
                  </a:cubicBezTo>
                  <a:cubicBezTo>
                    <a:pt x="438" y="48"/>
                    <a:pt x="454" y="34"/>
                    <a:pt x="445" y="33"/>
                  </a:cubicBezTo>
                  <a:cubicBezTo>
                    <a:pt x="437" y="31"/>
                    <a:pt x="416" y="24"/>
                    <a:pt x="411" y="20"/>
                  </a:cubicBezTo>
                  <a:cubicBezTo>
                    <a:pt x="372" y="30"/>
                    <a:pt x="300" y="17"/>
                    <a:pt x="266" y="0"/>
                  </a:cubicBezTo>
                  <a:cubicBezTo>
                    <a:pt x="230" y="9"/>
                    <a:pt x="164" y="19"/>
                    <a:pt x="139" y="39"/>
                  </a:cubicBezTo>
                  <a:cubicBezTo>
                    <a:pt x="82" y="23"/>
                    <a:pt x="140" y="38"/>
                    <a:pt x="129" y="59"/>
                  </a:cubicBezTo>
                  <a:cubicBezTo>
                    <a:pt x="126" y="66"/>
                    <a:pt x="76" y="66"/>
                    <a:pt x="68" y="70"/>
                  </a:cubicBezTo>
                  <a:cubicBezTo>
                    <a:pt x="55" y="87"/>
                    <a:pt x="12" y="155"/>
                    <a:pt x="4" y="171"/>
                  </a:cubicBezTo>
                  <a:cubicBezTo>
                    <a:pt x="0" y="176"/>
                    <a:pt x="40" y="177"/>
                    <a:pt x="32" y="174"/>
                  </a:cubicBezTo>
                  <a:cubicBezTo>
                    <a:pt x="35" y="192"/>
                    <a:pt x="36" y="243"/>
                    <a:pt x="50" y="271"/>
                  </a:cubicBezTo>
                  <a:close/>
                </a:path>
              </a:pathLst>
            </a:custGeom>
            <a:solidFill>
              <a:srgbClr val="CCFF66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46" name="Oval 46">
              <a:extLst>
                <a:ext uri="{FF2B5EF4-FFF2-40B4-BE49-F238E27FC236}">
                  <a16:creationId xmlns:a16="http://schemas.microsoft.com/office/drawing/2014/main" id="{0BBB0256-2A1E-4021-A67A-12A87F0E1D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0" y="1207"/>
              <a:ext cx="153" cy="115"/>
            </a:xfrm>
            <a:prstGeom prst="ellipse">
              <a:avLst/>
            </a:prstGeom>
            <a:solidFill>
              <a:srgbClr val="CC6600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636" name="Freeform 36">
            <a:extLst>
              <a:ext uri="{FF2B5EF4-FFF2-40B4-BE49-F238E27FC236}">
                <a16:creationId xmlns:a16="http://schemas.microsoft.com/office/drawing/2014/main" id="{248FEDC2-CF88-49B6-9416-181A98CCD587}"/>
              </a:ext>
            </a:extLst>
          </p:cNvPr>
          <p:cNvSpPr>
            <a:spLocks/>
          </p:cNvSpPr>
          <p:nvPr/>
        </p:nvSpPr>
        <p:spPr bwMode="auto">
          <a:xfrm>
            <a:off x="7319963" y="1773239"/>
            <a:ext cx="982662" cy="382587"/>
          </a:xfrm>
          <a:custGeom>
            <a:avLst/>
            <a:gdLst>
              <a:gd name="T0" fmla="*/ 6 w 698"/>
              <a:gd name="T1" fmla="*/ 9 h 388"/>
              <a:gd name="T2" fmla="*/ 98 w 698"/>
              <a:gd name="T3" fmla="*/ 100 h 388"/>
              <a:gd name="T4" fmla="*/ 217 w 698"/>
              <a:gd name="T5" fmla="*/ 210 h 388"/>
              <a:gd name="T6" fmla="*/ 362 w 698"/>
              <a:gd name="T7" fmla="*/ 211 h 388"/>
              <a:gd name="T8" fmla="*/ 683 w 698"/>
              <a:gd name="T9" fmla="*/ 320 h 388"/>
              <a:gd name="T10" fmla="*/ 454 w 698"/>
              <a:gd name="T11" fmla="*/ 384 h 388"/>
              <a:gd name="T12" fmla="*/ 281 w 698"/>
              <a:gd name="T13" fmla="*/ 347 h 388"/>
              <a:gd name="T14" fmla="*/ 97 w 698"/>
              <a:gd name="T15" fmla="*/ 257 h 388"/>
              <a:gd name="T16" fmla="*/ 15 w 698"/>
              <a:gd name="T17" fmla="*/ 155 h 388"/>
              <a:gd name="T18" fmla="*/ 6 w 698"/>
              <a:gd name="T19" fmla="*/ 9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98" h="388">
                <a:moveTo>
                  <a:pt x="6" y="9"/>
                </a:moveTo>
                <a:cubicBezTo>
                  <a:pt x="20" y="0"/>
                  <a:pt x="63" y="67"/>
                  <a:pt x="98" y="100"/>
                </a:cubicBezTo>
                <a:cubicBezTo>
                  <a:pt x="133" y="133"/>
                  <a:pt x="173" y="192"/>
                  <a:pt x="217" y="210"/>
                </a:cubicBezTo>
                <a:cubicBezTo>
                  <a:pt x="261" y="228"/>
                  <a:pt x="285" y="193"/>
                  <a:pt x="362" y="211"/>
                </a:cubicBezTo>
                <a:cubicBezTo>
                  <a:pt x="439" y="229"/>
                  <a:pt x="668" y="291"/>
                  <a:pt x="683" y="320"/>
                </a:cubicBezTo>
                <a:cubicBezTo>
                  <a:pt x="698" y="349"/>
                  <a:pt x="521" y="380"/>
                  <a:pt x="454" y="384"/>
                </a:cubicBezTo>
                <a:cubicBezTo>
                  <a:pt x="387" y="388"/>
                  <a:pt x="340" y="368"/>
                  <a:pt x="281" y="347"/>
                </a:cubicBezTo>
                <a:cubicBezTo>
                  <a:pt x="222" y="326"/>
                  <a:pt x="141" y="289"/>
                  <a:pt x="97" y="257"/>
                </a:cubicBezTo>
                <a:cubicBezTo>
                  <a:pt x="53" y="225"/>
                  <a:pt x="30" y="196"/>
                  <a:pt x="15" y="155"/>
                </a:cubicBezTo>
                <a:cubicBezTo>
                  <a:pt x="0" y="114"/>
                  <a:pt x="8" y="39"/>
                  <a:pt x="6" y="9"/>
                </a:cubicBezTo>
                <a:close/>
              </a:path>
            </a:pathLst>
          </a:custGeom>
          <a:solidFill>
            <a:srgbClr val="EC3308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5669" name="Group 69">
            <a:extLst>
              <a:ext uri="{FF2B5EF4-FFF2-40B4-BE49-F238E27FC236}">
                <a16:creationId xmlns:a16="http://schemas.microsoft.com/office/drawing/2014/main" id="{39912A72-4281-410C-BDB4-D8A3D33225E0}"/>
              </a:ext>
            </a:extLst>
          </p:cNvPr>
          <p:cNvGrpSpPr>
            <a:grpSpLocks/>
          </p:cNvGrpSpPr>
          <p:nvPr/>
        </p:nvGrpSpPr>
        <p:grpSpPr bwMode="auto">
          <a:xfrm>
            <a:off x="7464426" y="2781301"/>
            <a:ext cx="2041525" cy="1090613"/>
            <a:chOff x="3515" y="768"/>
            <a:chExt cx="1286" cy="687"/>
          </a:xfrm>
        </p:grpSpPr>
        <p:sp>
          <p:nvSpPr>
            <p:cNvPr id="25670" name="Freeform 70">
              <a:extLst>
                <a:ext uri="{FF2B5EF4-FFF2-40B4-BE49-F238E27FC236}">
                  <a16:creationId xmlns:a16="http://schemas.microsoft.com/office/drawing/2014/main" id="{507CEF9D-2FF2-4B5C-8470-D05C9B0C13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5" y="768"/>
              <a:ext cx="1286" cy="687"/>
            </a:xfrm>
            <a:custGeom>
              <a:avLst/>
              <a:gdLst>
                <a:gd name="T0" fmla="*/ 1286 w 1286"/>
                <a:gd name="T1" fmla="*/ 634 h 687"/>
                <a:gd name="T2" fmla="*/ 1036 w 1286"/>
                <a:gd name="T3" fmla="*/ 592 h 687"/>
                <a:gd name="T4" fmla="*/ 882 w 1286"/>
                <a:gd name="T5" fmla="*/ 639 h 687"/>
                <a:gd name="T6" fmla="*/ 557 w 1286"/>
                <a:gd name="T7" fmla="*/ 668 h 687"/>
                <a:gd name="T8" fmla="*/ 143 w 1286"/>
                <a:gd name="T9" fmla="*/ 526 h 687"/>
                <a:gd name="T10" fmla="*/ 70 w 1286"/>
                <a:gd name="T11" fmla="*/ 173 h 687"/>
                <a:gd name="T12" fmla="*/ 581 w 1286"/>
                <a:gd name="T13" fmla="*/ 36 h 687"/>
                <a:gd name="T14" fmla="*/ 914 w 1286"/>
                <a:gd name="T15" fmla="*/ 235 h 687"/>
                <a:gd name="T16" fmla="*/ 1039 w 1286"/>
                <a:gd name="T17" fmla="*/ 493 h 687"/>
                <a:gd name="T18" fmla="*/ 1262 w 1286"/>
                <a:gd name="T19" fmla="*/ 509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6" h="687">
                  <a:moveTo>
                    <a:pt x="1286" y="634"/>
                  </a:moveTo>
                  <a:cubicBezTo>
                    <a:pt x="1244" y="627"/>
                    <a:pt x="1103" y="591"/>
                    <a:pt x="1036" y="592"/>
                  </a:cubicBezTo>
                  <a:cubicBezTo>
                    <a:pt x="969" y="593"/>
                    <a:pt x="962" y="626"/>
                    <a:pt x="882" y="639"/>
                  </a:cubicBezTo>
                  <a:cubicBezTo>
                    <a:pt x="777" y="658"/>
                    <a:pt x="680" y="687"/>
                    <a:pt x="557" y="668"/>
                  </a:cubicBezTo>
                  <a:cubicBezTo>
                    <a:pt x="434" y="649"/>
                    <a:pt x="224" y="608"/>
                    <a:pt x="143" y="526"/>
                  </a:cubicBezTo>
                  <a:cubicBezTo>
                    <a:pt x="14" y="466"/>
                    <a:pt x="0" y="326"/>
                    <a:pt x="70" y="173"/>
                  </a:cubicBezTo>
                  <a:cubicBezTo>
                    <a:pt x="228" y="0"/>
                    <a:pt x="460" y="14"/>
                    <a:pt x="581" y="36"/>
                  </a:cubicBezTo>
                  <a:cubicBezTo>
                    <a:pt x="699" y="57"/>
                    <a:pt x="837" y="159"/>
                    <a:pt x="914" y="235"/>
                  </a:cubicBezTo>
                  <a:cubicBezTo>
                    <a:pt x="990" y="311"/>
                    <a:pt x="980" y="448"/>
                    <a:pt x="1039" y="493"/>
                  </a:cubicBezTo>
                  <a:cubicBezTo>
                    <a:pt x="1097" y="538"/>
                    <a:pt x="1225" y="506"/>
                    <a:pt x="1262" y="509"/>
                  </a:cubicBezTo>
                </a:path>
              </a:pathLst>
            </a:custGeom>
            <a:solidFill>
              <a:srgbClr val="E59E0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71" name="Freeform 71">
              <a:extLst>
                <a:ext uri="{FF2B5EF4-FFF2-40B4-BE49-F238E27FC236}">
                  <a16:creationId xmlns:a16="http://schemas.microsoft.com/office/drawing/2014/main" id="{AD65EBBE-0940-4F8A-875B-CCC33D4C1A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9" y="853"/>
              <a:ext cx="1129" cy="531"/>
            </a:xfrm>
            <a:custGeom>
              <a:avLst/>
              <a:gdLst>
                <a:gd name="T0" fmla="*/ 1273 w 1273"/>
                <a:gd name="T1" fmla="*/ 837 h 854"/>
                <a:gd name="T2" fmla="*/ 1008 w 1273"/>
                <a:gd name="T3" fmla="*/ 763 h 854"/>
                <a:gd name="T4" fmla="*/ 859 w 1273"/>
                <a:gd name="T5" fmla="*/ 777 h 854"/>
                <a:gd name="T6" fmla="*/ 580 w 1273"/>
                <a:gd name="T7" fmla="*/ 836 h 854"/>
                <a:gd name="T8" fmla="*/ 167 w 1273"/>
                <a:gd name="T9" fmla="*/ 668 h 854"/>
                <a:gd name="T10" fmla="*/ 65 w 1273"/>
                <a:gd name="T11" fmla="*/ 200 h 854"/>
                <a:gd name="T12" fmla="*/ 555 w 1273"/>
                <a:gd name="T13" fmla="*/ 30 h 854"/>
                <a:gd name="T14" fmla="*/ 869 w 1273"/>
                <a:gd name="T15" fmla="*/ 317 h 854"/>
                <a:gd name="T16" fmla="*/ 1054 w 1273"/>
                <a:gd name="T17" fmla="*/ 626 h 854"/>
                <a:gd name="T18" fmla="*/ 1173 w 1273"/>
                <a:gd name="T19" fmla="*/ 699 h 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3" h="854">
                  <a:moveTo>
                    <a:pt x="1273" y="837"/>
                  </a:moveTo>
                  <a:cubicBezTo>
                    <a:pt x="1229" y="825"/>
                    <a:pt x="1077" y="773"/>
                    <a:pt x="1008" y="763"/>
                  </a:cubicBezTo>
                  <a:cubicBezTo>
                    <a:pt x="939" y="753"/>
                    <a:pt x="930" y="765"/>
                    <a:pt x="859" y="777"/>
                  </a:cubicBezTo>
                  <a:cubicBezTo>
                    <a:pt x="761" y="800"/>
                    <a:pt x="695" y="854"/>
                    <a:pt x="580" y="836"/>
                  </a:cubicBezTo>
                  <a:cubicBezTo>
                    <a:pt x="464" y="817"/>
                    <a:pt x="253" y="774"/>
                    <a:pt x="167" y="668"/>
                  </a:cubicBezTo>
                  <a:cubicBezTo>
                    <a:pt x="48" y="598"/>
                    <a:pt x="0" y="376"/>
                    <a:pt x="65" y="200"/>
                  </a:cubicBezTo>
                  <a:cubicBezTo>
                    <a:pt x="211" y="0"/>
                    <a:pt x="443" y="5"/>
                    <a:pt x="555" y="30"/>
                  </a:cubicBezTo>
                  <a:cubicBezTo>
                    <a:pt x="666" y="54"/>
                    <a:pt x="794" y="221"/>
                    <a:pt x="869" y="317"/>
                  </a:cubicBezTo>
                  <a:cubicBezTo>
                    <a:pt x="952" y="416"/>
                    <a:pt x="1003" y="562"/>
                    <a:pt x="1054" y="626"/>
                  </a:cubicBezTo>
                  <a:cubicBezTo>
                    <a:pt x="1105" y="690"/>
                    <a:pt x="1148" y="684"/>
                    <a:pt x="1173" y="699"/>
                  </a:cubicBezTo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72" name="Freeform 72">
              <a:extLst>
                <a:ext uri="{FF2B5EF4-FFF2-40B4-BE49-F238E27FC236}">
                  <a16:creationId xmlns:a16="http://schemas.microsoft.com/office/drawing/2014/main" id="{8956288D-A904-477B-9B7E-799B47E5C1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5" y="890"/>
              <a:ext cx="1127" cy="499"/>
            </a:xfrm>
            <a:custGeom>
              <a:avLst/>
              <a:gdLst>
                <a:gd name="T0" fmla="*/ 50 w 1127"/>
                <a:gd name="T1" fmla="*/ 271 h 499"/>
                <a:gd name="T2" fmla="*/ 123 w 1127"/>
                <a:gd name="T3" fmla="*/ 326 h 499"/>
                <a:gd name="T4" fmla="*/ 214 w 1127"/>
                <a:gd name="T5" fmla="*/ 353 h 499"/>
                <a:gd name="T6" fmla="*/ 288 w 1127"/>
                <a:gd name="T7" fmla="*/ 408 h 499"/>
                <a:gd name="T8" fmla="*/ 351 w 1127"/>
                <a:gd name="T9" fmla="*/ 399 h 499"/>
                <a:gd name="T10" fmla="*/ 406 w 1127"/>
                <a:gd name="T11" fmla="*/ 417 h 499"/>
                <a:gd name="T12" fmla="*/ 475 w 1127"/>
                <a:gd name="T13" fmla="*/ 427 h 499"/>
                <a:gd name="T14" fmla="*/ 509 w 1127"/>
                <a:gd name="T15" fmla="*/ 434 h 499"/>
                <a:gd name="T16" fmla="*/ 561 w 1127"/>
                <a:gd name="T17" fmla="*/ 421 h 499"/>
                <a:gd name="T18" fmla="*/ 684 w 1127"/>
                <a:gd name="T19" fmla="*/ 449 h 499"/>
                <a:gd name="T20" fmla="*/ 709 w 1127"/>
                <a:gd name="T21" fmla="*/ 436 h 499"/>
                <a:gd name="T22" fmla="*/ 820 w 1127"/>
                <a:gd name="T23" fmla="*/ 416 h 499"/>
                <a:gd name="T24" fmla="*/ 1106 w 1127"/>
                <a:gd name="T25" fmla="*/ 466 h 499"/>
                <a:gd name="T26" fmla="*/ 936 w 1127"/>
                <a:gd name="T27" fmla="*/ 408 h 499"/>
                <a:gd name="T28" fmla="*/ 790 w 1127"/>
                <a:gd name="T29" fmla="*/ 289 h 499"/>
                <a:gd name="T30" fmla="*/ 653 w 1127"/>
                <a:gd name="T31" fmla="*/ 161 h 499"/>
                <a:gd name="T32" fmla="*/ 598 w 1127"/>
                <a:gd name="T33" fmla="*/ 125 h 499"/>
                <a:gd name="T34" fmla="*/ 538 w 1127"/>
                <a:gd name="T35" fmla="*/ 97 h 499"/>
                <a:gd name="T36" fmla="*/ 513 w 1127"/>
                <a:gd name="T37" fmla="*/ 72 h 499"/>
                <a:gd name="T38" fmla="*/ 487 w 1127"/>
                <a:gd name="T39" fmla="*/ 72 h 499"/>
                <a:gd name="T40" fmla="*/ 445 w 1127"/>
                <a:gd name="T41" fmla="*/ 52 h 499"/>
                <a:gd name="T42" fmla="*/ 445 w 1127"/>
                <a:gd name="T43" fmla="*/ 33 h 499"/>
                <a:gd name="T44" fmla="*/ 411 w 1127"/>
                <a:gd name="T45" fmla="*/ 20 h 499"/>
                <a:gd name="T46" fmla="*/ 266 w 1127"/>
                <a:gd name="T47" fmla="*/ 0 h 499"/>
                <a:gd name="T48" fmla="*/ 139 w 1127"/>
                <a:gd name="T49" fmla="*/ 39 h 499"/>
                <a:gd name="T50" fmla="*/ 129 w 1127"/>
                <a:gd name="T51" fmla="*/ 59 h 499"/>
                <a:gd name="T52" fmla="*/ 68 w 1127"/>
                <a:gd name="T53" fmla="*/ 70 h 499"/>
                <a:gd name="T54" fmla="*/ 4 w 1127"/>
                <a:gd name="T55" fmla="*/ 171 h 499"/>
                <a:gd name="T56" fmla="*/ 32 w 1127"/>
                <a:gd name="T57" fmla="*/ 174 h 499"/>
                <a:gd name="T58" fmla="*/ 50 w 1127"/>
                <a:gd name="T59" fmla="*/ 271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27" h="499">
                  <a:moveTo>
                    <a:pt x="50" y="271"/>
                  </a:moveTo>
                  <a:cubicBezTo>
                    <a:pt x="68" y="296"/>
                    <a:pt x="97" y="306"/>
                    <a:pt x="123" y="326"/>
                  </a:cubicBezTo>
                  <a:cubicBezTo>
                    <a:pt x="143" y="372"/>
                    <a:pt x="155" y="343"/>
                    <a:pt x="214" y="353"/>
                  </a:cubicBezTo>
                  <a:cubicBezTo>
                    <a:pt x="237" y="356"/>
                    <a:pt x="265" y="404"/>
                    <a:pt x="288" y="408"/>
                  </a:cubicBezTo>
                  <a:cubicBezTo>
                    <a:pt x="304" y="417"/>
                    <a:pt x="331" y="404"/>
                    <a:pt x="351" y="399"/>
                  </a:cubicBezTo>
                  <a:cubicBezTo>
                    <a:pt x="368" y="394"/>
                    <a:pt x="406" y="417"/>
                    <a:pt x="406" y="417"/>
                  </a:cubicBezTo>
                  <a:cubicBezTo>
                    <a:pt x="441" y="423"/>
                    <a:pt x="441" y="436"/>
                    <a:pt x="475" y="427"/>
                  </a:cubicBezTo>
                  <a:cubicBezTo>
                    <a:pt x="486" y="429"/>
                    <a:pt x="497" y="434"/>
                    <a:pt x="509" y="434"/>
                  </a:cubicBezTo>
                  <a:cubicBezTo>
                    <a:pt x="527" y="432"/>
                    <a:pt x="561" y="421"/>
                    <a:pt x="561" y="421"/>
                  </a:cubicBezTo>
                  <a:cubicBezTo>
                    <a:pt x="603" y="431"/>
                    <a:pt x="624" y="463"/>
                    <a:pt x="684" y="449"/>
                  </a:cubicBezTo>
                  <a:cubicBezTo>
                    <a:pt x="692" y="446"/>
                    <a:pt x="709" y="436"/>
                    <a:pt x="709" y="436"/>
                  </a:cubicBezTo>
                  <a:cubicBezTo>
                    <a:pt x="768" y="451"/>
                    <a:pt x="806" y="448"/>
                    <a:pt x="820" y="416"/>
                  </a:cubicBezTo>
                  <a:cubicBezTo>
                    <a:pt x="879" y="431"/>
                    <a:pt x="1092" y="499"/>
                    <a:pt x="1106" y="466"/>
                  </a:cubicBezTo>
                  <a:cubicBezTo>
                    <a:pt x="1127" y="461"/>
                    <a:pt x="991" y="435"/>
                    <a:pt x="936" y="408"/>
                  </a:cubicBezTo>
                  <a:cubicBezTo>
                    <a:pt x="883" y="378"/>
                    <a:pt x="837" y="330"/>
                    <a:pt x="790" y="289"/>
                  </a:cubicBezTo>
                  <a:cubicBezTo>
                    <a:pt x="784" y="248"/>
                    <a:pt x="703" y="174"/>
                    <a:pt x="653" y="161"/>
                  </a:cubicBezTo>
                  <a:cubicBezTo>
                    <a:pt x="615" y="138"/>
                    <a:pt x="618" y="135"/>
                    <a:pt x="598" y="125"/>
                  </a:cubicBezTo>
                  <a:cubicBezTo>
                    <a:pt x="579" y="114"/>
                    <a:pt x="552" y="106"/>
                    <a:pt x="538" y="97"/>
                  </a:cubicBezTo>
                  <a:cubicBezTo>
                    <a:pt x="529" y="95"/>
                    <a:pt x="522" y="75"/>
                    <a:pt x="513" y="72"/>
                  </a:cubicBezTo>
                  <a:cubicBezTo>
                    <a:pt x="505" y="69"/>
                    <a:pt x="495" y="74"/>
                    <a:pt x="487" y="72"/>
                  </a:cubicBezTo>
                  <a:cubicBezTo>
                    <a:pt x="481" y="63"/>
                    <a:pt x="456" y="57"/>
                    <a:pt x="445" y="52"/>
                  </a:cubicBezTo>
                  <a:cubicBezTo>
                    <a:pt x="438" y="48"/>
                    <a:pt x="454" y="34"/>
                    <a:pt x="445" y="33"/>
                  </a:cubicBezTo>
                  <a:cubicBezTo>
                    <a:pt x="437" y="31"/>
                    <a:pt x="416" y="24"/>
                    <a:pt x="411" y="20"/>
                  </a:cubicBezTo>
                  <a:cubicBezTo>
                    <a:pt x="372" y="30"/>
                    <a:pt x="300" y="17"/>
                    <a:pt x="266" y="0"/>
                  </a:cubicBezTo>
                  <a:cubicBezTo>
                    <a:pt x="230" y="9"/>
                    <a:pt x="164" y="19"/>
                    <a:pt x="139" y="39"/>
                  </a:cubicBezTo>
                  <a:cubicBezTo>
                    <a:pt x="82" y="23"/>
                    <a:pt x="140" y="38"/>
                    <a:pt x="129" y="59"/>
                  </a:cubicBezTo>
                  <a:cubicBezTo>
                    <a:pt x="126" y="66"/>
                    <a:pt x="76" y="66"/>
                    <a:pt x="68" y="70"/>
                  </a:cubicBezTo>
                  <a:cubicBezTo>
                    <a:pt x="55" y="87"/>
                    <a:pt x="12" y="155"/>
                    <a:pt x="4" y="171"/>
                  </a:cubicBezTo>
                  <a:cubicBezTo>
                    <a:pt x="0" y="176"/>
                    <a:pt x="40" y="177"/>
                    <a:pt x="32" y="174"/>
                  </a:cubicBezTo>
                  <a:cubicBezTo>
                    <a:pt x="35" y="192"/>
                    <a:pt x="36" y="243"/>
                    <a:pt x="50" y="271"/>
                  </a:cubicBezTo>
                  <a:close/>
                </a:path>
              </a:pathLst>
            </a:custGeom>
            <a:solidFill>
              <a:srgbClr val="CCFF66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73" name="Oval 73">
              <a:extLst>
                <a:ext uri="{FF2B5EF4-FFF2-40B4-BE49-F238E27FC236}">
                  <a16:creationId xmlns:a16="http://schemas.microsoft.com/office/drawing/2014/main" id="{83F9874D-966C-481E-9A95-099DC45C10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0" y="1207"/>
              <a:ext cx="153" cy="115"/>
            </a:xfrm>
            <a:prstGeom prst="ellipse">
              <a:avLst/>
            </a:prstGeom>
            <a:solidFill>
              <a:srgbClr val="CC6600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674" name="Freeform 74">
            <a:extLst>
              <a:ext uri="{FF2B5EF4-FFF2-40B4-BE49-F238E27FC236}">
                <a16:creationId xmlns:a16="http://schemas.microsoft.com/office/drawing/2014/main" id="{624BEB62-87DD-4057-A85E-6622B6540198}"/>
              </a:ext>
            </a:extLst>
          </p:cNvPr>
          <p:cNvSpPr>
            <a:spLocks/>
          </p:cNvSpPr>
          <p:nvPr/>
        </p:nvSpPr>
        <p:spPr bwMode="auto">
          <a:xfrm>
            <a:off x="7497764" y="2967038"/>
            <a:ext cx="1323975" cy="869950"/>
          </a:xfrm>
          <a:custGeom>
            <a:avLst/>
            <a:gdLst>
              <a:gd name="T0" fmla="*/ 59 w 834"/>
              <a:gd name="T1" fmla="*/ 60 h 548"/>
              <a:gd name="T2" fmla="*/ 159 w 834"/>
              <a:gd name="T3" fmla="*/ 33 h 548"/>
              <a:gd name="T4" fmla="*/ 159 w 834"/>
              <a:gd name="T5" fmla="*/ 261 h 548"/>
              <a:gd name="T6" fmla="*/ 296 w 834"/>
              <a:gd name="T7" fmla="*/ 353 h 548"/>
              <a:gd name="T8" fmla="*/ 436 w 834"/>
              <a:gd name="T9" fmla="*/ 373 h 548"/>
              <a:gd name="T10" fmla="*/ 818 w 834"/>
              <a:gd name="T11" fmla="*/ 490 h 548"/>
              <a:gd name="T12" fmla="*/ 534 w 834"/>
              <a:gd name="T13" fmla="*/ 545 h 548"/>
              <a:gd name="T14" fmla="*/ 360 w 834"/>
              <a:gd name="T15" fmla="*/ 508 h 548"/>
              <a:gd name="T16" fmla="*/ 205 w 834"/>
              <a:gd name="T17" fmla="*/ 444 h 548"/>
              <a:gd name="T18" fmla="*/ 86 w 834"/>
              <a:gd name="T19" fmla="*/ 389 h 548"/>
              <a:gd name="T20" fmla="*/ 4 w 834"/>
              <a:gd name="T21" fmla="*/ 225 h 548"/>
              <a:gd name="T22" fmla="*/ 59 w 834"/>
              <a:gd name="T23" fmla="*/ 60 h 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34" h="548">
                <a:moveTo>
                  <a:pt x="59" y="60"/>
                </a:moveTo>
                <a:cubicBezTo>
                  <a:pt x="85" y="28"/>
                  <a:pt x="142" y="0"/>
                  <a:pt x="159" y="33"/>
                </a:cubicBezTo>
                <a:cubicBezTo>
                  <a:pt x="176" y="66"/>
                  <a:pt x="136" y="208"/>
                  <a:pt x="159" y="261"/>
                </a:cubicBezTo>
                <a:cubicBezTo>
                  <a:pt x="182" y="314"/>
                  <a:pt x="250" y="334"/>
                  <a:pt x="296" y="353"/>
                </a:cubicBezTo>
                <a:cubicBezTo>
                  <a:pt x="342" y="372"/>
                  <a:pt x="349" y="350"/>
                  <a:pt x="436" y="373"/>
                </a:cubicBezTo>
                <a:cubicBezTo>
                  <a:pt x="523" y="396"/>
                  <a:pt x="802" y="461"/>
                  <a:pt x="818" y="490"/>
                </a:cubicBezTo>
                <a:cubicBezTo>
                  <a:pt x="834" y="519"/>
                  <a:pt x="610" y="542"/>
                  <a:pt x="534" y="545"/>
                </a:cubicBezTo>
                <a:cubicBezTo>
                  <a:pt x="458" y="548"/>
                  <a:pt x="415" y="525"/>
                  <a:pt x="360" y="508"/>
                </a:cubicBezTo>
                <a:cubicBezTo>
                  <a:pt x="305" y="491"/>
                  <a:pt x="251" y="464"/>
                  <a:pt x="205" y="444"/>
                </a:cubicBezTo>
                <a:cubicBezTo>
                  <a:pt x="159" y="424"/>
                  <a:pt x="119" y="425"/>
                  <a:pt x="86" y="389"/>
                </a:cubicBezTo>
                <a:cubicBezTo>
                  <a:pt x="53" y="353"/>
                  <a:pt x="8" y="280"/>
                  <a:pt x="4" y="225"/>
                </a:cubicBezTo>
                <a:cubicBezTo>
                  <a:pt x="0" y="170"/>
                  <a:pt x="33" y="92"/>
                  <a:pt x="59" y="60"/>
                </a:cubicBezTo>
                <a:close/>
              </a:path>
            </a:pathLst>
          </a:custGeom>
          <a:solidFill>
            <a:srgbClr val="CC0066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5675" name="Group 75">
            <a:extLst>
              <a:ext uri="{FF2B5EF4-FFF2-40B4-BE49-F238E27FC236}">
                <a16:creationId xmlns:a16="http://schemas.microsoft.com/office/drawing/2014/main" id="{D3200AF4-7BF5-422D-A9F3-00BC9C733D70}"/>
              </a:ext>
            </a:extLst>
          </p:cNvPr>
          <p:cNvGrpSpPr>
            <a:grpSpLocks/>
          </p:cNvGrpSpPr>
          <p:nvPr/>
        </p:nvGrpSpPr>
        <p:grpSpPr bwMode="auto">
          <a:xfrm>
            <a:off x="8015289" y="4859338"/>
            <a:ext cx="2041525" cy="1090612"/>
            <a:chOff x="3515" y="768"/>
            <a:chExt cx="1286" cy="687"/>
          </a:xfrm>
        </p:grpSpPr>
        <p:sp>
          <p:nvSpPr>
            <p:cNvPr id="25676" name="Freeform 76">
              <a:extLst>
                <a:ext uri="{FF2B5EF4-FFF2-40B4-BE49-F238E27FC236}">
                  <a16:creationId xmlns:a16="http://schemas.microsoft.com/office/drawing/2014/main" id="{B313C1CE-DF45-4632-A942-D28C5A6235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5" y="768"/>
              <a:ext cx="1286" cy="687"/>
            </a:xfrm>
            <a:custGeom>
              <a:avLst/>
              <a:gdLst>
                <a:gd name="T0" fmla="*/ 1286 w 1286"/>
                <a:gd name="T1" fmla="*/ 634 h 687"/>
                <a:gd name="T2" fmla="*/ 1036 w 1286"/>
                <a:gd name="T3" fmla="*/ 592 h 687"/>
                <a:gd name="T4" fmla="*/ 882 w 1286"/>
                <a:gd name="T5" fmla="*/ 639 h 687"/>
                <a:gd name="T6" fmla="*/ 557 w 1286"/>
                <a:gd name="T7" fmla="*/ 668 h 687"/>
                <a:gd name="T8" fmla="*/ 143 w 1286"/>
                <a:gd name="T9" fmla="*/ 526 h 687"/>
                <a:gd name="T10" fmla="*/ 70 w 1286"/>
                <a:gd name="T11" fmla="*/ 173 h 687"/>
                <a:gd name="T12" fmla="*/ 581 w 1286"/>
                <a:gd name="T13" fmla="*/ 36 h 687"/>
                <a:gd name="T14" fmla="*/ 914 w 1286"/>
                <a:gd name="T15" fmla="*/ 235 h 687"/>
                <a:gd name="T16" fmla="*/ 1039 w 1286"/>
                <a:gd name="T17" fmla="*/ 493 h 687"/>
                <a:gd name="T18" fmla="*/ 1262 w 1286"/>
                <a:gd name="T19" fmla="*/ 509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6" h="687">
                  <a:moveTo>
                    <a:pt x="1286" y="634"/>
                  </a:moveTo>
                  <a:cubicBezTo>
                    <a:pt x="1244" y="627"/>
                    <a:pt x="1103" y="591"/>
                    <a:pt x="1036" y="592"/>
                  </a:cubicBezTo>
                  <a:cubicBezTo>
                    <a:pt x="969" y="593"/>
                    <a:pt x="962" y="626"/>
                    <a:pt x="882" y="639"/>
                  </a:cubicBezTo>
                  <a:cubicBezTo>
                    <a:pt x="777" y="658"/>
                    <a:pt x="680" y="687"/>
                    <a:pt x="557" y="668"/>
                  </a:cubicBezTo>
                  <a:cubicBezTo>
                    <a:pt x="434" y="649"/>
                    <a:pt x="224" y="608"/>
                    <a:pt x="143" y="526"/>
                  </a:cubicBezTo>
                  <a:cubicBezTo>
                    <a:pt x="14" y="466"/>
                    <a:pt x="0" y="326"/>
                    <a:pt x="70" y="173"/>
                  </a:cubicBezTo>
                  <a:cubicBezTo>
                    <a:pt x="228" y="0"/>
                    <a:pt x="460" y="14"/>
                    <a:pt x="581" y="36"/>
                  </a:cubicBezTo>
                  <a:cubicBezTo>
                    <a:pt x="699" y="57"/>
                    <a:pt x="837" y="159"/>
                    <a:pt x="914" y="235"/>
                  </a:cubicBezTo>
                  <a:cubicBezTo>
                    <a:pt x="990" y="311"/>
                    <a:pt x="980" y="448"/>
                    <a:pt x="1039" y="493"/>
                  </a:cubicBezTo>
                  <a:cubicBezTo>
                    <a:pt x="1097" y="538"/>
                    <a:pt x="1225" y="506"/>
                    <a:pt x="1262" y="509"/>
                  </a:cubicBezTo>
                </a:path>
              </a:pathLst>
            </a:custGeom>
            <a:solidFill>
              <a:srgbClr val="E59E0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77" name="Freeform 77">
              <a:extLst>
                <a:ext uri="{FF2B5EF4-FFF2-40B4-BE49-F238E27FC236}">
                  <a16:creationId xmlns:a16="http://schemas.microsoft.com/office/drawing/2014/main" id="{CF72D9B3-3D94-4EA2-B563-0AFBA75E68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9" y="853"/>
              <a:ext cx="1129" cy="531"/>
            </a:xfrm>
            <a:custGeom>
              <a:avLst/>
              <a:gdLst>
                <a:gd name="T0" fmla="*/ 1273 w 1273"/>
                <a:gd name="T1" fmla="*/ 837 h 854"/>
                <a:gd name="T2" fmla="*/ 1008 w 1273"/>
                <a:gd name="T3" fmla="*/ 763 h 854"/>
                <a:gd name="T4" fmla="*/ 859 w 1273"/>
                <a:gd name="T5" fmla="*/ 777 h 854"/>
                <a:gd name="T6" fmla="*/ 580 w 1273"/>
                <a:gd name="T7" fmla="*/ 836 h 854"/>
                <a:gd name="T8" fmla="*/ 167 w 1273"/>
                <a:gd name="T9" fmla="*/ 668 h 854"/>
                <a:gd name="T10" fmla="*/ 65 w 1273"/>
                <a:gd name="T11" fmla="*/ 200 h 854"/>
                <a:gd name="T12" fmla="*/ 555 w 1273"/>
                <a:gd name="T13" fmla="*/ 30 h 854"/>
                <a:gd name="T14" fmla="*/ 869 w 1273"/>
                <a:gd name="T15" fmla="*/ 317 h 854"/>
                <a:gd name="T16" fmla="*/ 1054 w 1273"/>
                <a:gd name="T17" fmla="*/ 626 h 854"/>
                <a:gd name="T18" fmla="*/ 1173 w 1273"/>
                <a:gd name="T19" fmla="*/ 699 h 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3" h="854">
                  <a:moveTo>
                    <a:pt x="1273" y="837"/>
                  </a:moveTo>
                  <a:cubicBezTo>
                    <a:pt x="1229" y="825"/>
                    <a:pt x="1077" y="773"/>
                    <a:pt x="1008" y="763"/>
                  </a:cubicBezTo>
                  <a:cubicBezTo>
                    <a:pt x="939" y="753"/>
                    <a:pt x="930" y="765"/>
                    <a:pt x="859" y="777"/>
                  </a:cubicBezTo>
                  <a:cubicBezTo>
                    <a:pt x="761" y="800"/>
                    <a:pt x="695" y="854"/>
                    <a:pt x="580" y="836"/>
                  </a:cubicBezTo>
                  <a:cubicBezTo>
                    <a:pt x="464" y="817"/>
                    <a:pt x="253" y="774"/>
                    <a:pt x="167" y="668"/>
                  </a:cubicBezTo>
                  <a:cubicBezTo>
                    <a:pt x="48" y="598"/>
                    <a:pt x="0" y="376"/>
                    <a:pt x="65" y="200"/>
                  </a:cubicBezTo>
                  <a:cubicBezTo>
                    <a:pt x="211" y="0"/>
                    <a:pt x="443" y="5"/>
                    <a:pt x="555" y="30"/>
                  </a:cubicBezTo>
                  <a:cubicBezTo>
                    <a:pt x="666" y="54"/>
                    <a:pt x="794" y="221"/>
                    <a:pt x="869" y="317"/>
                  </a:cubicBezTo>
                  <a:cubicBezTo>
                    <a:pt x="952" y="416"/>
                    <a:pt x="1003" y="562"/>
                    <a:pt x="1054" y="626"/>
                  </a:cubicBezTo>
                  <a:cubicBezTo>
                    <a:pt x="1105" y="690"/>
                    <a:pt x="1148" y="684"/>
                    <a:pt x="1173" y="699"/>
                  </a:cubicBezTo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78" name="Freeform 78">
              <a:extLst>
                <a:ext uri="{FF2B5EF4-FFF2-40B4-BE49-F238E27FC236}">
                  <a16:creationId xmlns:a16="http://schemas.microsoft.com/office/drawing/2014/main" id="{D41B2D92-29A8-47FC-B84F-A8B3E7C114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5" y="890"/>
              <a:ext cx="1127" cy="499"/>
            </a:xfrm>
            <a:custGeom>
              <a:avLst/>
              <a:gdLst>
                <a:gd name="T0" fmla="*/ 50 w 1127"/>
                <a:gd name="T1" fmla="*/ 271 h 499"/>
                <a:gd name="T2" fmla="*/ 123 w 1127"/>
                <a:gd name="T3" fmla="*/ 326 h 499"/>
                <a:gd name="T4" fmla="*/ 214 w 1127"/>
                <a:gd name="T5" fmla="*/ 353 h 499"/>
                <a:gd name="T6" fmla="*/ 288 w 1127"/>
                <a:gd name="T7" fmla="*/ 408 h 499"/>
                <a:gd name="T8" fmla="*/ 351 w 1127"/>
                <a:gd name="T9" fmla="*/ 399 h 499"/>
                <a:gd name="T10" fmla="*/ 406 w 1127"/>
                <a:gd name="T11" fmla="*/ 417 h 499"/>
                <a:gd name="T12" fmla="*/ 475 w 1127"/>
                <a:gd name="T13" fmla="*/ 427 h 499"/>
                <a:gd name="T14" fmla="*/ 509 w 1127"/>
                <a:gd name="T15" fmla="*/ 434 h 499"/>
                <a:gd name="T16" fmla="*/ 561 w 1127"/>
                <a:gd name="T17" fmla="*/ 421 h 499"/>
                <a:gd name="T18" fmla="*/ 684 w 1127"/>
                <a:gd name="T19" fmla="*/ 449 h 499"/>
                <a:gd name="T20" fmla="*/ 709 w 1127"/>
                <a:gd name="T21" fmla="*/ 436 h 499"/>
                <a:gd name="T22" fmla="*/ 820 w 1127"/>
                <a:gd name="T23" fmla="*/ 416 h 499"/>
                <a:gd name="T24" fmla="*/ 1106 w 1127"/>
                <a:gd name="T25" fmla="*/ 466 h 499"/>
                <a:gd name="T26" fmla="*/ 936 w 1127"/>
                <a:gd name="T27" fmla="*/ 408 h 499"/>
                <a:gd name="T28" fmla="*/ 790 w 1127"/>
                <a:gd name="T29" fmla="*/ 289 h 499"/>
                <a:gd name="T30" fmla="*/ 653 w 1127"/>
                <a:gd name="T31" fmla="*/ 161 h 499"/>
                <a:gd name="T32" fmla="*/ 598 w 1127"/>
                <a:gd name="T33" fmla="*/ 125 h 499"/>
                <a:gd name="T34" fmla="*/ 538 w 1127"/>
                <a:gd name="T35" fmla="*/ 97 h 499"/>
                <a:gd name="T36" fmla="*/ 513 w 1127"/>
                <a:gd name="T37" fmla="*/ 72 h 499"/>
                <a:gd name="T38" fmla="*/ 487 w 1127"/>
                <a:gd name="T39" fmla="*/ 72 h 499"/>
                <a:gd name="T40" fmla="*/ 445 w 1127"/>
                <a:gd name="T41" fmla="*/ 52 h 499"/>
                <a:gd name="T42" fmla="*/ 445 w 1127"/>
                <a:gd name="T43" fmla="*/ 33 h 499"/>
                <a:gd name="T44" fmla="*/ 411 w 1127"/>
                <a:gd name="T45" fmla="*/ 20 h 499"/>
                <a:gd name="T46" fmla="*/ 266 w 1127"/>
                <a:gd name="T47" fmla="*/ 0 h 499"/>
                <a:gd name="T48" fmla="*/ 139 w 1127"/>
                <a:gd name="T49" fmla="*/ 39 h 499"/>
                <a:gd name="T50" fmla="*/ 129 w 1127"/>
                <a:gd name="T51" fmla="*/ 59 h 499"/>
                <a:gd name="T52" fmla="*/ 68 w 1127"/>
                <a:gd name="T53" fmla="*/ 70 h 499"/>
                <a:gd name="T54" fmla="*/ 4 w 1127"/>
                <a:gd name="T55" fmla="*/ 171 h 499"/>
                <a:gd name="T56" fmla="*/ 32 w 1127"/>
                <a:gd name="T57" fmla="*/ 174 h 499"/>
                <a:gd name="T58" fmla="*/ 50 w 1127"/>
                <a:gd name="T59" fmla="*/ 271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27" h="499">
                  <a:moveTo>
                    <a:pt x="50" y="271"/>
                  </a:moveTo>
                  <a:cubicBezTo>
                    <a:pt x="68" y="296"/>
                    <a:pt x="97" y="306"/>
                    <a:pt x="123" y="326"/>
                  </a:cubicBezTo>
                  <a:cubicBezTo>
                    <a:pt x="143" y="372"/>
                    <a:pt x="155" y="343"/>
                    <a:pt x="214" y="353"/>
                  </a:cubicBezTo>
                  <a:cubicBezTo>
                    <a:pt x="237" y="356"/>
                    <a:pt x="265" y="404"/>
                    <a:pt x="288" y="408"/>
                  </a:cubicBezTo>
                  <a:cubicBezTo>
                    <a:pt x="304" y="417"/>
                    <a:pt x="331" y="404"/>
                    <a:pt x="351" y="399"/>
                  </a:cubicBezTo>
                  <a:cubicBezTo>
                    <a:pt x="368" y="394"/>
                    <a:pt x="406" y="417"/>
                    <a:pt x="406" y="417"/>
                  </a:cubicBezTo>
                  <a:cubicBezTo>
                    <a:pt x="441" y="423"/>
                    <a:pt x="441" y="436"/>
                    <a:pt x="475" y="427"/>
                  </a:cubicBezTo>
                  <a:cubicBezTo>
                    <a:pt x="486" y="429"/>
                    <a:pt x="497" y="434"/>
                    <a:pt x="509" y="434"/>
                  </a:cubicBezTo>
                  <a:cubicBezTo>
                    <a:pt x="527" y="432"/>
                    <a:pt x="561" y="421"/>
                    <a:pt x="561" y="421"/>
                  </a:cubicBezTo>
                  <a:cubicBezTo>
                    <a:pt x="603" y="431"/>
                    <a:pt x="624" y="463"/>
                    <a:pt x="684" y="449"/>
                  </a:cubicBezTo>
                  <a:cubicBezTo>
                    <a:pt x="692" y="446"/>
                    <a:pt x="709" y="436"/>
                    <a:pt x="709" y="436"/>
                  </a:cubicBezTo>
                  <a:cubicBezTo>
                    <a:pt x="768" y="451"/>
                    <a:pt x="806" y="448"/>
                    <a:pt x="820" y="416"/>
                  </a:cubicBezTo>
                  <a:cubicBezTo>
                    <a:pt x="879" y="431"/>
                    <a:pt x="1092" y="499"/>
                    <a:pt x="1106" y="466"/>
                  </a:cubicBezTo>
                  <a:cubicBezTo>
                    <a:pt x="1127" y="461"/>
                    <a:pt x="991" y="435"/>
                    <a:pt x="936" y="408"/>
                  </a:cubicBezTo>
                  <a:cubicBezTo>
                    <a:pt x="883" y="378"/>
                    <a:pt x="837" y="330"/>
                    <a:pt x="790" y="289"/>
                  </a:cubicBezTo>
                  <a:cubicBezTo>
                    <a:pt x="784" y="248"/>
                    <a:pt x="703" y="174"/>
                    <a:pt x="653" y="161"/>
                  </a:cubicBezTo>
                  <a:cubicBezTo>
                    <a:pt x="615" y="138"/>
                    <a:pt x="618" y="135"/>
                    <a:pt x="598" y="125"/>
                  </a:cubicBezTo>
                  <a:cubicBezTo>
                    <a:pt x="579" y="114"/>
                    <a:pt x="552" y="106"/>
                    <a:pt x="538" y="97"/>
                  </a:cubicBezTo>
                  <a:cubicBezTo>
                    <a:pt x="529" y="95"/>
                    <a:pt x="522" y="75"/>
                    <a:pt x="513" y="72"/>
                  </a:cubicBezTo>
                  <a:cubicBezTo>
                    <a:pt x="505" y="69"/>
                    <a:pt x="495" y="74"/>
                    <a:pt x="487" y="72"/>
                  </a:cubicBezTo>
                  <a:cubicBezTo>
                    <a:pt x="481" y="63"/>
                    <a:pt x="456" y="57"/>
                    <a:pt x="445" y="52"/>
                  </a:cubicBezTo>
                  <a:cubicBezTo>
                    <a:pt x="438" y="48"/>
                    <a:pt x="454" y="34"/>
                    <a:pt x="445" y="33"/>
                  </a:cubicBezTo>
                  <a:cubicBezTo>
                    <a:pt x="437" y="31"/>
                    <a:pt x="416" y="24"/>
                    <a:pt x="411" y="20"/>
                  </a:cubicBezTo>
                  <a:cubicBezTo>
                    <a:pt x="372" y="30"/>
                    <a:pt x="300" y="17"/>
                    <a:pt x="266" y="0"/>
                  </a:cubicBezTo>
                  <a:cubicBezTo>
                    <a:pt x="230" y="9"/>
                    <a:pt x="164" y="19"/>
                    <a:pt x="139" y="39"/>
                  </a:cubicBezTo>
                  <a:cubicBezTo>
                    <a:pt x="82" y="23"/>
                    <a:pt x="140" y="38"/>
                    <a:pt x="129" y="59"/>
                  </a:cubicBezTo>
                  <a:cubicBezTo>
                    <a:pt x="126" y="66"/>
                    <a:pt x="76" y="66"/>
                    <a:pt x="68" y="70"/>
                  </a:cubicBezTo>
                  <a:cubicBezTo>
                    <a:pt x="55" y="87"/>
                    <a:pt x="12" y="155"/>
                    <a:pt x="4" y="171"/>
                  </a:cubicBezTo>
                  <a:cubicBezTo>
                    <a:pt x="0" y="176"/>
                    <a:pt x="40" y="177"/>
                    <a:pt x="32" y="174"/>
                  </a:cubicBezTo>
                  <a:cubicBezTo>
                    <a:pt x="35" y="192"/>
                    <a:pt x="36" y="243"/>
                    <a:pt x="50" y="271"/>
                  </a:cubicBezTo>
                  <a:close/>
                </a:path>
              </a:pathLst>
            </a:custGeom>
            <a:solidFill>
              <a:srgbClr val="CCFF66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79" name="Oval 79">
              <a:extLst>
                <a:ext uri="{FF2B5EF4-FFF2-40B4-BE49-F238E27FC236}">
                  <a16:creationId xmlns:a16="http://schemas.microsoft.com/office/drawing/2014/main" id="{CB47DFAA-B85D-4E04-8BDD-CDBBB73147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0" y="1207"/>
              <a:ext cx="153" cy="115"/>
            </a:xfrm>
            <a:prstGeom prst="ellipse">
              <a:avLst/>
            </a:prstGeom>
            <a:solidFill>
              <a:srgbClr val="CC6600"/>
            </a:solidFill>
            <a:ln w="9525">
              <a:solidFill>
                <a:srgbClr val="00002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680" name="Freeform 80">
            <a:extLst>
              <a:ext uri="{FF2B5EF4-FFF2-40B4-BE49-F238E27FC236}">
                <a16:creationId xmlns:a16="http://schemas.microsoft.com/office/drawing/2014/main" id="{15BE0FFB-2404-43A7-83A2-652920A4336F}"/>
              </a:ext>
            </a:extLst>
          </p:cNvPr>
          <p:cNvSpPr>
            <a:spLocks/>
          </p:cNvSpPr>
          <p:nvPr/>
        </p:nvSpPr>
        <p:spPr bwMode="auto">
          <a:xfrm>
            <a:off x="8054976" y="4946651"/>
            <a:ext cx="1317625" cy="968375"/>
          </a:xfrm>
          <a:custGeom>
            <a:avLst/>
            <a:gdLst>
              <a:gd name="T0" fmla="*/ 83 w 830"/>
              <a:gd name="T1" fmla="*/ 84 h 610"/>
              <a:gd name="T2" fmla="*/ 302 w 830"/>
              <a:gd name="T3" fmla="*/ 20 h 610"/>
              <a:gd name="T4" fmla="*/ 165 w 830"/>
              <a:gd name="T5" fmla="*/ 203 h 610"/>
              <a:gd name="T6" fmla="*/ 155 w 830"/>
              <a:gd name="T7" fmla="*/ 323 h 610"/>
              <a:gd name="T8" fmla="*/ 292 w 830"/>
              <a:gd name="T9" fmla="*/ 415 h 610"/>
              <a:gd name="T10" fmla="*/ 432 w 830"/>
              <a:gd name="T11" fmla="*/ 435 h 610"/>
              <a:gd name="T12" fmla="*/ 814 w 830"/>
              <a:gd name="T13" fmla="*/ 552 h 610"/>
              <a:gd name="T14" fmla="*/ 530 w 830"/>
              <a:gd name="T15" fmla="*/ 607 h 610"/>
              <a:gd name="T16" fmla="*/ 356 w 830"/>
              <a:gd name="T17" fmla="*/ 570 h 610"/>
              <a:gd name="T18" fmla="*/ 201 w 830"/>
              <a:gd name="T19" fmla="*/ 506 h 610"/>
              <a:gd name="T20" fmla="*/ 82 w 830"/>
              <a:gd name="T21" fmla="*/ 451 h 610"/>
              <a:gd name="T22" fmla="*/ 0 w 830"/>
              <a:gd name="T23" fmla="*/ 287 h 610"/>
              <a:gd name="T24" fmla="*/ 83 w 830"/>
              <a:gd name="T25" fmla="*/ 84 h 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30" h="610">
                <a:moveTo>
                  <a:pt x="83" y="84"/>
                </a:moveTo>
                <a:cubicBezTo>
                  <a:pt x="133" y="40"/>
                  <a:pt x="288" y="0"/>
                  <a:pt x="302" y="20"/>
                </a:cubicBezTo>
                <a:cubicBezTo>
                  <a:pt x="316" y="40"/>
                  <a:pt x="189" y="153"/>
                  <a:pt x="165" y="203"/>
                </a:cubicBezTo>
                <a:cubicBezTo>
                  <a:pt x="141" y="253"/>
                  <a:pt x="134" y="288"/>
                  <a:pt x="155" y="323"/>
                </a:cubicBezTo>
                <a:cubicBezTo>
                  <a:pt x="176" y="358"/>
                  <a:pt x="246" y="396"/>
                  <a:pt x="292" y="415"/>
                </a:cubicBezTo>
                <a:cubicBezTo>
                  <a:pt x="338" y="434"/>
                  <a:pt x="345" y="412"/>
                  <a:pt x="432" y="435"/>
                </a:cubicBezTo>
                <a:cubicBezTo>
                  <a:pt x="519" y="458"/>
                  <a:pt x="798" y="523"/>
                  <a:pt x="814" y="552"/>
                </a:cubicBezTo>
                <a:cubicBezTo>
                  <a:pt x="830" y="581"/>
                  <a:pt x="606" y="604"/>
                  <a:pt x="530" y="607"/>
                </a:cubicBezTo>
                <a:cubicBezTo>
                  <a:pt x="454" y="610"/>
                  <a:pt x="411" y="587"/>
                  <a:pt x="356" y="570"/>
                </a:cubicBezTo>
                <a:cubicBezTo>
                  <a:pt x="301" y="553"/>
                  <a:pt x="247" y="526"/>
                  <a:pt x="201" y="506"/>
                </a:cubicBezTo>
                <a:cubicBezTo>
                  <a:pt x="155" y="486"/>
                  <a:pt x="115" y="487"/>
                  <a:pt x="82" y="451"/>
                </a:cubicBezTo>
                <a:cubicBezTo>
                  <a:pt x="49" y="415"/>
                  <a:pt x="0" y="348"/>
                  <a:pt x="0" y="287"/>
                </a:cubicBezTo>
                <a:cubicBezTo>
                  <a:pt x="0" y="226"/>
                  <a:pt x="36" y="130"/>
                  <a:pt x="83" y="84"/>
                </a:cubicBezTo>
                <a:close/>
              </a:path>
            </a:pathLst>
          </a:custGeom>
          <a:solidFill>
            <a:srgbClr val="9900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81" name="Freeform 81">
            <a:extLst>
              <a:ext uri="{FF2B5EF4-FFF2-40B4-BE49-F238E27FC236}">
                <a16:creationId xmlns:a16="http://schemas.microsoft.com/office/drawing/2014/main" id="{65D5CE92-DEF8-41D9-AE93-484E83CBD76E}"/>
              </a:ext>
            </a:extLst>
          </p:cNvPr>
          <p:cNvSpPr>
            <a:spLocks/>
          </p:cNvSpPr>
          <p:nvPr/>
        </p:nvSpPr>
        <p:spPr bwMode="auto">
          <a:xfrm>
            <a:off x="8586789" y="5610226"/>
            <a:ext cx="206375" cy="296863"/>
          </a:xfrm>
          <a:custGeom>
            <a:avLst/>
            <a:gdLst>
              <a:gd name="T0" fmla="*/ 15 w 130"/>
              <a:gd name="T1" fmla="*/ 10 h 187"/>
              <a:gd name="T2" fmla="*/ 23 w 130"/>
              <a:gd name="T3" fmla="*/ 150 h 187"/>
              <a:gd name="T4" fmla="*/ 83 w 130"/>
              <a:gd name="T5" fmla="*/ 166 h 187"/>
              <a:gd name="T6" fmla="*/ 119 w 130"/>
              <a:gd name="T7" fmla="*/ 26 h 187"/>
              <a:gd name="T8" fmla="*/ 15 w 130"/>
              <a:gd name="T9" fmla="*/ 10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0" h="187">
                <a:moveTo>
                  <a:pt x="15" y="10"/>
                </a:moveTo>
                <a:cubicBezTo>
                  <a:pt x="0" y="33"/>
                  <a:pt x="12" y="124"/>
                  <a:pt x="23" y="150"/>
                </a:cubicBezTo>
                <a:cubicBezTo>
                  <a:pt x="34" y="176"/>
                  <a:pt x="67" y="187"/>
                  <a:pt x="83" y="166"/>
                </a:cubicBezTo>
                <a:cubicBezTo>
                  <a:pt x="99" y="145"/>
                  <a:pt x="130" y="52"/>
                  <a:pt x="119" y="26"/>
                </a:cubicBezTo>
                <a:cubicBezTo>
                  <a:pt x="108" y="0"/>
                  <a:pt x="37" y="13"/>
                  <a:pt x="15" y="10"/>
                </a:cubicBezTo>
                <a:close/>
              </a:path>
            </a:pathLst>
          </a:custGeom>
          <a:solidFill>
            <a:srgbClr val="00002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82" name="Freeform 82">
            <a:extLst>
              <a:ext uri="{FF2B5EF4-FFF2-40B4-BE49-F238E27FC236}">
                <a16:creationId xmlns:a16="http://schemas.microsoft.com/office/drawing/2014/main" id="{6AD3FC9F-F542-4E92-9AEB-EF78701430DF}"/>
              </a:ext>
            </a:extLst>
          </p:cNvPr>
          <p:cNvSpPr>
            <a:spLocks/>
          </p:cNvSpPr>
          <p:nvPr/>
        </p:nvSpPr>
        <p:spPr bwMode="auto">
          <a:xfrm rot="1618050">
            <a:off x="8258176" y="5516564"/>
            <a:ext cx="206375" cy="288925"/>
          </a:xfrm>
          <a:custGeom>
            <a:avLst/>
            <a:gdLst>
              <a:gd name="T0" fmla="*/ 15 w 130"/>
              <a:gd name="T1" fmla="*/ 10 h 187"/>
              <a:gd name="T2" fmla="*/ 23 w 130"/>
              <a:gd name="T3" fmla="*/ 150 h 187"/>
              <a:gd name="T4" fmla="*/ 83 w 130"/>
              <a:gd name="T5" fmla="*/ 166 h 187"/>
              <a:gd name="T6" fmla="*/ 119 w 130"/>
              <a:gd name="T7" fmla="*/ 26 h 187"/>
              <a:gd name="T8" fmla="*/ 15 w 130"/>
              <a:gd name="T9" fmla="*/ 10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0" h="187">
                <a:moveTo>
                  <a:pt x="15" y="10"/>
                </a:moveTo>
                <a:cubicBezTo>
                  <a:pt x="0" y="33"/>
                  <a:pt x="12" y="124"/>
                  <a:pt x="23" y="150"/>
                </a:cubicBezTo>
                <a:cubicBezTo>
                  <a:pt x="34" y="176"/>
                  <a:pt x="67" y="187"/>
                  <a:pt x="83" y="166"/>
                </a:cubicBezTo>
                <a:cubicBezTo>
                  <a:pt x="99" y="145"/>
                  <a:pt x="130" y="52"/>
                  <a:pt x="119" y="26"/>
                </a:cubicBezTo>
                <a:cubicBezTo>
                  <a:pt x="108" y="0"/>
                  <a:pt x="37" y="13"/>
                  <a:pt x="15" y="10"/>
                </a:cubicBezTo>
                <a:close/>
              </a:path>
            </a:pathLst>
          </a:custGeom>
          <a:solidFill>
            <a:srgbClr val="00002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5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6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25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6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5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25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25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25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6" grpId="0"/>
      <p:bldP spid="25627" grpId="0"/>
      <p:bldP spid="256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Klinikası</a:t>
            </a: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80000"/>
              </a:lnSpc>
              <a:buNone/>
            </a:pPr>
            <a:r>
              <a:rPr lang="en-GB" altLang="en-US" sz="3600" dirty="0" err="1"/>
              <a:t>Kəskin</a:t>
            </a:r>
            <a:r>
              <a:rPr lang="en-GB" altLang="en-US" sz="3600" dirty="0"/>
              <a:t> </a:t>
            </a:r>
            <a:r>
              <a:rPr lang="en-GB" altLang="en-US" sz="3600" dirty="0" err="1"/>
              <a:t>xolesistit</a:t>
            </a:r>
            <a:r>
              <a:rPr lang="en-GB" altLang="en-US" sz="3600" dirty="0"/>
              <a:t> </a:t>
            </a:r>
            <a:r>
              <a:rPr lang="en-GB" altLang="en-US" sz="3600" dirty="0" err="1"/>
              <a:t>əksər</a:t>
            </a:r>
            <a:r>
              <a:rPr lang="en-GB" altLang="en-US" sz="3600" dirty="0"/>
              <a:t> </a:t>
            </a:r>
            <a:r>
              <a:rPr lang="en-GB" altLang="en-US" sz="3600" dirty="0" err="1"/>
              <a:t>hallarda</a:t>
            </a:r>
            <a:r>
              <a:rPr lang="en-GB" altLang="en-US" sz="3600" dirty="0"/>
              <a:t> (75%) </a:t>
            </a:r>
            <a:r>
              <a:rPr lang="en-GB" altLang="en-US" sz="3600" b="1" dirty="0" err="1"/>
              <a:t>öd</a:t>
            </a:r>
            <a:r>
              <a:rPr lang="en-GB" altLang="en-US" sz="3600" b="1" dirty="0"/>
              <a:t> </a:t>
            </a:r>
            <a:r>
              <a:rPr lang="en-GB" altLang="en-US" sz="3600" b="1" dirty="0" err="1"/>
              <a:t>sancısı</a:t>
            </a:r>
            <a:r>
              <a:rPr lang="en-GB" altLang="en-US" sz="3600" b="1" dirty="0"/>
              <a:t> </a:t>
            </a:r>
            <a:r>
              <a:rPr lang="en-GB" altLang="en-US" sz="3600" dirty="0" err="1"/>
              <a:t>ilə</a:t>
            </a:r>
            <a:r>
              <a:rPr lang="en-GB" altLang="en-US" sz="3600" dirty="0"/>
              <a:t> </a:t>
            </a:r>
            <a:r>
              <a:rPr lang="en-GB" altLang="en-US" sz="3600" dirty="0" err="1"/>
              <a:t>başlayır</a:t>
            </a:r>
            <a:r>
              <a:rPr lang="en-GB" altLang="en-US" sz="3600" dirty="0"/>
              <a:t>, </a:t>
            </a:r>
            <a:r>
              <a:rPr lang="en-GB" altLang="en-US" sz="3600" b="1" dirty="0" err="1"/>
              <a:t>sancı</a:t>
            </a:r>
            <a:r>
              <a:rPr lang="en-GB" altLang="en-US" sz="3600" b="1" dirty="0"/>
              <a:t> 6 </a:t>
            </a:r>
            <a:r>
              <a:rPr lang="en-GB" altLang="en-US" sz="3600" b="1" dirty="0" err="1"/>
              <a:t>saatdan</a:t>
            </a:r>
            <a:r>
              <a:rPr lang="en-GB" altLang="en-US" sz="3600" b="1" dirty="0"/>
              <a:t> </a:t>
            </a:r>
            <a:r>
              <a:rPr lang="en-GB" altLang="en-US" sz="3600" b="1" dirty="0" err="1"/>
              <a:t>çox</a:t>
            </a:r>
            <a:r>
              <a:rPr lang="en-GB" altLang="en-US" sz="3600" b="1" dirty="0"/>
              <a:t> </a:t>
            </a:r>
            <a:r>
              <a:rPr lang="en-GB" altLang="en-US" sz="3600" dirty="0" err="1"/>
              <a:t>davam</a:t>
            </a:r>
            <a:r>
              <a:rPr lang="en-GB" altLang="en-US" sz="3600" dirty="0"/>
              <a:t> </a:t>
            </a:r>
            <a:r>
              <a:rPr lang="en-GB" altLang="en-US" sz="3600" dirty="0" err="1"/>
              <a:t>edir</a:t>
            </a:r>
            <a:r>
              <a:rPr lang="en-GB" altLang="en-US" sz="3600" dirty="0"/>
              <a:t> </a:t>
            </a:r>
            <a:r>
              <a:rPr lang="en-GB" altLang="en-US" sz="3600" dirty="0" err="1"/>
              <a:t>və</a:t>
            </a:r>
            <a:r>
              <a:rPr lang="en-GB" altLang="en-US" sz="3600" dirty="0"/>
              <a:t> </a:t>
            </a:r>
            <a:r>
              <a:rPr lang="en-GB" altLang="en-US" sz="3600" dirty="0" err="1"/>
              <a:t>buna</a:t>
            </a:r>
            <a:r>
              <a:rPr lang="en-GB" altLang="en-US" sz="3600" dirty="0"/>
              <a:t> </a:t>
            </a:r>
            <a:r>
              <a:rPr lang="en-GB" altLang="en-US" sz="3600" dirty="0" err="1"/>
              <a:t>iltihab</a:t>
            </a:r>
            <a:r>
              <a:rPr lang="en-GB" altLang="en-US" sz="3600" dirty="0"/>
              <a:t> </a:t>
            </a:r>
            <a:r>
              <a:rPr lang="en-GB" altLang="en-US" sz="3600" dirty="0" err="1"/>
              <a:t>əlamətləri</a:t>
            </a:r>
            <a:r>
              <a:rPr lang="en-GB" altLang="en-US" sz="3600" dirty="0"/>
              <a:t> </a:t>
            </a:r>
            <a:r>
              <a:rPr lang="en-GB" altLang="en-US" sz="3600" dirty="0" err="1"/>
              <a:t>qoşulur</a:t>
            </a:r>
            <a:r>
              <a:rPr lang="en-GB" altLang="en-US" sz="3600" dirty="0"/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Şübhə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altLang="en-US" sz="3200" b="1" dirty="0">
                <a:solidFill>
                  <a:schemeClr val="accent1">
                    <a:lumMod val="50000"/>
                  </a:schemeClr>
                </a:solidFill>
              </a:rPr>
              <a:t>6 saatdan çox davam edən öd sancısı</a:t>
            </a:r>
          </a:p>
          <a:p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İlkin müayinələr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altLang="en-US" sz="3200" b="1" dirty="0"/>
              <a:t>Klinik müayinə</a:t>
            </a:r>
          </a:p>
          <a:p>
            <a:r>
              <a:rPr lang="az-Latn-AZ" altLang="en-US" sz="3200" b="1" dirty="0"/>
              <a:t>Laborator</a:t>
            </a:r>
          </a:p>
          <a:p>
            <a:pPr lvl="1"/>
            <a:r>
              <a:rPr lang="az-Latn-AZ" altLang="en-US" sz="2900" dirty="0"/>
              <a:t>Hemoqram, CRP</a:t>
            </a:r>
          </a:p>
          <a:p>
            <a:pPr lvl="1"/>
            <a:r>
              <a:rPr lang="az-Latn-AZ" altLang="en-US" sz="2900" dirty="0"/>
              <a:t>ALT, AST, QQT, QF, Amilaza, Bilirubin</a:t>
            </a:r>
          </a:p>
          <a:p>
            <a:pPr lvl="1"/>
            <a:endParaRPr lang="az-Latn-AZ" altLang="en-US" sz="2900" dirty="0"/>
          </a:p>
          <a:p>
            <a:r>
              <a:rPr lang="az-Latn-AZ" altLang="en-US" sz="3200" b="1" dirty="0"/>
              <a:t>USM</a:t>
            </a:r>
          </a:p>
          <a:p>
            <a:r>
              <a:rPr lang="az-Latn-AZ" sz="3200" dirty="0"/>
              <a:t>Göstərişə görə MRT,KT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İlkin müayinə nəticələri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altLang="en-US" sz="3200" b="1" dirty="0">
                <a:solidFill>
                  <a:schemeClr val="accent2">
                    <a:lumMod val="50000"/>
                  </a:schemeClr>
                </a:solidFill>
              </a:rPr>
              <a:t>Klinik müayinə</a:t>
            </a:r>
          </a:p>
          <a:p>
            <a:pPr lvl="1"/>
            <a:r>
              <a:rPr lang="az-Latn-AZ" altLang="en-US" sz="2900" dirty="0">
                <a:solidFill>
                  <a:schemeClr val="accent1">
                    <a:lumMod val="50000"/>
                  </a:schemeClr>
                </a:solidFill>
              </a:rPr>
              <a:t>6 saatdan çox davam edən öd sancısı</a:t>
            </a:r>
          </a:p>
          <a:p>
            <a:pPr lvl="1"/>
            <a:r>
              <a:rPr lang="az-Latn-AZ" altLang="en-US" sz="2900" dirty="0">
                <a:solidFill>
                  <a:schemeClr val="accent1">
                    <a:lumMod val="50000"/>
                  </a:schemeClr>
                </a:solidFill>
              </a:rPr>
              <a:t>Ağrılıq (Merfi, Ortner)</a:t>
            </a:r>
          </a:p>
          <a:p>
            <a:pPr lvl="1"/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Gərginlık</a:t>
            </a:r>
          </a:p>
          <a:p>
            <a:pPr lvl="1"/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Ağrılı kütlə</a:t>
            </a:r>
          </a:p>
          <a:p>
            <a:pPr lvl="1"/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Temperatur &gt; 37,5</a:t>
            </a:r>
            <a:endParaRPr lang="en-US" sz="29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448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İlkin müayinə nəticələri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altLang="en-US" sz="2800" b="1" dirty="0">
                <a:solidFill>
                  <a:schemeClr val="accent2">
                    <a:lumMod val="50000"/>
                  </a:schemeClr>
                </a:solidFill>
              </a:rPr>
              <a:t>Laborator</a:t>
            </a:r>
          </a:p>
          <a:p>
            <a:pPr lvl="1"/>
            <a:r>
              <a:rPr lang="az-Latn-AZ" altLang="en-US" sz="2500" dirty="0">
                <a:solidFill>
                  <a:schemeClr val="accent1">
                    <a:lumMod val="50000"/>
                  </a:schemeClr>
                </a:solidFill>
              </a:rPr>
              <a:t>Leykositoz  &gt; 12x109/l</a:t>
            </a:r>
          </a:p>
          <a:p>
            <a:pPr lvl="1"/>
            <a:r>
              <a:rPr lang="az-Latn-AZ" altLang="en-US" sz="2500" dirty="0">
                <a:solidFill>
                  <a:schemeClr val="accent1">
                    <a:lumMod val="50000"/>
                  </a:schemeClr>
                </a:solidFill>
              </a:rPr>
              <a:t>CRP artması</a:t>
            </a:r>
          </a:p>
          <a:p>
            <a:pPr lvl="1"/>
            <a:r>
              <a:rPr lang="az-Latn-AZ" altLang="en-US" sz="2500" dirty="0">
                <a:solidFill>
                  <a:schemeClr val="accent1">
                    <a:lumMod val="50000"/>
                  </a:schemeClr>
                </a:solidFill>
              </a:rPr>
              <a:t>Qc enzimlərində həfif artma ola bilər</a:t>
            </a:r>
            <a:endParaRPr lang="tr-TR" altLang="en-US" sz="25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1537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İlkin müayinə nəticələri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204913" y="1252538"/>
            <a:ext cx="10987087" cy="1528762"/>
          </a:xfrm>
        </p:spPr>
        <p:txBody>
          <a:bodyPr>
            <a:normAutofit/>
          </a:bodyPr>
          <a:lstStyle/>
          <a:p>
            <a:pPr algn="just"/>
            <a:r>
              <a:rPr lang="az-Latn-AZ" altLang="en-US" sz="2800" b="1" dirty="0">
                <a:solidFill>
                  <a:schemeClr val="accent2">
                    <a:lumMod val="50000"/>
                  </a:schemeClr>
                </a:solidFill>
              </a:rPr>
              <a:t>Görüntüləmə müayinələri:</a:t>
            </a:r>
          </a:p>
          <a:p>
            <a:pPr lvl="1" algn="just"/>
            <a:r>
              <a:rPr lang="en-GB" altLang="en-US" sz="2100" b="1" dirty="0"/>
              <a:t>USM, KT, MRT</a:t>
            </a:r>
            <a:r>
              <a:rPr lang="az-Latn-AZ" altLang="en-US" sz="2100" b="1" dirty="0"/>
              <a:t> </a:t>
            </a:r>
            <a:r>
              <a:rPr lang="en-GB" altLang="en-US" sz="2100" b="1" dirty="0" err="1"/>
              <a:t>ilə</a:t>
            </a:r>
            <a:r>
              <a:rPr lang="en-GB" altLang="en-US" sz="2100" b="1" dirty="0"/>
              <a:t> </a:t>
            </a:r>
            <a:r>
              <a:rPr lang="en-GB" altLang="en-US" sz="2100" b="1" dirty="0" err="1"/>
              <a:t>kisənin</a:t>
            </a:r>
            <a:r>
              <a:rPr lang="en-GB" altLang="en-US" sz="2100" b="1" dirty="0"/>
              <a:t> </a:t>
            </a:r>
            <a:r>
              <a:rPr lang="en-GB" altLang="en-US" sz="2100" b="1" dirty="0" err="1"/>
              <a:t>böyüməsi</a:t>
            </a:r>
            <a:r>
              <a:rPr lang="en-GB" altLang="en-US" sz="2100" b="1" dirty="0"/>
              <a:t>, </a:t>
            </a:r>
            <a:r>
              <a:rPr lang="en-GB" altLang="en-US" sz="2100" b="1" dirty="0" err="1"/>
              <a:t>divarının</a:t>
            </a:r>
            <a:r>
              <a:rPr lang="en-GB" altLang="en-US" sz="2100" b="1" dirty="0"/>
              <a:t> </a:t>
            </a:r>
            <a:r>
              <a:rPr lang="en-GB" altLang="en-US" sz="2100" b="1" dirty="0" err="1"/>
              <a:t>qalınlaşması</a:t>
            </a:r>
            <a:r>
              <a:rPr lang="en-GB" altLang="en-US" sz="2100" b="1" dirty="0"/>
              <a:t> (&gt; </a:t>
            </a:r>
            <a:r>
              <a:rPr lang="az-Latn-AZ" altLang="en-US" sz="2100" b="1" dirty="0"/>
              <a:t>4 </a:t>
            </a:r>
            <a:r>
              <a:rPr lang="en-GB" altLang="en-US" sz="2100" b="1" dirty="0"/>
              <a:t>mm) </a:t>
            </a:r>
            <a:r>
              <a:rPr lang="en-GB" altLang="en-US" sz="2100" b="1" dirty="0" err="1"/>
              <a:t>və</a:t>
            </a:r>
            <a:r>
              <a:rPr lang="en-GB" altLang="en-US" sz="2100" b="1" dirty="0"/>
              <a:t> </a:t>
            </a:r>
            <a:r>
              <a:rPr lang="en-GB" altLang="en-US" sz="2100" b="1" dirty="0" err="1"/>
              <a:t>ətrafında</a:t>
            </a:r>
            <a:r>
              <a:rPr lang="en-GB" altLang="en-US" sz="2100" b="1" dirty="0"/>
              <a:t> </a:t>
            </a:r>
            <a:r>
              <a:rPr lang="en-GB" altLang="en-US" sz="2100" b="1" dirty="0" err="1"/>
              <a:t>maye</a:t>
            </a:r>
            <a:r>
              <a:rPr lang="en-GB" altLang="en-US" sz="2100" b="1" dirty="0"/>
              <a:t> </a:t>
            </a:r>
            <a:r>
              <a:rPr lang="en-GB" altLang="en-US" sz="2100" b="1" dirty="0" err="1"/>
              <a:t>tapılması</a:t>
            </a:r>
            <a:r>
              <a:rPr lang="en-GB" altLang="en-US" sz="2100" b="1" dirty="0"/>
              <a:t>, </a:t>
            </a:r>
            <a:r>
              <a:rPr lang="en-GB" altLang="en-US" sz="2100" b="1" dirty="0" err="1"/>
              <a:t>sintoqrafiyada</a:t>
            </a:r>
            <a:r>
              <a:rPr lang="en-GB" altLang="en-US" sz="2100" b="1" dirty="0"/>
              <a:t> </a:t>
            </a:r>
            <a:r>
              <a:rPr lang="en-GB" altLang="en-US" sz="2100" b="1" dirty="0" err="1"/>
              <a:t>kisə</a:t>
            </a:r>
            <a:r>
              <a:rPr lang="en-GB" altLang="en-US" sz="2100" b="1" dirty="0"/>
              <a:t> </a:t>
            </a:r>
            <a:r>
              <a:rPr lang="en-GB" altLang="en-US" sz="2100" b="1" dirty="0" err="1"/>
              <a:t>bloku</a:t>
            </a:r>
            <a:r>
              <a:rPr lang="en-GB" altLang="en-US" sz="2100" b="1" dirty="0"/>
              <a:t>.</a:t>
            </a:r>
            <a:endParaRPr lang="az-Latn-AZ" altLang="en-US" sz="2100" b="1" dirty="0"/>
          </a:p>
          <a:p>
            <a:pPr algn="just"/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Picture 10" descr="Picture 053">
            <a:extLst>
              <a:ext uri="{FF2B5EF4-FFF2-40B4-BE49-F238E27FC236}">
                <a16:creationId xmlns:a16="http://schemas.microsoft.com/office/drawing/2014/main" id="{7A7E3960-3B26-4334-99DF-46E25BB3E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1384" y="3260130"/>
            <a:ext cx="3384376" cy="2847256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4" descr="Pankreatit xolesistit">
            <a:extLst>
              <a:ext uri="{FF2B5EF4-FFF2-40B4-BE49-F238E27FC236}">
                <a16:creationId xmlns:a16="http://schemas.microsoft.com/office/drawing/2014/main" id="{99644BAD-C6F8-48F6-BD3E-9C925C5CF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92200" y="3254992"/>
            <a:ext cx="3606788" cy="283156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7" descr="Picture 047">
            <a:extLst>
              <a:ext uri="{FF2B5EF4-FFF2-40B4-BE49-F238E27FC236}">
                <a16:creationId xmlns:a16="http://schemas.microsoft.com/office/drawing/2014/main" id="{0D29D8F4-2965-4C7F-818C-2048A1592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69205" y="3260130"/>
            <a:ext cx="3453902" cy="283156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6907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id="{352C7E0D-6B98-4A5A-92B3-9FAE13EA9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1056" y="47624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 sz="2000" b="1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altLang="en-US" dirty="0"/>
              <a:t>Diaqnostik</a:t>
            </a:r>
            <a:r>
              <a:rPr lang="az-Latn-AZ" altLang="en-US" dirty="0"/>
              <a:t> kriteriyalar</a:t>
            </a:r>
            <a:endParaRPr lang="en-US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az-Latn-AZ" altLang="en-US" sz="2000" b="1" dirty="0">
                <a:solidFill>
                  <a:srgbClr val="990033"/>
                </a:solidFill>
              </a:rPr>
              <a:t>Anamnez</a:t>
            </a:r>
          </a:p>
          <a:p>
            <a:pPr lvl="1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6 saatdan çox davam edən öd sancısı</a:t>
            </a:r>
          </a:p>
          <a:p>
            <a:endParaRPr lang="az-Latn-AZ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altLang="en-US" sz="2000" b="1" dirty="0">
                <a:solidFill>
                  <a:srgbClr val="990033"/>
                </a:solidFill>
              </a:rPr>
              <a:t>Yerli iltihab əlaməti</a:t>
            </a:r>
          </a:p>
          <a:p>
            <a:pPr lvl="1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Ağrılıq (Merfi, Ortner)</a:t>
            </a:r>
          </a:p>
          <a:p>
            <a:pPr lvl="1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Gərginlık</a:t>
            </a:r>
          </a:p>
          <a:p>
            <a:pPr lvl="1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Ağrılı kütlə</a:t>
            </a:r>
          </a:p>
          <a:p>
            <a:endParaRPr lang="az-Latn-AZ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altLang="en-US" sz="2000" b="1" dirty="0">
                <a:solidFill>
                  <a:srgbClr val="990033"/>
                </a:solidFill>
              </a:rPr>
              <a:t>Ümumi iltihab əlaməti</a:t>
            </a:r>
          </a:p>
          <a:p>
            <a:pPr lvl="1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Temperatur &gt; 37,5</a:t>
            </a:r>
          </a:p>
          <a:p>
            <a:pPr lvl="1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Leykositoz  &gt; 12x109/l və ya qranulositoz və ya CRP &gt; 3 mq/dl</a:t>
            </a:r>
          </a:p>
          <a:p>
            <a:endParaRPr lang="az-Latn-AZ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tr-TR" altLang="en-US" sz="2000" b="1" dirty="0">
                <a:solidFill>
                  <a:srgbClr val="990033"/>
                </a:solidFill>
              </a:rPr>
              <a:t>GÖRÜNTÜL</a:t>
            </a:r>
            <a:r>
              <a:rPr lang="az-Latn-AZ" altLang="en-US" sz="2000" b="1" dirty="0">
                <a:solidFill>
                  <a:srgbClr val="990033"/>
                </a:solidFill>
              </a:rPr>
              <a:t>Ə</a:t>
            </a:r>
            <a:r>
              <a:rPr lang="tr-TR" altLang="en-US" sz="2000" b="1" dirty="0">
                <a:solidFill>
                  <a:srgbClr val="990033"/>
                </a:solidFill>
              </a:rPr>
              <a:t>M</a:t>
            </a:r>
            <a:r>
              <a:rPr lang="az-Latn-AZ" altLang="en-US" sz="2000" b="1" dirty="0">
                <a:solidFill>
                  <a:srgbClr val="990033"/>
                </a:solidFill>
              </a:rPr>
              <a:t>Ə</a:t>
            </a:r>
            <a:endParaRPr lang="tr-TR" altLang="en-US" sz="2000" b="1" dirty="0">
              <a:solidFill>
                <a:srgbClr val="990033"/>
              </a:solidFill>
            </a:endParaRPr>
          </a:p>
          <a:p>
            <a:pPr lvl="1"/>
            <a:r>
              <a:rPr lang="tr-TR" altLang="en-US" sz="2000" b="1" dirty="0">
                <a:solidFill>
                  <a:schemeClr val="accent1">
                    <a:lumMod val="75000"/>
                  </a:schemeClr>
                </a:solidFill>
              </a:rPr>
              <a:t>USM</a:t>
            </a: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 – kisədə böyümə, qalınlaşma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tr-TR" altLang="en-US" sz="2000" b="1" dirty="0">
                <a:solidFill>
                  <a:schemeClr val="accent1">
                    <a:lumMod val="75000"/>
                  </a:schemeClr>
                </a:solidFill>
              </a:rPr>
              <a:t>Sintoqrafiya</a:t>
            </a: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-`blok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tr-TR" altLang="en-US" sz="2000" b="1" dirty="0">
                <a:solidFill>
                  <a:schemeClr val="accent1">
                    <a:lumMod val="75000"/>
                  </a:schemeClr>
                </a:solidFill>
              </a:rPr>
              <a:t>KT, MRT</a:t>
            </a: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 (USM ilə eyni)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tr-TR" altLang="en-US" sz="2000" b="1" dirty="0">
                <a:solidFill>
                  <a:schemeClr val="accent1">
                    <a:lumMod val="75000"/>
                  </a:schemeClr>
                </a:solidFill>
              </a:rPr>
              <a:t>Laparoskopiya</a:t>
            </a:r>
            <a:endParaRPr lang="en-US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9413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Ağırlıq dərəcələri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400" y="1196752"/>
            <a:ext cx="10515600" cy="5290461"/>
          </a:xfrm>
        </p:spPr>
        <p:txBody>
          <a:bodyPr>
            <a:noAutofit/>
          </a:bodyPr>
          <a:lstStyle/>
          <a:p>
            <a:r>
              <a:rPr lang="ru-RU" sz="2400" b="1" dirty="0"/>
              <a:t>I dərəcəli (yüngül dərəcə)</a:t>
            </a:r>
            <a:endParaRPr lang="en-US" sz="2400" b="1" dirty="0"/>
          </a:p>
          <a:p>
            <a:pPr lvl="1"/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</a:rPr>
              <a:t>Kəskin xolesistit əlamətləri var, lakin orqan yetməzliyi və yerli ağırlaşma əlamətləri (peritonit, abses, infiltrat, empiema, emfizematoz) yoxdur</a:t>
            </a:r>
          </a:p>
          <a:p>
            <a:endParaRPr lang="az-Latn-AZ" sz="2400" b="1" dirty="0"/>
          </a:p>
          <a:p>
            <a:r>
              <a:rPr lang="en-US" sz="2400" b="1" dirty="0"/>
              <a:t>II </a:t>
            </a:r>
            <a:r>
              <a:rPr lang="en-US" sz="2400" b="1" dirty="0" err="1"/>
              <a:t>dərəcəli</a:t>
            </a:r>
            <a:r>
              <a:rPr lang="en-US" sz="2400" b="1" dirty="0"/>
              <a:t> (</a:t>
            </a:r>
            <a:r>
              <a:rPr lang="en-US" sz="2400" b="1" dirty="0" err="1"/>
              <a:t>orta</a:t>
            </a:r>
            <a:r>
              <a:rPr lang="en-US" sz="2400" b="1" dirty="0"/>
              <a:t> </a:t>
            </a:r>
            <a:r>
              <a:rPr lang="en-US" sz="2400" b="1" dirty="0" err="1"/>
              <a:t>dərəcə</a:t>
            </a:r>
            <a:r>
              <a:rPr lang="en-US" sz="2400" b="1" dirty="0"/>
              <a:t>)</a:t>
            </a:r>
            <a:endParaRPr lang="az-Latn-AZ" sz="2400" b="1" dirty="0"/>
          </a:p>
          <a:p>
            <a:pPr marL="342900" lvl="1" algn="just">
              <a:lnSpc>
                <a:spcPct val="115000"/>
              </a:lnSpc>
              <a:spcBef>
                <a:spcPts val="0"/>
              </a:spcBef>
            </a:pPr>
            <a:r>
              <a:rPr lang="az-Latn-AZ" sz="1800" b="1" dirty="0">
                <a:solidFill>
                  <a:schemeClr val="accent2">
                    <a:lumMod val="50000"/>
                  </a:schemeClr>
                </a:solidFill>
              </a:rPr>
              <a:t>Ağır yerli iltihab əlamətlərindən ən azı biri var və xolesistektomiyada texniki çətinlik törənir: 72 saatdan çox davam edən tutma, leykositoz &gt;18 x 10</a:t>
            </a:r>
            <a:r>
              <a:rPr lang="az-Latn-AZ" sz="1800" b="1" baseline="30000" dirty="0">
                <a:solidFill>
                  <a:schemeClr val="accent2">
                    <a:lumMod val="50000"/>
                  </a:schemeClr>
                </a:solidFill>
              </a:rPr>
              <a:t>9</a:t>
            </a:r>
            <a:r>
              <a:rPr lang="az-Latn-AZ" sz="1800" b="1" dirty="0">
                <a:solidFill>
                  <a:schemeClr val="accent2">
                    <a:lumMod val="50000"/>
                  </a:schemeClr>
                </a:solidFill>
              </a:rPr>
              <a:t>/L, palpator kütlə</a:t>
            </a:r>
            <a:endParaRPr lang="en-US" sz="18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lvl="1" algn="just">
              <a:lnSpc>
                <a:spcPct val="115000"/>
              </a:lnSpc>
              <a:spcBef>
                <a:spcPts val="0"/>
              </a:spcBef>
            </a:pPr>
            <a:r>
              <a:rPr lang="az-Latn-AZ" sz="1800" b="1" dirty="0">
                <a:solidFill>
                  <a:schemeClr val="accent2">
                    <a:lumMod val="50000"/>
                  </a:schemeClr>
                </a:solidFill>
              </a:rPr>
              <a:t>İltihabi proses təcili əməliyyat tələb edən ağırlaşma törətmişdir: biliar peritonit, emfizematoz xolesistit, empiema və sepsis, yanaşı xolangit</a:t>
            </a:r>
            <a:endParaRPr lang="en-US" sz="1800" b="1" dirty="0">
              <a:solidFill>
                <a:schemeClr val="accent2">
                  <a:lumMod val="50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400" b="1" dirty="0"/>
          </a:p>
          <a:p>
            <a:r>
              <a:rPr lang="az-Latn-AZ" sz="2400" b="1" dirty="0"/>
              <a:t>III dərəcəli (ağır dərəcə)</a:t>
            </a:r>
            <a:endParaRPr lang="en-US" sz="2400" b="1" dirty="0"/>
          </a:p>
          <a:p>
            <a:pPr lvl="1"/>
            <a:r>
              <a:rPr lang="az-Latn-AZ" sz="1800" b="1" dirty="0">
                <a:solidFill>
                  <a:schemeClr val="accent6">
                    <a:lumMod val="50000"/>
                  </a:schemeClr>
                </a:solidFill>
              </a:rPr>
              <a:t>Kəskin xolesistitlə yanaşı bir və ya bir neçə orqan və ya sistem disfunksiyası var. </a:t>
            </a:r>
            <a:r>
              <a:rPr lang="en-US" sz="1800" b="1" dirty="0" err="1">
                <a:solidFill>
                  <a:schemeClr val="accent6">
                    <a:lumMod val="50000"/>
                  </a:schemeClr>
                </a:solidFill>
              </a:rPr>
              <a:t>Dəstək</a:t>
            </a:r>
            <a:r>
              <a:rPr lang="en-US" sz="18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800" b="1" dirty="0" err="1">
                <a:solidFill>
                  <a:schemeClr val="accent6">
                    <a:lumMod val="50000"/>
                  </a:schemeClr>
                </a:solidFill>
              </a:rPr>
              <a:t>müalicələrinə</a:t>
            </a:r>
            <a:r>
              <a:rPr lang="en-US" sz="18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800" b="1" dirty="0" err="1">
                <a:solidFill>
                  <a:schemeClr val="accent6">
                    <a:lumMod val="50000"/>
                  </a:schemeClr>
                </a:solidFill>
              </a:rPr>
              <a:t>ehtiyac</a:t>
            </a:r>
            <a:r>
              <a:rPr lang="en-US" sz="1800" b="1" dirty="0">
                <a:solidFill>
                  <a:schemeClr val="accent6">
                    <a:lumMod val="50000"/>
                  </a:schemeClr>
                </a:solidFill>
              </a:rPr>
              <a:t> var.</a:t>
            </a:r>
            <a:endParaRPr lang="en-US" sz="1800" b="1" dirty="0">
              <a:solidFill>
                <a:schemeClr val="accent6">
                  <a:lumMod val="50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14A4E7-1D4F-4C3F-A596-A5FEE766EB9F}"/>
              </a:ext>
            </a:extLst>
          </p:cNvPr>
          <p:cNvSpPr txBox="1"/>
          <p:nvPr/>
        </p:nvSpPr>
        <p:spPr>
          <a:xfrm>
            <a:off x="4477924" y="458511"/>
            <a:ext cx="29505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 dirty="0"/>
              <a:t>Tokiyo 18/13 təsnifatı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0452969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dirty="0"/>
              <a:t>Müalicə prinsipi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609600" indent="-609600" algn="just">
              <a:lnSpc>
                <a:spcPct val="80000"/>
              </a:lnSpc>
            </a:pPr>
            <a:r>
              <a:rPr lang="en-GB" altLang="en-US" sz="3600" dirty="0" err="1"/>
              <a:t>Kəskin</a:t>
            </a:r>
            <a:r>
              <a:rPr lang="en-GB" altLang="en-US" sz="3600" dirty="0"/>
              <a:t> </a:t>
            </a:r>
            <a:r>
              <a:rPr lang="en-GB" altLang="en-US" sz="3600" dirty="0" err="1"/>
              <a:t>xolesistitin</a:t>
            </a:r>
            <a:r>
              <a:rPr lang="en-GB" altLang="en-US" sz="3600" dirty="0"/>
              <a:t> </a:t>
            </a:r>
            <a:r>
              <a:rPr lang="en-GB" altLang="en-US" sz="3600" dirty="0" err="1"/>
              <a:t>əsas</a:t>
            </a:r>
            <a:r>
              <a:rPr lang="en-GB" altLang="en-US" sz="3600" dirty="0"/>
              <a:t> </a:t>
            </a:r>
            <a:r>
              <a:rPr lang="en-GB" altLang="en-US" sz="3600" dirty="0" err="1"/>
              <a:t>və</a:t>
            </a:r>
            <a:r>
              <a:rPr lang="en-GB" altLang="en-US" sz="3600" dirty="0"/>
              <a:t> </a:t>
            </a:r>
            <a:r>
              <a:rPr lang="en-GB" altLang="en-US" sz="3600" dirty="0" err="1"/>
              <a:t>radikal</a:t>
            </a:r>
            <a:r>
              <a:rPr lang="en-GB" altLang="en-US" sz="3600" dirty="0"/>
              <a:t> </a:t>
            </a:r>
            <a:r>
              <a:rPr lang="en-GB" altLang="en-US" sz="3600" dirty="0" err="1"/>
              <a:t>müalicəsi</a:t>
            </a:r>
            <a:r>
              <a:rPr lang="en-GB" altLang="en-US" sz="3600" dirty="0"/>
              <a:t> </a:t>
            </a:r>
            <a:r>
              <a:rPr lang="en-GB" altLang="en-US" sz="3600" dirty="0" err="1"/>
              <a:t>erkən</a:t>
            </a:r>
            <a:r>
              <a:rPr lang="en-GB" altLang="en-US" sz="3600" dirty="0"/>
              <a:t> </a:t>
            </a:r>
            <a:r>
              <a:rPr lang="en-GB" altLang="en-US" sz="3600" b="1" dirty="0" err="1">
                <a:solidFill>
                  <a:srgbClr val="C00000"/>
                </a:solidFill>
              </a:rPr>
              <a:t>laparoskopik</a:t>
            </a:r>
            <a:r>
              <a:rPr lang="en-GB" altLang="en-US" sz="3600" b="1" dirty="0">
                <a:solidFill>
                  <a:srgbClr val="C00000"/>
                </a:solidFill>
              </a:rPr>
              <a:t> </a:t>
            </a:r>
            <a:r>
              <a:rPr lang="en-GB" altLang="en-US" sz="3600" b="1" dirty="0" err="1">
                <a:solidFill>
                  <a:srgbClr val="C00000"/>
                </a:solidFill>
              </a:rPr>
              <a:t>xolesistektomiyadır</a:t>
            </a:r>
            <a:r>
              <a:rPr lang="en-GB" altLang="en-US" sz="3600" dirty="0"/>
              <a:t>.</a:t>
            </a:r>
            <a:r>
              <a:rPr lang="az-Latn-AZ" altLang="en-US" sz="3600" dirty="0"/>
              <a:t> </a:t>
            </a:r>
          </a:p>
          <a:p>
            <a:pPr marL="609600" indent="-609600" algn="just">
              <a:lnSpc>
                <a:spcPct val="80000"/>
              </a:lnSpc>
            </a:pPr>
            <a:endParaRPr lang="az-Latn-AZ" altLang="en-US" sz="3600" dirty="0"/>
          </a:p>
          <a:p>
            <a:pPr marL="609600" indent="-609600" algn="just">
              <a:lnSpc>
                <a:spcPct val="80000"/>
              </a:lnSpc>
            </a:pPr>
            <a:r>
              <a:rPr lang="en-GB" altLang="en-US" sz="3600" dirty="0" err="1"/>
              <a:t>Digər</a:t>
            </a:r>
            <a:r>
              <a:rPr lang="en-GB" altLang="en-US" sz="3600" dirty="0"/>
              <a:t> </a:t>
            </a:r>
            <a:r>
              <a:rPr lang="en-GB" altLang="en-US" sz="3600" dirty="0" err="1"/>
              <a:t>müalicələr</a:t>
            </a:r>
            <a:r>
              <a:rPr lang="en-GB" altLang="en-US" sz="3600" dirty="0"/>
              <a:t> (</a:t>
            </a:r>
            <a:r>
              <a:rPr lang="en-GB" altLang="en-US" sz="3600" dirty="0" err="1"/>
              <a:t>konserva</a:t>
            </a:r>
            <a:r>
              <a:rPr lang="az-Latn-AZ" altLang="en-US" sz="3600" dirty="0"/>
              <a:t>t</a:t>
            </a:r>
            <a:r>
              <a:rPr lang="en-GB" altLang="en-US" sz="3600" dirty="0"/>
              <a:t>iv </a:t>
            </a:r>
            <a:r>
              <a:rPr lang="en-GB" altLang="en-US" sz="3600" dirty="0" err="1"/>
              <a:t>və</a:t>
            </a:r>
            <a:r>
              <a:rPr lang="en-GB" altLang="en-US" sz="3600" dirty="0"/>
              <a:t> </a:t>
            </a:r>
            <a:r>
              <a:rPr lang="en-GB" altLang="en-US" sz="3600" dirty="0" err="1"/>
              <a:t>dekompressiv</a:t>
            </a:r>
            <a:r>
              <a:rPr lang="en-GB" altLang="en-US" sz="3600" dirty="0"/>
              <a:t>) </a:t>
            </a:r>
            <a:r>
              <a:rPr lang="en-GB" altLang="en-US" sz="3600" dirty="0" err="1"/>
              <a:t>köməkçi</a:t>
            </a:r>
            <a:r>
              <a:rPr lang="en-GB" altLang="en-US" sz="3600" dirty="0"/>
              <a:t> </a:t>
            </a:r>
            <a:r>
              <a:rPr lang="en-GB" altLang="en-US" sz="3600" dirty="0" err="1"/>
              <a:t>vasitə</a:t>
            </a:r>
            <a:r>
              <a:rPr lang="en-GB" altLang="en-US" sz="3600" dirty="0"/>
              <a:t> </a:t>
            </a:r>
            <a:r>
              <a:rPr lang="en-GB" altLang="en-US" sz="3600" dirty="0" err="1"/>
              <a:t>kimi</a:t>
            </a:r>
            <a:r>
              <a:rPr lang="en-GB" altLang="en-US" sz="3600" dirty="0"/>
              <a:t> </a:t>
            </a:r>
            <a:r>
              <a:rPr lang="en-GB" altLang="en-US" sz="3600" dirty="0" err="1"/>
              <a:t>və</a:t>
            </a:r>
            <a:r>
              <a:rPr lang="en-GB" altLang="en-US" sz="3600" dirty="0"/>
              <a:t> </a:t>
            </a:r>
            <a:r>
              <a:rPr lang="en-GB" altLang="en-US" sz="3600" dirty="0" err="1"/>
              <a:t>ya</a:t>
            </a:r>
            <a:r>
              <a:rPr lang="en-GB" altLang="en-US" sz="3600" dirty="0"/>
              <a:t> </a:t>
            </a:r>
            <a:r>
              <a:rPr lang="en-GB" altLang="en-US" sz="3600" dirty="0" err="1"/>
              <a:t>əməliyyata</a:t>
            </a:r>
            <a:r>
              <a:rPr lang="en-GB" altLang="en-US" sz="3600" dirty="0"/>
              <a:t> </a:t>
            </a:r>
            <a:r>
              <a:rPr lang="en-GB" altLang="en-US" sz="3600" dirty="0" err="1"/>
              <a:t>əks</a:t>
            </a:r>
            <a:r>
              <a:rPr lang="en-GB" altLang="en-US" sz="3600" dirty="0"/>
              <a:t> </a:t>
            </a:r>
            <a:r>
              <a:rPr lang="en-GB" altLang="en-US" sz="3600" dirty="0" err="1"/>
              <a:t>göstəriş</a:t>
            </a:r>
            <a:r>
              <a:rPr lang="en-GB" altLang="en-US" sz="3600" dirty="0"/>
              <a:t> </a:t>
            </a:r>
            <a:r>
              <a:rPr lang="en-GB" altLang="en-US" sz="3600" dirty="0" err="1"/>
              <a:t>olduqda</a:t>
            </a:r>
            <a:r>
              <a:rPr lang="en-GB" altLang="en-US" sz="3600" dirty="0"/>
              <a:t> </a:t>
            </a:r>
            <a:r>
              <a:rPr lang="en-GB" altLang="en-US" sz="3600" dirty="0" err="1"/>
              <a:t>istifadə</a:t>
            </a:r>
            <a:r>
              <a:rPr lang="en-GB" altLang="en-US" sz="3600" dirty="0"/>
              <a:t> </a:t>
            </a:r>
            <a:r>
              <a:rPr lang="en-GB" altLang="en-US" sz="3600" dirty="0" err="1"/>
              <a:t>edilə</a:t>
            </a:r>
            <a:r>
              <a:rPr lang="en-GB" altLang="en-US" sz="3600" dirty="0"/>
              <a:t> </a:t>
            </a:r>
            <a:r>
              <a:rPr lang="en-GB" altLang="en-US" sz="3600" dirty="0" err="1"/>
              <a:t>bilər</a:t>
            </a:r>
            <a:r>
              <a:rPr lang="en-GB" altLang="en-US" sz="3600" dirty="0"/>
              <a:t>.</a:t>
            </a:r>
            <a:endParaRPr lang="az-Latn-AZ" altLang="en-US" sz="3600" dirty="0"/>
          </a:p>
          <a:p>
            <a:pPr algn="just"/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924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dirty="0"/>
              <a:t>Müalicə yanaşması</a:t>
            </a:r>
            <a:endParaRPr lang="en-US" dirty="0"/>
          </a:p>
        </p:txBody>
      </p:sp>
      <p:sp>
        <p:nvSpPr>
          <p:cNvPr id="8" name="Text Box 35">
            <a:extLst>
              <a:ext uri="{FF2B5EF4-FFF2-40B4-BE49-F238E27FC236}">
                <a16:creationId xmlns:a16="http://schemas.microsoft.com/office/drawing/2014/main" id="{912B222B-C9E7-4994-A68C-C303043C7F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95270" y="970236"/>
            <a:ext cx="22275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2400" b="1" dirty="0">
                <a:latin typeface="Calibri" pitchFamily="34" charset="0"/>
              </a:rPr>
              <a:t>Kəskin xolesistit</a:t>
            </a:r>
            <a:endParaRPr lang="tr-TR" altLang="en-US" sz="2400" b="1" dirty="0">
              <a:latin typeface="Calibri" pitchFamily="34" charset="0"/>
            </a:endParaRPr>
          </a:p>
        </p:txBody>
      </p:sp>
      <p:sp>
        <p:nvSpPr>
          <p:cNvPr id="9" name="Text Box 36">
            <a:extLst>
              <a:ext uri="{FF2B5EF4-FFF2-40B4-BE49-F238E27FC236}">
                <a16:creationId xmlns:a16="http://schemas.microsoft.com/office/drawing/2014/main" id="{66D9F427-35FF-44D3-B6BF-3876F1837C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5531" y="1690961"/>
            <a:ext cx="580707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>
                <a:latin typeface="Calibri" pitchFamily="34" charset="0"/>
              </a:rPr>
              <a:t>Konservativ müalicəyə başla: </a:t>
            </a:r>
            <a:r>
              <a:rPr lang="en-US" altLang="en-US" sz="1800" b="1" i="1">
                <a:latin typeface="Calibri" pitchFamily="34" charset="0"/>
              </a:rPr>
              <a:t>a</a:t>
            </a:r>
            <a:r>
              <a:rPr lang="az-Latn-AZ" altLang="en-US" sz="1800" b="1" i="1">
                <a:latin typeface="Calibri" pitchFamily="34" charset="0"/>
              </a:rPr>
              <a:t>ntibiotik, </a:t>
            </a:r>
            <a:r>
              <a:rPr lang="en-US" altLang="en-US" sz="1800" b="1" i="1">
                <a:latin typeface="Calibri" pitchFamily="34" charset="0"/>
              </a:rPr>
              <a:t>a</a:t>
            </a:r>
            <a:r>
              <a:rPr lang="az-Latn-AZ" altLang="en-US" sz="1800" b="1" i="1">
                <a:latin typeface="Calibri" pitchFamily="34" charset="0"/>
              </a:rPr>
              <a:t>ğrıkəsici, infuziya</a:t>
            </a:r>
          </a:p>
        </p:txBody>
      </p:sp>
      <p:sp>
        <p:nvSpPr>
          <p:cNvPr id="10" name="Text Box 37">
            <a:extLst>
              <a:ext uri="{FF2B5EF4-FFF2-40B4-BE49-F238E27FC236}">
                <a16:creationId xmlns:a16="http://schemas.microsoft.com/office/drawing/2014/main" id="{8B930972-903B-4B61-BAC9-4F01DE2E59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7978" y="2565821"/>
            <a:ext cx="18034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latin typeface="Calibri" pitchFamily="34" charset="0"/>
              </a:rPr>
              <a:t>Agırlaşmalar var: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600" b="1" dirty="0">
                <a:latin typeface="Calibri" pitchFamily="34" charset="0"/>
              </a:rPr>
              <a:t>Emfizematoz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600" b="1" dirty="0">
                <a:latin typeface="Calibri" pitchFamily="34" charset="0"/>
              </a:rPr>
              <a:t>Empiema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600" b="1" dirty="0">
                <a:latin typeface="Calibri" pitchFamily="34" charset="0"/>
              </a:rPr>
              <a:t>Peritonit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600" b="1" dirty="0">
                <a:latin typeface="Calibri" pitchFamily="34" charset="0"/>
              </a:rPr>
              <a:t>Absess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600" b="1" dirty="0">
                <a:latin typeface="Calibri" pitchFamily="34" charset="0"/>
              </a:rPr>
              <a:t>Xolangit</a:t>
            </a:r>
            <a:endParaRPr lang="tr-TR" altLang="en-US" sz="1600" b="1" dirty="0">
              <a:latin typeface="Calibri" pitchFamily="34" charset="0"/>
            </a:endParaRPr>
          </a:p>
        </p:txBody>
      </p:sp>
      <p:sp>
        <p:nvSpPr>
          <p:cNvPr id="11" name="Text Box 38">
            <a:extLst>
              <a:ext uri="{FF2B5EF4-FFF2-40B4-BE49-F238E27FC236}">
                <a16:creationId xmlns:a16="http://schemas.microsoft.com/office/drawing/2014/main" id="{6FB7A3FD-64DF-47F9-A952-65F14DB20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3021" y="4726885"/>
            <a:ext cx="18647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latin typeface="Calibri" pitchFamily="34" charset="0"/>
              </a:rPr>
              <a:t>Təcili (6-8 saatda)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latin typeface="Calibri" pitchFamily="34" charset="0"/>
              </a:rPr>
              <a:t>əməliyyat</a:t>
            </a:r>
            <a:endParaRPr lang="tr-TR" altLang="en-US" sz="1800" b="1" dirty="0">
              <a:latin typeface="Calibri" pitchFamily="34" charset="0"/>
            </a:endParaRPr>
          </a:p>
        </p:txBody>
      </p:sp>
      <p:sp>
        <p:nvSpPr>
          <p:cNvPr id="12" name="Text Box 39">
            <a:extLst>
              <a:ext uri="{FF2B5EF4-FFF2-40B4-BE49-F238E27FC236}">
                <a16:creationId xmlns:a16="http://schemas.microsoft.com/office/drawing/2014/main" id="{9BA72FCF-D564-43B1-8C0F-D5889B28EF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6406" y="2565821"/>
            <a:ext cx="1965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>
                <a:latin typeface="Calibri" pitchFamily="34" charset="0"/>
              </a:rPr>
              <a:t>Agırlaşma və əks göstəriş yoxdur</a:t>
            </a:r>
            <a:endParaRPr lang="tr-TR" altLang="en-US" sz="1800" b="1">
              <a:latin typeface="Calibri" pitchFamily="34" charset="0"/>
            </a:endParaRPr>
          </a:p>
        </p:txBody>
      </p:sp>
      <p:sp>
        <p:nvSpPr>
          <p:cNvPr id="13" name="Text Box 40">
            <a:extLst>
              <a:ext uri="{FF2B5EF4-FFF2-40B4-BE49-F238E27FC236}">
                <a16:creationId xmlns:a16="http://schemas.microsoft.com/office/drawing/2014/main" id="{95077110-AA04-4046-A5BA-68659370C6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1806" y="4726885"/>
            <a:ext cx="19145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>
                <a:latin typeface="Calibri" pitchFamily="34" charset="0"/>
              </a:rPr>
              <a:t>Erkən (12-24 saat)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>
                <a:latin typeface="Calibri" pitchFamily="34" charset="0"/>
              </a:rPr>
              <a:t>əməliyyat</a:t>
            </a:r>
            <a:endParaRPr lang="tr-TR" altLang="en-US" sz="1800" b="1">
              <a:latin typeface="Calibri" pitchFamily="34" charset="0"/>
            </a:endParaRPr>
          </a:p>
        </p:txBody>
      </p:sp>
      <p:sp>
        <p:nvSpPr>
          <p:cNvPr id="14" name="Text Box 41">
            <a:extLst>
              <a:ext uri="{FF2B5EF4-FFF2-40B4-BE49-F238E27FC236}">
                <a16:creationId xmlns:a16="http://schemas.microsoft.com/office/drawing/2014/main" id="{94F6F8FA-2068-4979-8940-EF208F6D79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34025" y="2565821"/>
            <a:ext cx="2938633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latin typeface="Calibri" pitchFamily="34" charset="0"/>
              </a:rPr>
              <a:t>Əməliyyata əks göstəriş var: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600" b="1" dirty="0">
                <a:latin typeface="Calibri" pitchFamily="34" charset="0"/>
              </a:rPr>
              <a:t>Orqan və sistem yetməzliyi</a:t>
            </a:r>
            <a:endParaRPr lang="tr-TR" altLang="en-US" sz="1600" b="1" dirty="0">
              <a:latin typeface="Calibri" pitchFamily="34" charset="0"/>
            </a:endParaRPr>
          </a:p>
        </p:txBody>
      </p:sp>
      <p:sp>
        <p:nvSpPr>
          <p:cNvPr id="15" name="Text Box 42">
            <a:extLst>
              <a:ext uri="{FF2B5EF4-FFF2-40B4-BE49-F238E27FC236}">
                <a16:creationId xmlns:a16="http://schemas.microsoft.com/office/drawing/2014/main" id="{971B4A86-79FF-4831-8455-A397CE41BD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9560" y="3836060"/>
            <a:ext cx="20875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latin typeface="Calibri" pitchFamily="34" charset="0"/>
              </a:rPr>
              <a:t>Konservativ müalicəyə davam</a:t>
            </a:r>
            <a:endParaRPr lang="tr-TR" altLang="en-US" sz="1800" b="1" dirty="0">
              <a:latin typeface="Calibri" pitchFamily="34" charset="0"/>
            </a:endParaRPr>
          </a:p>
        </p:txBody>
      </p:sp>
      <p:sp>
        <p:nvSpPr>
          <p:cNvPr id="16" name="Text Box 43">
            <a:extLst>
              <a:ext uri="{FF2B5EF4-FFF2-40B4-BE49-F238E27FC236}">
                <a16:creationId xmlns:a16="http://schemas.microsoft.com/office/drawing/2014/main" id="{50E94A86-6C32-4493-B495-97F559E280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11179" y="5157788"/>
            <a:ext cx="1584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>
                <a:latin typeface="Calibri" pitchFamily="34" charset="0"/>
              </a:rPr>
              <a:t>Effekt yoxdur</a:t>
            </a:r>
            <a:endParaRPr lang="tr-TR" altLang="en-US" sz="1800" b="1">
              <a:latin typeface="Calibri" pitchFamily="34" charset="0"/>
            </a:endParaRPr>
          </a:p>
        </p:txBody>
      </p:sp>
      <p:sp>
        <p:nvSpPr>
          <p:cNvPr id="17" name="Text Box 44">
            <a:extLst>
              <a:ext uri="{FF2B5EF4-FFF2-40B4-BE49-F238E27FC236}">
                <a16:creationId xmlns:a16="http://schemas.microsoft.com/office/drawing/2014/main" id="{EBB2C626-FE23-42E5-8A8F-4202A9C6BD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03229" y="5949951"/>
            <a:ext cx="1800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solidFill>
                  <a:srgbClr val="990033"/>
                </a:solidFill>
                <a:latin typeface="Calibri" pitchFamily="34" charset="0"/>
              </a:rPr>
              <a:t>Dekompressiya</a:t>
            </a:r>
            <a:endParaRPr lang="tr-TR" altLang="en-US" sz="1800" b="1" dirty="0">
              <a:solidFill>
                <a:srgbClr val="990033"/>
              </a:solidFill>
              <a:latin typeface="Calibri" pitchFamily="34" charset="0"/>
            </a:endParaRPr>
          </a:p>
        </p:txBody>
      </p:sp>
      <p:sp>
        <p:nvSpPr>
          <p:cNvPr id="18" name="Text Box 45">
            <a:extLst>
              <a:ext uri="{FF2B5EF4-FFF2-40B4-BE49-F238E27FC236}">
                <a16:creationId xmlns:a16="http://schemas.microsoft.com/office/drawing/2014/main" id="{B896C5D1-EA24-4970-B075-BA40120517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3743" y="6027223"/>
            <a:ext cx="5601260" cy="57888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defRPr/>
            </a:pPr>
            <a:r>
              <a:rPr lang="az-Latn-AZ" altLang="en-US" sz="2800" dirty="0">
                <a:latin typeface="Calibri" panose="020F0502020204030204" pitchFamily="34" charset="0"/>
              </a:rPr>
              <a:t>LAPAROSKOPİK  XOLESİSTEKTOMİYA</a:t>
            </a:r>
            <a:endParaRPr lang="en-US" altLang="en-US" sz="2800" dirty="0">
              <a:latin typeface="Calibri" panose="020F0502020204030204" pitchFamily="34" charset="0"/>
              <a:cs typeface="Times New Roman" pitchFamily="18" charset="0"/>
            </a:endParaRPr>
          </a:p>
        </p:txBody>
      </p:sp>
      <p:cxnSp>
        <p:nvCxnSpPr>
          <p:cNvPr id="19" name="AutoShape 46">
            <a:extLst>
              <a:ext uri="{FF2B5EF4-FFF2-40B4-BE49-F238E27FC236}">
                <a16:creationId xmlns:a16="http://schemas.microsoft.com/office/drawing/2014/main" id="{D30D9CAB-5308-4715-B077-3E1CEA5677D3}"/>
              </a:ext>
            </a:extLst>
          </p:cNvPr>
          <p:cNvCxnSpPr>
            <a:cxnSpLocks noChangeShapeType="1"/>
            <a:stCxn id="8" idx="2"/>
            <a:endCxn id="9" idx="0"/>
          </p:cNvCxnSpPr>
          <p:nvPr/>
        </p:nvCxnSpPr>
        <p:spPr bwMode="auto">
          <a:xfrm>
            <a:off x="6109069" y="1431901"/>
            <a:ext cx="0" cy="259060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AutoShape 49">
            <a:extLst>
              <a:ext uri="{FF2B5EF4-FFF2-40B4-BE49-F238E27FC236}">
                <a16:creationId xmlns:a16="http://schemas.microsoft.com/office/drawing/2014/main" id="{D7C62D5C-F4EB-46AE-9D9D-274D1FAC9E86}"/>
              </a:ext>
            </a:extLst>
          </p:cNvPr>
          <p:cNvCxnSpPr>
            <a:cxnSpLocks noChangeShapeType="1"/>
            <a:stCxn id="9" idx="2"/>
            <a:endCxn id="12" idx="0"/>
          </p:cNvCxnSpPr>
          <p:nvPr/>
        </p:nvCxnSpPr>
        <p:spPr bwMode="auto">
          <a:xfrm>
            <a:off x="6109069" y="2060848"/>
            <a:ext cx="0" cy="504973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AutoShape 50">
            <a:extLst>
              <a:ext uri="{FF2B5EF4-FFF2-40B4-BE49-F238E27FC236}">
                <a16:creationId xmlns:a16="http://schemas.microsoft.com/office/drawing/2014/main" id="{8CC0E604-0D66-473B-A304-013607302C86}"/>
              </a:ext>
            </a:extLst>
          </p:cNvPr>
          <p:cNvCxnSpPr>
            <a:cxnSpLocks noChangeShapeType="1"/>
            <a:stCxn id="10" idx="2"/>
            <a:endCxn id="11" idx="0"/>
          </p:cNvCxnSpPr>
          <p:nvPr/>
        </p:nvCxnSpPr>
        <p:spPr bwMode="auto">
          <a:xfrm flipH="1">
            <a:off x="2045392" y="4166021"/>
            <a:ext cx="14286" cy="560864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AutoShape 51">
            <a:extLst>
              <a:ext uri="{FF2B5EF4-FFF2-40B4-BE49-F238E27FC236}">
                <a16:creationId xmlns:a16="http://schemas.microsoft.com/office/drawing/2014/main" id="{6941B4DF-5AD7-419C-B963-08B8C44511C5}"/>
              </a:ext>
            </a:extLst>
          </p:cNvPr>
          <p:cNvCxnSpPr>
            <a:cxnSpLocks noChangeShapeType="1"/>
            <a:stCxn id="12" idx="2"/>
            <a:endCxn id="13" idx="0"/>
          </p:cNvCxnSpPr>
          <p:nvPr/>
        </p:nvCxnSpPr>
        <p:spPr bwMode="auto">
          <a:xfrm>
            <a:off x="6109069" y="3207171"/>
            <a:ext cx="0" cy="1519714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" name="AutoShape 52">
            <a:extLst>
              <a:ext uri="{FF2B5EF4-FFF2-40B4-BE49-F238E27FC236}">
                <a16:creationId xmlns:a16="http://schemas.microsoft.com/office/drawing/2014/main" id="{543B4F4F-BFA2-4C86-B182-53CAE4C585CC}"/>
              </a:ext>
            </a:extLst>
          </p:cNvPr>
          <p:cNvCxnSpPr>
            <a:cxnSpLocks noChangeShapeType="1"/>
            <a:stCxn id="14" idx="2"/>
            <a:endCxn id="15" idx="0"/>
          </p:cNvCxnSpPr>
          <p:nvPr/>
        </p:nvCxnSpPr>
        <p:spPr bwMode="auto">
          <a:xfrm flipH="1">
            <a:off x="10603341" y="3181374"/>
            <a:ext cx="1" cy="654686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AutoShape 53">
            <a:extLst>
              <a:ext uri="{FF2B5EF4-FFF2-40B4-BE49-F238E27FC236}">
                <a16:creationId xmlns:a16="http://schemas.microsoft.com/office/drawing/2014/main" id="{16AAA240-8E4F-4E0B-B0DA-CFEC060B03EA}"/>
              </a:ext>
            </a:extLst>
          </p:cNvPr>
          <p:cNvCxnSpPr>
            <a:cxnSpLocks noChangeShapeType="1"/>
            <a:stCxn id="15" idx="2"/>
            <a:endCxn id="16" idx="0"/>
          </p:cNvCxnSpPr>
          <p:nvPr/>
        </p:nvCxnSpPr>
        <p:spPr bwMode="auto">
          <a:xfrm>
            <a:off x="10603341" y="4477410"/>
            <a:ext cx="1" cy="680378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" name="AutoShape 54">
            <a:extLst>
              <a:ext uri="{FF2B5EF4-FFF2-40B4-BE49-F238E27FC236}">
                <a16:creationId xmlns:a16="http://schemas.microsoft.com/office/drawing/2014/main" id="{D3A48E13-A0DD-464E-9ABC-D9049616E973}"/>
              </a:ext>
            </a:extLst>
          </p:cNvPr>
          <p:cNvCxnSpPr>
            <a:cxnSpLocks noChangeShapeType="1"/>
            <a:stCxn id="16" idx="2"/>
            <a:endCxn id="17" idx="0"/>
          </p:cNvCxnSpPr>
          <p:nvPr/>
        </p:nvCxnSpPr>
        <p:spPr bwMode="auto">
          <a:xfrm>
            <a:off x="10603342" y="5524500"/>
            <a:ext cx="0" cy="425451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6" name="AutoShape 55">
            <a:extLst>
              <a:ext uri="{FF2B5EF4-FFF2-40B4-BE49-F238E27FC236}">
                <a16:creationId xmlns:a16="http://schemas.microsoft.com/office/drawing/2014/main" id="{5478543E-4295-48EB-9535-87B7F246A410}"/>
              </a:ext>
            </a:extLst>
          </p:cNvPr>
          <p:cNvCxnSpPr>
            <a:cxnSpLocks noChangeShapeType="1"/>
            <a:stCxn id="11" idx="2"/>
          </p:cNvCxnSpPr>
          <p:nvPr/>
        </p:nvCxnSpPr>
        <p:spPr bwMode="auto">
          <a:xfrm>
            <a:off x="2045392" y="5373216"/>
            <a:ext cx="0" cy="746127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7" name="AutoShape 56">
            <a:extLst>
              <a:ext uri="{FF2B5EF4-FFF2-40B4-BE49-F238E27FC236}">
                <a16:creationId xmlns:a16="http://schemas.microsoft.com/office/drawing/2014/main" id="{F6D15374-127E-4084-8E38-C1151CAAA9C5}"/>
              </a:ext>
            </a:extLst>
          </p:cNvPr>
          <p:cNvCxnSpPr>
            <a:cxnSpLocks noChangeShapeType="1"/>
            <a:stCxn id="13" idx="2"/>
          </p:cNvCxnSpPr>
          <p:nvPr/>
        </p:nvCxnSpPr>
        <p:spPr bwMode="auto">
          <a:xfrm>
            <a:off x="6109069" y="5372998"/>
            <a:ext cx="0" cy="746345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AutoShape 49">
            <a:extLst>
              <a:ext uri="{FF2B5EF4-FFF2-40B4-BE49-F238E27FC236}">
                <a16:creationId xmlns:a16="http://schemas.microsoft.com/office/drawing/2014/main" id="{15994D88-E378-4CDE-B0EF-AAB29705CD80}"/>
              </a:ext>
            </a:extLst>
          </p:cNvPr>
          <p:cNvCxnSpPr>
            <a:cxnSpLocks noChangeShapeType="1"/>
            <a:stCxn id="9" idx="2"/>
            <a:endCxn id="14" idx="0"/>
          </p:cNvCxnSpPr>
          <p:nvPr/>
        </p:nvCxnSpPr>
        <p:spPr bwMode="auto">
          <a:xfrm>
            <a:off x="6109069" y="2060848"/>
            <a:ext cx="4494273" cy="504973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3" name="AutoShape 49">
            <a:extLst>
              <a:ext uri="{FF2B5EF4-FFF2-40B4-BE49-F238E27FC236}">
                <a16:creationId xmlns:a16="http://schemas.microsoft.com/office/drawing/2014/main" id="{1F9B91E5-14FA-46E3-9B63-7106AA12F606}"/>
              </a:ext>
            </a:extLst>
          </p:cNvPr>
          <p:cNvCxnSpPr>
            <a:cxnSpLocks noChangeShapeType="1"/>
            <a:stCxn id="9" idx="2"/>
            <a:endCxn id="10" idx="0"/>
          </p:cNvCxnSpPr>
          <p:nvPr/>
        </p:nvCxnSpPr>
        <p:spPr bwMode="auto">
          <a:xfrm flipH="1">
            <a:off x="2059678" y="2060848"/>
            <a:ext cx="4049391" cy="504973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1420089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4">
            <a:extLst>
              <a:ext uri="{FF2B5EF4-FFF2-40B4-BE49-F238E27FC236}">
                <a16:creationId xmlns:a16="http://schemas.microsoft.com/office/drawing/2014/main" id="{AFCD16C7-EA4F-441B-9D69-00E378206A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06631" y="-141212"/>
            <a:ext cx="5862851" cy="835878"/>
          </a:xfrm>
        </p:spPr>
        <p:txBody>
          <a:bodyPr>
            <a:normAutofit fontScale="90000"/>
          </a:bodyPr>
          <a:lstStyle/>
          <a:p>
            <a:r>
              <a:rPr lang="az-Latn-AZ" altLang="en-US" sz="2800" dirty="0"/>
              <a:t>Öd kisəsinin dekompressiya üsulları</a:t>
            </a:r>
          </a:p>
        </p:txBody>
      </p:sp>
      <p:sp>
        <p:nvSpPr>
          <p:cNvPr id="62684" name="AutoShape 220">
            <a:extLst>
              <a:ext uri="{FF2B5EF4-FFF2-40B4-BE49-F238E27FC236}">
                <a16:creationId xmlns:a16="http://schemas.microsoft.com/office/drawing/2014/main" id="{6258FBC7-641D-49EA-A1BE-D4966C7C4656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409338" y="1414462"/>
            <a:ext cx="11519309" cy="460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2695" name="Group 231">
            <a:extLst>
              <a:ext uri="{FF2B5EF4-FFF2-40B4-BE49-F238E27FC236}">
                <a16:creationId xmlns:a16="http://schemas.microsoft.com/office/drawing/2014/main" id="{E75C1947-5B77-4652-A565-3EC8114C363D}"/>
              </a:ext>
            </a:extLst>
          </p:cNvPr>
          <p:cNvGrpSpPr>
            <a:grpSpLocks/>
          </p:cNvGrpSpPr>
          <p:nvPr/>
        </p:nvGrpSpPr>
        <p:grpSpPr bwMode="auto">
          <a:xfrm>
            <a:off x="2195514" y="1876425"/>
            <a:ext cx="358775" cy="2528888"/>
            <a:chOff x="468" y="1182"/>
            <a:chExt cx="226" cy="1593"/>
          </a:xfrm>
        </p:grpSpPr>
        <p:grpSp>
          <p:nvGrpSpPr>
            <p:cNvPr id="62688" name="Group 224">
              <a:extLst>
                <a:ext uri="{FF2B5EF4-FFF2-40B4-BE49-F238E27FC236}">
                  <a16:creationId xmlns:a16="http://schemas.microsoft.com/office/drawing/2014/main" id="{B9D43D8B-5F6C-40A3-BBCE-B5E07FD7D70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8" y="1182"/>
              <a:ext cx="69" cy="1593"/>
              <a:chOff x="468" y="1182"/>
              <a:chExt cx="69" cy="1593"/>
            </a:xfrm>
          </p:grpSpPr>
          <p:pic>
            <p:nvPicPr>
              <p:cNvPr id="62686" name="Picture 222">
                <a:extLst>
                  <a:ext uri="{FF2B5EF4-FFF2-40B4-BE49-F238E27FC236}">
                    <a16:creationId xmlns:a16="http://schemas.microsoft.com/office/drawing/2014/main" id="{3E6071BC-E9AF-452D-880C-6988D23BE6B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8" y="1182"/>
                <a:ext cx="67" cy="15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2687" name="Rectangle 223">
                <a:extLst>
                  <a:ext uri="{FF2B5EF4-FFF2-40B4-BE49-F238E27FC236}">
                    <a16:creationId xmlns:a16="http://schemas.microsoft.com/office/drawing/2014/main" id="{13EFBAC7-4110-4092-A523-20C1CF8942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9" y="1182"/>
                <a:ext cx="68" cy="1593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2691" name="Group 227">
              <a:extLst>
                <a:ext uri="{FF2B5EF4-FFF2-40B4-BE49-F238E27FC236}">
                  <a16:creationId xmlns:a16="http://schemas.microsoft.com/office/drawing/2014/main" id="{4DDE42B9-0838-44F1-BFAF-A19AEB7EFAA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7" y="1182"/>
              <a:ext cx="112" cy="1593"/>
              <a:chOff x="537" y="1182"/>
              <a:chExt cx="112" cy="1593"/>
            </a:xfrm>
          </p:grpSpPr>
          <p:sp>
            <p:nvSpPr>
              <p:cNvPr id="62689" name="Rectangle 225">
                <a:extLst>
                  <a:ext uri="{FF2B5EF4-FFF2-40B4-BE49-F238E27FC236}">
                    <a16:creationId xmlns:a16="http://schemas.microsoft.com/office/drawing/2014/main" id="{A60543FD-CB9F-4656-98BA-AE25968465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7" y="1182"/>
                <a:ext cx="112" cy="159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690" name="Rectangle 226">
                <a:extLst>
                  <a:ext uri="{FF2B5EF4-FFF2-40B4-BE49-F238E27FC236}">
                    <a16:creationId xmlns:a16="http://schemas.microsoft.com/office/drawing/2014/main" id="{B05E90FC-C5C5-4945-92B7-17AAD01569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7" y="1182"/>
                <a:ext cx="112" cy="1593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2694" name="Group 230">
              <a:extLst>
                <a:ext uri="{FF2B5EF4-FFF2-40B4-BE49-F238E27FC236}">
                  <a16:creationId xmlns:a16="http://schemas.microsoft.com/office/drawing/2014/main" id="{AC3F9073-A6BD-4679-AFD4-8AE55925A7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9" y="1182"/>
              <a:ext cx="45" cy="1593"/>
              <a:chOff x="649" y="1182"/>
              <a:chExt cx="45" cy="1593"/>
            </a:xfrm>
          </p:grpSpPr>
          <p:sp>
            <p:nvSpPr>
              <p:cNvPr id="62692" name="Rectangle 228">
                <a:extLst>
                  <a:ext uri="{FF2B5EF4-FFF2-40B4-BE49-F238E27FC236}">
                    <a16:creationId xmlns:a16="http://schemas.microsoft.com/office/drawing/2014/main" id="{939633C8-EF51-4BB2-BF05-384B8693FF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49" y="1182"/>
                <a:ext cx="45" cy="159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693" name="Rectangle 229">
                <a:extLst>
                  <a:ext uri="{FF2B5EF4-FFF2-40B4-BE49-F238E27FC236}">
                    <a16:creationId xmlns:a16="http://schemas.microsoft.com/office/drawing/2014/main" id="{FBB9B511-C384-4DF8-8351-C44AB61445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49" y="1182"/>
                <a:ext cx="45" cy="1593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2696" name="Rectangle 232">
            <a:extLst>
              <a:ext uri="{FF2B5EF4-FFF2-40B4-BE49-F238E27FC236}">
                <a16:creationId xmlns:a16="http://schemas.microsoft.com/office/drawing/2014/main" id="{0F5B8DE5-4088-4BB3-8488-994802E1A2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7101" y="4276726"/>
            <a:ext cx="428625" cy="19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697" name="Rectangle 233">
            <a:extLst>
              <a:ext uri="{FF2B5EF4-FFF2-40B4-BE49-F238E27FC236}">
                <a16:creationId xmlns:a16="http://schemas.microsoft.com/office/drawing/2014/main" id="{49AC8E70-9911-4FA5-B233-D54884605E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7101" y="1811339"/>
            <a:ext cx="428625" cy="19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2700" name="Group 236">
            <a:extLst>
              <a:ext uri="{FF2B5EF4-FFF2-40B4-BE49-F238E27FC236}">
                <a16:creationId xmlns:a16="http://schemas.microsoft.com/office/drawing/2014/main" id="{E74682FF-6C70-4EA5-9D3B-BFE7B3F863BB}"/>
              </a:ext>
            </a:extLst>
          </p:cNvPr>
          <p:cNvGrpSpPr>
            <a:grpSpLocks/>
          </p:cNvGrpSpPr>
          <p:nvPr/>
        </p:nvGrpSpPr>
        <p:grpSpPr bwMode="auto">
          <a:xfrm>
            <a:off x="2195514" y="1876425"/>
            <a:ext cx="109537" cy="2528888"/>
            <a:chOff x="468" y="1182"/>
            <a:chExt cx="69" cy="1593"/>
          </a:xfrm>
        </p:grpSpPr>
        <p:pic>
          <p:nvPicPr>
            <p:cNvPr id="62698" name="Picture 234">
              <a:extLst>
                <a:ext uri="{FF2B5EF4-FFF2-40B4-BE49-F238E27FC236}">
                  <a16:creationId xmlns:a16="http://schemas.microsoft.com/office/drawing/2014/main" id="{2AB2E484-BC28-49AD-B81A-AAC6CAF289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" y="1182"/>
              <a:ext cx="67" cy="1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2699" name="Rectangle 235">
              <a:extLst>
                <a:ext uri="{FF2B5EF4-FFF2-40B4-BE49-F238E27FC236}">
                  <a16:creationId xmlns:a16="http://schemas.microsoft.com/office/drawing/2014/main" id="{A2F41234-E62B-4EE6-B943-0D8671FC01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" y="1182"/>
              <a:ext cx="68" cy="1593"/>
            </a:xfrm>
            <a:prstGeom prst="rect">
              <a:avLst/>
            </a:prstGeom>
            <a:noFill/>
            <a:ln w="9525" cap="rnd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03" name="Group 239">
            <a:extLst>
              <a:ext uri="{FF2B5EF4-FFF2-40B4-BE49-F238E27FC236}">
                <a16:creationId xmlns:a16="http://schemas.microsoft.com/office/drawing/2014/main" id="{ABB529DF-7BF7-407D-AA32-8439B2071B91}"/>
              </a:ext>
            </a:extLst>
          </p:cNvPr>
          <p:cNvGrpSpPr>
            <a:grpSpLocks/>
          </p:cNvGrpSpPr>
          <p:nvPr/>
        </p:nvGrpSpPr>
        <p:grpSpPr bwMode="auto">
          <a:xfrm>
            <a:off x="2305050" y="1876425"/>
            <a:ext cx="177800" cy="2528888"/>
            <a:chOff x="537" y="1182"/>
            <a:chExt cx="112" cy="1593"/>
          </a:xfrm>
        </p:grpSpPr>
        <p:sp>
          <p:nvSpPr>
            <p:cNvPr id="62701" name="Rectangle 237">
              <a:extLst>
                <a:ext uri="{FF2B5EF4-FFF2-40B4-BE49-F238E27FC236}">
                  <a16:creationId xmlns:a16="http://schemas.microsoft.com/office/drawing/2014/main" id="{D767A032-8A62-466F-965A-9A1A80707A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" y="1182"/>
              <a:ext cx="112" cy="159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02" name="Rectangle 238">
              <a:extLst>
                <a:ext uri="{FF2B5EF4-FFF2-40B4-BE49-F238E27FC236}">
                  <a16:creationId xmlns:a16="http://schemas.microsoft.com/office/drawing/2014/main" id="{4A7C60B5-DA2A-4CA7-87C3-B049B213E8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" y="1182"/>
              <a:ext cx="112" cy="1593"/>
            </a:xfrm>
            <a:prstGeom prst="rect">
              <a:avLst/>
            </a:prstGeom>
            <a:noFill/>
            <a:ln w="9525" cap="rnd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06" name="Group 242">
            <a:extLst>
              <a:ext uri="{FF2B5EF4-FFF2-40B4-BE49-F238E27FC236}">
                <a16:creationId xmlns:a16="http://schemas.microsoft.com/office/drawing/2014/main" id="{3ACA5797-4039-4E0B-9E1C-D95BAEF9B1DD}"/>
              </a:ext>
            </a:extLst>
          </p:cNvPr>
          <p:cNvGrpSpPr>
            <a:grpSpLocks/>
          </p:cNvGrpSpPr>
          <p:nvPr/>
        </p:nvGrpSpPr>
        <p:grpSpPr bwMode="auto">
          <a:xfrm>
            <a:off x="2482850" y="1876425"/>
            <a:ext cx="71438" cy="2528888"/>
            <a:chOff x="649" y="1182"/>
            <a:chExt cx="45" cy="1593"/>
          </a:xfrm>
        </p:grpSpPr>
        <p:sp>
          <p:nvSpPr>
            <p:cNvPr id="62704" name="Rectangle 240">
              <a:extLst>
                <a:ext uri="{FF2B5EF4-FFF2-40B4-BE49-F238E27FC236}">
                  <a16:creationId xmlns:a16="http://schemas.microsoft.com/office/drawing/2014/main" id="{1492FBD9-C4F2-4290-BC98-1564390663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9" y="1182"/>
              <a:ext cx="45" cy="159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05" name="Rectangle 241">
              <a:extLst>
                <a:ext uri="{FF2B5EF4-FFF2-40B4-BE49-F238E27FC236}">
                  <a16:creationId xmlns:a16="http://schemas.microsoft.com/office/drawing/2014/main" id="{F269FAF8-897D-438D-8363-329DAA9356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9" y="1182"/>
              <a:ext cx="45" cy="1593"/>
            </a:xfrm>
            <a:prstGeom prst="rect">
              <a:avLst/>
            </a:prstGeom>
            <a:noFill/>
            <a:ln w="9525" cap="rnd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09" name="Group 245">
            <a:extLst>
              <a:ext uri="{FF2B5EF4-FFF2-40B4-BE49-F238E27FC236}">
                <a16:creationId xmlns:a16="http://schemas.microsoft.com/office/drawing/2014/main" id="{1484B19B-A6D0-4EFF-B2C7-4DBBEA5B0C15}"/>
              </a:ext>
            </a:extLst>
          </p:cNvPr>
          <p:cNvGrpSpPr>
            <a:grpSpLocks/>
          </p:cNvGrpSpPr>
          <p:nvPr/>
        </p:nvGrpSpPr>
        <p:grpSpPr bwMode="auto">
          <a:xfrm>
            <a:off x="2195514" y="1876425"/>
            <a:ext cx="109537" cy="2528888"/>
            <a:chOff x="468" y="1182"/>
            <a:chExt cx="69" cy="1593"/>
          </a:xfrm>
        </p:grpSpPr>
        <p:pic>
          <p:nvPicPr>
            <p:cNvPr id="62707" name="Picture 243">
              <a:extLst>
                <a:ext uri="{FF2B5EF4-FFF2-40B4-BE49-F238E27FC236}">
                  <a16:creationId xmlns:a16="http://schemas.microsoft.com/office/drawing/2014/main" id="{FA623C16-E0BF-4E4B-A4FE-9B9A2506F5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" y="1182"/>
              <a:ext cx="67" cy="1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2708" name="Rectangle 244">
              <a:extLst>
                <a:ext uri="{FF2B5EF4-FFF2-40B4-BE49-F238E27FC236}">
                  <a16:creationId xmlns:a16="http://schemas.microsoft.com/office/drawing/2014/main" id="{D424E102-6AC9-4F2C-8571-604EBC1F8E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" y="1182"/>
              <a:ext cx="68" cy="1593"/>
            </a:xfrm>
            <a:prstGeom prst="rect">
              <a:avLst/>
            </a:prstGeom>
            <a:noFill/>
            <a:ln w="9525" cap="rnd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12" name="Group 248">
            <a:extLst>
              <a:ext uri="{FF2B5EF4-FFF2-40B4-BE49-F238E27FC236}">
                <a16:creationId xmlns:a16="http://schemas.microsoft.com/office/drawing/2014/main" id="{0892D22A-3651-4353-AFC5-342A81D95CCC}"/>
              </a:ext>
            </a:extLst>
          </p:cNvPr>
          <p:cNvGrpSpPr>
            <a:grpSpLocks/>
          </p:cNvGrpSpPr>
          <p:nvPr/>
        </p:nvGrpSpPr>
        <p:grpSpPr bwMode="auto">
          <a:xfrm>
            <a:off x="2305050" y="1876425"/>
            <a:ext cx="177800" cy="2528888"/>
            <a:chOff x="537" y="1182"/>
            <a:chExt cx="112" cy="1593"/>
          </a:xfrm>
        </p:grpSpPr>
        <p:sp>
          <p:nvSpPr>
            <p:cNvPr id="62710" name="Rectangle 246" descr="90%">
              <a:extLst>
                <a:ext uri="{FF2B5EF4-FFF2-40B4-BE49-F238E27FC236}">
                  <a16:creationId xmlns:a16="http://schemas.microsoft.com/office/drawing/2014/main" id="{00C17C35-3135-4612-ACD5-33AC8636F5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" y="1182"/>
              <a:ext cx="112" cy="1593"/>
            </a:xfrm>
            <a:prstGeom prst="rect">
              <a:avLst/>
            </a:prstGeom>
            <a:pattFill prst="pct90">
              <a:fgClr>
                <a:srgbClr val="EC3308"/>
              </a:fgClr>
              <a:bgClr>
                <a:srgbClr val="FFFFFF"/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11" name="Rectangle 247" descr="90%">
              <a:extLst>
                <a:ext uri="{FF2B5EF4-FFF2-40B4-BE49-F238E27FC236}">
                  <a16:creationId xmlns:a16="http://schemas.microsoft.com/office/drawing/2014/main" id="{90701A5B-3F33-4ED1-B599-5F234FF85D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" y="1182"/>
              <a:ext cx="112" cy="1593"/>
            </a:xfrm>
            <a:prstGeom prst="rect">
              <a:avLst/>
            </a:prstGeom>
            <a:pattFill prst="pct90">
              <a:fgClr>
                <a:srgbClr val="EC3308"/>
              </a:fgClr>
              <a:bgClr>
                <a:srgbClr val="FFFFFF"/>
              </a:bgClr>
            </a:pattFill>
            <a:ln w="9525" cap="rnd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15" name="Group 251">
            <a:extLst>
              <a:ext uri="{FF2B5EF4-FFF2-40B4-BE49-F238E27FC236}">
                <a16:creationId xmlns:a16="http://schemas.microsoft.com/office/drawing/2014/main" id="{C1976E6D-B5F8-4907-9577-1DB6C70B70B3}"/>
              </a:ext>
            </a:extLst>
          </p:cNvPr>
          <p:cNvGrpSpPr>
            <a:grpSpLocks/>
          </p:cNvGrpSpPr>
          <p:nvPr/>
        </p:nvGrpSpPr>
        <p:grpSpPr bwMode="auto">
          <a:xfrm>
            <a:off x="2482850" y="1876425"/>
            <a:ext cx="71438" cy="2528888"/>
            <a:chOff x="649" y="1182"/>
            <a:chExt cx="45" cy="1593"/>
          </a:xfrm>
        </p:grpSpPr>
        <p:sp>
          <p:nvSpPr>
            <p:cNvPr id="62713" name="Rectangle 249">
              <a:extLst>
                <a:ext uri="{FF2B5EF4-FFF2-40B4-BE49-F238E27FC236}">
                  <a16:creationId xmlns:a16="http://schemas.microsoft.com/office/drawing/2014/main" id="{451E70B5-5AAD-4EC1-9F35-AB9AB04ABC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9" y="1182"/>
              <a:ext cx="45" cy="1593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14" name="Rectangle 250">
              <a:extLst>
                <a:ext uri="{FF2B5EF4-FFF2-40B4-BE49-F238E27FC236}">
                  <a16:creationId xmlns:a16="http://schemas.microsoft.com/office/drawing/2014/main" id="{81BEB303-E9B3-4CE4-BDE8-CFD24A7EEE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9" y="1182"/>
              <a:ext cx="45" cy="1593"/>
            </a:xfrm>
            <a:prstGeom prst="rect">
              <a:avLst/>
            </a:prstGeom>
            <a:solidFill>
              <a:srgbClr val="FFFF00"/>
            </a:solidFill>
            <a:ln w="9525" cap="rnd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27" name="Group 263">
            <a:extLst>
              <a:ext uri="{FF2B5EF4-FFF2-40B4-BE49-F238E27FC236}">
                <a16:creationId xmlns:a16="http://schemas.microsoft.com/office/drawing/2014/main" id="{36FE7434-C27E-44F9-8EB6-938D2B3B765F}"/>
              </a:ext>
            </a:extLst>
          </p:cNvPr>
          <p:cNvGrpSpPr>
            <a:grpSpLocks/>
          </p:cNvGrpSpPr>
          <p:nvPr/>
        </p:nvGrpSpPr>
        <p:grpSpPr bwMode="auto">
          <a:xfrm>
            <a:off x="5194300" y="1790700"/>
            <a:ext cx="357188" cy="2700338"/>
            <a:chOff x="2357" y="1128"/>
            <a:chExt cx="225" cy="1701"/>
          </a:xfrm>
        </p:grpSpPr>
        <p:grpSp>
          <p:nvGrpSpPr>
            <p:cNvPr id="62720" name="Group 256">
              <a:extLst>
                <a:ext uri="{FF2B5EF4-FFF2-40B4-BE49-F238E27FC236}">
                  <a16:creationId xmlns:a16="http://schemas.microsoft.com/office/drawing/2014/main" id="{A6791C3B-3E08-4118-906F-11ECF305ED2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57" y="1128"/>
              <a:ext cx="68" cy="1701"/>
              <a:chOff x="2357" y="1128"/>
              <a:chExt cx="68" cy="1701"/>
            </a:xfrm>
          </p:grpSpPr>
          <p:pic>
            <p:nvPicPr>
              <p:cNvPr id="62718" name="Picture 254">
                <a:extLst>
                  <a:ext uri="{FF2B5EF4-FFF2-40B4-BE49-F238E27FC236}">
                    <a16:creationId xmlns:a16="http://schemas.microsoft.com/office/drawing/2014/main" id="{4657141D-CE3D-401A-89FA-01D04FF6EB1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57" y="1128"/>
                <a:ext cx="67" cy="17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2719" name="Rectangle 255">
                <a:extLst>
                  <a:ext uri="{FF2B5EF4-FFF2-40B4-BE49-F238E27FC236}">
                    <a16:creationId xmlns:a16="http://schemas.microsoft.com/office/drawing/2014/main" id="{56186189-FD80-4CE8-AADD-5CF7B6FFE0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7" y="1128"/>
                <a:ext cx="68" cy="1701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2723" name="Group 259">
              <a:extLst>
                <a:ext uri="{FF2B5EF4-FFF2-40B4-BE49-F238E27FC236}">
                  <a16:creationId xmlns:a16="http://schemas.microsoft.com/office/drawing/2014/main" id="{E26F7F69-47C1-4F04-831B-78E71786CC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25" y="1128"/>
              <a:ext cx="112" cy="1701"/>
              <a:chOff x="2425" y="1128"/>
              <a:chExt cx="112" cy="1701"/>
            </a:xfrm>
          </p:grpSpPr>
          <p:sp>
            <p:nvSpPr>
              <p:cNvPr id="62721" name="Rectangle 257">
                <a:extLst>
                  <a:ext uri="{FF2B5EF4-FFF2-40B4-BE49-F238E27FC236}">
                    <a16:creationId xmlns:a16="http://schemas.microsoft.com/office/drawing/2014/main" id="{367F3438-77D9-4788-BB8D-496E3A2D33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5" y="1128"/>
                <a:ext cx="112" cy="17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722" name="Rectangle 258">
                <a:extLst>
                  <a:ext uri="{FF2B5EF4-FFF2-40B4-BE49-F238E27FC236}">
                    <a16:creationId xmlns:a16="http://schemas.microsoft.com/office/drawing/2014/main" id="{49C7978B-1A1E-430D-9142-CE26F2EC85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5" y="1128"/>
                <a:ext cx="112" cy="1701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2726" name="Group 262">
              <a:extLst>
                <a:ext uri="{FF2B5EF4-FFF2-40B4-BE49-F238E27FC236}">
                  <a16:creationId xmlns:a16="http://schemas.microsoft.com/office/drawing/2014/main" id="{C881BA43-B53A-4491-9141-DC1EAD0A678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37" y="1128"/>
              <a:ext cx="45" cy="1701"/>
              <a:chOff x="2537" y="1128"/>
              <a:chExt cx="45" cy="1701"/>
            </a:xfrm>
          </p:grpSpPr>
          <p:sp>
            <p:nvSpPr>
              <p:cNvPr id="62724" name="Rectangle 260">
                <a:extLst>
                  <a:ext uri="{FF2B5EF4-FFF2-40B4-BE49-F238E27FC236}">
                    <a16:creationId xmlns:a16="http://schemas.microsoft.com/office/drawing/2014/main" id="{1F5D9E3D-DF1D-458E-9B63-99BA1821D8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37" y="1128"/>
                <a:ext cx="45" cy="17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725" name="Rectangle 261">
                <a:extLst>
                  <a:ext uri="{FF2B5EF4-FFF2-40B4-BE49-F238E27FC236}">
                    <a16:creationId xmlns:a16="http://schemas.microsoft.com/office/drawing/2014/main" id="{4FA950C9-3024-406B-B819-0BEF9F2E20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37" y="1128"/>
                <a:ext cx="45" cy="1701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2728" name="Rectangle 264">
            <a:extLst>
              <a:ext uri="{FF2B5EF4-FFF2-40B4-BE49-F238E27FC236}">
                <a16:creationId xmlns:a16="http://schemas.microsoft.com/office/drawing/2014/main" id="{4F7DDC4B-5628-4684-93BC-D65FCF8072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4301" y="4352926"/>
            <a:ext cx="430213" cy="2079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729" name="Rectangle 265">
            <a:extLst>
              <a:ext uri="{FF2B5EF4-FFF2-40B4-BE49-F238E27FC236}">
                <a16:creationId xmlns:a16="http://schemas.microsoft.com/office/drawing/2014/main" id="{023A4ED0-1216-426B-A9CF-00E326BFB8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4301" y="1722439"/>
            <a:ext cx="430213" cy="2063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2732" name="Group 268">
            <a:extLst>
              <a:ext uri="{FF2B5EF4-FFF2-40B4-BE49-F238E27FC236}">
                <a16:creationId xmlns:a16="http://schemas.microsoft.com/office/drawing/2014/main" id="{8D1B35BD-2013-4C9B-AEB9-78AB70AD8DEB}"/>
              </a:ext>
            </a:extLst>
          </p:cNvPr>
          <p:cNvGrpSpPr>
            <a:grpSpLocks/>
          </p:cNvGrpSpPr>
          <p:nvPr/>
        </p:nvGrpSpPr>
        <p:grpSpPr bwMode="auto">
          <a:xfrm>
            <a:off x="5194300" y="1790700"/>
            <a:ext cx="107950" cy="2700338"/>
            <a:chOff x="2357" y="1128"/>
            <a:chExt cx="68" cy="1701"/>
          </a:xfrm>
        </p:grpSpPr>
        <p:pic>
          <p:nvPicPr>
            <p:cNvPr id="62730" name="Picture 266">
              <a:extLst>
                <a:ext uri="{FF2B5EF4-FFF2-40B4-BE49-F238E27FC236}">
                  <a16:creationId xmlns:a16="http://schemas.microsoft.com/office/drawing/2014/main" id="{D3A7EC54-A345-4968-B585-5EDD1E95CE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7" y="1128"/>
              <a:ext cx="67" cy="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2731" name="Rectangle 267">
              <a:extLst>
                <a:ext uri="{FF2B5EF4-FFF2-40B4-BE49-F238E27FC236}">
                  <a16:creationId xmlns:a16="http://schemas.microsoft.com/office/drawing/2014/main" id="{B8CE0672-383C-418B-B219-85C31CD05E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7" y="1128"/>
              <a:ext cx="68" cy="1701"/>
            </a:xfrm>
            <a:prstGeom prst="rect">
              <a:avLst/>
            </a:prstGeom>
            <a:noFill/>
            <a:ln w="9525" cap="rnd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35" name="Group 271">
            <a:extLst>
              <a:ext uri="{FF2B5EF4-FFF2-40B4-BE49-F238E27FC236}">
                <a16:creationId xmlns:a16="http://schemas.microsoft.com/office/drawing/2014/main" id="{CA404A98-E33B-467B-A50A-B4320804F9BF}"/>
              </a:ext>
            </a:extLst>
          </p:cNvPr>
          <p:cNvGrpSpPr>
            <a:grpSpLocks/>
          </p:cNvGrpSpPr>
          <p:nvPr/>
        </p:nvGrpSpPr>
        <p:grpSpPr bwMode="auto">
          <a:xfrm>
            <a:off x="5302250" y="1790700"/>
            <a:ext cx="177800" cy="2700338"/>
            <a:chOff x="2425" y="1128"/>
            <a:chExt cx="112" cy="1701"/>
          </a:xfrm>
        </p:grpSpPr>
        <p:sp>
          <p:nvSpPr>
            <p:cNvPr id="62733" name="Rectangle 269">
              <a:extLst>
                <a:ext uri="{FF2B5EF4-FFF2-40B4-BE49-F238E27FC236}">
                  <a16:creationId xmlns:a16="http://schemas.microsoft.com/office/drawing/2014/main" id="{B5284214-C5CF-44F0-8546-C34F17F7DE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5" y="1128"/>
              <a:ext cx="112" cy="170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34" name="Rectangle 270">
              <a:extLst>
                <a:ext uri="{FF2B5EF4-FFF2-40B4-BE49-F238E27FC236}">
                  <a16:creationId xmlns:a16="http://schemas.microsoft.com/office/drawing/2014/main" id="{69DBCF4E-406E-4BB0-94CD-EFD0492B3F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5" y="1128"/>
              <a:ext cx="112" cy="1701"/>
            </a:xfrm>
            <a:prstGeom prst="rect">
              <a:avLst/>
            </a:prstGeom>
            <a:noFill/>
            <a:ln w="9525" cap="rnd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38" name="Group 274">
            <a:extLst>
              <a:ext uri="{FF2B5EF4-FFF2-40B4-BE49-F238E27FC236}">
                <a16:creationId xmlns:a16="http://schemas.microsoft.com/office/drawing/2014/main" id="{62F7137E-37EA-4200-9790-3531384AC4C1}"/>
              </a:ext>
            </a:extLst>
          </p:cNvPr>
          <p:cNvGrpSpPr>
            <a:grpSpLocks/>
          </p:cNvGrpSpPr>
          <p:nvPr/>
        </p:nvGrpSpPr>
        <p:grpSpPr bwMode="auto">
          <a:xfrm>
            <a:off x="5480050" y="1790700"/>
            <a:ext cx="71438" cy="2700338"/>
            <a:chOff x="2537" y="1128"/>
            <a:chExt cx="45" cy="1701"/>
          </a:xfrm>
        </p:grpSpPr>
        <p:sp>
          <p:nvSpPr>
            <p:cNvPr id="62736" name="Rectangle 272">
              <a:extLst>
                <a:ext uri="{FF2B5EF4-FFF2-40B4-BE49-F238E27FC236}">
                  <a16:creationId xmlns:a16="http://schemas.microsoft.com/office/drawing/2014/main" id="{206EB777-BDAB-455B-998B-9E2A11EF59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7" y="1128"/>
              <a:ext cx="45" cy="170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37" name="Rectangle 273">
              <a:extLst>
                <a:ext uri="{FF2B5EF4-FFF2-40B4-BE49-F238E27FC236}">
                  <a16:creationId xmlns:a16="http://schemas.microsoft.com/office/drawing/2014/main" id="{8407697B-A756-4035-B73A-6E5D8B0CBA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7" y="1128"/>
              <a:ext cx="45" cy="1701"/>
            </a:xfrm>
            <a:prstGeom prst="rect">
              <a:avLst/>
            </a:prstGeom>
            <a:noFill/>
            <a:ln w="9525" cap="rnd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41" name="Group 277">
            <a:extLst>
              <a:ext uri="{FF2B5EF4-FFF2-40B4-BE49-F238E27FC236}">
                <a16:creationId xmlns:a16="http://schemas.microsoft.com/office/drawing/2014/main" id="{7F4EF734-12D3-4C87-89F7-9F50C76F651C}"/>
              </a:ext>
            </a:extLst>
          </p:cNvPr>
          <p:cNvGrpSpPr>
            <a:grpSpLocks/>
          </p:cNvGrpSpPr>
          <p:nvPr/>
        </p:nvGrpSpPr>
        <p:grpSpPr bwMode="auto">
          <a:xfrm>
            <a:off x="5194300" y="1790700"/>
            <a:ext cx="107950" cy="2700338"/>
            <a:chOff x="2357" y="1128"/>
            <a:chExt cx="68" cy="1701"/>
          </a:xfrm>
        </p:grpSpPr>
        <p:pic>
          <p:nvPicPr>
            <p:cNvPr id="62739" name="Picture 275">
              <a:extLst>
                <a:ext uri="{FF2B5EF4-FFF2-40B4-BE49-F238E27FC236}">
                  <a16:creationId xmlns:a16="http://schemas.microsoft.com/office/drawing/2014/main" id="{5B5EAA8E-DD49-4A67-BA87-BAB992F774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7" y="1128"/>
              <a:ext cx="67" cy="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2740" name="Rectangle 276">
              <a:extLst>
                <a:ext uri="{FF2B5EF4-FFF2-40B4-BE49-F238E27FC236}">
                  <a16:creationId xmlns:a16="http://schemas.microsoft.com/office/drawing/2014/main" id="{41D915B2-872D-46BB-830A-FD9719C2F8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7" y="1128"/>
              <a:ext cx="68" cy="1701"/>
            </a:xfrm>
            <a:prstGeom prst="rect">
              <a:avLst/>
            </a:prstGeom>
            <a:noFill/>
            <a:ln w="9525" cap="rnd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44" name="Group 280">
            <a:extLst>
              <a:ext uri="{FF2B5EF4-FFF2-40B4-BE49-F238E27FC236}">
                <a16:creationId xmlns:a16="http://schemas.microsoft.com/office/drawing/2014/main" id="{C0195157-485E-4DA7-87C9-88BED1AB8C71}"/>
              </a:ext>
            </a:extLst>
          </p:cNvPr>
          <p:cNvGrpSpPr>
            <a:grpSpLocks/>
          </p:cNvGrpSpPr>
          <p:nvPr/>
        </p:nvGrpSpPr>
        <p:grpSpPr bwMode="auto">
          <a:xfrm>
            <a:off x="5302250" y="1808164"/>
            <a:ext cx="177800" cy="2700337"/>
            <a:chOff x="2425" y="1128"/>
            <a:chExt cx="112" cy="1701"/>
          </a:xfrm>
        </p:grpSpPr>
        <p:sp>
          <p:nvSpPr>
            <p:cNvPr id="62742" name="Rectangle 278" descr="80%">
              <a:extLst>
                <a:ext uri="{FF2B5EF4-FFF2-40B4-BE49-F238E27FC236}">
                  <a16:creationId xmlns:a16="http://schemas.microsoft.com/office/drawing/2014/main" id="{9BCFCEDF-D1D2-43B0-BC67-172510F29F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5" y="1128"/>
              <a:ext cx="112" cy="1701"/>
            </a:xfrm>
            <a:prstGeom prst="rect">
              <a:avLst/>
            </a:prstGeom>
            <a:pattFill prst="pct80">
              <a:fgClr>
                <a:srgbClr val="EC3308"/>
              </a:fgClr>
              <a:bgClr>
                <a:srgbClr val="FFFFFF"/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43" name="Rectangle 279" descr="80%">
              <a:extLst>
                <a:ext uri="{FF2B5EF4-FFF2-40B4-BE49-F238E27FC236}">
                  <a16:creationId xmlns:a16="http://schemas.microsoft.com/office/drawing/2014/main" id="{E7E5D4E1-20BB-4123-878C-8C210A2B0B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5" y="1128"/>
              <a:ext cx="112" cy="1701"/>
            </a:xfrm>
            <a:prstGeom prst="rect">
              <a:avLst/>
            </a:prstGeom>
            <a:pattFill prst="pct80">
              <a:fgClr>
                <a:srgbClr val="EC3308"/>
              </a:fgClr>
              <a:bgClr>
                <a:srgbClr val="FFFFFF"/>
              </a:bgClr>
            </a:pattFill>
            <a:ln w="9525" cap="rnd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47" name="Group 283">
            <a:extLst>
              <a:ext uri="{FF2B5EF4-FFF2-40B4-BE49-F238E27FC236}">
                <a16:creationId xmlns:a16="http://schemas.microsoft.com/office/drawing/2014/main" id="{8497B0A0-D812-4173-9983-B633C06D4674}"/>
              </a:ext>
            </a:extLst>
          </p:cNvPr>
          <p:cNvGrpSpPr>
            <a:grpSpLocks/>
          </p:cNvGrpSpPr>
          <p:nvPr/>
        </p:nvGrpSpPr>
        <p:grpSpPr bwMode="auto">
          <a:xfrm>
            <a:off x="5480050" y="1790700"/>
            <a:ext cx="71438" cy="2700338"/>
            <a:chOff x="2537" y="1128"/>
            <a:chExt cx="45" cy="1701"/>
          </a:xfrm>
        </p:grpSpPr>
        <p:sp>
          <p:nvSpPr>
            <p:cNvPr id="62745" name="Rectangle 281">
              <a:extLst>
                <a:ext uri="{FF2B5EF4-FFF2-40B4-BE49-F238E27FC236}">
                  <a16:creationId xmlns:a16="http://schemas.microsoft.com/office/drawing/2014/main" id="{D6920AE8-F982-4A48-B9E2-76F87D50B5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7" y="1128"/>
              <a:ext cx="45" cy="170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46" name="Rectangle 282">
              <a:extLst>
                <a:ext uri="{FF2B5EF4-FFF2-40B4-BE49-F238E27FC236}">
                  <a16:creationId xmlns:a16="http://schemas.microsoft.com/office/drawing/2014/main" id="{58CB7E95-B95D-4E73-9484-010EFD3204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7" y="1128"/>
              <a:ext cx="45" cy="1701"/>
            </a:xfrm>
            <a:prstGeom prst="rect">
              <a:avLst/>
            </a:prstGeom>
            <a:solidFill>
              <a:srgbClr val="FFFF00"/>
            </a:solidFill>
            <a:ln w="9525" cap="rnd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52" name="Group 288">
            <a:extLst>
              <a:ext uri="{FF2B5EF4-FFF2-40B4-BE49-F238E27FC236}">
                <a16:creationId xmlns:a16="http://schemas.microsoft.com/office/drawing/2014/main" id="{13DF1C9B-B45A-4FDB-B147-6EED235ABB53}"/>
              </a:ext>
            </a:extLst>
          </p:cNvPr>
          <p:cNvGrpSpPr>
            <a:grpSpLocks/>
          </p:cNvGrpSpPr>
          <p:nvPr/>
        </p:nvGrpSpPr>
        <p:grpSpPr bwMode="auto">
          <a:xfrm>
            <a:off x="2555875" y="2974976"/>
            <a:ext cx="1646238" cy="1292225"/>
            <a:chOff x="695" y="1874"/>
            <a:chExt cx="1037" cy="814"/>
          </a:xfrm>
        </p:grpSpPr>
        <p:sp>
          <p:nvSpPr>
            <p:cNvPr id="62750" name="Freeform 286">
              <a:extLst>
                <a:ext uri="{FF2B5EF4-FFF2-40B4-BE49-F238E27FC236}">
                  <a16:creationId xmlns:a16="http://schemas.microsoft.com/office/drawing/2014/main" id="{F2B7548C-EC06-4C72-B856-D9AD8019E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" y="1874"/>
              <a:ext cx="1037" cy="814"/>
            </a:xfrm>
            <a:custGeom>
              <a:avLst/>
              <a:gdLst>
                <a:gd name="T0" fmla="*/ 17383 w 17383"/>
                <a:gd name="T1" fmla="*/ 10584 h 11017"/>
                <a:gd name="T2" fmla="*/ 15833 w 17383"/>
                <a:gd name="T3" fmla="*/ 7617 h 11017"/>
                <a:gd name="T4" fmla="*/ 14717 w 17383"/>
                <a:gd name="T5" fmla="*/ 5817 h 11017"/>
                <a:gd name="T6" fmla="*/ 13267 w 17383"/>
                <a:gd name="T7" fmla="*/ 3934 h 11017"/>
                <a:gd name="T8" fmla="*/ 10583 w 17383"/>
                <a:gd name="T9" fmla="*/ 1634 h 11017"/>
                <a:gd name="T10" fmla="*/ 5350 w 17383"/>
                <a:gd name="T11" fmla="*/ 150 h 11017"/>
                <a:gd name="T12" fmla="*/ 750 w 17383"/>
                <a:gd name="T13" fmla="*/ 3484 h 11017"/>
                <a:gd name="T14" fmla="*/ 2800 w 17383"/>
                <a:gd name="T15" fmla="*/ 9417 h 11017"/>
                <a:gd name="T16" fmla="*/ 7950 w 17383"/>
                <a:gd name="T17" fmla="*/ 10850 h 11017"/>
                <a:gd name="T18" fmla="*/ 11667 w 17383"/>
                <a:gd name="T19" fmla="*/ 10450 h 11017"/>
                <a:gd name="T20" fmla="*/ 13967 w 17383"/>
                <a:gd name="T21" fmla="*/ 9700 h 11017"/>
                <a:gd name="T22" fmla="*/ 15900 w 17383"/>
                <a:gd name="T23" fmla="*/ 9067 h 11017"/>
                <a:gd name="T24" fmla="*/ 17050 w 17383"/>
                <a:gd name="T25" fmla="*/ 10517 h 1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83" h="11017">
                  <a:moveTo>
                    <a:pt x="17383" y="10584"/>
                  </a:moveTo>
                  <a:cubicBezTo>
                    <a:pt x="17117" y="10100"/>
                    <a:pt x="16283" y="8417"/>
                    <a:pt x="15833" y="7617"/>
                  </a:cubicBezTo>
                  <a:cubicBezTo>
                    <a:pt x="15383" y="6817"/>
                    <a:pt x="15150" y="6434"/>
                    <a:pt x="14717" y="5817"/>
                  </a:cubicBezTo>
                  <a:cubicBezTo>
                    <a:pt x="14300" y="5200"/>
                    <a:pt x="13967" y="4634"/>
                    <a:pt x="13267" y="3934"/>
                  </a:cubicBezTo>
                  <a:cubicBezTo>
                    <a:pt x="12583" y="3234"/>
                    <a:pt x="11900" y="2267"/>
                    <a:pt x="10583" y="1634"/>
                  </a:cubicBezTo>
                  <a:cubicBezTo>
                    <a:pt x="9267" y="1000"/>
                    <a:pt x="7550" y="0"/>
                    <a:pt x="5350" y="150"/>
                  </a:cubicBezTo>
                  <a:cubicBezTo>
                    <a:pt x="3150" y="300"/>
                    <a:pt x="1800" y="450"/>
                    <a:pt x="750" y="3484"/>
                  </a:cubicBezTo>
                  <a:cubicBezTo>
                    <a:pt x="0" y="6434"/>
                    <a:pt x="1467" y="8650"/>
                    <a:pt x="2800" y="9417"/>
                  </a:cubicBezTo>
                  <a:cubicBezTo>
                    <a:pt x="4133" y="10200"/>
                    <a:pt x="6467" y="10734"/>
                    <a:pt x="7950" y="10850"/>
                  </a:cubicBezTo>
                  <a:cubicBezTo>
                    <a:pt x="9433" y="11017"/>
                    <a:pt x="10650" y="10634"/>
                    <a:pt x="11667" y="10450"/>
                  </a:cubicBezTo>
                  <a:cubicBezTo>
                    <a:pt x="12750" y="10317"/>
                    <a:pt x="13367" y="9917"/>
                    <a:pt x="13967" y="9700"/>
                  </a:cubicBezTo>
                  <a:cubicBezTo>
                    <a:pt x="14667" y="9467"/>
                    <a:pt x="15383" y="8934"/>
                    <a:pt x="15900" y="9067"/>
                  </a:cubicBezTo>
                  <a:cubicBezTo>
                    <a:pt x="16417" y="9200"/>
                    <a:pt x="16817" y="10217"/>
                    <a:pt x="17050" y="10517"/>
                  </a:cubicBezTo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51" name="Freeform 287">
              <a:extLst>
                <a:ext uri="{FF2B5EF4-FFF2-40B4-BE49-F238E27FC236}">
                  <a16:creationId xmlns:a16="http://schemas.microsoft.com/office/drawing/2014/main" id="{F705AA3A-F639-4F99-9C07-F79094230F08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" y="1874"/>
              <a:ext cx="1037" cy="814"/>
            </a:xfrm>
            <a:custGeom>
              <a:avLst/>
              <a:gdLst>
                <a:gd name="T0" fmla="*/ 1037 w 1037"/>
                <a:gd name="T1" fmla="*/ 782 h 814"/>
                <a:gd name="T2" fmla="*/ 944 w 1037"/>
                <a:gd name="T3" fmla="*/ 563 h 814"/>
                <a:gd name="T4" fmla="*/ 878 w 1037"/>
                <a:gd name="T5" fmla="*/ 430 h 814"/>
                <a:gd name="T6" fmla="*/ 791 w 1037"/>
                <a:gd name="T7" fmla="*/ 291 h 814"/>
                <a:gd name="T8" fmla="*/ 631 w 1037"/>
                <a:gd name="T9" fmla="*/ 121 h 814"/>
                <a:gd name="T10" fmla="*/ 319 w 1037"/>
                <a:gd name="T11" fmla="*/ 11 h 814"/>
                <a:gd name="T12" fmla="*/ 44 w 1037"/>
                <a:gd name="T13" fmla="*/ 257 h 814"/>
                <a:gd name="T14" fmla="*/ 167 w 1037"/>
                <a:gd name="T15" fmla="*/ 696 h 814"/>
                <a:gd name="T16" fmla="*/ 474 w 1037"/>
                <a:gd name="T17" fmla="*/ 802 h 814"/>
                <a:gd name="T18" fmla="*/ 696 w 1037"/>
                <a:gd name="T19" fmla="*/ 772 h 814"/>
                <a:gd name="T20" fmla="*/ 833 w 1037"/>
                <a:gd name="T21" fmla="*/ 717 h 814"/>
                <a:gd name="T22" fmla="*/ 948 w 1037"/>
                <a:gd name="T23" fmla="*/ 670 h 814"/>
                <a:gd name="T24" fmla="*/ 1017 w 1037"/>
                <a:gd name="T25" fmla="*/ 777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7" h="814">
                  <a:moveTo>
                    <a:pt x="1037" y="782"/>
                  </a:moveTo>
                  <a:cubicBezTo>
                    <a:pt x="1021" y="746"/>
                    <a:pt x="971" y="622"/>
                    <a:pt x="944" y="563"/>
                  </a:cubicBezTo>
                  <a:cubicBezTo>
                    <a:pt x="917" y="504"/>
                    <a:pt x="903" y="475"/>
                    <a:pt x="878" y="430"/>
                  </a:cubicBezTo>
                  <a:cubicBezTo>
                    <a:pt x="853" y="384"/>
                    <a:pt x="833" y="342"/>
                    <a:pt x="791" y="291"/>
                  </a:cubicBezTo>
                  <a:cubicBezTo>
                    <a:pt x="750" y="239"/>
                    <a:pt x="710" y="167"/>
                    <a:pt x="631" y="121"/>
                  </a:cubicBezTo>
                  <a:cubicBezTo>
                    <a:pt x="552" y="74"/>
                    <a:pt x="450" y="0"/>
                    <a:pt x="319" y="11"/>
                  </a:cubicBezTo>
                  <a:cubicBezTo>
                    <a:pt x="188" y="22"/>
                    <a:pt x="107" y="33"/>
                    <a:pt x="44" y="257"/>
                  </a:cubicBezTo>
                  <a:cubicBezTo>
                    <a:pt x="0" y="475"/>
                    <a:pt x="87" y="639"/>
                    <a:pt x="167" y="696"/>
                  </a:cubicBezTo>
                  <a:cubicBezTo>
                    <a:pt x="246" y="753"/>
                    <a:pt x="385" y="793"/>
                    <a:pt x="474" y="802"/>
                  </a:cubicBezTo>
                  <a:cubicBezTo>
                    <a:pt x="562" y="814"/>
                    <a:pt x="635" y="786"/>
                    <a:pt x="696" y="772"/>
                  </a:cubicBezTo>
                  <a:cubicBezTo>
                    <a:pt x="760" y="762"/>
                    <a:pt x="797" y="733"/>
                    <a:pt x="833" y="717"/>
                  </a:cubicBezTo>
                  <a:cubicBezTo>
                    <a:pt x="875" y="699"/>
                    <a:pt x="917" y="660"/>
                    <a:pt x="948" y="670"/>
                  </a:cubicBezTo>
                  <a:cubicBezTo>
                    <a:pt x="979" y="680"/>
                    <a:pt x="1003" y="755"/>
                    <a:pt x="1017" y="777"/>
                  </a:cubicBezTo>
                </a:path>
              </a:pathLst>
            </a:custGeom>
            <a:noFill/>
            <a:ln w="55563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55" name="Group 291">
            <a:extLst>
              <a:ext uri="{FF2B5EF4-FFF2-40B4-BE49-F238E27FC236}">
                <a16:creationId xmlns:a16="http://schemas.microsoft.com/office/drawing/2014/main" id="{B1370EF7-BFFB-4CAD-9843-F0D85AD7E252}"/>
              </a:ext>
            </a:extLst>
          </p:cNvPr>
          <p:cNvGrpSpPr>
            <a:grpSpLocks/>
          </p:cNvGrpSpPr>
          <p:nvPr/>
        </p:nvGrpSpPr>
        <p:grpSpPr bwMode="auto">
          <a:xfrm>
            <a:off x="2555875" y="2078038"/>
            <a:ext cx="1778000" cy="2159000"/>
            <a:chOff x="695" y="1309"/>
            <a:chExt cx="1120" cy="1360"/>
          </a:xfrm>
        </p:grpSpPr>
        <p:sp>
          <p:nvSpPr>
            <p:cNvPr id="62753" name="Freeform 289">
              <a:extLst>
                <a:ext uri="{FF2B5EF4-FFF2-40B4-BE49-F238E27FC236}">
                  <a16:creationId xmlns:a16="http://schemas.microsoft.com/office/drawing/2014/main" id="{86F64DC5-FF31-42DB-BFA9-9C8C715ABE1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" y="1309"/>
              <a:ext cx="1120" cy="1360"/>
            </a:xfrm>
            <a:custGeom>
              <a:avLst/>
              <a:gdLst>
                <a:gd name="T0" fmla="*/ 17683 w 18783"/>
                <a:gd name="T1" fmla="*/ 18417 h 18417"/>
                <a:gd name="T2" fmla="*/ 14333 w 18783"/>
                <a:gd name="T3" fmla="*/ 12367 h 18417"/>
                <a:gd name="T4" fmla="*/ 11683 w 18783"/>
                <a:gd name="T5" fmla="*/ 9667 h 18417"/>
                <a:gd name="T6" fmla="*/ 7133 w 18783"/>
                <a:gd name="T7" fmla="*/ 7617 h 18417"/>
                <a:gd name="T8" fmla="*/ 2633 w 18783"/>
                <a:gd name="T9" fmla="*/ 7917 h 18417"/>
                <a:gd name="T10" fmla="*/ 33 w 18783"/>
                <a:gd name="T11" fmla="*/ 9717 h 18417"/>
                <a:gd name="T12" fmla="*/ 2400 w 18783"/>
                <a:gd name="T13" fmla="*/ 4117 h 18417"/>
                <a:gd name="T14" fmla="*/ 8783 w 18783"/>
                <a:gd name="T15" fmla="*/ 667 h 18417"/>
                <a:gd name="T16" fmla="*/ 14583 w 18783"/>
                <a:gd name="T17" fmla="*/ 117 h 18417"/>
                <a:gd name="T18" fmla="*/ 18783 w 18783"/>
                <a:gd name="T19" fmla="*/ 717 h 18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783" h="18417">
                  <a:moveTo>
                    <a:pt x="17683" y="18417"/>
                  </a:moveTo>
                  <a:cubicBezTo>
                    <a:pt x="17133" y="17417"/>
                    <a:pt x="15333" y="13817"/>
                    <a:pt x="14333" y="12367"/>
                  </a:cubicBezTo>
                  <a:cubicBezTo>
                    <a:pt x="13333" y="10917"/>
                    <a:pt x="12883" y="10450"/>
                    <a:pt x="11683" y="9667"/>
                  </a:cubicBezTo>
                  <a:cubicBezTo>
                    <a:pt x="10483" y="8884"/>
                    <a:pt x="8633" y="7900"/>
                    <a:pt x="7133" y="7617"/>
                  </a:cubicBezTo>
                  <a:cubicBezTo>
                    <a:pt x="5633" y="7334"/>
                    <a:pt x="3817" y="7567"/>
                    <a:pt x="2633" y="7917"/>
                  </a:cubicBezTo>
                  <a:cubicBezTo>
                    <a:pt x="1450" y="8267"/>
                    <a:pt x="67" y="10350"/>
                    <a:pt x="33" y="9717"/>
                  </a:cubicBezTo>
                  <a:cubicBezTo>
                    <a:pt x="0" y="9084"/>
                    <a:pt x="950" y="5617"/>
                    <a:pt x="2400" y="4117"/>
                  </a:cubicBezTo>
                  <a:cubicBezTo>
                    <a:pt x="3850" y="2617"/>
                    <a:pt x="6750" y="1334"/>
                    <a:pt x="8783" y="667"/>
                  </a:cubicBezTo>
                  <a:cubicBezTo>
                    <a:pt x="10817" y="0"/>
                    <a:pt x="12917" y="117"/>
                    <a:pt x="14583" y="117"/>
                  </a:cubicBezTo>
                  <a:cubicBezTo>
                    <a:pt x="16250" y="117"/>
                    <a:pt x="17917" y="600"/>
                    <a:pt x="18783" y="717"/>
                  </a:cubicBezTo>
                </a:path>
              </a:pathLst>
            </a:custGeom>
            <a:solidFill>
              <a:srgbClr val="CC99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54" name="Freeform 290">
              <a:extLst>
                <a:ext uri="{FF2B5EF4-FFF2-40B4-BE49-F238E27FC236}">
                  <a16:creationId xmlns:a16="http://schemas.microsoft.com/office/drawing/2014/main" id="{F917E878-A2C2-4609-9756-73CF20FCB4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" y="1309"/>
              <a:ext cx="1120" cy="1360"/>
            </a:xfrm>
            <a:custGeom>
              <a:avLst/>
              <a:gdLst>
                <a:gd name="T0" fmla="*/ 1055 w 1120"/>
                <a:gd name="T1" fmla="*/ 1360 h 1360"/>
                <a:gd name="T2" fmla="*/ 855 w 1120"/>
                <a:gd name="T3" fmla="*/ 913 h 1360"/>
                <a:gd name="T4" fmla="*/ 697 w 1120"/>
                <a:gd name="T5" fmla="*/ 714 h 1360"/>
                <a:gd name="T6" fmla="*/ 425 w 1120"/>
                <a:gd name="T7" fmla="*/ 562 h 1360"/>
                <a:gd name="T8" fmla="*/ 157 w 1120"/>
                <a:gd name="T9" fmla="*/ 585 h 1360"/>
                <a:gd name="T10" fmla="*/ 2 w 1120"/>
                <a:gd name="T11" fmla="*/ 718 h 1360"/>
                <a:gd name="T12" fmla="*/ 143 w 1120"/>
                <a:gd name="T13" fmla="*/ 304 h 1360"/>
                <a:gd name="T14" fmla="*/ 524 w 1120"/>
                <a:gd name="T15" fmla="*/ 49 h 1360"/>
                <a:gd name="T16" fmla="*/ 870 w 1120"/>
                <a:gd name="T17" fmla="*/ 8 h 1360"/>
                <a:gd name="T18" fmla="*/ 1120 w 1120"/>
                <a:gd name="T19" fmla="*/ 53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20" h="1360">
                  <a:moveTo>
                    <a:pt x="1055" y="1360"/>
                  </a:moveTo>
                  <a:cubicBezTo>
                    <a:pt x="1022" y="1287"/>
                    <a:pt x="914" y="1021"/>
                    <a:pt x="855" y="913"/>
                  </a:cubicBezTo>
                  <a:cubicBezTo>
                    <a:pt x="795" y="806"/>
                    <a:pt x="768" y="772"/>
                    <a:pt x="697" y="714"/>
                  </a:cubicBezTo>
                  <a:cubicBezTo>
                    <a:pt x="625" y="656"/>
                    <a:pt x="515" y="583"/>
                    <a:pt x="425" y="562"/>
                  </a:cubicBezTo>
                  <a:cubicBezTo>
                    <a:pt x="336" y="542"/>
                    <a:pt x="227" y="559"/>
                    <a:pt x="157" y="585"/>
                  </a:cubicBezTo>
                  <a:cubicBezTo>
                    <a:pt x="86" y="610"/>
                    <a:pt x="4" y="764"/>
                    <a:pt x="2" y="718"/>
                  </a:cubicBezTo>
                  <a:cubicBezTo>
                    <a:pt x="0" y="671"/>
                    <a:pt x="56" y="415"/>
                    <a:pt x="143" y="304"/>
                  </a:cubicBezTo>
                  <a:cubicBezTo>
                    <a:pt x="229" y="193"/>
                    <a:pt x="402" y="98"/>
                    <a:pt x="524" y="49"/>
                  </a:cubicBezTo>
                  <a:cubicBezTo>
                    <a:pt x="645" y="0"/>
                    <a:pt x="770" y="8"/>
                    <a:pt x="870" y="8"/>
                  </a:cubicBezTo>
                  <a:cubicBezTo>
                    <a:pt x="969" y="8"/>
                    <a:pt x="1068" y="44"/>
                    <a:pt x="1120" y="53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58" name="Group 294">
            <a:extLst>
              <a:ext uri="{FF2B5EF4-FFF2-40B4-BE49-F238E27FC236}">
                <a16:creationId xmlns:a16="http://schemas.microsoft.com/office/drawing/2014/main" id="{BF5C715E-7F78-475B-8310-EA5F3A4E45EB}"/>
              </a:ext>
            </a:extLst>
          </p:cNvPr>
          <p:cNvGrpSpPr>
            <a:grpSpLocks/>
          </p:cNvGrpSpPr>
          <p:nvPr/>
        </p:nvGrpSpPr>
        <p:grpSpPr bwMode="auto">
          <a:xfrm>
            <a:off x="1638300" y="3195638"/>
            <a:ext cx="2211388" cy="793750"/>
            <a:chOff x="117" y="2013"/>
            <a:chExt cx="1393" cy="500"/>
          </a:xfrm>
        </p:grpSpPr>
        <p:sp>
          <p:nvSpPr>
            <p:cNvPr id="62756" name="Freeform 292">
              <a:extLst>
                <a:ext uri="{FF2B5EF4-FFF2-40B4-BE49-F238E27FC236}">
                  <a16:creationId xmlns:a16="http://schemas.microsoft.com/office/drawing/2014/main" id="{5B0A947B-6117-4C9A-AEB0-B788E47BE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" y="2013"/>
              <a:ext cx="1393" cy="500"/>
            </a:xfrm>
            <a:custGeom>
              <a:avLst/>
              <a:gdLst>
                <a:gd name="T0" fmla="*/ 1486 w 23362"/>
                <a:gd name="T1" fmla="*/ 4415 h 6768"/>
                <a:gd name="T2" fmla="*/ 938 w 23362"/>
                <a:gd name="T3" fmla="*/ 3498 h 6768"/>
                <a:gd name="T4" fmla="*/ 7134 w 23362"/>
                <a:gd name="T5" fmla="*/ 241 h 6768"/>
                <a:gd name="T6" fmla="*/ 16656 w 23362"/>
                <a:gd name="T7" fmla="*/ 4984 h 6768"/>
                <a:gd name="T8" fmla="*/ 22460 w 23362"/>
                <a:gd name="T9" fmla="*/ 4199 h 6768"/>
                <a:gd name="T10" fmla="*/ 22093 w 23362"/>
                <a:gd name="T11" fmla="*/ 5195 h 6768"/>
                <a:gd name="T12" fmla="*/ 16194 w 23362"/>
                <a:gd name="T13" fmla="*/ 6160 h 6768"/>
                <a:gd name="T14" fmla="*/ 7157 w 23362"/>
                <a:gd name="T15" fmla="*/ 1449 h 6768"/>
                <a:gd name="T16" fmla="*/ 1486 w 23362"/>
                <a:gd name="T17" fmla="*/ 4415 h 6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362" h="6768">
                  <a:moveTo>
                    <a:pt x="1486" y="4415"/>
                  </a:moveTo>
                  <a:cubicBezTo>
                    <a:pt x="447" y="4765"/>
                    <a:pt x="0" y="4189"/>
                    <a:pt x="938" y="3498"/>
                  </a:cubicBezTo>
                  <a:cubicBezTo>
                    <a:pt x="1875" y="2808"/>
                    <a:pt x="4514" y="0"/>
                    <a:pt x="7134" y="241"/>
                  </a:cubicBezTo>
                  <a:cubicBezTo>
                    <a:pt x="9761" y="497"/>
                    <a:pt x="14105" y="4331"/>
                    <a:pt x="16656" y="4984"/>
                  </a:cubicBezTo>
                  <a:cubicBezTo>
                    <a:pt x="19206" y="5636"/>
                    <a:pt x="21557" y="4159"/>
                    <a:pt x="22460" y="4199"/>
                  </a:cubicBezTo>
                  <a:cubicBezTo>
                    <a:pt x="23362" y="4239"/>
                    <a:pt x="23139" y="4861"/>
                    <a:pt x="22093" y="5195"/>
                  </a:cubicBezTo>
                  <a:cubicBezTo>
                    <a:pt x="21038" y="5515"/>
                    <a:pt x="18684" y="6768"/>
                    <a:pt x="16194" y="6160"/>
                  </a:cubicBezTo>
                  <a:cubicBezTo>
                    <a:pt x="13711" y="5529"/>
                    <a:pt x="9614" y="1737"/>
                    <a:pt x="7157" y="1449"/>
                  </a:cubicBezTo>
                  <a:cubicBezTo>
                    <a:pt x="4716" y="1153"/>
                    <a:pt x="2525" y="4066"/>
                    <a:pt x="1486" y="4415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57" name="Freeform 293">
              <a:extLst>
                <a:ext uri="{FF2B5EF4-FFF2-40B4-BE49-F238E27FC236}">
                  <a16:creationId xmlns:a16="http://schemas.microsoft.com/office/drawing/2014/main" id="{67966C70-FF25-4EC9-A9F4-EDA94C2F5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" y="2013"/>
              <a:ext cx="1393" cy="500"/>
            </a:xfrm>
            <a:custGeom>
              <a:avLst/>
              <a:gdLst>
                <a:gd name="T0" fmla="*/ 88 w 1393"/>
                <a:gd name="T1" fmla="*/ 326 h 500"/>
                <a:gd name="T2" fmla="*/ 56 w 1393"/>
                <a:gd name="T3" fmla="*/ 259 h 500"/>
                <a:gd name="T4" fmla="*/ 425 w 1393"/>
                <a:gd name="T5" fmla="*/ 18 h 500"/>
                <a:gd name="T6" fmla="*/ 993 w 1393"/>
                <a:gd name="T7" fmla="*/ 368 h 500"/>
                <a:gd name="T8" fmla="*/ 1340 w 1393"/>
                <a:gd name="T9" fmla="*/ 310 h 500"/>
                <a:gd name="T10" fmla="*/ 1318 w 1393"/>
                <a:gd name="T11" fmla="*/ 384 h 500"/>
                <a:gd name="T12" fmla="*/ 966 w 1393"/>
                <a:gd name="T13" fmla="*/ 455 h 500"/>
                <a:gd name="T14" fmla="*/ 427 w 1393"/>
                <a:gd name="T15" fmla="*/ 107 h 500"/>
                <a:gd name="T16" fmla="*/ 88 w 1393"/>
                <a:gd name="T17" fmla="*/ 326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500">
                  <a:moveTo>
                    <a:pt x="88" y="326"/>
                  </a:moveTo>
                  <a:cubicBezTo>
                    <a:pt x="26" y="352"/>
                    <a:pt x="0" y="310"/>
                    <a:pt x="56" y="259"/>
                  </a:cubicBezTo>
                  <a:cubicBezTo>
                    <a:pt x="112" y="208"/>
                    <a:pt x="269" y="0"/>
                    <a:pt x="425" y="18"/>
                  </a:cubicBezTo>
                  <a:cubicBezTo>
                    <a:pt x="582" y="37"/>
                    <a:pt x="841" y="320"/>
                    <a:pt x="993" y="368"/>
                  </a:cubicBezTo>
                  <a:cubicBezTo>
                    <a:pt x="1145" y="417"/>
                    <a:pt x="1286" y="308"/>
                    <a:pt x="1340" y="310"/>
                  </a:cubicBezTo>
                  <a:cubicBezTo>
                    <a:pt x="1393" y="313"/>
                    <a:pt x="1380" y="359"/>
                    <a:pt x="1318" y="384"/>
                  </a:cubicBezTo>
                  <a:cubicBezTo>
                    <a:pt x="1255" y="408"/>
                    <a:pt x="1114" y="500"/>
                    <a:pt x="966" y="455"/>
                  </a:cubicBezTo>
                  <a:cubicBezTo>
                    <a:pt x="818" y="409"/>
                    <a:pt x="573" y="129"/>
                    <a:pt x="427" y="107"/>
                  </a:cubicBezTo>
                  <a:cubicBezTo>
                    <a:pt x="281" y="85"/>
                    <a:pt x="150" y="301"/>
                    <a:pt x="88" y="326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61" name="Group 297">
            <a:extLst>
              <a:ext uri="{FF2B5EF4-FFF2-40B4-BE49-F238E27FC236}">
                <a16:creationId xmlns:a16="http://schemas.microsoft.com/office/drawing/2014/main" id="{321B17B3-01D9-46D7-8525-DF1EE87C34E6}"/>
              </a:ext>
            </a:extLst>
          </p:cNvPr>
          <p:cNvGrpSpPr>
            <a:grpSpLocks/>
          </p:cNvGrpSpPr>
          <p:nvPr/>
        </p:nvGrpSpPr>
        <p:grpSpPr bwMode="auto">
          <a:xfrm>
            <a:off x="3683000" y="3679826"/>
            <a:ext cx="134938" cy="111125"/>
            <a:chOff x="1405" y="2318"/>
            <a:chExt cx="85" cy="70"/>
          </a:xfrm>
        </p:grpSpPr>
        <p:sp>
          <p:nvSpPr>
            <p:cNvPr id="62759" name="Freeform 295">
              <a:extLst>
                <a:ext uri="{FF2B5EF4-FFF2-40B4-BE49-F238E27FC236}">
                  <a16:creationId xmlns:a16="http://schemas.microsoft.com/office/drawing/2014/main" id="{5AE3B861-090C-4E9A-B2B2-BC8D7F9F464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5" y="2318"/>
              <a:ext cx="85" cy="70"/>
            </a:xfrm>
            <a:custGeom>
              <a:avLst/>
              <a:gdLst>
                <a:gd name="T0" fmla="*/ 1346 w 1420"/>
                <a:gd name="T1" fmla="*/ 230 h 958"/>
                <a:gd name="T2" fmla="*/ 576 w 1420"/>
                <a:gd name="T3" fmla="*/ 137 h 958"/>
                <a:gd name="T4" fmla="*/ 73 w 1420"/>
                <a:gd name="T5" fmla="*/ 728 h 958"/>
                <a:gd name="T6" fmla="*/ 843 w 1420"/>
                <a:gd name="T7" fmla="*/ 820 h 958"/>
                <a:gd name="T8" fmla="*/ 1346 w 1420"/>
                <a:gd name="T9" fmla="*/ 230 h 9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0" h="958">
                  <a:moveTo>
                    <a:pt x="1346" y="230"/>
                  </a:moveTo>
                  <a:cubicBezTo>
                    <a:pt x="1272" y="41"/>
                    <a:pt x="928" y="0"/>
                    <a:pt x="576" y="137"/>
                  </a:cubicBezTo>
                  <a:cubicBezTo>
                    <a:pt x="225" y="275"/>
                    <a:pt x="0" y="539"/>
                    <a:pt x="73" y="728"/>
                  </a:cubicBezTo>
                  <a:cubicBezTo>
                    <a:pt x="147" y="916"/>
                    <a:pt x="492" y="958"/>
                    <a:pt x="843" y="820"/>
                  </a:cubicBezTo>
                  <a:cubicBezTo>
                    <a:pt x="1195" y="683"/>
                    <a:pt x="1420" y="418"/>
                    <a:pt x="1346" y="230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60" name="Freeform 296">
              <a:extLst>
                <a:ext uri="{FF2B5EF4-FFF2-40B4-BE49-F238E27FC236}">
                  <a16:creationId xmlns:a16="http://schemas.microsoft.com/office/drawing/2014/main" id="{3CE9AF87-7B19-457B-BCCC-95D9B69FD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5" y="2318"/>
              <a:ext cx="85" cy="70"/>
            </a:xfrm>
            <a:custGeom>
              <a:avLst/>
              <a:gdLst>
                <a:gd name="T0" fmla="*/ 80 w 85"/>
                <a:gd name="T1" fmla="*/ 17 h 70"/>
                <a:gd name="T2" fmla="*/ 34 w 85"/>
                <a:gd name="T3" fmla="*/ 10 h 70"/>
                <a:gd name="T4" fmla="*/ 4 w 85"/>
                <a:gd name="T5" fmla="*/ 53 h 70"/>
                <a:gd name="T6" fmla="*/ 50 w 85"/>
                <a:gd name="T7" fmla="*/ 60 h 70"/>
                <a:gd name="T8" fmla="*/ 80 w 85"/>
                <a:gd name="T9" fmla="*/ 1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70">
                  <a:moveTo>
                    <a:pt x="80" y="17"/>
                  </a:moveTo>
                  <a:cubicBezTo>
                    <a:pt x="76" y="3"/>
                    <a:pt x="55" y="0"/>
                    <a:pt x="34" y="10"/>
                  </a:cubicBezTo>
                  <a:cubicBezTo>
                    <a:pt x="13" y="20"/>
                    <a:pt x="0" y="39"/>
                    <a:pt x="4" y="53"/>
                  </a:cubicBezTo>
                  <a:cubicBezTo>
                    <a:pt x="9" y="67"/>
                    <a:pt x="29" y="70"/>
                    <a:pt x="50" y="60"/>
                  </a:cubicBezTo>
                  <a:cubicBezTo>
                    <a:pt x="71" y="50"/>
                    <a:pt x="85" y="30"/>
                    <a:pt x="80" y="17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64" name="Group 300">
            <a:extLst>
              <a:ext uri="{FF2B5EF4-FFF2-40B4-BE49-F238E27FC236}">
                <a16:creationId xmlns:a16="http://schemas.microsoft.com/office/drawing/2014/main" id="{62AE84C8-7541-4C98-B04B-A1D51418E762}"/>
              </a:ext>
            </a:extLst>
          </p:cNvPr>
          <p:cNvGrpSpPr>
            <a:grpSpLocks/>
          </p:cNvGrpSpPr>
          <p:nvPr/>
        </p:nvGrpSpPr>
        <p:grpSpPr bwMode="auto">
          <a:xfrm>
            <a:off x="3360738" y="3822701"/>
            <a:ext cx="131762" cy="66675"/>
            <a:chOff x="1202" y="2408"/>
            <a:chExt cx="83" cy="42"/>
          </a:xfrm>
        </p:grpSpPr>
        <p:sp>
          <p:nvSpPr>
            <p:cNvPr id="62762" name="Freeform 298">
              <a:extLst>
                <a:ext uri="{FF2B5EF4-FFF2-40B4-BE49-F238E27FC236}">
                  <a16:creationId xmlns:a16="http://schemas.microsoft.com/office/drawing/2014/main" id="{0F7867D4-7A52-4110-ACEF-7295EE4915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" y="2408"/>
              <a:ext cx="83" cy="42"/>
            </a:xfrm>
            <a:custGeom>
              <a:avLst/>
              <a:gdLst>
                <a:gd name="T0" fmla="*/ 1372 w 1380"/>
                <a:gd name="T1" fmla="*/ 250 h 573"/>
                <a:gd name="T2" fmla="*/ 704 w 1380"/>
                <a:gd name="T3" fmla="*/ 552 h 573"/>
                <a:gd name="T4" fmla="*/ 8 w 1380"/>
                <a:gd name="T5" fmla="*/ 323 h 573"/>
                <a:gd name="T6" fmla="*/ 676 w 1380"/>
                <a:gd name="T7" fmla="*/ 20 h 573"/>
                <a:gd name="T8" fmla="*/ 1372 w 1380"/>
                <a:gd name="T9" fmla="*/ 250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0" h="573">
                  <a:moveTo>
                    <a:pt x="1372" y="250"/>
                  </a:moveTo>
                  <a:cubicBezTo>
                    <a:pt x="1380" y="397"/>
                    <a:pt x="1081" y="532"/>
                    <a:pt x="704" y="552"/>
                  </a:cubicBezTo>
                  <a:cubicBezTo>
                    <a:pt x="328" y="573"/>
                    <a:pt x="16" y="470"/>
                    <a:pt x="8" y="323"/>
                  </a:cubicBezTo>
                  <a:cubicBezTo>
                    <a:pt x="0" y="176"/>
                    <a:pt x="299" y="40"/>
                    <a:pt x="676" y="20"/>
                  </a:cubicBezTo>
                  <a:cubicBezTo>
                    <a:pt x="1053" y="0"/>
                    <a:pt x="1365" y="103"/>
                    <a:pt x="1372" y="250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63" name="Freeform 299">
              <a:extLst>
                <a:ext uri="{FF2B5EF4-FFF2-40B4-BE49-F238E27FC236}">
                  <a16:creationId xmlns:a16="http://schemas.microsoft.com/office/drawing/2014/main" id="{D299A9DD-251C-4001-A14D-607AE4291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" y="2408"/>
              <a:ext cx="83" cy="42"/>
            </a:xfrm>
            <a:custGeom>
              <a:avLst/>
              <a:gdLst>
                <a:gd name="T0" fmla="*/ 82 w 83"/>
                <a:gd name="T1" fmla="*/ 19 h 42"/>
                <a:gd name="T2" fmla="*/ 42 w 83"/>
                <a:gd name="T3" fmla="*/ 41 h 42"/>
                <a:gd name="T4" fmla="*/ 1 w 83"/>
                <a:gd name="T5" fmla="*/ 24 h 42"/>
                <a:gd name="T6" fmla="*/ 41 w 83"/>
                <a:gd name="T7" fmla="*/ 2 h 42"/>
                <a:gd name="T8" fmla="*/ 82 w 83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42">
                  <a:moveTo>
                    <a:pt x="82" y="19"/>
                  </a:moveTo>
                  <a:cubicBezTo>
                    <a:pt x="83" y="29"/>
                    <a:pt x="65" y="39"/>
                    <a:pt x="42" y="41"/>
                  </a:cubicBezTo>
                  <a:cubicBezTo>
                    <a:pt x="20" y="42"/>
                    <a:pt x="1" y="35"/>
                    <a:pt x="1" y="24"/>
                  </a:cubicBezTo>
                  <a:cubicBezTo>
                    <a:pt x="0" y="13"/>
                    <a:pt x="18" y="3"/>
                    <a:pt x="41" y="2"/>
                  </a:cubicBezTo>
                  <a:cubicBezTo>
                    <a:pt x="63" y="0"/>
                    <a:pt x="82" y="8"/>
                    <a:pt x="82" y="19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67" name="Group 303">
            <a:extLst>
              <a:ext uri="{FF2B5EF4-FFF2-40B4-BE49-F238E27FC236}">
                <a16:creationId xmlns:a16="http://schemas.microsoft.com/office/drawing/2014/main" id="{3EFDA491-1556-4660-A922-0794C066958D}"/>
              </a:ext>
            </a:extLst>
          </p:cNvPr>
          <p:cNvGrpSpPr>
            <a:grpSpLocks/>
          </p:cNvGrpSpPr>
          <p:nvPr/>
        </p:nvGrpSpPr>
        <p:grpSpPr bwMode="auto">
          <a:xfrm>
            <a:off x="3027363" y="3736975"/>
            <a:ext cx="106362" cy="101600"/>
            <a:chOff x="992" y="2354"/>
            <a:chExt cx="67" cy="64"/>
          </a:xfrm>
        </p:grpSpPr>
        <p:sp>
          <p:nvSpPr>
            <p:cNvPr id="62765" name="Freeform 301">
              <a:extLst>
                <a:ext uri="{FF2B5EF4-FFF2-40B4-BE49-F238E27FC236}">
                  <a16:creationId xmlns:a16="http://schemas.microsoft.com/office/drawing/2014/main" id="{C9B72323-8606-4217-B5FC-24669191CD3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2354"/>
              <a:ext cx="67" cy="64"/>
            </a:xfrm>
            <a:custGeom>
              <a:avLst/>
              <a:gdLst>
                <a:gd name="T0" fmla="*/ 1045 w 1130"/>
                <a:gd name="T1" fmla="*/ 685 h 868"/>
                <a:gd name="T2" fmla="*/ 410 w 1130"/>
                <a:gd name="T3" fmla="*/ 729 h 868"/>
                <a:gd name="T4" fmla="*/ 85 w 1130"/>
                <a:gd name="T5" fmla="*/ 183 h 868"/>
                <a:gd name="T6" fmla="*/ 719 w 1130"/>
                <a:gd name="T7" fmla="*/ 138 h 868"/>
                <a:gd name="T8" fmla="*/ 1045 w 1130"/>
                <a:gd name="T9" fmla="*/ 685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0" h="868">
                  <a:moveTo>
                    <a:pt x="1045" y="685"/>
                  </a:moveTo>
                  <a:cubicBezTo>
                    <a:pt x="959" y="848"/>
                    <a:pt x="675" y="868"/>
                    <a:pt x="410" y="729"/>
                  </a:cubicBezTo>
                  <a:cubicBezTo>
                    <a:pt x="145" y="590"/>
                    <a:pt x="0" y="346"/>
                    <a:pt x="85" y="183"/>
                  </a:cubicBezTo>
                  <a:cubicBezTo>
                    <a:pt x="170" y="19"/>
                    <a:pt x="454" y="0"/>
                    <a:pt x="719" y="138"/>
                  </a:cubicBezTo>
                  <a:cubicBezTo>
                    <a:pt x="984" y="277"/>
                    <a:pt x="1130" y="522"/>
                    <a:pt x="1045" y="685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66" name="Freeform 302">
              <a:extLst>
                <a:ext uri="{FF2B5EF4-FFF2-40B4-BE49-F238E27FC236}">
                  <a16:creationId xmlns:a16="http://schemas.microsoft.com/office/drawing/2014/main" id="{B59A2EA1-55FF-463A-B6A4-1A0CBCD83CB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2354"/>
              <a:ext cx="67" cy="64"/>
            </a:xfrm>
            <a:custGeom>
              <a:avLst/>
              <a:gdLst>
                <a:gd name="T0" fmla="*/ 62 w 67"/>
                <a:gd name="T1" fmla="*/ 51 h 64"/>
                <a:gd name="T2" fmla="*/ 24 w 67"/>
                <a:gd name="T3" fmla="*/ 54 h 64"/>
                <a:gd name="T4" fmla="*/ 5 w 67"/>
                <a:gd name="T5" fmla="*/ 14 h 64"/>
                <a:gd name="T6" fmla="*/ 42 w 67"/>
                <a:gd name="T7" fmla="*/ 10 h 64"/>
                <a:gd name="T8" fmla="*/ 62 w 67"/>
                <a:gd name="T9" fmla="*/ 5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4">
                  <a:moveTo>
                    <a:pt x="62" y="51"/>
                  </a:moveTo>
                  <a:cubicBezTo>
                    <a:pt x="57" y="63"/>
                    <a:pt x="40" y="64"/>
                    <a:pt x="24" y="54"/>
                  </a:cubicBezTo>
                  <a:cubicBezTo>
                    <a:pt x="8" y="44"/>
                    <a:pt x="0" y="26"/>
                    <a:pt x="5" y="14"/>
                  </a:cubicBezTo>
                  <a:cubicBezTo>
                    <a:pt x="10" y="2"/>
                    <a:pt x="27" y="0"/>
                    <a:pt x="42" y="10"/>
                  </a:cubicBezTo>
                  <a:cubicBezTo>
                    <a:pt x="58" y="21"/>
                    <a:pt x="67" y="39"/>
                    <a:pt x="62" y="51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70" name="Group 306">
            <a:extLst>
              <a:ext uri="{FF2B5EF4-FFF2-40B4-BE49-F238E27FC236}">
                <a16:creationId xmlns:a16="http://schemas.microsoft.com/office/drawing/2014/main" id="{589CEC41-D83A-449E-8C46-536484D7E7C8}"/>
              </a:ext>
            </a:extLst>
          </p:cNvPr>
          <p:cNvGrpSpPr>
            <a:grpSpLocks/>
          </p:cNvGrpSpPr>
          <p:nvPr/>
        </p:nvGrpSpPr>
        <p:grpSpPr bwMode="auto">
          <a:xfrm>
            <a:off x="1679575" y="3632201"/>
            <a:ext cx="109538" cy="93663"/>
            <a:chOff x="143" y="2288"/>
            <a:chExt cx="69" cy="59"/>
          </a:xfrm>
        </p:grpSpPr>
        <p:sp>
          <p:nvSpPr>
            <p:cNvPr id="62768" name="Freeform 304">
              <a:extLst>
                <a:ext uri="{FF2B5EF4-FFF2-40B4-BE49-F238E27FC236}">
                  <a16:creationId xmlns:a16="http://schemas.microsoft.com/office/drawing/2014/main" id="{70CE9D37-8969-4CEE-AA64-9A52DF542B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" y="2288"/>
              <a:ext cx="69" cy="59"/>
            </a:xfrm>
            <a:custGeom>
              <a:avLst/>
              <a:gdLst>
                <a:gd name="T0" fmla="*/ 9 w 1151"/>
                <a:gd name="T1" fmla="*/ 371 h 793"/>
                <a:gd name="T2" fmla="*/ 558 w 1151"/>
                <a:gd name="T3" fmla="*/ 779 h 793"/>
                <a:gd name="T4" fmla="*/ 1142 w 1151"/>
                <a:gd name="T5" fmla="*/ 422 h 793"/>
                <a:gd name="T6" fmla="*/ 593 w 1151"/>
                <a:gd name="T7" fmla="*/ 14 h 793"/>
                <a:gd name="T8" fmla="*/ 9 w 1151"/>
                <a:gd name="T9" fmla="*/ 371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1" h="793">
                  <a:moveTo>
                    <a:pt x="9" y="371"/>
                  </a:moveTo>
                  <a:cubicBezTo>
                    <a:pt x="0" y="583"/>
                    <a:pt x="246" y="765"/>
                    <a:pt x="558" y="779"/>
                  </a:cubicBezTo>
                  <a:cubicBezTo>
                    <a:pt x="871" y="793"/>
                    <a:pt x="1132" y="633"/>
                    <a:pt x="1142" y="422"/>
                  </a:cubicBezTo>
                  <a:cubicBezTo>
                    <a:pt x="1151" y="210"/>
                    <a:pt x="905" y="27"/>
                    <a:pt x="593" y="14"/>
                  </a:cubicBezTo>
                  <a:cubicBezTo>
                    <a:pt x="280" y="0"/>
                    <a:pt x="19" y="160"/>
                    <a:pt x="9" y="371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69" name="Freeform 305">
              <a:extLst>
                <a:ext uri="{FF2B5EF4-FFF2-40B4-BE49-F238E27FC236}">
                  <a16:creationId xmlns:a16="http://schemas.microsoft.com/office/drawing/2014/main" id="{E7713FBD-E7C8-4D4D-968F-4510039EDA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" y="2288"/>
              <a:ext cx="69" cy="59"/>
            </a:xfrm>
            <a:custGeom>
              <a:avLst/>
              <a:gdLst>
                <a:gd name="T0" fmla="*/ 1 w 69"/>
                <a:gd name="T1" fmla="*/ 27 h 59"/>
                <a:gd name="T2" fmla="*/ 34 w 69"/>
                <a:gd name="T3" fmla="*/ 57 h 59"/>
                <a:gd name="T4" fmla="*/ 68 w 69"/>
                <a:gd name="T5" fmla="*/ 31 h 59"/>
                <a:gd name="T6" fmla="*/ 36 w 69"/>
                <a:gd name="T7" fmla="*/ 1 h 59"/>
                <a:gd name="T8" fmla="*/ 1 w 69"/>
                <a:gd name="T9" fmla="*/ 2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59">
                  <a:moveTo>
                    <a:pt x="1" y="27"/>
                  </a:moveTo>
                  <a:cubicBezTo>
                    <a:pt x="0" y="43"/>
                    <a:pt x="15" y="56"/>
                    <a:pt x="34" y="57"/>
                  </a:cubicBezTo>
                  <a:cubicBezTo>
                    <a:pt x="52" y="59"/>
                    <a:pt x="68" y="47"/>
                    <a:pt x="68" y="31"/>
                  </a:cubicBezTo>
                  <a:cubicBezTo>
                    <a:pt x="69" y="15"/>
                    <a:pt x="54" y="2"/>
                    <a:pt x="36" y="1"/>
                  </a:cubicBezTo>
                  <a:cubicBezTo>
                    <a:pt x="17" y="0"/>
                    <a:pt x="1" y="12"/>
                    <a:pt x="1" y="27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73" name="Group 309">
            <a:extLst>
              <a:ext uri="{FF2B5EF4-FFF2-40B4-BE49-F238E27FC236}">
                <a16:creationId xmlns:a16="http://schemas.microsoft.com/office/drawing/2014/main" id="{738B1D73-6DD6-49C0-8891-357F30759581}"/>
              </a:ext>
            </a:extLst>
          </p:cNvPr>
          <p:cNvGrpSpPr>
            <a:grpSpLocks/>
          </p:cNvGrpSpPr>
          <p:nvPr/>
        </p:nvGrpSpPr>
        <p:grpSpPr bwMode="auto">
          <a:xfrm>
            <a:off x="1638300" y="3195638"/>
            <a:ext cx="2211388" cy="793750"/>
            <a:chOff x="117" y="2013"/>
            <a:chExt cx="1393" cy="500"/>
          </a:xfrm>
        </p:grpSpPr>
        <p:sp>
          <p:nvSpPr>
            <p:cNvPr id="62771" name="Freeform 307">
              <a:extLst>
                <a:ext uri="{FF2B5EF4-FFF2-40B4-BE49-F238E27FC236}">
                  <a16:creationId xmlns:a16="http://schemas.microsoft.com/office/drawing/2014/main" id="{EE625D2A-412F-4543-961A-EB35F5B3C34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" y="2013"/>
              <a:ext cx="1393" cy="500"/>
            </a:xfrm>
            <a:custGeom>
              <a:avLst/>
              <a:gdLst>
                <a:gd name="T0" fmla="*/ 1486 w 23362"/>
                <a:gd name="T1" fmla="*/ 4415 h 6768"/>
                <a:gd name="T2" fmla="*/ 938 w 23362"/>
                <a:gd name="T3" fmla="*/ 3498 h 6768"/>
                <a:gd name="T4" fmla="*/ 7134 w 23362"/>
                <a:gd name="T5" fmla="*/ 241 h 6768"/>
                <a:gd name="T6" fmla="*/ 16656 w 23362"/>
                <a:gd name="T7" fmla="*/ 4984 h 6768"/>
                <a:gd name="T8" fmla="*/ 22460 w 23362"/>
                <a:gd name="T9" fmla="*/ 4199 h 6768"/>
                <a:gd name="T10" fmla="*/ 22093 w 23362"/>
                <a:gd name="T11" fmla="*/ 5195 h 6768"/>
                <a:gd name="T12" fmla="*/ 16194 w 23362"/>
                <a:gd name="T13" fmla="*/ 6160 h 6768"/>
                <a:gd name="T14" fmla="*/ 7157 w 23362"/>
                <a:gd name="T15" fmla="*/ 1449 h 6768"/>
                <a:gd name="T16" fmla="*/ 1486 w 23362"/>
                <a:gd name="T17" fmla="*/ 4415 h 6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362" h="6768">
                  <a:moveTo>
                    <a:pt x="1486" y="4415"/>
                  </a:moveTo>
                  <a:cubicBezTo>
                    <a:pt x="447" y="4765"/>
                    <a:pt x="0" y="4189"/>
                    <a:pt x="938" y="3498"/>
                  </a:cubicBezTo>
                  <a:cubicBezTo>
                    <a:pt x="1875" y="2808"/>
                    <a:pt x="4514" y="0"/>
                    <a:pt x="7134" y="241"/>
                  </a:cubicBezTo>
                  <a:cubicBezTo>
                    <a:pt x="9761" y="497"/>
                    <a:pt x="14105" y="4331"/>
                    <a:pt x="16656" y="4984"/>
                  </a:cubicBezTo>
                  <a:cubicBezTo>
                    <a:pt x="19206" y="5636"/>
                    <a:pt x="21557" y="4159"/>
                    <a:pt x="22460" y="4199"/>
                  </a:cubicBezTo>
                  <a:cubicBezTo>
                    <a:pt x="23362" y="4239"/>
                    <a:pt x="23139" y="4861"/>
                    <a:pt x="22093" y="5195"/>
                  </a:cubicBezTo>
                  <a:cubicBezTo>
                    <a:pt x="21038" y="5515"/>
                    <a:pt x="18684" y="6768"/>
                    <a:pt x="16194" y="6160"/>
                  </a:cubicBezTo>
                  <a:cubicBezTo>
                    <a:pt x="13711" y="5529"/>
                    <a:pt x="9614" y="1737"/>
                    <a:pt x="7157" y="1449"/>
                  </a:cubicBezTo>
                  <a:cubicBezTo>
                    <a:pt x="4716" y="1153"/>
                    <a:pt x="2525" y="4066"/>
                    <a:pt x="1486" y="4415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72" name="Freeform 308">
              <a:extLst>
                <a:ext uri="{FF2B5EF4-FFF2-40B4-BE49-F238E27FC236}">
                  <a16:creationId xmlns:a16="http://schemas.microsoft.com/office/drawing/2014/main" id="{6506EE90-868D-4D58-8935-669D3715ED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" y="2013"/>
              <a:ext cx="1393" cy="500"/>
            </a:xfrm>
            <a:custGeom>
              <a:avLst/>
              <a:gdLst>
                <a:gd name="T0" fmla="*/ 88 w 1393"/>
                <a:gd name="T1" fmla="*/ 326 h 500"/>
                <a:gd name="T2" fmla="*/ 56 w 1393"/>
                <a:gd name="T3" fmla="*/ 259 h 500"/>
                <a:gd name="T4" fmla="*/ 425 w 1393"/>
                <a:gd name="T5" fmla="*/ 18 h 500"/>
                <a:gd name="T6" fmla="*/ 993 w 1393"/>
                <a:gd name="T7" fmla="*/ 368 h 500"/>
                <a:gd name="T8" fmla="*/ 1340 w 1393"/>
                <a:gd name="T9" fmla="*/ 310 h 500"/>
                <a:gd name="T10" fmla="*/ 1318 w 1393"/>
                <a:gd name="T11" fmla="*/ 384 h 500"/>
                <a:gd name="T12" fmla="*/ 966 w 1393"/>
                <a:gd name="T13" fmla="*/ 455 h 500"/>
                <a:gd name="T14" fmla="*/ 427 w 1393"/>
                <a:gd name="T15" fmla="*/ 107 h 500"/>
                <a:gd name="T16" fmla="*/ 88 w 1393"/>
                <a:gd name="T17" fmla="*/ 326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500">
                  <a:moveTo>
                    <a:pt x="88" y="326"/>
                  </a:moveTo>
                  <a:cubicBezTo>
                    <a:pt x="26" y="352"/>
                    <a:pt x="0" y="310"/>
                    <a:pt x="56" y="259"/>
                  </a:cubicBezTo>
                  <a:cubicBezTo>
                    <a:pt x="112" y="208"/>
                    <a:pt x="269" y="0"/>
                    <a:pt x="425" y="18"/>
                  </a:cubicBezTo>
                  <a:cubicBezTo>
                    <a:pt x="582" y="37"/>
                    <a:pt x="841" y="320"/>
                    <a:pt x="993" y="368"/>
                  </a:cubicBezTo>
                  <a:cubicBezTo>
                    <a:pt x="1145" y="417"/>
                    <a:pt x="1286" y="308"/>
                    <a:pt x="1340" y="310"/>
                  </a:cubicBezTo>
                  <a:cubicBezTo>
                    <a:pt x="1393" y="313"/>
                    <a:pt x="1380" y="359"/>
                    <a:pt x="1318" y="384"/>
                  </a:cubicBezTo>
                  <a:cubicBezTo>
                    <a:pt x="1255" y="408"/>
                    <a:pt x="1114" y="500"/>
                    <a:pt x="966" y="455"/>
                  </a:cubicBezTo>
                  <a:cubicBezTo>
                    <a:pt x="818" y="409"/>
                    <a:pt x="573" y="129"/>
                    <a:pt x="427" y="107"/>
                  </a:cubicBezTo>
                  <a:cubicBezTo>
                    <a:pt x="281" y="85"/>
                    <a:pt x="150" y="301"/>
                    <a:pt x="88" y="326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76" name="Group 312">
            <a:extLst>
              <a:ext uri="{FF2B5EF4-FFF2-40B4-BE49-F238E27FC236}">
                <a16:creationId xmlns:a16="http://schemas.microsoft.com/office/drawing/2014/main" id="{C98749C0-03C9-4021-B078-EEB206681745}"/>
              </a:ext>
            </a:extLst>
          </p:cNvPr>
          <p:cNvGrpSpPr>
            <a:grpSpLocks/>
          </p:cNvGrpSpPr>
          <p:nvPr/>
        </p:nvGrpSpPr>
        <p:grpSpPr bwMode="auto">
          <a:xfrm>
            <a:off x="3683000" y="3679826"/>
            <a:ext cx="134938" cy="111125"/>
            <a:chOff x="1405" y="2318"/>
            <a:chExt cx="85" cy="70"/>
          </a:xfrm>
        </p:grpSpPr>
        <p:sp>
          <p:nvSpPr>
            <p:cNvPr id="62774" name="Freeform 310">
              <a:extLst>
                <a:ext uri="{FF2B5EF4-FFF2-40B4-BE49-F238E27FC236}">
                  <a16:creationId xmlns:a16="http://schemas.microsoft.com/office/drawing/2014/main" id="{342F44F9-3E22-415C-A851-A7CA3AD256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5" y="2318"/>
              <a:ext cx="85" cy="70"/>
            </a:xfrm>
            <a:custGeom>
              <a:avLst/>
              <a:gdLst>
                <a:gd name="T0" fmla="*/ 1346 w 1420"/>
                <a:gd name="T1" fmla="*/ 230 h 958"/>
                <a:gd name="T2" fmla="*/ 576 w 1420"/>
                <a:gd name="T3" fmla="*/ 137 h 958"/>
                <a:gd name="T4" fmla="*/ 73 w 1420"/>
                <a:gd name="T5" fmla="*/ 728 h 958"/>
                <a:gd name="T6" fmla="*/ 843 w 1420"/>
                <a:gd name="T7" fmla="*/ 820 h 958"/>
                <a:gd name="T8" fmla="*/ 1346 w 1420"/>
                <a:gd name="T9" fmla="*/ 230 h 9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0" h="958">
                  <a:moveTo>
                    <a:pt x="1346" y="230"/>
                  </a:moveTo>
                  <a:cubicBezTo>
                    <a:pt x="1272" y="41"/>
                    <a:pt x="928" y="0"/>
                    <a:pt x="576" y="137"/>
                  </a:cubicBezTo>
                  <a:cubicBezTo>
                    <a:pt x="225" y="275"/>
                    <a:pt x="0" y="539"/>
                    <a:pt x="73" y="728"/>
                  </a:cubicBezTo>
                  <a:cubicBezTo>
                    <a:pt x="147" y="916"/>
                    <a:pt x="492" y="958"/>
                    <a:pt x="843" y="820"/>
                  </a:cubicBezTo>
                  <a:cubicBezTo>
                    <a:pt x="1195" y="683"/>
                    <a:pt x="1420" y="418"/>
                    <a:pt x="1346" y="230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75" name="Freeform 311">
              <a:extLst>
                <a:ext uri="{FF2B5EF4-FFF2-40B4-BE49-F238E27FC236}">
                  <a16:creationId xmlns:a16="http://schemas.microsoft.com/office/drawing/2014/main" id="{AC389FA5-EB69-416D-AB0C-FA8FBEC6268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5" y="2318"/>
              <a:ext cx="85" cy="70"/>
            </a:xfrm>
            <a:custGeom>
              <a:avLst/>
              <a:gdLst>
                <a:gd name="T0" fmla="*/ 80 w 85"/>
                <a:gd name="T1" fmla="*/ 17 h 70"/>
                <a:gd name="T2" fmla="*/ 34 w 85"/>
                <a:gd name="T3" fmla="*/ 10 h 70"/>
                <a:gd name="T4" fmla="*/ 4 w 85"/>
                <a:gd name="T5" fmla="*/ 53 h 70"/>
                <a:gd name="T6" fmla="*/ 50 w 85"/>
                <a:gd name="T7" fmla="*/ 60 h 70"/>
                <a:gd name="T8" fmla="*/ 80 w 85"/>
                <a:gd name="T9" fmla="*/ 1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70">
                  <a:moveTo>
                    <a:pt x="80" y="17"/>
                  </a:moveTo>
                  <a:cubicBezTo>
                    <a:pt x="76" y="3"/>
                    <a:pt x="55" y="0"/>
                    <a:pt x="34" y="10"/>
                  </a:cubicBezTo>
                  <a:cubicBezTo>
                    <a:pt x="13" y="20"/>
                    <a:pt x="0" y="39"/>
                    <a:pt x="4" y="53"/>
                  </a:cubicBezTo>
                  <a:cubicBezTo>
                    <a:pt x="9" y="67"/>
                    <a:pt x="29" y="70"/>
                    <a:pt x="50" y="60"/>
                  </a:cubicBezTo>
                  <a:cubicBezTo>
                    <a:pt x="71" y="50"/>
                    <a:pt x="85" y="30"/>
                    <a:pt x="80" y="17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79" name="Group 315">
            <a:extLst>
              <a:ext uri="{FF2B5EF4-FFF2-40B4-BE49-F238E27FC236}">
                <a16:creationId xmlns:a16="http://schemas.microsoft.com/office/drawing/2014/main" id="{A2CAB8AC-BB82-438E-8A80-D6E10A1B3BAA}"/>
              </a:ext>
            </a:extLst>
          </p:cNvPr>
          <p:cNvGrpSpPr>
            <a:grpSpLocks/>
          </p:cNvGrpSpPr>
          <p:nvPr/>
        </p:nvGrpSpPr>
        <p:grpSpPr bwMode="auto">
          <a:xfrm>
            <a:off x="3360738" y="3822701"/>
            <a:ext cx="131762" cy="66675"/>
            <a:chOff x="1202" y="2408"/>
            <a:chExt cx="83" cy="42"/>
          </a:xfrm>
        </p:grpSpPr>
        <p:sp>
          <p:nvSpPr>
            <p:cNvPr id="62777" name="Freeform 313">
              <a:extLst>
                <a:ext uri="{FF2B5EF4-FFF2-40B4-BE49-F238E27FC236}">
                  <a16:creationId xmlns:a16="http://schemas.microsoft.com/office/drawing/2014/main" id="{CEB14523-B70C-4537-AD32-E0AF95218F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" y="2408"/>
              <a:ext cx="83" cy="42"/>
            </a:xfrm>
            <a:custGeom>
              <a:avLst/>
              <a:gdLst>
                <a:gd name="T0" fmla="*/ 1372 w 1380"/>
                <a:gd name="T1" fmla="*/ 250 h 573"/>
                <a:gd name="T2" fmla="*/ 704 w 1380"/>
                <a:gd name="T3" fmla="*/ 552 h 573"/>
                <a:gd name="T4" fmla="*/ 8 w 1380"/>
                <a:gd name="T5" fmla="*/ 323 h 573"/>
                <a:gd name="T6" fmla="*/ 676 w 1380"/>
                <a:gd name="T7" fmla="*/ 20 h 573"/>
                <a:gd name="T8" fmla="*/ 1372 w 1380"/>
                <a:gd name="T9" fmla="*/ 250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0" h="573">
                  <a:moveTo>
                    <a:pt x="1372" y="250"/>
                  </a:moveTo>
                  <a:cubicBezTo>
                    <a:pt x="1380" y="397"/>
                    <a:pt x="1081" y="532"/>
                    <a:pt x="704" y="552"/>
                  </a:cubicBezTo>
                  <a:cubicBezTo>
                    <a:pt x="328" y="573"/>
                    <a:pt x="16" y="470"/>
                    <a:pt x="8" y="323"/>
                  </a:cubicBezTo>
                  <a:cubicBezTo>
                    <a:pt x="0" y="176"/>
                    <a:pt x="299" y="40"/>
                    <a:pt x="676" y="20"/>
                  </a:cubicBezTo>
                  <a:cubicBezTo>
                    <a:pt x="1053" y="0"/>
                    <a:pt x="1365" y="103"/>
                    <a:pt x="1372" y="250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78" name="Freeform 314">
              <a:extLst>
                <a:ext uri="{FF2B5EF4-FFF2-40B4-BE49-F238E27FC236}">
                  <a16:creationId xmlns:a16="http://schemas.microsoft.com/office/drawing/2014/main" id="{A50C7A3E-0B51-4D6E-92E6-311F03C5D9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" y="2408"/>
              <a:ext cx="83" cy="42"/>
            </a:xfrm>
            <a:custGeom>
              <a:avLst/>
              <a:gdLst>
                <a:gd name="T0" fmla="*/ 82 w 83"/>
                <a:gd name="T1" fmla="*/ 19 h 42"/>
                <a:gd name="T2" fmla="*/ 42 w 83"/>
                <a:gd name="T3" fmla="*/ 41 h 42"/>
                <a:gd name="T4" fmla="*/ 1 w 83"/>
                <a:gd name="T5" fmla="*/ 24 h 42"/>
                <a:gd name="T6" fmla="*/ 41 w 83"/>
                <a:gd name="T7" fmla="*/ 2 h 42"/>
                <a:gd name="T8" fmla="*/ 82 w 83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42">
                  <a:moveTo>
                    <a:pt x="82" y="19"/>
                  </a:moveTo>
                  <a:cubicBezTo>
                    <a:pt x="83" y="29"/>
                    <a:pt x="65" y="39"/>
                    <a:pt x="42" y="41"/>
                  </a:cubicBezTo>
                  <a:cubicBezTo>
                    <a:pt x="20" y="42"/>
                    <a:pt x="1" y="35"/>
                    <a:pt x="1" y="24"/>
                  </a:cubicBezTo>
                  <a:cubicBezTo>
                    <a:pt x="0" y="13"/>
                    <a:pt x="18" y="3"/>
                    <a:pt x="41" y="2"/>
                  </a:cubicBezTo>
                  <a:cubicBezTo>
                    <a:pt x="63" y="0"/>
                    <a:pt x="82" y="8"/>
                    <a:pt x="82" y="19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82" name="Group 318">
            <a:extLst>
              <a:ext uri="{FF2B5EF4-FFF2-40B4-BE49-F238E27FC236}">
                <a16:creationId xmlns:a16="http://schemas.microsoft.com/office/drawing/2014/main" id="{CFC297F4-0CE0-404D-80E6-C7C814C46ABD}"/>
              </a:ext>
            </a:extLst>
          </p:cNvPr>
          <p:cNvGrpSpPr>
            <a:grpSpLocks/>
          </p:cNvGrpSpPr>
          <p:nvPr/>
        </p:nvGrpSpPr>
        <p:grpSpPr bwMode="auto">
          <a:xfrm>
            <a:off x="3027363" y="3736975"/>
            <a:ext cx="106362" cy="101600"/>
            <a:chOff x="992" y="2354"/>
            <a:chExt cx="67" cy="64"/>
          </a:xfrm>
        </p:grpSpPr>
        <p:sp>
          <p:nvSpPr>
            <p:cNvPr id="62780" name="Freeform 316">
              <a:extLst>
                <a:ext uri="{FF2B5EF4-FFF2-40B4-BE49-F238E27FC236}">
                  <a16:creationId xmlns:a16="http://schemas.microsoft.com/office/drawing/2014/main" id="{AF657B1D-FF68-4BEC-AFC1-BACFFCAFFE3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2354"/>
              <a:ext cx="67" cy="64"/>
            </a:xfrm>
            <a:custGeom>
              <a:avLst/>
              <a:gdLst>
                <a:gd name="T0" fmla="*/ 1045 w 1130"/>
                <a:gd name="T1" fmla="*/ 685 h 868"/>
                <a:gd name="T2" fmla="*/ 410 w 1130"/>
                <a:gd name="T3" fmla="*/ 729 h 868"/>
                <a:gd name="T4" fmla="*/ 85 w 1130"/>
                <a:gd name="T5" fmla="*/ 183 h 868"/>
                <a:gd name="T6" fmla="*/ 719 w 1130"/>
                <a:gd name="T7" fmla="*/ 138 h 868"/>
                <a:gd name="T8" fmla="*/ 1045 w 1130"/>
                <a:gd name="T9" fmla="*/ 685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0" h="868">
                  <a:moveTo>
                    <a:pt x="1045" y="685"/>
                  </a:moveTo>
                  <a:cubicBezTo>
                    <a:pt x="959" y="848"/>
                    <a:pt x="675" y="868"/>
                    <a:pt x="410" y="729"/>
                  </a:cubicBezTo>
                  <a:cubicBezTo>
                    <a:pt x="145" y="590"/>
                    <a:pt x="0" y="346"/>
                    <a:pt x="85" y="183"/>
                  </a:cubicBezTo>
                  <a:cubicBezTo>
                    <a:pt x="170" y="19"/>
                    <a:pt x="454" y="0"/>
                    <a:pt x="719" y="138"/>
                  </a:cubicBezTo>
                  <a:cubicBezTo>
                    <a:pt x="984" y="277"/>
                    <a:pt x="1130" y="522"/>
                    <a:pt x="1045" y="685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81" name="Freeform 317">
              <a:extLst>
                <a:ext uri="{FF2B5EF4-FFF2-40B4-BE49-F238E27FC236}">
                  <a16:creationId xmlns:a16="http://schemas.microsoft.com/office/drawing/2014/main" id="{66CECC00-2862-45F7-8C01-43BFCD8AD08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2354"/>
              <a:ext cx="67" cy="64"/>
            </a:xfrm>
            <a:custGeom>
              <a:avLst/>
              <a:gdLst>
                <a:gd name="T0" fmla="*/ 62 w 67"/>
                <a:gd name="T1" fmla="*/ 51 h 64"/>
                <a:gd name="T2" fmla="*/ 24 w 67"/>
                <a:gd name="T3" fmla="*/ 54 h 64"/>
                <a:gd name="T4" fmla="*/ 5 w 67"/>
                <a:gd name="T5" fmla="*/ 14 h 64"/>
                <a:gd name="T6" fmla="*/ 42 w 67"/>
                <a:gd name="T7" fmla="*/ 10 h 64"/>
                <a:gd name="T8" fmla="*/ 62 w 67"/>
                <a:gd name="T9" fmla="*/ 5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4">
                  <a:moveTo>
                    <a:pt x="62" y="51"/>
                  </a:moveTo>
                  <a:cubicBezTo>
                    <a:pt x="57" y="63"/>
                    <a:pt x="40" y="64"/>
                    <a:pt x="24" y="54"/>
                  </a:cubicBezTo>
                  <a:cubicBezTo>
                    <a:pt x="8" y="44"/>
                    <a:pt x="0" y="26"/>
                    <a:pt x="5" y="14"/>
                  </a:cubicBezTo>
                  <a:cubicBezTo>
                    <a:pt x="10" y="2"/>
                    <a:pt x="27" y="0"/>
                    <a:pt x="42" y="10"/>
                  </a:cubicBezTo>
                  <a:cubicBezTo>
                    <a:pt x="58" y="21"/>
                    <a:pt x="67" y="39"/>
                    <a:pt x="62" y="51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85" name="Group 321">
            <a:extLst>
              <a:ext uri="{FF2B5EF4-FFF2-40B4-BE49-F238E27FC236}">
                <a16:creationId xmlns:a16="http://schemas.microsoft.com/office/drawing/2014/main" id="{7A1084E6-A9AD-4A59-96D5-D0C46478AC23}"/>
              </a:ext>
            </a:extLst>
          </p:cNvPr>
          <p:cNvGrpSpPr>
            <a:grpSpLocks/>
          </p:cNvGrpSpPr>
          <p:nvPr/>
        </p:nvGrpSpPr>
        <p:grpSpPr bwMode="auto">
          <a:xfrm>
            <a:off x="1679575" y="3632201"/>
            <a:ext cx="109538" cy="93663"/>
            <a:chOff x="143" y="2288"/>
            <a:chExt cx="69" cy="59"/>
          </a:xfrm>
        </p:grpSpPr>
        <p:sp>
          <p:nvSpPr>
            <p:cNvPr id="62783" name="Freeform 319">
              <a:extLst>
                <a:ext uri="{FF2B5EF4-FFF2-40B4-BE49-F238E27FC236}">
                  <a16:creationId xmlns:a16="http://schemas.microsoft.com/office/drawing/2014/main" id="{A00704A2-F65D-41D4-B55B-A2068189B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" y="2288"/>
              <a:ext cx="69" cy="59"/>
            </a:xfrm>
            <a:custGeom>
              <a:avLst/>
              <a:gdLst>
                <a:gd name="T0" fmla="*/ 9 w 1151"/>
                <a:gd name="T1" fmla="*/ 371 h 793"/>
                <a:gd name="T2" fmla="*/ 558 w 1151"/>
                <a:gd name="T3" fmla="*/ 779 h 793"/>
                <a:gd name="T4" fmla="*/ 1142 w 1151"/>
                <a:gd name="T5" fmla="*/ 422 h 793"/>
                <a:gd name="T6" fmla="*/ 593 w 1151"/>
                <a:gd name="T7" fmla="*/ 14 h 793"/>
                <a:gd name="T8" fmla="*/ 9 w 1151"/>
                <a:gd name="T9" fmla="*/ 371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1" h="793">
                  <a:moveTo>
                    <a:pt x="9" y="371"/>
                  </a:moveTo>
                  <a:cubicBezTo>
                    <a:pt x="0" y="583"/>
                    <a:pt x="246" y="765"/>
                    <a:pt x="558" y="779"/>
                  </a:cubicBezTo>
                  <a:cubicBezTo>
                    <a:pt x="871" y="793"/>
                    <a:pt x="1132" y="633"/>
                    <a:pt x="1142" y="422"/>
                  </a:cubicBezTo>
                  <a:cubicBezTo>
                    <a:pt x="1151" y="210"/>
                    <a:pt x="905" y="27"/>
                    <a:pt x="593" y="14"/>
                  </a:cubicBezTo>
                  <a:cubicBezTo>
                    <a:pt x="280" y="0"/>
                    <a:pt x="19" y="160"/>
                    <a:pt x="9" y="371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84" name="Freeform 320">
              <a:extLst>
                <a:ext uri="{FF2B5EF4-FFF2-40B4-BE49-F238E27FC236}">
                  <a16:creationId xmlns:a16="http://schemas.microsoft.com/office/drawing/2014/main" id="{92A6B944-AB8D-47E6-8C69-8944DAC389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" y="2288"/>
              <a:ext cx="69" cy="59"/>
            </a:xfrm>
            <a:custGeom>
              <a:avLst/>
              <a:gdLst>
                <a:gd name="T0" fmla="*/ 1 w 69"/>
                <a:gd name="T1" fmla="*/ 27 h 59"/>
                <a:gd name="T2" fmla="*/ 34 w 69"/>
                <a:gd name="T3" fmla="*/ 57 h 59"/>
                <a:gd name="T4" fmla="*/ 68 w 69"/>
                <a:gd name="T5" fmla="*/ 31 h 59"/>
                <a:gd name="T6" fmla="*/ 36 w 69"/>
                <a:gd name="T7" fmla="*/ 1 h 59"/>
                <a:gd name="T8" fmla="*/ 1 w 69"/>
                <a:gd name="T9" fmla="*/ 2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59">
                  <a:moveTo>
                    <a:pt x="1" y="27"/>
                  </a:moveTo>
                  <a:cubicBezTo>
                    <a:pt x="0" y="43"/>
                    <a:pt x="15" y="56"/>
                    <a:pt x="34" y="57"/>
                  </a:cubicBezTo>
                  <a:cubicBezTo>
                    <a:pt x="52" y="59"/>
                    <a:pt x="68" y="47"/>
                    <a:pt x="68" y="31"/>
                  </a:cubicBezTo>
                  <a:cubicBezTo>
                    <a:pt x="69" y="15"/>
                    <a:pt x="54" y="2"/>
                    <a:pt x="36" y="1"/>
                  </a:cubicBezTo>
                  <a:cubicBezTo>
                    <a:pt x="17" y="0"/>
                    <a:pt x="1" y="12"/>
                    <a:pt x="1" y="27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88" name="Group 324">
            <a:extLst>
              <a:ext uri="{FF2B5EF4-FFF2-40B4-BE49-F238E27FC236}">
                <a16:creationId xmlns:a16="http://schemas.microsoft.com/office/drawing/2014/main" id="{A8CBCAD3-F81B-450E-8E76-012AFD807205}"/>
              </a:ext>
            </a:extLst>
          </p:cNvPr>
          <p:cNvGrpSpPr>
            <a:grpSpLocks/>
          </p:cNvGrpSpPr>
          <p:nvPr/>
        </p:nvGrpSpPr>
        <p:grpSpPr bwMode="auto">
          <a:xfrm>
            <a:off x="5491164" y="2973389"/>
            <a:ext cx="1646237" cy="1292225"/>
            <a:chOff x="2544" y="1873"/>
            <a:chExt cx="1037" cy="814"/>
          </a:xfrm>
        </p:grpSpPr>
        <p:sp>
          <p:nvSpPr>
            <p:cNvPr id="62786" name="Freeform 322">
              <a:extLst>
                <a:ext uri="{FF2B5EF4-FFF2-40B4-BE49-F238E27FC236}">
                  <a16:creationId xmlns:a16="http://schemas.microsoft.com/office/drawing/2014/main" id="{A2775A86-DE4B-4328-A408-B3465D2961F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4" y="1873"/>
              <a:ext cx="1037" cy="814"/>
            </a:xfrm>
            <a:custGeom>
              <a:avLst/>
              <a:gdLst>
                <a:gd name="T0" fmla="*/ 8691 w 8691"/>
                <a:gd name="T1" fmla="*/ 5292 h 5508"/>
                <a:gd name="T2" fmla="*/ 7916 w 8691"/>
                <a:gd name="T3" fmla="*/ 3808 h 5508"/>
                <a:gd name="T4" fmla="*/ 7358 w 8691"/>
                <a:gd name="T5" fmla="*/ 2908 h 5508"/>
                <a:gd name="T6" fmla="*/ 6633 w 8691"/>
                <a:gd name="T7" fmla="*/ 1967 h 5508"/>
                <a:gd name="T8" fmla="*/ 5291 w 8691"/>
                <a:gd name="T9" fmla="*/ 817 h 5508"/>
                <a:gd name="T10" fmla="*/ 2675 w 8691"/>
                <a:gd name="T11" fmla="*/ 75 h 5508"/>
                <a:gd name="T12" fmla="*/ 375 w 8691"/>
                <a:gd name="T13" fmla="*/ 1742 h 5508"/>
                <a:gd name="T14" fmla="*/ 1400 w 8691"/>
                <a:gd name="T15" fmla="*/ 4708 h 5508"/>
                <a:gd name="T16" fmla="*/ 3975 w 8691"/>
                <a:gd name="T17" fmla="*/ 5425 h 5508"/>
                <a:gd name="T18" fmla="*/ 5833 w 8691"/>
                <a:gd name="T19" fmla="*/ 5225 h 5508"/>
                <a:gd name="T20" fmla="*/ 6983 w 8691"/>
                <a:gd name="T21" fmla="*/ 4850 h 5508"/>
                <a:gd name="T22" fmla="*/ 7950 w 8691"/>
                <a:gd name="T23" fmla="*/ 4533 h 5508"/>
                <a:gd name="T24" fmla="*/ 8525 w 8691"/>
                <a:gd name="T25" fmla="*/ 5258 h 5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91" h="5508">
                  <a:moveTo>
                    <a:pt x="8691" y="5292"/>
                  </a:moveTo>
                  <a:cubicBezTo>
                    <a:pt x="8558" y="5050"/>
                    <a:pt x="8141" y="4208"/>
                    <a:pt x="7916" y="3808"/>
                  </a:cubicBezTo>
                  <a:cubicBezTo>
                    <a:pt x="7691" y="3408"/>
                    <a:pt x="7575" y="3217"/>
                    <a:pt x="7358" y="2908"/>
                  </a:cubicBezTo>
                  <a:cubicBezTo>
                    <a:pt x="7150" y="2600"/>
                    <a:pt x="6983" y="2317"/>
                    <a:pt x="6633" y="1967"/>
                  </a:cubicBezTo>
                  <a:cubicBezTo>
                    <a:pt x="6291" y="1617"/>
                    <a:pt x="5950" y="1133"/>
                    <a:pt x="5291" y="817"/>
                  </a:cubicBezTo>
                  <a:cubicBezTo>
                    <a:pt x="4633" y="500"/>
                    <a:pt x="3775" y="0"/>
                    <a:pt x="2675" y="75"/>
                  </a:cubicBezTo>
                  <a:cubicBezTo>
                    <a:pt x="1575" y="150"/>
                    <a:pt x="900" y="225"/>
                    <a:pt x="375" y="1742"/>
                  </a:cubicBezTo>
                  <a:cubicBezTo>
                    <a:pt x="0" y="3217"/>
                    <a:pt x="733" y="4325"/>
                    <a:pt x="1400" y="4708"/>
                  </a:cubicBezTo>
                  <a:cubicBezTo>
                    <a:pt x="2066" y="5100"/>
                    <a:pt x="3233" y="5367"/>
                    <a:pt x="3975" y="5425"/>
                  </a:cubicBezTo>
                  <a:cubicBezTo>
                    <a:pt x="4716" y="5508"/>
                    <a:pt x="5325" y="5317"/>
                    <a:pt x="5833" y="5225"/>
                  </a:cubicBezTo>
                  <a:cubicBezTo>
                    <a:pt x="6375" y="5158"/>
                    <a:pt x="6683" y="4958"/>
                    <a:pt x="6983" y="4850"/>
                  </a:cubicBezTo>
                  <a:cubicBezTo>
                    <a:pt x="7333" y="4733"/>
                    <a:pt x="7691" y="4467"/>
                    <a:pt x="7950" y="4533"/>
                  </a:cubicBezTo>
                  <a:cubicBezTo>
                    <a:pt x="8208" y="4600"/>
                    <a:pt x="8408" y="5108"/>
                    <a:pt x="8525" y="5258"/>
                  </a:cubicBezTo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87" name="Freeform 323">
              <a:extLst>
                <a:ext uri="{FF2B5EF4-FFF2-40B4-BE49-F238E27FC236}">
                  <a16:creationId xmlns:a16="http://schemas.microsoft.com/office/drawing/2014/main" id="{D453D98F-FC0D-4991-9A09-689B636C7B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4" y="1873"/>
              <a:ext cx="1037" cy="814"/>
            </a:xfrm>
            <a:custGeom>
              <a:avLst/>
              <a:gdLst>
                <a:gd name="T0" fmla="*/ 1037 w 1037"/>
                <a:gd name="T1" fmla="*/ 782 h 814"/>
                <a:gd name="T2" fmla="*/ 944 w 1037"/>
                <a:gd name="T3" fmla="*/ 562 h 814"/>
                <a:gd name="T4" fmla="*/ 878 w 1037"/>
                <a:gd name="T5" fmla="*/ 429 h 814"/>
                <a:gd name="T6" fmla="*/ 791 w 1037"/>
                <a:gd name="T7" fmla="*/ 290 h 814"/>
                <a:gd name="T8" fmla="*/ 631 w 1037"/>
                <a:gd name="T9" fmla="*/ 120 h 814"/>
                <a:gd name="T10" fmla="*/ 319 w 1037"/>
                <a:gd name="T11" fmla="*/ 11 h 814"/>
                <a:gd name="T12" fmla="*/ 45 w 1037"/>
                <a:gd name="T13" fmla="*/ 257 h 814"/>
                <a:gd name="T14" fmla="*/ 167 w 1037"/>
                <a:gd name="T15" fmla="*/ 695 h 814"/>
                <a:gd name="T16" fmla="*/ 474 w 1037"/>
                <a:gd name="T17" fmla="*/ 801 h 814"/>
                <a:gd name="T18" fmla="*/ 696 w 1037"/>
                <a:gd name="T19" fmla="*/ 772 h 814"/>
                <a:gd name="T20" fmla="*/ 833 w 1037"/>
                <a:gd name="T21" fmla="*/ 716 h 814"/>
                <a:gd name="T22" fmla="*/ 949 w 1037"/>
                <a:gd name="T23" fmla="*/ 670 h 814"/>
                <a:gd name="T24" fmla="*/ 1017 w 1037"/>
                <a:gd name="T25" fmla="*/ 777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7" h="814">
                  <a:moveTo>
                    <a:pt x="1037" y="782"/>
                  </a:moveTo>
                  <a:cubicBezTo>
                    <a:pt x="1021" y="746"/>
                    <a:pt x="971" y="622"/>
                    <a:pt x="944" y="562"/>
                  </a:cubicBezTo>
                  <a:cubicBezTo>
                    <a:pt x="918" y="503"/>
                    <a:pt x="904" y="475"/>
                    <a:pt x="878" y="429"/>
                  </a:cubicBezTo>
                  <a:cubicBezTo>
                    <a:pt x="853" y="384"/>
                    <a:pt x="833" y="342"/>
                    <a:pt x="791" y="290"/>
                  </a:cubicBezTo>
                  <a:cubicBezTo>
                    <a:pt x="751" y="239"/>
                    <a:pt x="710" y="167"/>
                    <a:pt x="631" y="120"/>
                  </a:cubicBezTo>
                  <a:cubicBezTo>
                    <a:pt x="553" y="74"/>
                    <a:pt x="450" y="0"/>
                    <a:pt x="319" y="11"/>
                  </a:cubicBezTo>
                  <a:cubicBezTo>
                    <a:pt x="188" y="22"/>
                    <a:pt x="107" y="33"/>
                    <a:pt x="45" y="257"/>
                  </a:cubicBezTo>
                  <a:cubicBezTo>
                    <a:pt x="0" y="475"/>
                    <a:pt x="87" y="639"/>
                    <a:pt x="167" y="695"/>
                  </a:cubicBezTo>
                  <a:cubicBezTo>
                    <a:pt x="246" y="753"/>
                    <a:pt x="386" y="793"/>
                    <a:pt x="474" y="801"/>
                  </a:cubicBezTo>
                  <a:cubicBezTo>
                    <a:pt x="563" y="814"/>
                    <a:pt x="635" y="785"/>
                    <a:pt x="696" y="772"/>
                  </a:cubicBezTo>
                  <a:cubicBezTo>
                    <a:pt x="761" y="762"/>
                    <a:pt x="797" y="732"/>
                    <a:pt x="833" y="716"/>
                  </a:cubicBezTo>
                  <a:cubicBezTo>
                    <a:pt x="875" y="699"/>
                    <a:pt x="918" y="660"/>
                    <a:pt x="949" y="670"/>
                  </a:cubicBezTo>
                  <a:cubicBezTo>
                    <a:pt x="979" y="679"/>
                    <a:pt x="1003" y="754"/>
                    <a:pt x="1017" y="777"/>
                  </a:cubicBezTo>
                </a:path>
              </a:pathLst>
            </a:custGeom>
            <a:noFill/>
            <a:ln w="55563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91" name="Group 327">
            <a:extLst>
              <a:ext uri="{FF2B5EF4-FFF2-40B4-BE49-F238E27FC236}">
                <a16:creationId xmlns:a16="http://schemas.microsoft.com/office/drawing/2014/main" id="{45C6B0E7-548D-4C67-8EB3-4561C40ACCE5}"/>
              </a:ext>
            </a:extLst>
          </p:cNvPr>
          <p:cNvGrpSpPr>
            <a:grpSpLocks/>
          </p:cNvGrpSpPr>
          <p:nvPr/>
        </p:nvGrpSpPr>
        <p:grpSpPr bwMode="auto">
          <a:xfrm>
            <a:off x="5491163" y="2076450"/>
            <a:ext cx="1778000" cy="2159000"/>
            <a:chOff x="2544" y="1308"/>
            <a:chExt cx="1120" cy="1360"/>
          </a:xfrm>
        </p:grpSpPr>
        <p:sp>
          <p:nvSpPr>
            <p:cNvPr id="62789" name="Freeform 325">
              <a:extLst>
                <a:ext uri="{FF2B5EF4-FFF2-40B4-BE49-F238E27FC236}">
                  <a16:creationId xmlns:a16="http://schemas.microsoft.com/office/drawing/2014/main" id="{AE85DE64-793C-4B90-9240-96057140F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4" y="1308"/>
              <a:ext cx="1120" cy="1360"/>
            </a:xfrm>
            <a:custGeom>
              <a:avLst/>
              <a:gdLst>
                <a:gd name="T0" fmla="*/ 8841 w 9391"/>
                <a:gd name="T1" fmla="*/ 9208 h 9208"/>
                <a:gd name="T2" fmla="*/ 7166 w 9391"/>
                <a:gd name="T3" fmla="*/ 6183 h 9208"/>
                <a:gd name="T4" fmla="*/ 5841 w 9391"/>
                <a:gd name="T5" fmla="*/ 4833 h 9208"/>
                <a:gd name="T6" fmla="*/ 3566 w 9391"/>
                <a:gd name="T7" fmla="*/ 3808 h 9208"/>
                <a:gd name="T8" fmla="*/ 1316 w 9391"/>
                <a:gd name="T9" fmla="*/ 3958 h 9208"/>
                <a:gd name="T10" fmla="*/ 16 w 9391"/>
                <a:gd name="T11" fmla="*/ 4858 h 9208"/>
                <a:gd name="T12" fmla="*/ 1200 w 9391"/>
                <a:gd name="T13" fmla="*/ 2058 h 9208"/>
                <a:gd name="T14" fmla="*/ 4391 w 9391"/>
                <a:gd name="T15" fmla="*/ 333 h 9208"/>
                <a:gd name="T16" fmla="*/ 7291 w 9391"/>
                <a:gd name="T17" fmla="*/ 58 h 9208"/>
                <a:gd name="T18" fmla="*/ 9391 w 9391"/>
                <a:gd name="T19" fmla="*/ 358 h 9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91" h="9208">
                  <a:moveTo>
                    <a:pt x="8841" y="9208"/>
                  </a:moveTo>
                  <a:cubicBezTo>
                    <a:pt x="8566" y="8708"/>
                    <a:pt x="7666" y="6908"/>
                    <a:pt x="7166" y="6183"/>
                  </a:cubicBezTo>
                  <a:cubicBezTo>
                    <a:pt x="6666" y="5458"/>
                    <a:pt x="6441" y="5225"/>
                    <a:pt x="5841" y="4833"/>
                  </a:cubicBezTo>
                  <a:cubicBezTo>
                    <a:pt x="5241" y="4442"/>
                    <a:pt x="4316" y="3950"/>
                    <a:pt x="3566" y="3808"/>
                  </a:cubicBezTo>
                  <a:cubicBezTo>
                    <a:pt x="2816" y="3667"/>
                    <a:pt x="1908" y="3783"/>
                    <a:pt x="1316" y="3958"/>
                  </a:cubicBezTo>
                  <a:cubicBezTo>
                    <a:pt x="725" y="4133"/>
                    <a:pt x="33" y="5175"/>
                    <a:pt x="16" y="4858"/>
                  </a:cubicBezTo>
                  <a:cubicBezTo>
                    <a:pt x="0" y="4542"/>
                    <a:pt x="475" y="2808"/>
                    <a:pt x="1200" y="2058"/>
                  </a:cubicBezTo>
                  <a:cubicBezTo>
                    <a:pt x="1925" y="1308"/>
                    <a:pt x="3375" y="667"/>
                    <a:pt x="4391" y="333"/>
                  </a:cubicBezTo>
                  <a:cubicBezTo>
                    <a:pt x="5408" y="0"/>
                    <a:pt x="6458" y="58"/>
                    <a:pt x="7291" y="58"/>
                  </a:cubicBezTo>
                  <a:cubicBezTo>
                    <a:pt x="8125" y="58"/>
                    <a:pt x="8958" y="300"/>
                    <a:pt x="9391" y="358"/>
                  </a:cubicBezTo>
                </a:path>
              </a:pathLst>
            </a:custGeom>
            <a:solidFill>
              <a:srgbClr val="CC99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90" name="Freeform 326">
              <a:extLst>
                <a:ext uri="{FF2B5EF4-FFF2-40B4-BE49-F238E27FC236}">
                  <a16:creationId xmlns:a16="http://schemas.microsoft.com/office/drawing/2014/main" id="{69875AB8-FA8F-4732-9C52-670B9D399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4" y="1308"/>
              <a:ext cx="1120" cy="1360"/>
            </a:xfrm>
            <a:custGeom>
              <a:avLst/>
              <a:gdLst>
                <a:gd name="T0" fmla="*/ 1055 w 1120"/>
                <a:gd name="T1" fmla="*/ 1360 h 1360"/>
                <a:gd name="T2" fmla="*/ 855 w 1120"/>
                <a:gd name="T3" fmla="*/ 913 h 1360"/>
                <a:gd name="T4" fmla="*/ 697 w 1120"/>
                <a:gd name="T5" fmla="*/ 714 h 1360"/>
                <a:gd name="T6" fmla="*/ 425 w 1120"/>
                <a:gd name="T7" fmla="*/ 562 h 1360"/>
                <a:gd name="T8" fmla="*/ 157 w 1120"/>
                <a:gd name="T9" fmla="*/ 584 h 1360"/>
                <a:gd name="T10" fmla="*/ 2 w 1120"/>
                <a:gd name="T11" fmla="*/ 717 h 1360"/>
                <a:gd name="T12" fmla="*/ 143 w 1120"/>
                <a:gd name="T13" fmla="*/ 304 h 1360"/>
                <a:gd name="T14" fmla="*/ 524 w 1120"/>
                <a:gd name="T15" fmla="*/ 49 h 1360"/>
                <a:gd name="T16" fmla="*/ 870 w 1120"/>
                <a:gd name="T17" fmla="*/ 8 h 1360"/>
                <a:gd name="T18" fmla="*/ 1120 w 1120"/>
                <a:gd name="T19" fmla="*/ 52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20" h="1360">
                  <a:moveTo>
                    <a:pt x="1055" y="1360"/>
                  </a:moveTo>
                  <a:cubicBezTo>
                    <a:pt x="1022" y="1286"/>
                    <a:pt x="915" y="1020"/>
                    <a:pt x="855" y="913"/>
                  </a:cubicBezTo>
                  <a:cubicBezTo>
                    <a:pt x="795" y="806"/>
                    <a:pt x="768" y="772"/>
                    <a:pt x="697" y="714"/>
                  </a:cubicBezTo>
                  <a:cubicBezTo>
                    <a:pt x="625" y="656"/>
                    <a:pt x="515" y="583"/>
                    <a:pt x="425" y="562"/>
                  </a:cubicBezTo>
                  <a:cubicBezTo>
                    <a:pt x="336" y="541"/>
                    <a:pt x="228" y="559"/>
                    <a:pt x="157" y="584"/>
                  </a:cubicBezTo>
                  <a:cubicBezTo>
                    <a:pt x="86" y="610"/>
                    <a:pt x="4" y="764"/>
                    <a:pt x="2" y="717"/>
                  </a:cubicBezTo>
                  <a:cubicBezTo>
                    <a:pt x="0" y="671"/>
                    <a:pt x="57" y="414"/>
                    <a:pt x="143" y="304"/>
                  </a:cubicBezTo>
                  <a:cubicBezTo>
                    <a:pt x="230" y="193"/>
                    <a:pt x="403" y="98"/>
                    <a:pt x="524" y="49"/>
                  </a:cubicBezTo>
                  <a:cubicBezTo>
                    <a:pt x="645" y="0"/>
                    <a:pt x="770" y="8"/>
                    <a:pt x="870" y="8"/>
                  </a:cubicBezTo>
                  <a:cubicBezTo>
                    <a:pt x="969" y="8"/>
                    <a:pt x="1069" y="44"/>
                    <a:pt x="1120" y="52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94" name="Group 330">
            <a:extLst>
              <a:ext uri="{FF2B5EF4-FFF2-40B4-BE49-F238E27FC236}">
                <a16:creationId xmlns:a16="http://schemas.microsoft.com/office/drawing/2014/main" id="{E1DDA33E-89FF-410D-8687-E5A6D886C084}"/>
              </a:ext>
            </a:extLst>
          </p:cNvPr>
          <p:cNvGrpSpPr>
            <a:grpSpLocks/>
          </p:cNvGrpSpPr>
          <p:nvPr/>
        </p:nvGrpSpPr>
        <p:grpSpPr bwMode="auto">
          <a:xfrm>
            <a:off x="2592389" y="3236913"/>
            <a:ext cx="388937" cy="595312"/>
            <a:chOff x="718" y="2039"/>
            <a:chExt cx="245" cy="375"/>
          </a:xfrm>
        </p:grpSpPr>
        <p:sp>
          <p:nvSpPr>
            <p:cNvPr id="62792" name="Freeform 328">
              <a:extLst>
                <a:ext uri="{FF2B5EF4-FFF2-40B4-BE49-F238E27FC236}">
                  <a16:creationId xmlns:a16="http://schemas.microsoft.com/office/drawing/2014/main" id="{388957BF-2EE1-4034-BA91-9476910E020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" y="2039"/>
              <a:ext cx="245" cy="375"/>
            </a:xfrm>
            <a:custGeom>
              <a:avLst/>
              <a:gdLst>
                <a:gd name="T0" fmla="*/ 143 w 4105"/>
                <a:gd name="T1" fmla="*/ 2960 h 5079"/>
                <a:gd name="T2" fmla="*/ 650 w 4105"/>
                <a:gd name="T3" fmla="*/ 2137 h 5079"/>
                <a:gd name="T4" fmla="*/ 783 w 4105"/>
                <a:gd name="T5" fmla="*/ 1727 h 5079"/>
                <a:gd name="T6" fmla="*/ 964 w 4105"/>
                <a:gd name="T7" fmla="*/ 827 h 5079"/>
                <a:gd name="T8" fmla="*/ 1772 w 4105"/>
                <a:gd name="T9" fmla="*/ 143 h 5079"/>
                <a:gd name="T10" fmla="*/ 2946 w 4105"/>
                <a:gd name="T11" fmla="*/ 110 h 5079"/>
                <a:gd name="T12" fmla="*/ 3864 w 4105"/>
                <a:gd name="T13" fmla="*/ 802 h 5079"/>
                <a:gd name="T14" fmla="*/ 4103 w 4105"/>
                <a:gd name="T15" fmla="*/ 1689 h 5079"/>
                <a:gd name="T16" fmla="*/ 3864 w 4105"/>
                <a:gd name="T17" fmla="*/ 2403 h 5079"/>
                <a:gd name="T18" fmla="*/ 3491 w 4105"/>
                <a:gd name="T19" fmla="*/ 2817 h 5079"/>
                <a:gd name="T20" fmla="*/ 3361 w 4105"/>
                <a:gd name="T21" fmla="*/ 3125 h 5079"/>
                <a:gd name="T22" fmla="*/ 3385 w 4105"/>
                <a:gd name="T23" fmla="*/ 3619 h 5079"/>
                <a:gd name="T24" fmla="*/ 3108 w 4105"/>
                <a:gd name="T25" fmla="*/ 4337 h 5079"/>
                <a:gd name="T26" fmla="*/ 2374 w 4105"/>
                <a:gd name="T27" fmla="*/ 4952 h 5079"/>
                <a:gd name="T28" fmla="*/ 1072 w 4105"/>
                <a:gd name="T29" fmla="*/ 4918 h 5079"/>
                <a:gd name="T30" fmla="*/ 153 w 4105"/>
                <a:gd name="T31" fmla="*/ 3982 h 5079"/>
                <a:gd name="T32" fmla="*/ 143 w 4105"/>
                <a:gd name="T33" fmla="*/ 2960 h 50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105" h="5079">
                  <a:moveTo>
                    <a:pt x="143" y="2960"/>
                  </a:moveTo>
                  <a:cubicBezTo>
                    <a:pt x="226" y="2653"/>
                    <a:pt x="540" y="2343"/>
                    <a:pt x="650" y="2137"/>
                  </a:cubicBezTo>
                  <a:cubicBezTo>
                    <a:pt x="759" y="1930"/>
                    <a:pt x="730" y="1943"/>
                    <a:pt x="783" y="1727"/>
                  </a:cubicBezTo>
                  <a:cubicBezTo>
                    <a:pt x="837" y="1511"/>
                    <a:pt x="797" y="1090"/>
                    <a:pt x="964" y="827"/>
                  </a:cubicBezTo>
                  <a:cubicBezTo>
                    <a:pt x="1130" y="563"/>
                    <a:pt x="1441" y="264"/>
                    <a:pt x="1772" y="143"/>
                  </a:cubicBezTo>
                  <a:cubicBezTo>
                    <a:pt x="2103" y="22"/>
                    <a:pt x="2597" y="0"/>
                    <a:pt x="2946" y="110"/>
                  </a:cubicBezTo>
                  <a:cubicBezTo>
                    <a:pt x="3294" y="220"/>
                    <a:pt x="3669" y="539"/>
                    <a:pt x="3864" y="802"/>
                  </a:cubicBezTo>
                  <a:cubicBezTo>
                    <a:pt x="4059" y="1065"/>
                    <a:pt x="4105" y="1423"/>
                    <a:pt x="4103" y="1689"/>
                  </a:cubicBezTo>
                  <a:cubicBezTo>
                    <a:pt x="4102" y="1955"/>
                    <a:pt x="3965" y="2218"/>
                    <a:pt x="3864" y="2403"/>
                  </a:cubicBezTo>
                  <a:cubicBezTo>
                    <a:pt x="3763" y="2589"/>
                    <a:pt x="3573" y="2697"/>
                    <a:pt x="3491" y="2817"/>
                  </a:cubicBezTo>
                  <a:cubicBezTo>
                    <a:pt x="3410" y="2938"/>
                    <a:pt x="3377" y="2992"/>
                    <a:pt x="3361" y="3125"/>
                  </a:cubicBezTo>
                  <a:cubicBezTo>
                    <a:pt x="3346" y="3258"/>
                    <a:pt x="3427" y="3417"/>
                    <a:pt x="3385" y="3619"/>
                  </a:cubicBezTo>
                  <a:cubicBezTo>
                    <a:pt x="3342" y="3821"/>
                    <a:pt x="3276" y="4117"/>
                    <a:pt x="3108" y="4337"/>
                  </a:cubicBezTo>
                  <a:cubicBezTo>
                    <a:pt x="2941" y="4558"/>
                    <a:pt x="2713" y="4858"/>
                    <a:pt x="2374" y="4952"/>
                  </a:cubicBezTo>
                  <a:cubicBezTo>
                    <a:pt x="2036" y="5046"/>
                    <a:pt x="1443" y="5079"/>
                    <a:pt x="1072" y="4918"/>
                  </a:cubicBezTo>
                  <a:cubicBezTo>
                    <a:pt x="702" y="4757"/>
                    <a:pt x="306" y="4308"/>
                    <a:pt x="153" y="3982"/>
                  </a:cubicBezTo>
                  <a:cubicBezTo>
                    <a:pt x="0" y="3657"/>
                    <a:pt x="144" y="3173"/>
                    <a:pt x="143" y="2960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93" name="Freeform 329">
              <a:extLst>
                <a:ext uri="{FF2B5EF4-FFF2-40B4-BE49-F238E27FC236}">
                  <a16:creationId xmlns:a16="http://schemas.microsoft.com/office/drawing/2014/main" id="{B21A33C2-CB87-4A97-B964-E00B01D7B704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" y="2039"/>
              <a:ext cx="245" cy="375"/>
            </a:xfrm>
            <a:custGeom>
              <a:avLst/>
              <a:gdLst>
                <a:gd name="T0" fmla="*/ 8 w 245"/>
                <a:gd name="T1" fmla="*/ 219 h 375"/>
                <a:gd name="T2" fmla="*/ 38 w 245"/>
                <a:gd name="T3" fmla="*/ 158 h 375"/>
                <a:gd name="T4" fmla="*/ 46 w 245"/>
                <a:gd name="T5" fmla="*/ 128 h 375"/>
                <a:gd name="T6" fmla="*/ 57 w 245"/>
                <a:gd name="T7" fmla="*/ 61 h 375"/>
                <a:gd name="T8" fmla="*/ 105 w 245"/>
                <a:gd name="T9" fmla="*/ 11 h 375"/>
                <a:gd name="T10" fmla="*/ 175 w 245"/>
                <a:gd name="T11" fmla="*/ 8 h 375"/>
                <a:gd name="T12" fmla="*/ 230 w 245"/>
                <a:gd name="T13" fmla="*/ 59 h 375"/>
                <a:gd name="T14" fmla="*/ 244 w 245"/>
                <a:gd name="T15" fmla="*/ 125 h 375"/>
                <a:gd name="T16" fmla="*/ 230 w 245"/>
                <a:gd name="T17" fmla="*/ 178 h 375"/>
                <a:gd name="T18" fmla="*/ 208 w 245"/>
                <a:gd name="T19" fmla="*/ 208 h 375"/>
                <a:gd name="T20" fmla="*/ 200 w 245"/>
                <a:gd name="T21" fmla="*/ 231 h 375"/>
                <a:gd name="T22" fmla="*/ 202 w 245"/>
                <a:gd name="T23" fmla="*/ 267 h 375"/>
                <a:gd name="T24" fmla="*/ 185 w 245"/>
                <a:gd name="T25" fmla="*/ 320 h 375"/>
                <a:gd name="T26" fmla="*/ 141 w 245"/>
                <a:gd name="T27" fmla="*/ 366 h 375"/>
                <a:gd name="T28" fmla="*/ 64 w 245"/>
                <a:gd name="T29" fmla="*/ 363 h 375"/>
                <a:gd name="T30" fmla="*/ 9 w 245"/>
                <a:gd name="T31" fmla="*/ 294 h 375"/>
                <a:gd name="T32" fmla="*/ 8 w 245"/>
                <a:gd name="T33" fmla="*/ 219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5" h="375">
                  <a:moveTo>
                    <a:pt x="8" y="219"/>
                  </a:moveTo>
                  <a:cubicBezTo>
                    <a:pt x="13" y="196"/>
                    <a:pt x="32" y="173"/>
                    <a:pt x="38" y="158"/>
                  </a:cubicBezTo>
                  <a:cubicBezTo>
                    <a:pt x="45" y="143"/>
                    <a:pt x="43" y="144"/>
                    <a:pt x="46" y="128"/>
                  </a:cubicBezTo>
                  <a:cubicBezTo>
                    <a:pt x="50" y="112"/>
                    <a:pt x="47" y="81"/>
                    <a:pt x="57" y="61"/>
                  </a:cubicBezTo>
                  <a:cubicBezTo>
                    <a:pt x="67" y="42"/>
                    <a:pt x="86" y="20"/>
                    <a:pt x="105" y="11"/>
                  </a:cubicBezTo>
                  <a:cubicBezTo>
                    <a:pt x="125" y="2"/>
                    <a:pt x="155" y="0"/>
                    <a:pt x="175" y="8"/>
                  </a:cubicBezTo>
                  <a:cubicBezTo>
                    <a:pt x="196" y="16"/>
                    <a:pt x="219" y="40"/>
                    <a:pt x="230" y="59"/>
                  </a:cubicBezTo>
                  <a:cubicBezTo>
                    <a:pt x="242" y="79"/>
                    <a:pt x="245" y="105"/>
                    <a:pt x="244" y="125"/>
                  </a:cubicBezTo>
                  <a:cubicBezTo>
                    <a:pt x="244" y="144"/>
                    <a:pt x="236" y="164"/>
                    <a:pt x="230" y="178"/>
                  </a:cubicBezTo>
                  <a:cubicBezTo>
                    <a:pt x="224" y="191"/>
                    <a:pt x="213" y="199"/>
                    <a:pt x="208" y="208"/>
                  </a:cubicBezTo>
                  <a:cubicBezTo>
                    <a:pt x="203" y="217"/>
                    <a:pt x="201" y="221"/>
                    <a:pt x="200" y="231"/>
                  </a:cubicBezTo>
                  <a:cubicBezTo>
                    <a:pt x="199" y="241"/>
                    <a:pt x="204" y="252"/>
                    <a:pt x="202" y="267"/>
                  </a:cubicBezTo>
                  <a:cubicBezTo>
                    <a:pt x="199" y="282"/>
                    <a:pt x="195" y="304"/>
                    <a:pt x="185" y="320"/>
                  </a:cubicBezTo>
                  <a:cubicBezTo>
                    <a:pt x="175" y="337"/>
                    <a:pt x="162" y="359"/>
                    <a:pt x="141" y="366"/>
                  </a:cubicBezTo>
                  <a:cubicBezTo>
                    <a:pt x="121" y="373"/>
                    <a:pt x="86" y="375"/>
                    <a:pt x="64" y="363"/>
                  </a:cubicBezTo>
                  <a:cubicBezTo>
                    <a:pt x="42" y="351"/>
                    <a:pt x="18" y="318"/>
                    <a:pt x="9" y="294"/>
                  </a:cubicBezTo>
                  <a:cubicBezTo>
                    <a:pt x="0" y="270"/>
                    <a:pt x="8" y="234"/>
                    <a:pt x="8" y="219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797" name="Group 333">
            <a:extLst>
              <a:ext uri="{FF2B5EF4-FFF2-40B4-BE49-F238E27FC236}">
                <a16:creationId xmlns:a16="http://schemas.microsoft.com/office/drawing/2014/main" id="{86D36E61-F4B6-44CB-8C72-37E0500520DB}"/>
              </a:ext>
            </a:extLst>
          </p:cNvPr>
          <p:cNvGrpSpPr>
            <a:grpSpLocks/>
          </p:cNvGrpSpPr>
          <p:nvPr/>
        </p:nvGrpSpPr>
        <p:grpSpPr bwMode="auto">
          <a:xfrm>
            <a:off x="8774113" y="1633538"/>
            <a:ext cx="1287462" cy="2660650"/>
            <a:chOff x="4612" y="1029"/>
            <a:chExt cx="811" cy="1676"/>
          </a:xfrm>
        </p:grpSpPr>
        <p:sp>
          <p:nvSpPr>
            <p:cNvPr id="62795" name="Freeform 331">
              <a:extLst>
                <a:ext uri="{FF2B5EF4-FFF2-40B4-BE49-F238E27FC236}">
                  <a16:creationId xmlns:a16="http://schemas.microsoft.com/office/drawing/2014/main" id="{D5B0C16B-D37C-4BE4-A6CB-F8BE24159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2" y="1029"/>
              <a:ext cx="811" cy="1676"/>
            </a:xfrm>
            <a:custGeom>
              <a:avLst/>
              <a:gdLst>
                <a:gd name="T0" fmla="*/ 2748 w 3400"/>
                <a:gd name="T1" fmla="*/ 3422 h 5670"/>
                <a:gd name="T2" fmla="*/ 2729 w 3400"/>
                <a:gd name="T3" fmla="*/ 4453 h 5670"/>
                <a:gd name="T4" fmla="*/ 2560 w 3400"/>
                <a:gd name="T5" fmla="*/ 5011 h 5670"/>
                <a:gd name="T6" fmla="*/ 3186 w 3400"/>
                <a:gd name="T7" fmla="*/ 4818 h 5670"/>
                <a:gd name="T8" fmla="*/ 3309 w 3400"/>
                <a:gd name="T9" fmla="*/ 4960 h 5670"/>
                <a:gd name="T10" fmla="*/ 2631 w 3400"/>
                <a:gd name="T11" fmla="*/ 5257 h 5670"/>
                <a:gd name="T12" fmla="*/ 1593 w 3400"/>
                <a:gd name="T13" fmla="*/ 5655 h 5670"/>
                <a:gd name="T14" fmla="*/ 1934 w 3400"/>
                <a:gd name="T15" fmla="*/ 5169 h 5670"/>
                <a:gd name="T16" fmla="*/ 2135 w 3400"/>
                <a:gd name="T17" fmla="*/ 4505 h 5670"/>
                <a:gd name="T18" fmla="*/ 2155 w 3400"/>
                <a:gd name="T19" fmla="*/ 3448 h 5670"/>
                <a:gd name="T20" fmla="*/ 1950 w 3400"/>
                <a:gd name="T21" fmla="*/ 2406 h 5670"/>
                <a:gd name="T22" fmla="*/ 1071 w 3400"/>
                <a:gd name="T23" fmla="*/ 765 h 5670"/>
                <a:gd name="T24" fmla="*/ 72 w 3400"/>
                <a:gd name="T25" fmla="*/ 199 h 5670"/>
                <a:gd name="T26" fmla="*/ 646 w 3400"/>
                <a:gd name="T27" fmla="*/ 173 h 5670"/>
                <a:gd name="T28" fmla="*/ 1279 w 3400"/>
                <a:gd name="T29" fmla="*/ 434 h 5670"/>
                <a:gd name="T30" fmla="*/ 1652 w 3400"/>
                <a:gd name="T31" fmla="*/ 157 h 5670"/>
                <a:gd name="T32" fmla="*/ 2180 w 3400"/>
                <a:gd name="T33" fmla="*/ 113 h 5670"/>
                <a:gd name="T34" fmla="*/ 1853 w 3400"/>
                <a:gd name="T35" fmla="*/ 630 h 5670"/>
                <a:gd name="T36" fmla="*/ 2492 w 3400"/>
                <a:gd name="T37" fmla="*/ 2235 h 5670"/>
                <a:gd name="T38" fmla="*/ 2748 w 3400"/>
                <a:gd name="T39" fmla="*/ 3422 h 5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400" h="5670">
                  <a:moveTo>
                    <a:pt x="2748" y="3422"/>
                  </a:moveTo>
                  <a:cubicBezTo>
                    <a:pt x="2764" y="3644"/>
                    <a:pt x="2761" y="4189"/>
                    <a:pt x="2729" y="4453"/>
                  </a:cubicBezTo>
                  <a:cubicBezTo>
                    <a:pt x="2696" y="4717"/>
                    <a:pt x="2482" y="4952"/>
                    <a:pt x="2560" y="5011"/>
                  </a:cubicBezTo>
                  <a:cubicBezTo>
                    <a:pt x="2635" y="5073"/>
                    <a:pt x="3063" y="4825"/>
                    <a:pt x="3186" y="4818"/>
                  </a:cubicBezTo>
                  <a:cubicBezTo>
                    <a:pt x="3309" y="4807"/>
                    <a:pt x="3400" y="4887"/>
                    <a:pt x="3309" y="4960"/>
                  </a:cubicBezTo>
                  <a:cubicBezTo>
                    <a:pt x="3219" y="5032"/>
                    <a:pt x="2917" y="5141"/>
                    <a:pt x="2631" y="5257"/>
                  </a:cubicBezTo>
                  <a:cubicBezTo>
                    <a:pt x="2349" y="5371"/>
                    <a:pt x="1710" y="5670"/>
                    <a:pt x="1593" y="5655"/>
                  </a:cubicBezTo>
                  <a:cubicBezTo>
                    <a:pt x="1480" y="5639"/>
                    <a:pt x="1843" y="5360"/>
                    <a:pt x="1934" y="5169"/>
                  </a:cubicBezTo>
                  <a:cubicBezTo>
                    <a:pt x="2025" y="4978"/>
                    <a:pt x="2099" y="4792"/>
                    <a:pt x="2135" y="4505"/>
                  </a:cubicBezTo>
                  <a:cubicBezTo>
                    <a:pt x="2174" y="4218"/>
                    <a:pt x="2184" y="3799"/>
                    <a:pt x="2155" y="3448"/>
                  </a:cubicBezTo>
                  <a:cubicBezTo>
                    <a:pt x="2135" y="3293"/>
                    <a:pt x="2086" y="2758"/>
                    <a:pt x="1950" y="2406"/>
                  </a:cubicBezTo>
                  <a:cubicBezTo>
                    <a:pt x="1814" y="2054"/>
                    <a:pt x="1340" y="971"/>
                    <a:pt x="1071" y="765"/>
                  </a:cubicBezTo>
                  <a:cubicBezTo>
                    <a:pt x="798" y="555"/>
                    <a:pt x="140" y="297"/>
                    <a:pt x="72" y="199"/>
                  </a:cubicBezTo>
                  <a:cubicBezTo>
                    <a:pt x="0" y="100"/>
                    <a:pt x="445" y="134"/>
                    <a:pt x="646" y="173"/>
                  </a:cubicBezTo>
                  <a:cubicBezTo>
                    <a:pt x="987" y="294"/>
                    <a:pt x="964" y="261"/>
                    <a:pt x="1279" y="434"/>
                  </a:cubicBezTo>
                  <a:cubicBezTo>
                    <a:pt x="1548" y="225"/>
                    <a:pt x="1376" y="312"/>
                    <a:pt x="1652" y="157"/>
                  </a:cubicBezTo>
                  <a:cubicBezTo>
                    <a:pt x="1924" y="0"/>
                    <a:pt x="2177" y="20"/>
                    <a:pt x="2180" y="113"/>
                  </a:cubicBezTo>
                  <a:cubicBezTo>
                    <a:pt x="2213" y="191"/>
                    <a:pt x="1801" y="276"/>
                    <a:pt x="1853" y="630"/>
                  </a:cubicBezTo>
                  <a:cubicBezTo>
                    <a:pt x="1801" y="904"/>
                    <a:pt x="2323" y="1806"/>
                    <a:pt x="2492" y="2235"/>
                  </a:cubicBezTo>
                  <a:cubicBezTo>
                    <a:pt x="2628" y="2522"/>
                    <a:pt x="2725" y="3109"/>
                    <a:pt x="2748" y="3422"/>
                  </a:cubicBezTo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96" name="Freeform 332">
              <a:extLst>
                <a:ext uri="{FF2B5EF4-FFF2-40B4-BE49-F238E27FC236}">
                  <a16:creationId xmlns:a16="http://schemas.microsoft.com/office/drawing/2014/main" id="{7468DCAE-A80F-4166-99A0-792B04C802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2" y="1029"/>
              <a:ext cx="811" cy="1676"/>
            </a:xfrm>
            <a:custGeom>
              <a:avLst/>
              <a:gdLst>
                <a:gd name="T0" fmla="*/ 656 w 811"/>
                <a:gd name="T1" fmla="*/ 1012 h 1676"/>
                <a:gd name="T2" fmla="*/ 651 w 811"/>
                <a:gd name="T3" fmla="*/ 1316 h 1676"/>
                <a:gd name="T4" fmla="*/ 611 w 811"/>
                <a:gd name="T5" fmla="*/ 1481 h 1676"/>
                <a:gd name="T6" fmla="*/ 760 w 811"/>
                <a:gd name="T7" fmla="*/ 1424 h 1676"/>
                <a:gd name="T8" fmla="*/ 790 w 811"/>
                <a:gd name="T9" fmla="*/ 1466 h 1676"/>
                <a:gd name="T10" fmla="*/ 628 w 811"/>
                <a:gd name="T11" fmla="*/ 1554 h 1676"/>
                <a:gd name="T12" fmla="*/ 380 w 811"/>
                <a:gd name="T13" fmla="*/ 1672 h 1676"/>
                <a:gd name="T14" fmla="*/ 461 w 811"/>
                <a:gd name="T15" fmla="*/ 1528 h 1676"/>
                <a:gd name="T16" fmla="*/ 509 w 811"/>
                <a:gd name="T17" fmla="*/ 1332 h 1676"/>
                <a:gd name="T18" fmla="*/ 514 w 811"/>
                <a:gd name="T19" fmla="*/ 1019 h 1676"/>
                <a:gd name="T20" fmla="*/ 465 w 811"/>
                <a:gd name="T21" fmla="*/ 711 h 1676"/>
                <a:gd name="T22" fmla="*/ 256 w 811"/>
                <a:gd name="T23" fmla="*/ 227 h 1676"/>
                <a:gd name="T24" fmla="*/ 17 w 811"/>
                <a:gd name="T25" fmla="*/ 59 h 1676"/>
                <a:gd name="T26" fmla="*/ 154 w 811"/>
                <a:gd name="T27" fmla="*/ 52 h 1676"/>
                <a:gd name="T28" fmla="*/ 305 w 811"/>
                <a:gd name="T29" fmla="*/ 129 h 1676"/>
                <a:gd name="T30" fmla="*/ 394 w 811"/>
                <a:gd name="T31" fmla="*/ 47 h 1676"/>
                <a:gd name="T32" fmla="*/ 520 w 811"/>
                <a:gd name="T33" fmla="*/ 34 h 1676"/>
                <a:gd name="T34" fmla="*/ 442 w 811"/>
                <a:gd name="T35" fmla="*/ 187 h 1676"/>
                <a:gd name="T36" fmla="*/ 595 w 811"/>
                <a:gd name="T37" fmla="*/ 661 h 1676"/>
                <a:gd name="T38" fmla="*/ 656 w 811"/>
                <a:gd name="T39" fmla="*/ 1012 h 1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1" h="1676">
                  <a:moveTo>
                    <a:pt x="656" y="1012"/>
                  </a:moveTo>
                  <a:cubicBezTo>
                    <a:pt x="660" y="1077"/>
                    <a:pt x="659" y="1238"/>
                    <a:pt x="651" y="1316"/>
                  </a:cubicBezTo>
                  <a:cubicBezTo>
                    <a:pt x="643" y="1394"/>
                    <a:pt x="592" y="1464"/>
                    <a:pt x="611" y="1481"/>
                  </a:cubicBezTo>
                  <a:cubicBezTo>
                    <a:pt x="629" y="1500"/>
                    <a:pt x="731" y="1426"/>
                    <a:pt x="760" y="1424"/>
                  </a:cubicBezTo>
                  <a:cubicBezTo>
                    <a:pt x="790" y="1421"/>
                    <a:pt x="811" y="1445"/>
                    <a:pt x="790" y="1466"/>
                  </a:cubicBezTo>
                  <a:cubicBezTo>
                    <a:pt x="768" y="1488"/>
                    <a:pt x="696" y="1520"/>
                    <a:pt x="628" y="1554"/>
                  </a:cubicBezTo>
                  <a:cubicBezTo>
                    <a:pt x="560" y="1588"/>
                    <a:pt x="408" y="1676"/>
                    <a:pt x="380" y="1672"/>
                  </a:cubicBezTo>
                  <a:cubicBezTo>
                    <a:pt x="353" y="1667"/>
                    <a:pt x="440" y="1584"/>
                    <a:pt x="461" y="1528"/>
                  </a:cubicBezTo>
                  <a:cubicBezTo>
                    <a:pt x="483" y="1472"/>
                    <a:pt x="501" y="1417"/>
                    <a:pt x="509" y="1332"/>
                  </a:cubicBezTo>
                  <a:cubicBezTo>
                    <a:pt x="519" y="1247"/>
                    <a:pt x="521" y="1123"/>
                    <a:pt x="514" y="1019"/>
                  </a:cubicBezTo>
                  <a:cubicBezTo>
                    <a:pt x="509" y="974"/>
                    <a:pt x="498" y="815"/>
                    <a:pt x="465" y="711"/>
                  </a:cubicBezTo>
                  <a:cubicBezTo>
                    <a:pt x="433" y="607"/>
                    <a:pt x="320" y="287"/>
                    <a:pt x="256" y="227"/>
                  </a:cubicBezTo>
                  <a:cubicBezTo>
                    <a:pt x="190" y="164"/>
                    <a:pt x="33" y="88"/>
                    <a:pt x="17" y="59"/>
                  </a:cubicBezTo>
                  <a:cubicBezTo>
                    <a:pt x="0" y="30"/>
                    <a:pt x="106" y="40"/>
                    <a:pt x="154" y="52"/>
                  </a:cubicBezTo>
                  <a:cubicBezTo>
                    <a:pt x="235" y="87"/>
                    <a:pt x="230" y="78"/>
                    <a:pt x="305" y="129"/>
                  </a:cubicBezTo>
                  <a:cubicBezTo>
                    <a:pt x="369" y="67"/>
                    <a:pt x="328" y="93"/>
                    <a:pt x="394" y="47"/>
                  </a:cubicBezTo>
                  <a:cubicBezTo>
                    <a:pt x="459" y="0"/>
                    <a:pt x="519" y="6"/>
                    <a:pt x="520" y="34"/>
                  </a:cubicBezTo>
                  <a:cubicBezTo>
                    <a:pt x="528" y="57"/>
                    <a:pt x="430" y="82"/>
                    <a:pt x="442" y="187"/>
                  </a:cubicBezTo>
                  <a:cubicBezTo>
                    <a:pt x="430" y="268"/>
                    <a:pt x="554" y="534"/>
                    <a:pt x="595" y="661"/>
                  </a:cubicBezTo>
                  <a:cubicBezTo>
                    <a:pt x="627" y="746"/>
                    <a:pt x="650" y="919"/>
                    <a:pt x="656" y="1012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00" name="Group 336">
            <a:extLst>
              <a:ext uri="{FF2B5EF4-FFF2-40B4-BE49-F238E27FC236}">
                <a16:creationId xmlns:a16="http://schemas.microsoft.com/office/drawing/2014/main" id="{B6499920-21E1-4503-95F7-15A22399920B}"/>
              </a:ext>
            </a:extLst>
          </p:cNvPr>
          <p:cNvGrpSpPr>
            <a:grpSpLocks/>
          </p:cNvGrpSpPr>
          <p:nvPr/>
        </p:nvGrpSpPr>
        <p:grpSpPr bwMode="auto">
          <a:xfrm>
            <a:off x="9501189" y="3943351"/>
            <a:ext cx="185737" cy="239713"/>
            <a:chOff x="5070" y="2484"/>
            <a:chExt cx="117" cy="151"/>
          </a:xfrm>
        </p:grpSpPr>
        <p:sp>
          <p:nvSpPr>
            <p:cNvPr id="62798" name="Freeform 334">
              <a:extLst>
                <a:ext uri="{FF2B5EF4-FFF2-40B4-BE49-F238E27FC236}">
                  <a16:creationId xmlns:a16="http://schemas.microsoft.com/office/drawing/2014/main" id="{FD434BC9-EAFC-4F63-80BC-83FED5D772C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0" y="2484"/>
              <a:ext cx="117" cy="151"/>
            </a:xfrm>
            <a:custGeom>
              <a:avLst/>
              <a:gdLst>
                <a:gd name="T0" fmla="*/ 433 w 490"/>
                <a:gd name="T1" fmla="*/ 459 h 511"/>
                <a:gd name="T2" fmla="*/ 347 w 490"/>
                <a:gd name="T3" fmla="*/ 161 h 511"/>
                <a:gd name="T4" fmla="*/ 57 w 490"/>
                <a:gd name="T5" fmla="*/ 52 h 511"/>
                <a:gd name="T6" fmla="*/ 142 w 490"/>
                <a:gd name="T7" fmla="*/ 351 h 511"/>
                <a:gd name="T8" fmla="*/ 433 w 490"/>
                <a:gd name="T9" fmla="*/ 459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511">
                  <a:moveTo>
                    <a:pt x="433" y="459"/>
                  </a:moveTo>
                  <a:cubicBezTo>
                    <a:pt x="490" y="407"/>
                    <a:pt x="451" y="273"/>
                    <a:pt x="347" y="161"/>
                  </a:cubicBezTo>
                  <a:cubicBezTo>
                    <a:pt x="243" y="49"/>
                    <a:pt x="113" y="0"/>
                    <a:pt x="57" y="52"/>
                  </a:cubicBezTo>
                  <a:cubicBezTo>
                    <a:pt x="0" y="105"/>
                    <a:pt x="38" y="238"/>
                    <a:pt x="142" y="351"/>
                  </a:cubicBezTo>
                  <a:cubicBezTo>
                    <a:pt x="246" y="463"/>
                    <a:pt x="377" y="511"/>
                    <a:pt x="433" y="459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99" name="Freeform 335">
              <a:extLst>
                <a:ext uri="{FF2B5EF4-FFF2-40B4-BE49-F238E27FC236}">
                  <a16:creationId xmlns:a16="http://schemas.microsoft.com/office/drawing/2014/main" id="{74F096C1-0C7C-4F76-B968-E1EC42305F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0" y="2484"/>
              <a:ext cx="117" cy="151"/>
            </a:xfrm>
            <a:custGeom>
              <a:avLst/>
              <a:gdLst>
                <a:gd name="T0" fmla="*/ 103 w 117"/>
                <a:gd name="T1" fmla="*/ 135 h 151"/>
                <a:gd name="T2" fmla="*/ 83 w 117"/>
                <a:gd name="T3" fmla="*/ 47 h 151"/>
                <a:gd name="T4" fmla="*/ 14 w 117"/>
                <a:gd name="T5" fmla="*/ 15 h 151"/>
                <a:gd name="T6" fmla="*/ 34 w 117"/>
                <a:gd name="T7" fmla="*/ 103 h 151"/>
                <a:gd name="T8" fmla="*/ 103 w 117"/>
                <a:gd name="T9" fmla="*/ 13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51">
                  <a:moveTo>
                    <a:pt x="103" y="135"/>
                  </a:moveTo>
                  <a:cubicBezTo>
                    <a:pt x="117" y="120"/>
                    <a:pt x="108" y="80"/>
                    <a:pt x="83" y="47"/>
                  </a:cubicBezTo>
                  <a:cubicBezTo>
                    <a:pt x="58" y="14"/>
                    <a:pt x="27" y="0"/>
                    <a:pt x="14" y="15"/>
                  </a:cubicBezTo>
                  <a:cubicBezTo>
                    <a:pt x="0" y="31"/>
                    <a:pt x="9" y="70"/>
                    <a:pt x="34" y="103"/>
                  </a:cubicBezTo>
                  <a:cubicBezTo>
                    <a:pt x="59" y="137"/>
                    <a:pt x="90" y="151"/>
                    <a:pt x="103" y="135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03" name="Group 339">
            <a:extLst>
              <a:ext uri="{FF2B5EF4-FFF2-40B4-BE49-F238E27FC236}">
                <a16:creationId xmlns:a16="http://schemas.microsoft.com/office/drawing/2014/main" id="{1C69BC4F-F73D-458A-BCF2-B32F97F66FBE}"/>
              </a:ext>
            </a:extLst>
          </p:cNvPr>
          <p:cNvGrpSpPr>
            <a:grpSpLocks/>
          </p:cNvGrpSpPr>
          <p:nvPr/>
        </p:nvGrpSpPr>
        <p:grpSpPr bwMode="auto">
          <a:xfrm>
            <a:off x="9474200" y="3976688"/>
            <a:ext cx="185738" cy="239712"/>
            <a:chOff x="5053" y="2505"/>
            <a:chExt cx="117" cy="151"/>
          </a:xfrm>
        </p:grpSpPr>
        <p:sp>
          <p:nvSpPr>
            <p:cNvPr id="62801" name="Freeform 337">
              <a:extLst>
                <a:ext uri="{FF2B5EF4-FFF2-40B4-BE49-F238E27FC236}">
                  <a16:creationId xmlns:a16="http://schemas.microsoft.com/office/drawing/2014/main" id="{46C02CB5-68D0-4D25-9DD7-CFB0746B787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3" y="2505"/>
              <a:ext cx="117" cy="151"/>
            </a:xfrm>
            <a:custGeom>
              <a:avLst/>
              <a:gdLst>
                <a:gd name="T0" fmla="*/ 433 w 490"/>
                <a:gd name="T1" fmla="*/ 459 h 511"/>
                <a:gd name="T2" fmla="*/ 347 w 490"/>
                <a:gd name="T3" fmla="*/ 161 h 511"/>
                <a:gd name="T4" fmla="*/ 57 w 490"/>
                <a:gd name="T5" fmla="*/ 52 h 511"/>
                <a:gd name="T6" fmla="*/ 143 w 490"/>
                <a:gd name="T7" fmla="*/ 350 h 511"/>
                <a:gd name="T8" fmla="*/ 433 w 490"/>
                <a:gd name="T9" fmla="*/ 459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511">
                  <a:moveTo>
                    <a:pt x="433" y="459"/>
                  </a:moveTo>
                  <a:cubicBezTo>
                    <a:pt x="490" y="407"/>
                    <a:pt x="451" y="273"/>
                    <a:pt x="347" y="161"/>
                  </a:cubicBezTo>
                  <a:cubicBezTo>
                    <a:pt x="244" y="48"/>
                    <a:pt x="113" y="0"/>
                    <a:pt x="57" y="52"/>
                  </a:cubicBezTo>
                  <a:cubicBezTo>
                    <a:pt x="0" y="105"/>
                    <a:pt x="39" y="238"/>
                    <a:pt x="143" y="350"/>
                  </a:cubicBezTo>
                  <a:cubicBezTo>
                    <a:pt x="247" y="463"/>
                    <a:pt x="377" y="511"/>
                    <a:pt x="433" y="459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02" name="Freeform 338">
              <a:extLst>
                <a:ext uri="{FF2B5EF4-FFF2-40B4-BE49-F238E27FC236}">
                  <a16:creationId xmlns:a16="http://schemas.microsoft.com/office/drawing/2014/main" id="{65EC3F9B-A8BD-4543-8466-122C2C527F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3" y="2505"/>
              <a:ext cx="117" cy="151"/>
            </a:xfrm>
            <a:custGeom>
              <a:avLst/>
              <a:gdLst>
                <a:gd name="T0" fmla="*/ 103 w 117"/>
                <a:gd name="T1" fmla="*/ 135 h 151"/>
                <a:gd name="T2" fmla="*/ 83 w 117"/>
                <a:gd name="T3" fmla="*/ 47 h 151"/>
                <a:gd name="T4" fmla="*/ 14 w 117"/>
                <a:gd name="T5" fmla="*/ 15 h 151"/>
                <a:gd name="T6" fmla="*/ 34 w 117"/>
                <a:gd name="T7" fmla="*/ 103 h 151"/>
                <a:gd name="T8" fmla="*/ 103 w 117"/>
                <a:gd name="T9" fmla="*/ 13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51">
                  <a:moveTo>
                    <a:pt x="103" y="135"/>
                  </a:moveTo>
                  <a:cubicBezTo>
                    <a:pt x="117" y="120"/>
                    <a:pt x="108" y="80"/>
                    <a:pt x="83" y="47"/>
                  </a:cubicBezTo>
                  <a:cubicBezTo>
                    <a:pt x="58" y="14"/>
                    <a:pt x="27" y="0"/>
                    <a:pt x="14" y="15"/>
                  </a:cubicBezTo>
                  <a:cubicBezTo>
                    <a:pt x="0" y="31"/>
                    <a:pt x="9" y="70"/>
                    <a:pt x="34" y="103"/>
                  </a:cubicBezTo>
                  <a:cubicBezTo>
                    <a:pt x="59" y="137"/>
                    <a:pt x="90" y="151"/>
                    <a:pt x="103" y="135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06" name="Group 342">
            <a:extLst>
              <a:ext uri="{FF2B5EF4-FFF2-40B4-BE49-F238E27FC236}">
                <a16:creationId xmlns:a16="http://schemas.microsoft.com/office/drawing/2014/main" id="{8A80917F-A1DF-40FE-8563-8B05E339C069}"/>
              </a:ext>
            </a:extLst>
          </p:cNvPr>
          <p:cNvGrpSpPr>
            <a:grpSpLocks/>
          </p:cNvGrpSpPr>
          <p:nvPr/>
        </p:nvGrpSpPr>
        <p:grpSpPr bwMode="auto">
          <a:xfrm>
            <a:off x="9445625" y="4008438"/>
            <a:ext cx="185738" cy="239712"/>
            <a:chOff x="5035" y="2525"/>
            <a:chExt cx="117" cy="151"/>
          </a:xfrm>
        </p:grpSpPr>
        <p:sp>
          <p:nvSpPr>
            <p:cNvPr id="62804" name="Freeform 340">
              <a:extLst>
                <a:ext uri="{FF2B5EF4-FFF2-40B4-BE49-F238E27FC236}">
                  <a16:creationId xmlns:a16="http://schemas.microsoft.com/office/drawing/2014/main" id="{2C018B0A-ED30-4000-A41A-D667136CE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5" y="2525"/>
              <a:ext cx="117" cy="151"/>
            </a:xfrm>
            <a:custGeom>
              <a:avLst/>
              <a:gdLst>
                <a:gd name="T0" fmla="*/ 433 w 490"/>
                <a:gd name="T1" fmla="*/ 459 h 511"/>
                <a:gd name="T2" fmla="*/ 347 w 490"/>
                <a:gd name="T3" fmla="*/ 160 h 511"/>
                <a:gd name="T4" fmla="*/ 57 w 490"/>
                <a:gd name="T5" fmla="*/ 52 h 511"/>
                <a:gd name="T6" fmla="*/ 143 w 490"/>
                <a:gd name="T7" fmla="*/ 350 h 511"/>
                <a:gd name="T8" fmla="*/ 433 w 490"/>
                <a:gd name="T9" fmla="*/ 459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511">
                  <a:moveTo>
                    <a:pt x="433" y="459"/>
                  </a:moveTo>
                  <a:cubicBezTo>
                    <a:pt x="490" y="406"/>
                    <a:pt x="451" y="273"/>
                    <a:pt x="347" y="160"/>
                  </a:cubicBezTo>
                  <a:cubicBezTo>
                    <a:pt x="244" y="48"/>
                    <a:pt x="113" y="0"/>
                    <a:pt x="57" y="52"/>
                  </a:cubicBezTo>
                  <a:cubicBezTo>
                    <a:pt x="0" y="104"/>
                    <a:pt x="39" y="238"/>
                    <a:pt x="143" y="350"/>
                  </a:cubicBezTo>
                  <a:cubicBezTo>
                    <a:pt x="247" y="462"/>
                    <a:pt x="377" y="511"/>
                    <a:pt x="433" y="459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05" name="Freeform 341">
              <a:extLst>
                <a:ext uri="{FF2B5EF4-FFF2-40B4-BE49-F238E27FC236}">
                  <a16:creationId xmlns:a16="http://schemas.microsoft.com/office/drawing/2014/main" id="{AC7ED622-9CA4-4C44-B1E8-6B40154475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5" y="2525"/>
              <a:ext cx="117" cy="151"/>
            </a:xfrm>
            <a:custGeom>
              <a:avLst/>
              <a:gdLst>
                <a:gd name="T0" fmla="*/ 104 w 117"/>
                <a:gd name="T1" fmla="*/ 135 h 151"/>
                <a:gd name="T2" fmla="*/ 83 w 117"/>
                <a:gd name="T3" fmla="*/ 47 h 151"/>
                <a:gd name="T4" fmla="*/ 14 w 117"/>
                <a:gd name="T5" fmla="*/ 15 h 151"/>
                <a:gd name="T6" fmla="*/ 34 w 117"/>
                <a:gd name="T7" fmla="*/ 103 h 151"/>
                <a:gd name="T8" fmla="*/ 104 w 117"/>
                <a:gd name="T9" fmla="*/ 13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51">
                  <a:moveTo>
                    <a:pt x="104" y="135"/>
                  </a:moveTo>
                  <a:cubicBezTo>
                    <a:pt x="117" y="119"/>
                    <a:pt x="108" y="80"/>
                    <a:pt x="83" y="47"/>
                  </a:cubicBezTo>
                  <a:cubicBezTo>
                    <a:pt x="59" y="14"/>
                    <a:pt x="27" y="0"/>
                    <a:pt x="14" y="15"/>
                  </a:cubicBezTo>
                  <a:cubicBezTo>
                    <a:pt x="0" y="30"/>
                    <a:pt x="10" y="70"/>
                    <a:pt x="34" y="103"/>
                  </a:cubicBezTo>
                  <a:cubicBezTo>
                    <a:pt x="59" y="136"/>
                    <a:pt x="90" y="151"/>
                    <a:pt x="104" y="135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09" name="Group 345">
            <a:extLst>
              <a:ext uri="{FF2B5EF4-FFF2-40B4-BE49-F238E27FC236}">
                <a16:creationId xmlns:a16="http://schemas.microsoft.com/office/drawing/2014/main" id="{8207F024-EDB4-4624-AB49-277D0B514716}"/>
              </a:ext>
            </a:extLst>
          </p:cNvPr>
          <p:cNvGrpSpPr>
            <a:grpSpLocks/>
          </p:cNvGrpSpPr>
          <p:nvPr/>
        </p:nvGrpSpPr>
        <p:grpSpPr bwMode="auto">
          <a:xfrm>
            <a:off x="9421813" y="4038601"/>
            <a:ext cx="184150" cy="239713"/>
            <a:chOff x="5020" y="2544"/>
            <a:chExt cx="116" cy="151"/>
          </a:xfrm>
        </p:grpSpPr>
        <p:sp>
          <p:nvSpPr>
            <p:cNvPr id="62807" name="Freeform 343">
              <a:extLst>
                <a:ext uri="{FF2B5EF4-FFF2-40B4-BE49-F238E27FC236}">
                  <a16:creationId xmlns:a16="http://schemas.microsoft.com/office/drawing/2014/main" id="{11C12AF4-BF83-4613-80DF-A1796D33A7C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0" y="2544"/>
              <a:ext cx="116" cy="151"/>
            </a:xfrm>
            <a:custGeom>
              <a:avLst/>
              <a:gdLst>
                <a:gd name="T0" fmla="*/ 433 w 489"/>
                <a:gd name="T1" fmla="*/ 459 h 512"/>
                <a:gd name="T2" fmla="*/ 347 w 489"/>
                <a:gd name="T3" fmla="*/ 161 h 512"/>
                <a:gd name="T4" fmla="*/ 56 w 489"/>
                <a:gd name="T5" fmla="*/ 53 h 512"/>
                <a:gd name="T6" fmla="*/ 142 w 489"/>
                <a:gd name="T7" fmla="*/ 351 h 512"/>
                <a:gd name="T8" fmla="*/ 433 w 489"/>
                <a:gd name="T9" fmla="*/ 459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9" h="512">
                  <a:moveTo>
                    <a:pt x="433" y="459"/>
                  </a:moveTo>
                  <a:cubicBezTo>
                    <a:pt x="489" y="407"/>
                    <a:pt x="451" y="273"/>
                    <a:pt x="347" y="161"/>
                  </a:cubicBezTo>
                  <a:cubicBezTo>
                    <a:pt x="243" y="49"/>
                    <a:pt x="113" y="0"/>
                    <a:pt x="56" y="53"/>
                  </a:cubicBezTo>
                  <a:cubicBezTo>
                    <a:pt x="0" y="105"/>
                    <a:pt x="38" y="238"/>
                    <a:pt x="142" y="351"/>
                  </a:cubicBezTo>
                  <a:cubicBezTo>
                    <a:pt x="246" y="463"/>
                    <a:pt x="376" y="512"/>
                    <a:pt x="433" y="459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08" name="Freeform 344">
              <a:extLst>
                <a:ext uri="{FF2B5EF4-FFF2-40B4-BE49-F238E27FC236}">
                  <a16:creationId xmlns:a16="http://schemas.microsoft.com/office/drawing/2014/main" id="{193ABD9E-0FE7-4F0D-9632-140F6A6B6EB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0" y="2544"/>
              <a:ext cx="116" cy="151"/>
            </a:xfrm>
            <a:custGeom>
              <a:avLst/>
              <a:gdLst>
                <a:gd name="T0" fmla="*/ 103 w 116"/>
                <a:gd name="T1" fmla="*/ 136 h 151"/>
                <a:gd name="T2" fmla="*/ 82 w 116"/>
                <a:gd name="T3" fmla="*/ 48 h 151"/>
                <a:gd name="T4" fmla="*/ 13 w 116"/>
                <a:gd name="T5" fmla="*/ 16 h 151"/>
                <a:gd name="T6" fmla="*/ 33 w 116"/>
                <a:gd name="T7" fmla="*/ 104 h 151"/>
                <a:gd name="T8" fmla="*/ 103 w 116"/>
                <a:gd name="T9" fmla="*/ 13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51">
                  <a:moveTo>
                    <a:pt x="103" y="136"/>
                  </a:moveTo>
                  <a:cubicBezTo>
                    <a:pt x="116" y="120"/>
                    <a:pt x="107" y="81"/>
                    <a:pt x="82" y="48"/>
                  </a:cubicBezTo>
                  <a:cubicBezTo>
                    <a:pt x="58" y="14"/>
                    <a:pt x="26" y="0"/>
                    <a:pt x="13" y="16"/>
                  </a:cubicBezTo>
                  <a:cubicBezTo>
                    <a:pt x="0" y="31"/>
                    <a:pt x="9" y="70"/>
                    <a:pt x="33" y="104"/>
                  </a:cubicBezTo>
                  <a:cubicBezTo>
                    <a:pt x="58" y="137"/>
                    <a:pt x="89" y="151"/>
                    <a:pt x="103" y="136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12" name="Group 348">
            <a:extLst>
              <a:ext uri="{FF2B5EF4-FFF2-40B4-BE49-F238E27FC236}">
                <a16:creationId xmlns:a16="http://schemas.microsoft.com/office/drawing/2014/main" id="{149CAD5C-BA5C-4BB5-A161-F746B005CF0C}"/>
              </a:ext>
            </a:extLst>
          </p:cNvPr>
          <p:cNvGrpSpPr>
            <a:grpSpLocks/>
          </p:cNvGrpSpPr>
          <p:nvPr/>
        </p:nvGrpSpPr>
        <p:grpSpPr bwMode="auto">
          <a:xfrm>
            <a:off x="9401176" y="4084639"/>
            <a:ext cx="169863" cy="217487"/>
            <a:chOff x="5007" y="2573"/>
            <a:chExt cx="107" cy="137"/>
          </a:xfrm>
        </p:grpSpPr>
        <p:sp>
          <p:nvSpPr>
            <p:cNvPr id="62810" name="Freeform 346">
              <a:extLst>
                <a:ext uri="{FF2B5EF4-FFF2-40B4-BE49-F238E27FC236}">
                  <a16:creationId xmlns:a16="http://schemas.microsoft.com/office/drawing/2014/main" id="{3CB102CF-C002-4163-9710-7C97C7F3A1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7" y="2573"/>
              <a:ext cx="107" cy="137"/>
            </a:xfrm>
            <a:custGeom>
              <a:avLst/>
              <a:gdLst>
                <a:gd name="T0" fmla="*/ 389 w 445"/>
                <a:gd name="T1" fmla="*/ 412 h 464"/>
                <a:gd name="T2" fmla="*/ 323 w 445"/>
                <a:gd name="T3" fmla="*/ 138 h 464"/>
                <a:gd name="T4" fmla="*/ 55 w 445"/>
                <a:gd name="T5" fmla="*/ 51 h 464"/>
                <a:gd name="T6" fmla="*/ 122 w 445"/>
                <a:gd name="T7" fmla="*/ 325 h 464"/>
                <a:gd name="T8" fmla="*/ 389 w 445"/>
                <a:gd name="T9" fmla="*/ 412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64">
                  <a:moveTo>
                    <a:pt x="389" y="412"/>
                  </a:moveTo>
                  <a:cubicBezTo>
                    <a:pt x="445" y="361"/>
                    <a:pt x="416" y="238"/>
                    <a:pt x="323" y="138"/>
                  </a:cubicBezTo>
                  <a:cubicBezTo>
                    <a:pt x="231" y="39"/>
                    <a:pt x="111" y="0"/>
                    <a:pt x="55" y="51"/>
                  </a:cubicBezTo>
                  <a:cubicBezTo>
                    <a:pt x="0" y="103"/>
                    <a:pt x="29" y="226"/>
                    <a:pt x="122" y="325"/>
                  </a:cubicBezTo>
                  <a:cubicBezTo>
                    <a:pt x="214" y="425"/>
                    <a:pt x="334" y="464"/>
                    <a:pt x="389" y="412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11" name="Freeform 347">
              <a:extLst>
                <a:ext uri="{FF2B5EF4-FFF2-40B4-BE49-F238E27FC236}">
                  <a16:creationId xmlns:a16="http://schemas.microsoft.com/office/drawing/2014/main" id="{5AAD9507-1893-4652-9815-4487E41A7D5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7" y="2573"/>
              <a:ext cx="107" cy="137"/>
            </a:xfrm>
            <a:custGeom>
              <a:avLst/>
              <a:gdLst>
                <a:gd name="T0" fmla="*/ 93 w 107"/>
                <a:gd name="T1" fmla="*/ 121 h 137"/>
                <a:gd name="T2" fmla="*/ 77 w 107"/>
                <a:gd name="T3" fmla="*/ 40 h 137"/>
                <a:gd name="T4" fmla="*/ 13 w 107"/>
                <a:gd name="T5" fmla="*/ 15 h 137"/>
                <a:gd name="T6" fmla="*/ 29 w 107"/>
                <a:gd name="T7" fmla="*/ 96 h 137"/>
                <a:gd name="T8" fmla="*/ 93 w 107"/>
                <a:gd name="T9" fmla="*/ 12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137">
                  <a:moveTo>
                    <a:pt x="93" y="121"/>
                  </a:moveTo>
                  <a:cubicBezTo>
                    <a:pt x="107" y="106"/>
                    <a:pt x="100" y="70"/>
                    <a:pt x="77" y="40"/>
                  </a:cubicBezTo>
                  <a:cubicBezTo>
                    <a:pt x="55" y="11"/>
                    <a:pt x="27" y="0"/>
                    <a:pt x="13" y="15"/>
                  </a:cubicBezTo>
                  <a:cubicBezTo>
                    <a:pt x="0" y="30"/>
                    <a:pt x="7" y="66"/>
                    <a:pt x="29" y="96"/>
                  </a:cubicBezTo>
                  <a:cubicBezTo>
                    <a:pt x="51" y="125"/>
                    <a:pt x="80" y="137"/>
                    <a:pt x="93" y="121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15" name="Group 351">
            <a:extLst>
              <a:ext uri="{FF2B5EF4-FFF2-40B4-BE49-F238E27FC236}">
                <a16:creationId xmlns:a16="http://schemas.microsoft.com/office/drawing/2014/main" id="{73E82CF2-3554-4199-A662-ED9379D56008}"/>
              </a:ext>
            </a:extLst>
          </p:cNvPr>
          <p:cNvGrpSpPr>
            <a:grpSpLocks/>
          </p:cNvGrpSpPr>
          <p:nvPr/>
        </p:nvGrpSpPr>
        <p:grpSpPr bwMode="auto">
          <a:xfrm>
            <a:off x="9383713" y="4124326"/>
            <a:ext cx="152400" cy="193675"/>
            <a:chOff x="4996" y="2598"/>
            <a:chExt cx="96" cy="122"/>
          </a:xfrm>
        </p:grpSpPr>
        <p:sp>
          <p:nvSpPr>
            <p:cNvPr id="62813" name="Freeform 349">
              <a:extLst>
                <a:ext uri="{FF2B5EF4-FFF2-40B4-BE49-F238E27FC236}">
                  <a16:creationId xmlns:a16="http://schemas.microsoft.com/office/drawing/2014/main" id="{BB6D758A-DFA7-4FBF-B988-256D735A1D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" y="2598"/>
              <a:ext cx="96" cy="122"/>
            </a:xfrm>
            <a:custGeom>
              <a:avLst/>
              <a:gdLst>
                <a:gd name="T0" fmla="*/ 343 w 399"/>
                <a:gd name="T1" fmla="*/ 362 h 414"/>
                <a:gd name="T2" fmla="*/ 302 w 399"/>
                <a:gd name="T3" fmla="*/ 112 h 414"/>
                <a:gd name="T4" fmla="*/ 57 w 399"/>
                <a:gd name="T5" fmla="*/ 53 h 414"/>
                <a:gd name="T6" fmla="*/ 97 w 399"/>
                <a:gd name="T7" fmla="*/ 302 h 414"/>
                <a:gd name="T8" fmla="*/ 343 w 399"/>
                <a:gd name="T9" fmla="*/ 362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414">
                  <a:moveTo>
                    <a:pt x="343" y="362"/>
                  </a:moveTo>
                  <a:cubicBezTo>
                    <a:pt x="399" y="309"/>
                    <a:pt x="381" y="198"/>
                    <a:pt x="302" y="112"/>
                  </a:cubicBezTo>
                  <a:cubicBezTo>
                    <a:pt x="223" y="27"/>
                    <a:pt x="113" y="0"/>
                    <a:pt x="57" y="53"/>
                  </a:cubicBezTo>
                  <a:cubicBezTo>
                    <a:pt x="0" y="105"/>
                    <a:pt x="18" y="217"/>
                    <a:pt x="97" y="302"/>
                  </a:cubicBezTo>
                  <a:cubicBezTo>
                    <a:pt x="176" y="387"/>
                    <a:pt x="286" y="414"/>
                    <a:pt x="343" y="362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14" name="Freeform 350">
              <a:extLst>
                <a:ext uri="{FF2B5EF4-FFF2-40B4-BE49-F238E27FC236}">
                  <a16:creationId xmlns:a16="http://schemas.microsoft.com/office/drawing/2014/main" id="{8B15E357-5102-4BC4-95F2-0DEA548920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" y="2598"/>
              <a:ext cx="96" cy="122"/>
            </a:xfrm>
            <a:custGeom>
              <a:avLst/>
              <a:gdLst>
                <a:gd name="T0" fmla="*/ 82 w 96"/>
                <a:gd name="T1" fmla="*/ 107 h 122"/>
                <a:gd name="T2" fmla="*/ 72 w 96"/>
                <a:gd name="T3" fmla="*/ 33 h 122"/>
                <a:gd name="T4" fmla="*/ 14 w 96"/>
                <a:gd name="T5" fmla="*/ 15 h 122"/>
                <a:gd name="T6" fmla="*/ 24 w 96"/>
                <a:gd name="T7" fmla="*/ 89 h 122"/>
                <a:gd name="T8" fmla="*/ 82 w 96"/>
                <a:gd name="T9" fmla="*/ 10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22">
                  <a:moveTo>
                    <a:pt x="82" y="107"/>
                  </a:moveTo>
                  <a:cubicBezTo>
                    <a:pt x="96" y="91"/>
                    <a:pt x="91" y="58"/>
                    <a:pt x="72" y="33"/>
                  </a:cubicBezTo>
                  <a:cubicBezTo>
                    <a:pt x="54" y="8"/>
                    <a:pt x="27" y="0"/>
                    <a:pt x="14" y="15"/>
                  </a:cubicBezTo>
                  <a:cubicBezTo>
                    <a:pt x="0" y="31"/>
                    <a:pt x="5" y="64"/>
                    <a:pt x="24" y="89"/>
                  </a:cubicBezTo>
                  <a:cubicBezTo>
                    <a:pt x="42" y="114"/>
                    <a:pt x="69" y="122"/>
                    <a:pt x="82" y="107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18" name="Group 354">
            <a:extLst>
              <a:ext uri="{FF2B5EF4-FFF2-40B4-BE49-F238E27FC236}">
                <a16:creationId xmlns:a16="http://schemas.microsoft.com/office/drawing/2014/main" id="{1FF3C896-FFED-44B6-8DE7-938F9E5CA469}"/>
              </a:ext>
            </a:extLst>
          </p:cNvPr>
          <p:cNvGrpSpPr>
            <a:grpSpLocks/>
          </p:cNvGrpSpPr>
          <p:nvPr/>
        </p:nvGrpSpPr>
        <p:grpSpPr bwMode="auto">
          <a:xfrm>
            <a:off x="9363076" y="4162426"/>
            <a:ext cx="142875" cy="180975"/>
            <a:chOff x="4983" y="2622"/>
            <a:chExt cx="90" cy="114"/>
          </a:xfrm>
        </p:grpSpPr>
        <p:sp>
          <p:nvSpPr>
            <p:cNvPr id="62816" name="Freeform 352">
              <a:extLst>
                <a:ext uri="{FF2B5EF4-FFF2-40B4-BE49-F238E27FC236}">
                  <a16:creationId xmlns:a16="http://schemas.microsoft.com/office/drawing/2014/main" id="{32EE7C36-EBF6-4BC3-A670-DB6C369058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83" y="2622"/>
              <a:ext cx="90" cy="114"/>
            </a:xfrm>
            <a:custGeom>
              <a:avLst/>
              <a:gdLst>
                <a:gd name="T0" fmla="*/ 289 w 374"/>
                <a:gd name="T1" fmla="*/ 98 h 386"/>
                <a:gd name="T2" fmla="*/ 317 w 374"/>
                <a:gd name="T3" fmla="*/ 334 h 386"/>
                <a:gd name="T4" fmla="*/ 85 w 374"/>
                <a:gd name="T5" fmla="*/ 288 h 386"/>
                <a:gd name="T6" fmla="*/ 57 w 374"/>
                <a:gd name="T7" fmla="*/ 52 h 386"/>
                <a:gd name="T8" fmla="*/ 289 w 374"/>
                <a:gd name="T9" fmla="*/ 98 h 386"/>
                <a:gd name="T10" fmla="*/ 238 w 374"/>
                <a:gd name="T11" fmla="*/ 146 h 386"/>
                <a:gd name="T12" fmla="*/ 122 w 374"/>
                <a:gd name="T13" fmla="*/ 123 h 386"/>
                <a:gd name="T14" fmla="*/ 136 w 374"/>
                <a:gd name="T15" fmla="*/ 240 h 386"/>
                <a:gd name="T16" fmla="*/ 252 w 374"/>
                <a:gd name="T17" fmla="*/ 263 h 386"/>
                <a:gd name="T18" fmla="*/ 238 w 374"/>
                <a:gd name="T19" fmla="*/ 146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4" h="386">
                  <a:moveTo>
                    <a:pt x="289" y="98"/>
                  </a:moveTo>
                  <a:cubicBezTo>
                    <a:pt x="361" y="176"/>
                    <a:pt x="374" y="281"/>
                    <a:pt x="317" y="334"/>
                  </a:cubicBezTo>
                  <a:cubicBezTo>
                    <a:pt x="261" y="386"/>
                    <a:pt x="157" y="365"/>
                    <a:pt x="85" y="288"/>
                  </a:cubicBezTo>
                  <a:cubicBezTo>
                    <a:pt x="13" y="210"/>
                    <a:pt x="0" y="105"/>
                    <a:pt x="57" y="52"/>
                  </a:cubicBezTo>
                  <a:cubicBezTo>
                    <a:pt x="113" y="0"/>
                    <a:pt x="218" y="20"/>
                    <a:pt x="289" y="98"/>
                  </a:cubicBezTo>
                  <a:close/>
                  <a:moveTo>
                    <a:pt x="238" y="146"/>
                  </a:moveTo>
                  <a:cubicBezTo>
                    <a:pt x="202" y="107"/>
                    <a:pt x="150" y="96"/>
                    <a:pt x="122" y="123"/>
                  </a:cubicBezTo>
                  <a:cubicBezTo>
                    <a:pt x="94" y="149"/>
                    <a:pt x="100" y="202"/>
                    <a:pt x="136" y="240"/>
                  </a:cubicBezTo>
                  <a:cubicBezTo>
                    <a:pt x="172" y="279"/>
                    <a:pt x="224" y="289"/>
                    <a:pt x="252" y="263"/>
                  </a:cubicBezTo>
                  <a:cubicBezTo>
                    <a:pt x="280" y="237"/>
                    <a:pt x="274" y="184"/>
                    <a:pt x="238" y="146"/>
                  </a:cubicBezTo>
                  <a:close/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17" name="Freeform 353">
              <a:extLst>
                <a:ext uri="{FF2B5EF4-FFF2-40B4-BE49-F238E27FC236}">
                  <a16:creationId xmlns:a16="http://schemas.microsoft.com/office/drawing/2014/main" id="{83D04AD5-4DFC-43E1-8DBC-076D62FF510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83" y="2622"/>
              <a:ext cx="90" cy="114"/>
            </a:xfrm>
            <a:custGeom>
              <a:avLst/>
              <a:gdLst>
                <a:gd name="T0" fmla="*/ 289 w 374"/>
                <a:gd name="T1" fmla="*/ 98 h 386"/>
                <a:gd name="T2" fmla="*/ 317 w 374"/>
                <a:gd name="T3" fmla="*/ 334 h 386"/>
                <a:gd name="T4" fmla="*/ 85 w 374"/>
                <a:gd name="T5" fmla="*/ 288 h 386"/>
                <a:gd name="T6" fmla="*/ 57 w 374"/>
                <a:gd name="T7" fmla="*/ 52 h 386"/>
                <a:gd name="T8" fmla="*/ 289 w 374"/>
                <a:gd name="T9" fmla="*/ 98 h 386"/>
                <a:gd name="T10" fmla="*/ 238 w 374"/>
                <a:gd name="T11" fmla="*/ 146 h 386"/>
                <a:gd name="T12" fmla="*/ 122 w 374"/>
                <a:gd name="T13" fmla="*/ 123 h 386"/>
                <a:gd name="T14" fmla="*/ 136 w 374"/>
                <a:gd name="T15" fmla="*/ 240 h 386"/>
                <a:gd name="T16" fmla="*/ 252 w 374"/>
                <a:gd name="T17" fmla="*/ 263 h 386"/>
                <a:gd name="T18" fmla="*/ 238 w 374"/>
                <a:gd name="T19" fmla="*/ 146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4" h="386">
                  <a:moveTo>
                    <a:pt x="289" y="98"/>
                  </a:moveTo>
                  <a:cubicBezTo>
                    <a:pt x="361" y="176"/>
                    <a:pt x="374" y="281"/>
                    <a:pt x="317" y="334"/>
                  </a:cubicBezTo>
                  <a:cubicBezTo>
                    <a:pt x="261" y="386"/>
                    <a:pt x="157" y="365"/>
                    <a:pt x="85" y="288"/>
                  </a:cubicBezTo>
                  <a:cubicBezTo>
                    <a:pt x="13" y="210"/>
                    <a:pt x="0" y="105"/>
                    <a:pt x="57" y="52"/>
                  </a:cubicBezTo>
                  <a:cubicBezTo>
                    <a:pt x="113" y="0"/>
                    <a:pt x="218" y="20"/>
                    <a:pt x="289" y="98"/>
                  </a:cubicBezTo>
                  <a:close/>
                  <a:moveTo>
                    <a:pt x="238" y="146"/>
                  </a:moveTo>
                  <a:cubicBezTo>
                    <a:pt x="202" y="107"/>
                    <a:pt x="150" y="96"/>
                    <a:pt x="122" y="123"/>
                  </a:cubicBezTo>
                  <a:cubicBezTo>
                    <a:pt x="94" y="149"/>
                    <a:pt x="100" y="202"/>
                    <a:pt x="136" y="240"/>
                  </a:cubicBezTo>
                  <a:cubicBezTo>
                    <a:pt x="172" y="279"/>
                    <a:pt x="224" y="289"/>
                    <a:pt x="252" y="263"/>
                  </a:cubicBezTo>
                  <a:cubicBezTo>
                    <a:pt x="280" y="237"/>
                    <a:pt x="274" y="184"/>
                    <a:pt x="238" y="146"/>
                  </a:cubicBezTo>
                  <a:close/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21" name="Group 357">
            <a:extLst>
              <a:ext uri="{FF2B5EF4-FFF2-40B4-BE49-F238E27FC236}">
                <a16:creationId xmlns:a16="http://schemas.microsoft.com/office/drawing/2014/main" id="{33F22A93-B668-4834-87AE-F9166FCD0E66}"/>
              </a:ext>
            </a:extLst>
          </p:cNvPr>
          <p:cNvGrpSpPr>
            <a:grpSpLocks/>
          </p:cNvGrpSpPr>
          <p:nvPr/>
        </p:nvGrpSpPr>
        <p:grpSpPr bwMode="auto">
          <a:xfrm>
            <a:off x="9501189" y="3943351"/>
            <a:ext cx="185737" cy="239713"/>
            <a:chOff x="5070" y="2484"/>
            <a:chExt cx="117" cy="151"/>
          </a:xfrm>
        </p:grpSpPr>
        <p:sp>
          <p:nvSpPr>
            <p:cNvPr id="62819" name="Freeform 355">
              <a:extLst>
                <a:ext uri="{FF2B5EF4-FFF2-40B4-BE49-F238E27FC236}">
                  <a16:creationId xmlns:a16="http://schemas.microsoft.com/office/drawing/2014/main" id="{6B972572-5ADB-4457-ACC1-72E4351EC54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0" y="2484"/>
              <a:ext cx="117" cy="151"/>
            </a:xfrm>
            <a:custGeom>
              <a:avLst/>
              <a:gdLst>
                <a:gd name="T0" fmla="*/ 433 w 490"/>
                <a:gd name="T1" fmla="*/ 459 h 511"/>
                <a:gd name="T2" fmla="*/ 347 w 490"/>
                <a:gd name="T3" fmla="*/ 161 h 511"/>
                <a:gd name="T4" fmla="*/ 57 w 490"/>
                <a:gd name="T5" fmla="*/ 52 h 511"/>
                <a:gd name="T6" fmla="*/ 142 w 490"/>
                <a:gd name="T7" fmla="*/ 351 h 511"/>
                <a:gd name="T8" fmla="*/ 433 w 490"/>
                <a:gd name="T9" fmla="*/ 459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511">
                  <a:moveTo>
                    <a:pt x="433" y="459"/>
                  </a:moveTo>
                  <a:cubicBezTo>
                    <a:pt x="490" y="407"/>
                    <a:pt x="451" y="273"/>
                    <a:pt x="347" y="161"/>
                  </a:cubicBezTo>
                  <a:cubicBezTo>
                    <a:pt x="243" y="49"/>
                    <a:pt x="113" y="0"/>
                    <a:pt x="57" y="52"/>
                  </a:cubicBezTo>
                  <a:cubicBezTo>
                    <a:pt x="0" y="105"/>
                    <a:pt x="38" y="238"/>
                    <a:pt x="142" y="351"/>
                  </a:cubicBezTo>
                  <a:cubicBezTo>
                    <a:pt x="246" y="463"/>
                    <a:pt x="377" y="511"/>
                    <a:pt x="433" y="459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20" name="Freeform 356">
              <a:extLst>
                <a:ext uri="{FF2B5EF4-FFF2-40B4-BE49-F238E27FC236}">
                  <a16:creationId xmlns:a16="http://schemas.microsoft.com/office/drawing/2014/main" id="{D485E1DF-008E-47CD-BD1C-7C32BF97F8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0" y="2484"/>
              <a:ext cx="117" cy="151"/>
            </a:xfrm>
            <a:custGeom>
              <a:avLst/>
              <a:gdLst>
                <a:gd name="T0" fmla="*/ 103 w 117"/>
                <a:gd name="T1" fmla="*/ 135 h 151"/>
                <a:gd name="T2" fmla="*/ 83 w 117"/>
                <a:gd name="T3" fmla="*/ 47 h 151"/>
                <a:gd name="T4" fmla="*/ 14 w 117"/>
                <a:gd name="T5" fmla="*/ 15 h 151"/>
                <a:gd name="T6" fmla="*/ 34 w 117"/>
                <a:gd name="T7" fmla="*/ 103 h 151"/>
                <a:gd name="T8" fmla="*/ 103 w 117"/>
                <a:gd name="T9" fmla="*/ 13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51">
                  <a:moveTo>
                    <a:pt x="103" y="135"/>
                  </a:moveTo>
                  <a:cubicBezTo>
                    <a:pt x="117" y="120"/>
                    <a:pt x="108" y="80"/>
                    <a:pt x="83" y="47"/>
                  </a:cubicBezTo>
                  <a:cubicBezTo>
                    <a:pt x="58" y="14"/>
                    <a:pt x="27" y="0"/>
                    <a:pt x="14" y="15"/>
                  </a:cubicBezTo>
                  <a:cubicBezTo>
                    <a:pt x="0" y="31"/>
                    <a:pt x="9" y="70"/>
                    <a:pt x="34" y="103"/>
                  </a:cubicBezTo>
                  <a:cubicBezTo>
                    <a:pt x="59" y="137"/>
                    <a:pt x="90" y="151"/>
                    <a:pt x="103" y="135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24" name="Group 360">
            <a:extLst>
              <a:ext uri="{FF2B5EF4-FFF2-40B4-BE49-F238E27FC236}">
                <a16:creationId xmlns:a16="http://schemas.microsoft.com/office/drawing/2014/main" id="{F7310D74-CEFC-4D5A-83C4-9827DF206996}"/>
              </a:ext>
            </a:extLst>
          </p:cNvPr>
          <p:cNvGrpSpPr>
            <a:grpSpLocks/>
          </p:cNvGrpSpPr>
          <p:nvPr/>
        </p:nvGrpSpPr>
        <p:grpSpPr bwMode="auto">
          <a:xfrm>
            <a:off x="9474200" y="3976688"/>
            <a:ext cx="185738" cy="239712"/>
            <a:chOff x="5053" y="2505"/>
            <a:chExt cx="117" cy="151"/>
          </a:xfrm>
        </p:grpSpPr>
        <p:sp>
          <p:nvSpPr>
            <p:cNvPr id="62822" name="Freeform 358">
              <a:extLst>
                <a:ext uri="{FF2B5EF4-FFF2-40B4-BE49-F238E27FC236}">
                  <a16:creationId xmlns:a16="http://schemas.microsoft.com/office/drawing/2014/main" id="{2174AC79-7653-4726-B527-6A10AF1DE4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3" y="2505"/>
              <a:ext cx="117" cy="151"/>
            </a:xfrm>
            <a:custGeom>
              <a:avLst/>
              <a:gdLst>
                <a:gd name="T0" fmla="*/ 433 w 490"/>
                <a:gd name="T1" fmla="*/ 459 h 511"/>
                <a:gd name="T2" fmla="*/ 347 w 490"/>
                <a:gd name="T3" fmla="*/ 161 h 511"/>
                <a:gd name="T4" fmla="*/ 57 w 490"/>
                <a:gd name="T5" fmla="*/ 52 h 511"/>
                <a:gd name="T6" fmla="*/ 143 w 490"/>
                <a:gd name="T7" fmla="*/ 350 h 511"/>
                <a:gd name="T8" fmla="*/ 433 w 490"/>
                <a:gd name="T9" fmla="*/ 459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511">
                  <a:moveTo>
                    <a:pt x="433" y="459"/>
                  </a:moveTo>
                  <a:cubicBezTo>
                    <a:pt x="490" y="407"/>
                    <a:pt x="451" y="273"/>
                    <a:pt x="347" y="161"/>
                  </a:cubicBezTo>
                  <a:cubicBezTo>
                    <a:pt x="244" y="48"/>
                    <a:pt x="113" y="0"/>
                    <a:pt x="57" y="52"/>
                  </a:cubicBezTo>
                  <a:cubicBezTo>
                    <a:pt x="0" y="105"/>
                    <a:pt x="39" y="238"/>
                    <a:pt x="143" y="350"/>
                  </a:cubicBezTo>
                  <a:cubicBezTo>
                    <a:pt x="247" y="463"/>
                    <a:pt x="377" y="511"/>
                    <a:pt x="433" y="459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23" name="Freeform 359">
              <a:extLst>
                <a:ext uri="{FF2B5EF4-FFF2-40B4-BE49-F238E27FC236}">
                  <a16:creationId xmlns:a16="http://schemas.microsoft.com/office/drawing/2014/main" id="{7AB48AB0-A591-4F21-8890-96ADB08F8AE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3" y="2505"/>
              <a:ext cx="117" cy="151"/>
            </a:xfrm>
            <a:custGeom>
              <a:avLst/>
              <a:gdLst>
                <a:gd name="T0" fmla="*/ 103 w 117"/>
                <a:gd name="T1" fmla="*/ 135 h 151"/>
                <a:gd name="T2" fmla="*/ 83 w 117"/>
                <a:gd name="T3" fmla="*/ 47 h 151"/>
                <a:gd name="T4" fmla="*/ 14 w 117"/>
                <a:gd name="T5" fmla="*/ 15 h 151"/>
                <a:gd name="T6" fmla="*/ 34 w 117"/>
                <a:gd name="T7" fmla="*/ 103 h 151"/>
                <a:gd name="T8" fmla="*/ 103 w 117"/>
                <a:gd name="T9" fmla="*/ 13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51">
                  <a:moveTo>
                    <a:pt x="103" y="135"/>
                  </a:moveTo>
                  <a:cubicBezTo>
                    <a:pt x="117" y="120"/>
                    <a:pt x="108" y="80"/>
                    <a:pt x="83" y="47"/>
                  </a:cubicBezTo>
                  <a:cubicBezTo>
                    <a:pt x="58" y="14"/>
                    <a:pt x="27" y="0"/>
                    <a:pt x="14" y="15"/>
                  </a:cubicBezTo>
                  <a:cubicBezTo>
                    <a:pt x="0" y="31"/>
                    <a:pt x="9" y="70"/>
                    <a:pt x="34" y="103"/>
                  </a:cubicBezTo>
                  <a:cubicBezTo>
                    <a:pt x="59" y="137"/>
                    <a:pt x="90" y="151"/>
                    <a:pt x="103" y="135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27" name="Group 363">
            <a:extLst>
              <a:ext uri="{FF2B5EF4-FFF2-40B4-BE49-F238E27FC236}">
                <a16:creationId xmlns:a16="http://schemas.microsoft.com/office/drawing/2014/main" id="{EBEE129F-8E96-4239-BB30-821AC0981FA9}"/>
              </a:ext>
            </a:extLst>
          </p:cNvPr>
          <p:cNvGrpSpPr>
            <a:grpSpLocks/>
          </p:cNvGrpSpPr>
          <p:nvPr/>
        </p:nvGrpSpPr>
        <p:grpSpPr bwMode="auto">
          <a:xfrm>
            <a:off x="9445625" y="4008438"/>
            <a:ext cx="185738" cy="239712"/>
            <a:chOff x="5035" y="2525"/>
            <a:chExt cx="117" cy="151"/>
          </a:xfrm>
        </p:grpSpPr>
        <p:sp>
          <p:nvSpPr>
            <p:cNvPr id="62825" name="Freeform 361">
              <a:extLst>
                <a:ext uri="{FF2B5EF4-FFF2-40B4-BE49-F238E27FC236}">
                  <a16:creationId xmlns:a16="http://schemas.microsoft.com/office/drawing/2014/main" id="{80E8E216-9D55-4014-9174-12CC3D3A6F8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5" y="2525"/>
              <a:ext cx="117" cy="151"/>
            </a:xfrm>
            <a:custGeom>
              <a:avLst/>
              <a:gdLst>
                <a:gd name="T0" fmla="*/ 433 w 490"/>
                <a:gd name="T1" fmla="*/ 459 h 511"/>
                <a:gd name="T2" fmla="*/ 347 w 490"/>
                <a:gd name="T3" fmla="*/ 160 h 511"/>
                <a:gd name="T4" fmla="*/ 57 w 490"/>
                <a:gd name="T5" fmla="*/ 52 h 511"/>
                <a:gd name="T6" fmla="*/ 143 w 490"/>
                <a:gd name="T7" fmla="*/ 350 h 511"/>
                <a:gd name="T8" fmla="*/ 433 w 490"/>
                <a:gd name="T9" fmla="*/ 459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511">
                  <a:moveTo>
                    <a:pt x="433" y="459"/>
                  </a:moveTo>
                  <a:cubicBezTo>
                    <a:pt x="490" y="406"/>
                    <a:pt x="451" y="273"/>
                    <a:pt x="347" y="160"/>
                  </a:cubicBezTo>
                  <a:cubicBezTo>
                    <a:pt x="244" y="48"/>
                    <a:pt x="113" y="0"/>
                    <a:pt x="57" y="52"/>
                  </a:cubicBezTo>
                  <a:cubicBezTo>
                    <a:pt x="0" y="104"/>
                    <a:pt x="39" y="238"/>
                    <a:pt x="143" y="350"/>
                  </a:cubicBezTo>
                  <a:cubicBezTo>
                    <a:pt x="247" y="462"/>
                    <a:pt x="377" y="511"/>
                    <a:pt x="433" y="459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26" name="Freeform 362">
              <a:extLst>
                <a:ext uri="{FF2B5EF4-FFF2-40B4-BE49-F238E27FC236}">
                  <a16:creationId xmlns:a16="http://schemas.microsoft.com/office/drawing/2014/main" id="{4E102BC3-8C24-4ABF-BFBC-92BDDA4BB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5" y="2525"/>
              <a:ext cx="117" cy="151"/>
            </a:xfrm>
            <a:custGeom>
              <a:avLst/>
              <a:gdLst>
                <a:gd name="T0" fmla="*/ 104 w 117"/>
                <a:gd name="T1" fmla="*/ 135 h 151"/>
                <a:gd name="T2" fmla="*/ 83 w 117"/>
                <a:gd name="T3" fmla="*/ 47 h 151"/>
                <a:gd name="T4" fmla="*/ 14 w 117"/>
                <a:gd name="T5" fmla="*/ 15 h 151"/>
                <a:gd name="T6" fmla="*/ 34 w 117"/>
                <a:gd name="T7" fmla="*/ 103 h 151"/>
                <a:gd name="T8" fmla="*/ 104 w 117"/>
                <a:gd name="T9" fmla="*/ 13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51">
                  <a:moveTo>
                    <a:pt x="104" y="135"/>
                  </a:moveTo>
                  <a:cubicBezTo>
                    <a:pt x="117" y="119"/>
                    <a:pt x="108" y="80"/>
                    <a:pt x="83" y="47"/>
                  </a:cubicBezTo>
                  <a:cubicBezTo>
                    <a:pt x="59" y="14"/>
                    <a:pt x="27" y="0"/>
                    <a:pt x="14" y="15"/>
                  </a:cubicBezTo>
                  <a:cubicBezTo>
                    <a:pt x="0" y="30"/>
                    <a:pt x="10" y="70"/>
                    <a:pt x="34" y="103"/>
                  </a:cubicBezTo>
                  <a:cubicBezTo>
                    <a:pt x="59" y="136"/>
                    <a:pt x="90" y="151"/>
                    <a:pt x="104" y="135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30" name="Group 366">
            <a:extLst>
              <a:ext uri="{FF2B5EF4-FFF2-40B4-BE49-F238E27FC236}">
                <a16:creationId xmlns:a16="http://schemas.microsoft.com/office/drawing/2014/main" id="{1AF2EBF3-6A12-4EA7-A1A5-E0D1F03EAF7A}"/>
              </a:ext>
            </a:extLst>
          </p:cNvPr>
          <p:cNvGrpSpPr>
            <a:grpSpLocks/>
          </p:cNvGrpSpPr>
          <p:nvPr/>
        </p:nvGrpSpPr>
        <p:grpSpPr bwMode="auto">
          <a:xfrm>
            <a:off x="9421813" y="4038601"/>
            <a:ext cx="184150" cy="239713"/>
            <a:chOff x="5020" y="2544"/>
            <a:chExt cx="116" cy="151"/>
          </a:xfrm>
        </p:grpSpPr>
        <p:sp>
          <p:nvSpPr>
            <p:cNvPr id="62828" name="Freeform 364">
              <a:extLst>
                <a:ext uri="{FF2B5EF4-FFF2-40B4-BE49-F238E27FC236}">
                  <a16:creationId xmlns:a16="http://schemas.microsoft.com/office/drawing/2014/main" id="{8DFC37A4-3B07-40CB-B806-F3D9057C1BC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0" y="2544"/>
              <a:ext cx="116" cy="151"/>
            </a:xfrm>
            <a:custGeom>
              <a:avLst/>
              <a:gdLst>
                <a:gd name="T0" fmla="*/ 433 w 489"/>
                <a:gd name="T1" fmla="*/ 459 h 512"/>
                <a:gd name="T2" fmla="*/ 347 w 489"/>
                <a:gd name="T3" fmla="*/ 161 h 512"/>
                <a:gd name="T4" fmla="*/ 56 w 489"/>
                <a:gd name="T5" fmla="*/ 53 h 512"/>
                <a:gd name="T6" fmla="*/ 142 w 489"/>
                <a:gd name="T7" fmla="*/ 351 h 512"/>
                <a:gd name="T8" fmla="*/ 433 w 489"/>
                <a:gd name="T9" fmla="*/ 459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9" h="512">
                  <a:moveTo>
                    <a:pt x="433" y="459"/>
                  </a:moveTo>
                  <a:cubicBezTo>
                    <a:pt x="489" y="407"/>
                    <a:pt x="451" y="273"/>
                    <a:pt x="347" y="161"/>
                  </a:cubicBezTo>
                  <a:cubicBezTo>
                    <a:pt x="243" y="49"/>
                    <a:pt x="113" y="0"/>
                    <a:pt x="56" y="53"/>
                  </a:cubicBezTo>
                  <a:cubicBezTo>
                    <a:pt x="0" y="105"/>
                    <a:pt x="38" y="238"/>
                    <a:pt x="142" y="351"/>
                  </a:cubicBezTo>
                  <a:cubicBezTo>
                    <a:pt x="246" y="463"/>
                    <a:pt x="376" y="512"/>
                    <a:pt x="433" y="459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29" name="Freeform 365">
              <a:extLst>
                <a:ext uri="{FF2B5EF4-FFF2-40B4-BE49-F238E27FC236}">
                  <a16:creationId xmlns:a16="http://schemas.microsoft.com/office/drawing/2014/main" id="{96C09891-2410-4286-AC49-A6011A43637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0" y="2544"/>
              <a:ext cx="116" cy="151"/>
            </a:xfrm>
            <a:custGeom>
              <a:avLst/>
              <a:gdLst>
                <a:gd name="T0" fmla="*/ 103 w 116"/>
                <a:gd name="T1" fmla="*/ 136 h 151"/>
                <a:gd name="T2" fmla="*/ 82 w 116"/>
                <a:gd name="T3" fmla="*/ 48 h 151"/>
                <a:gd name="T4" fmla="*/ 13 w 116"/>
                <a:gd name="T5" fmla="*/ 16 h 151"/>
                <a:gd name="T6" fmla="*/ 33 w 116"/>
                <a:gd name="T7" fmla="*/ 104 h 151"/>
                <a:gd name="T8" fmla="*/ 103 w 116"/>
                <a:gd name="T9" fmla="*/ 13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51">
                  <a:moveTo>
                    <a:pt x="103" y="136"/>
                  </a:moveTo>
                  <a:cubicBezTo>
                    <a:pt x="116" y="120"/>
                    <a:pt x="107" y="81"/>
                    <a:pt x="82" y="48"/>
                  </a:cubicBezTo>
                  <a:cubicBezTo>
                    <a:pt x="58" y="14"/>
                    <a:pt x="26" y="0"/>
                    <a:pt x="13" y="16"/>
                  </a:cubicBezTo>
                  <a:cubicBezTo>
                    <a:pt x="0" y="31"/>
                    <a:pt x="9" y="70"/>
                    <a:pt x="33" y="104"/>
                  </a:cubicBezTo>
                  <a:cubicBezTo>
                    <a:pt x="58" y="137"/>
                    <a:pt x="89" y="151"/>
                    <a:pt x="103" y="136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33" name="Group 369">
            <a:extLst>
              <a:ext uri="{FF2B5EF4-FFF2-40B4-BE49-F238E27FC236}">
                <a16:creationId xmlns:a16="http://schemas.microsoft.com/office/drawing/2014/main" id="{6BB5BC2F-6BF2-4F0F-94B4-E54AC5D7FAF4}"/>
              </a:ext>
            </a:extLst>
          </p:cNvPr>
          <p:cNvGrpSpPr>
            <a:grpSpLocks/>
          </p:cNvGrpSpPr>
          <p:nvPr/>
        </p:nvGrpSpPr>
        <p:grpSpPr bwMode="auto">
          <a:xfrm>
            <a:off x="9401176" y="4084639"/>
            <a:ext cx="169863" cy="217487"/>
            <a:chOff x="5007" y="2573"/>
            <a:chExt cx="107" cy="137"/>
          </a:xfrm>
        </p:grpSpPr>
        <p:sp>
          <p:nvSpPr>
            <p:cNvPr id="62831" name="Freeform 367">
              <a:extLst>
                <a:ext uri="{FF2B5EF4-FFF2-40B4-BE49-F238E27FC236}">
                  <a16:creationId xmlns:a16="http://schemas.microsoft.com/office/drawing/2014/main" id="{B8A8484E-C269-42AB-966E-D081F6932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7" y="2573"/>
              <a:ext cx="107" cy="137"/>
            </a:xfrm>
            <a:custGeom>
              <a:avLst/>
              <a:gdLst>
                <a:gd name="T0" fmla="*/ 389 w 445"/>
                <a:gd name="T1" fmla="*/ 412 h 464"/>
                <a:gd name="T2" fmla="*/ 323 w 445"/>
                <a:gd name="T3" fmla="*/ 138 h 464"/>
                <a:gd name="T4" fmla="*/ 55 w 445"/>
                <a:gd name="T5" fmla="*/ 51 h 464"/>
                <a:gd name="T6" fmla="*/ 122 w 445"/>
                <a:gd name="T7" fmla="*/ 325 h 464"/>
                <a:gd name="T8" fmla="*/ 389 w 445"/>
                <a:gd name="T9" fmla="*/ 412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64">
                  <a:moveTo>
                    <a:pt x="389" y="412"/>
                  </a:moveTo>
                  <a:cubicBezTo>
                    <a:pt x="445" y="361"/>
                    <a:pt x="416" y="238"/>
                    <a:pt x="323" y="138"/>
                  </a:cubicBezTo>
                  <a:cubicBezTo>
                    <a:pt x="231" y="39"/>
                    <a:pt x="111" y="0"/>
                    <a:pt x="55" y="51"/>
                  </a:cubicBezTo>
                  <a:cubicBezTo>
                    <a:pt x="0" y="103"/>
                    <a:pt x="29" y="226"/>
                    <a:pt x="122" y="325"/>
                  </a:cubicBezTo>
                  <a:cubicBezTo>
                    <a:pt x="214" y="425"/>
                    <a:pt x="334" y="464"/>
                    <a:pt x="389" y="412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32" name="Freeform 368">
              <a:extLst>
                <a:ext uri="{FF2B5EF4-FFF2-40B4-BE49-F238E27FC236}">
                  <a16:creationId xmlns:a16="http://schemas.microsoft.com/office/drawing/2014/main" id="{98A27118-24F7-4F8A-A0D3-0213BE3076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7" y="2573"/>
              <a:ext cx="107" cy="137"/>
            </a:xfrm>
            <a:custGeom>
              <a:avLst/>
              <a:gdLst>
                <a:gd name="T0" fmla="*/ 93 w 107"/>
                <a:gd name="T1" fmla="*/ 121 h 137"/>
                <a:gd name="T2" fmla="*/ 77 w 107"/>
                <a:gd name="T3" fmla="*/ 40 h 137"/>
                <a:gd name="T4" fmla="*/ 13 w 107"/>
                <a:gd name="T5" fmla="*/ 15 h 137"/>
                <a:gd name="T6" fmla="*/ 29 w 107"/>
                <a:gd name="T7" fmla="*/ 96 h 137"/>
                <a:gd name="T8" fmla="*/ 93 w 107"/>
                <a:gd name="T9" fmla="*/ 12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137">
                  <a:moveTo>
                    <a:pt x="93" y="121"/>
                  </a:moveTo>
                  <a:cubicBezTo>
                    <a:pt x="107" y="106"/>
                    <a:pt x="100" y="70"/>
                    <a:pt x="77" y="40"/>
                  </a:cubicBezTo>
                  <a:cubicBezTo>
                    <a:pt x="55" y="11"/>
                    <a:pt x="27" y="0"/>
                    <a:pt x="13" y="15"/>
                  </a:cubicBezTo>
                  <a:cubicBezTo>
                    <a:pt x="0" y="30"/>
                    <a:pt x="7" y="66"/>
                    <a:pt x="29" y="96"/>
                  </a:cubicBezTo>
                  <a:cubicBezTo>
                    <a:pt x="51" y="125"/>
                    <a:pt x="80" y="137"/>
                    <a:pt x="93" y="121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36" name="Group 372">
            <a:extLst>
              <a:ext uri="{FF2B5EF4-FFF2-40B4-BE49-F238E27FC236}">
                <a16:creationId xmlns:a16="http://schemas.microsoft.com/office/drawing/2014/main" id="{A442BA1E-21AF-4F3C-B456-206956B56AF6}"/>
              </a:ext>
            </a:extLst>
          </p:cNvPr>
          <p:cNvGrpSpPr>
            <a:grpSpLocks/>
          </p:cNvGrpSpPr>
          <p:nvPr/>
        </p:nvGrpSpPr>
        <p:grpSpPr bwMode="auto">
          <a:xfrm>
            <a:off x="9383713" y="4124326"/>
            <a:ext cx="152400" cy="193675"/>
            <a:chOff x="4996" y="2598"/>
            <a:chExt cx="96" cy="122"/>
          </a:xfrm>
        </p:grpSpPr>
        <p:sp>
          <p:nvSpPr>
            <p:cNvPr id="62834" name="Freeform 370">
              <a:extLst>
                <a:ext uri="{FF2B5EF4-FFF2-40B4-BE49-F238E27FC236}">
                  <a16:creationId xmlns:a16="http://schemas.microsoft.com/office/drawing/2014/main" id="{0604DEAE-57CF-4643-A0B6-DCD921E2C0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" y="2598"/>
              <a:ext cx="96" cy="122"/>
            </a:xfrm>
            <a:custGeom>
              <a:avLst/>
              <a:gdLst>
                <a:gd name="T0" fmla="*/ 343 w 399"/>
                <a:gd name="T1" fmla="*/ 362 h 414"/>
                <a:gd name="T2" fmla="*/ 302 w 399"/>
                <a:gd name="T3" fmla="*/ 112 h 414"/>
                <a:gd name="T4" fmla="*/ 57 w 399"/>
                <a:gd name="T5" fmla="*/ 53 h 414"/>
                <a:gd name="T6" fmla="*/ 97 w 399"/>
                <a:gd name="T7" fmla="*/ 302 h 414"/>
                <a:gd name="T8" fmla="*/ 343 w 399"/>
                <a:gd name="T9" fmla="*/ 362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414">
                  <a:moveTo>
                    <a:pt x="343" y="362"/>
                  </a:moveTo>
                  <a:cubicBezTo>
                    <a:pt x="399" y="309"/>
                    <a:pt x="381" y="198"/>
                    <a:pt x="302" y="112"/>
                  </a:cubicBezTo>
                  <a:cubicBezTo>
                    <a:pt x="223" y="27"/>
                    <a:pt x="113" y="0"/>
                    <a:pt x="57" y="53"/>
                  </a:cubicBezTo>
                  <a:cubicBezTo>
                    <a:pt x="0" y="105"/>
                    <a:pt x="18" y="217"/>
                    <a:pt x="97" y="302"/>
                  </a:cubicBezTo>
                  <a:cubicBezTo>
                    <a:pt x="176" y="387"/>
                    <a:pt x="286" y="414"/>
                    <a:pt x="343" y="362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35" name="Freeform 371">
              <a:extLst>
                <a:ext uri="{FF2B5EF4-FFF2-40B4-BE49-F238E27FC236}">
                  <a16:creationId xmlns:a16="http://schemas.microsoft.com/office/drawing/2014/main" id="{DECFC458-7CEB-4A53-A36E-E186D29B46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" y="2598"/>
              <a:ext cx="96" cy="122"/>
            </a:xfrm>
            <a:custGeom>
              <a:avLst/>
              <a:gdLst>
                <a:gd name="T0" fmla="*/ 82 w 96"/>
                <a:gd name="T1" fmla="*/ 107 h 122"/>
                <a:gd name="T2" fmla="*/ 72 w 96"/>
                <a:gd name="T3" fmla="*/ 33 h 122"/>
                <a:gd name="T4" fmla="*/ 14 w 96"/>
                <a:gd name="T5" fmla="*/ 15 h 122"/>
                <a:gd name="T6" fmla="*/ 24 w 96"/>
                <a:gd name="T7" fmla="*/ 89 h 122"/>
                <a:gd name="T8" fmla="*/ 82 w 96"/>
                <a:gd name="T9" fmla="*/ 10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22">
                  <a:moveTo>
                    <a:pt x="82" y="107"/>
                  </a:moveTo>
                  <a:cubicBezTo>
                    <a:pt x="96" y="91"/>
                    <a:pt x="91" y="58"/>
                    <a:pt x="72" y="33"/>
                  </a:cubicBezTo>
                  <a:cubicBezTo>
                    <a:pt x="54" y="8"/>
                    <a:pt x="27" y="0"/>
                    <a:pt x="14" y="15"/>
                  </a:cubicBezTo>
                  <a:cubicBezTo>
                    <a:pt x="0" y="31"/>
                    <a:pt x="5" y="64"/>
                    <a:pt x="24" y="89"/>
                  </a:cubicBezTo>
                  <a:cubicBezTo>
                    <a:pt x="42" y="114"/>
                    <a:pt x="69" y="122"/>
                    <a:pt x="82" y="107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39" name="Group 375">
            <a:extLst>
              <a:ext uri="{FF2B5EF4-FFF2-40B4-BE49-F238E27FC236}">
                <a16:creationId xmlns:a16="http://schemas.microsoft.com/office/drawing/2014/main" id="{82F7F93B-F2E3-47A0-A622-0C2D1F31E52F}"/>
              </a:ext>
            </a:extLst>
          </p:cNvPr>
          <p:cNvGrpSpPr>
            <a:grpSpLocks/>
          </p:cNvGrpSpPr>
          <p:nvPr/>
        </p:nvGrpSpPr>
        <p:grpSpPr bwMode="auto">
          <a:xfrm>
            <a:off x="9363076" y="4162426"/>
            <a:ext cx="142875" cy="180975"/>
            <a:chOff x="4983" y="2622"/>
            <a:chExt cx="90" cy="114"/>
          </a:xfrm>
        </p:grpSpPr>
        <p:sp>
          <p:nvSpPr>
            <p:cNvPr id="62837" name="Freeform 373">
              <a:extLst>
                <a:ext uri="{FF2B5EF4-FFF2-40B4-BE49-F238E27FC236}">
                  <a16:creationId xmlns:a16="http://schemas.microsoft.com/office/drawing/2014/main" id="{CB8329CA-DB4A-4DD8-9D32-700320EA008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83" y="2622"/>
              <a:ext cx="90" cy="114"/>
            </a:xfrm>
            <a:custGeom>
              <a:avLst/>
              <a:gdLst>
                <a:gd name="T0" fmla="*/ 289 w 374"/>
                <a:gd name="T1" fmla="*/ 98 h 386"/>
                <a:gd name="T2" fmla="*/ 317 w 374"/>
                <a:gd name="T3" fmla="*/ 334 h 386"/>
                <a:gd name="T4" fmla="*/ 85 w 374"/>
                <a:gd name="T5" fmla="*/ 288 h 386"/>
                <a:gd name="T6" fmla="*/ 57 w 374"/>
                <a:gd name="T7" fmla="*/ 52 h 386"/>
                <a:gd name="T8" fmla="*/ 289 w 374"/>
                <a:gd name="T9" fmla="*/ 98 h 386"/>
                <a:gd name="T10" fmla="*/ 238 w 374"/>
                <a:gd name="T11" fmla="*/ 146 h 386"/>
                <a:gd name="T12" fmla="*/ 122 w 374"/>
                <a:gd name="T13" fmla="*/ 123 h 386"/>
                <a:gd name="T14" fmla="*/ 136 w 374"/>
                <a:gd name="T15" fmla="*/ 240 h 386"/>
                <a:gd name="T16" fmla="*/ 252 w 374"/>
                <a:gd name="T17" fmla="*/ 263 h 386"/>
                <a:gd name="T18" fmla="*/ 238 w 374"/>
                <a:gd name="T19" fmla="*/ 146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4" h="386">
                  <a:moveTo>
                    <a:pt x="289" y="98"/>
                  </a:moveTo>
                  <a:cubicBezTo>
                    <a:pt x="361" y="176"/>
                    <a:pt x="374" y="281"/>
                    <a:pt x="317" y="334"/>
                  </a:cubicBezTo>
                  <a:cubicBezTo>
                    <a:pt x="261" y="386"/>
                    <a:pt x="157" y="365"/>
                    <a:pt x="85" y="288"/>
                  </a:cubicBezTo>
                  <a:cubicBezTo>
                    <a:pt x="13" y="210"/>
                    <a:pt x="0" y="105"/>
                    <a:pt x="57" y="52"/>
                  </a:cubicBezTo>
                  <a:cubicBezTo>
                    <a:pt x="113" y="0"/>
                    <a:pt x="218" y="20"/>
                    <a:pt x="289" y="98"/>
                  </a:cubicBezTo>
                  <a:close/>
                  <a:moveTo>
                    <a:pt x="238" y="146"/>
                  </a:moveTo>
                  <a:cubicBezTo>
                    <a:pt x="202" y="107"/>
                    <a:pt x="150" y="96"/>
                    <a:pt x="122" y="123"/>
                  </a:cubicBezTo>
                  <a:cubicBezTo>
                    <a:pt x="94" y="149"/>
                    <a:pt x="100" y="202"/>
                    <a:pt x="136" y="240"/>
                  </a:cubicBezTo>
                  <a:cubicBezTo>
                    <a:pt x="172" y="279"/>
                    <a:pt x="224" y="289"/>
                    <a:pt x="252" y="263"/>
                  </a:cubicBezTo>
                  <a:cubicBezTo>
                    <a:pt x="280" y="237"/>
                    <a:pt x="274" y="184"/>
                    <a:pt x="238" y="146"/>
                  </a:cubicBezTo>
                  <a:close/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38" name="Freeform 374">
              <a:extLst>
                <a:ext uri="{FF2B5EF4-FFF2-40B4-BE49-F238E27FC236}">
                  <a16:creationId xmlns:a16="http://schemas.microsoft.com/office/drawing/2014/main" id="{584733EA-F76F-46CA-BBE1-B6C3BD3A46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83" y="2622"/>
              <a:ext cx="90" cy="114"/>
            </a:xfrm>
            <a:custGeom>
              <a:avLst/>
              <a:gdLst>
                <a:gd name="T0" fmla="*/ 289 w 374"/>
                <a:gd name="T1" fmla="*/ 98 h 386"/>
                <a:gd name="T2" fmla="*/ 317 w 374"/>
                <a:gd name="T3" fmla="*/ 334 h 386"/>
                <a:gd name="T4" fmla="*/ 85 w 374"/>
                <a:gd name="T5" fmla="*/ 288 h 386"/>
                <a:gd name="T6" fmla="*/ 57 w 374"/>
                <a:gd name="T7" fmla="*/ 52 h 386"/>
                <a:gd name="T8" fmla="*/ 289 w 374"/>
                <a:gd name="T9" fmla="*/ 98 h 386"/>
                <a:gd name="T10" fmla="*/ 238 w 374"/>
                <a:gd name="T11" fmla="*/ 146 h 386"/>
                <a:gd name="T12" fmla="*/ 122 w 374"/>
                <a:gd name="T13" fmla="*/ 123 h 386"/>
                <a:gd name="T14" fmla="*/ 136 w 374"/>
                <a:gd name="T15" fmla="*/ 240 h 386"/>
                <a:gd name="T16" fmla="*/ 252 w 374"/>
                <a:gd name="T17" fmla="*/ 263 h 386"/>
                <a:gd name="T18" fmla="*/ 238 w 374"/>
                <a:gd name="T19" fmla="*/ 146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4" h="386">
                  <a:moveTo>
                    <a:pt x="289" y="98"/>
                  </a:moveTo>
                  <a:cubicBezTo>
                    <a:pt x="361" y="176"/>
                    <a:pt x="374" y="281"/>
                    <a:pt x="317" y="334"/>
                  </a:cubicBezTo>
                  <a:cubicBezTo>
                    <a:pt x="261" y="386"/>
                    <a:pt x="157" y="365"/>
                    <a:pt x="85" y="288"/>
                  </a:cubicBezTo>
                  <a:cubicBezTo>
                    <a:pt x="13" y="210"/>
                    <a:pt x="0" y="105"/>
                    <a:pt x="57" y="52"/>
                  </a:cubicBezTo>
                  <a:cubicBezTo>
                    <a:pt x="113" y="0"/>
                    <a:pt x="218" y="20"/>
                    <a:pt x="289" y="98"/>
                  </a:cubicBezTo>
                  <a:close/>
                  <a:moveTo>
                    <a:pt x="238" y="146"/>
                  </a:moveTo>
                  <a:cubicBezTo>
                    <a:pt x="202" y="107"/>
                    <a:pt x="150" y="96"/>
                    <a:pt x="122" y="123"/>
                  </a:cubicBezTo>
                  <a:cubicBezTo>
                    <a:pt x="94" y="149"/>
                    <a:pt x="100" y="202"/>
                    <a:pt x="136" y="240"/>
                  </a:cubicBezTo>
                  <a:cubicBezTo>
                    <a:pt x="172" y="279"/>
                    <a:pt x="224" y="289"/>
                    <a:pt x="252" y="263"/>
                  </a:cubicBezTo>
                  <a:cubicBezTo>
                    <a:pt x="280" y="237"/>
                    <a:pt x="274" y="184"/>
                    <a:pt x="238" y="146"/>
                  </a:cubicBezTo>
                  <a:close/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42" name="Group 378">
            <a:extLst>
              <a:ext uri="{FF2B5EF4-FFF2-40B4-BE49-F238E27FC236}">
                <a16:creationId xmlns:a16="http://schemas.microsoft.com/office/drawing/2014/main" id="{2B6A47B3-C272-48E1-847D-6245CE925097}"/>
              </a:ext>
            </a:extLst>
          </p:cNvPr>
          <p:cNvGrpSpPr>
            <a:grpSpLocks/>
          </p:cNvGrpSpPr>
          <p:nvPr/>
        </p:nvGrpSpPr>
        <p:grpSpPr bwMode="auto">
          <a:xfrm>
            <a:off x="7847014" y="1811338"/>
            <a:ext cx="1754187" cy="1403350"/>
            <a:chOff x="4028" y="1141"/>
            <a:chExt cx="1105" cy="884"/>
          </a:xfrm>
        </p:grpSpPr>
        <p:sp>
          <p:nvSpPr>
            <p:cNvPr id="62840" name="Freeform 376">
              <a:extLst>
                <a:ext uri="{FF2B5EF4-FFF2-40B4-BE49-F238E27FC236}">
                  <a16:creationId xmlns:a16="http://schemas.microsoft.com/office/drawing/2014/main" id="{29178F59-C0F8-4C0E-B54B-822674DEF0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8" y="1141"/>
              <a:ext cx="1105" cy="884"/>
            </a:xfrm>
            <a:custGeom>
              <a:avLst/>
              <a:gdLst>
                <a:gd name="T0" fmla="*/ 4513 w 4630"/>
                <a:gd name="T1" fmla="*/ 2375 h 2991"/>
                <a:gd name="T2" fmla="*/ 3959 w 4630"/>
                <a:gd name="T3" fmla="*/ 1904 h 2991"/>
                <a:gd name="T4" fmla="*/ 3680 w 4630"/>
                <a:gd name="T5" fmla="*/ 1454 h 2991"/>
                <a:gd name="T6" fmla="*/ 3317 w 4630"/>
                <a:gd name="T7" fmla="*/ 983 h 2991"/>
                <a:gd name="T8" fmla="*/ 2646 w 4630"/>
                <a:gd name="T9" fmla="*/ 408 h 2991"/>
                <a:gd name="T10" fmla="*/ 1338 w 4630"/>
                <a:gd name="T11" fmla="*/ 37 h 2991"/>
                <a:gd name="T12" fmla="*/ 188 w 4630"/>
                <a:gd name="T13" fmla="*/ 871 h 2991"/>
                <a:gd name="T14" fmla="*/ 700 w 4630"/>
                <a:gd name="T15" fmla="*/ 2354 h 2991"/>
                <a:gd name="T16" fmla="*/ 1988 w 4630"/>
                <a:gd name="T17" fmla="*/ 2712 h 2991"/>
                <a:gd name="T18" fmla="*/ 2917 w 4630"/>
                <a:gd name="T19" fmla="*/ 2612 h 2991"/>
                <a:gd name="T20" fmla="*/ 3492 w 4630"/>
                <a:gd name="T21" fmla="*/ 2425 h 2991"/>
                <a:gd name="T22" fmla="*/ 3946 w 4630"/>
                <a:gd name="T23" fmla="*/ 2291 h 2991"/>
                <a:gd name="T24" fmla="*/ 4630 w 4630"/>
                <a:gd name="T25" fmla="*/ 2991 h 29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30" h="2991">
                  <a:moveTo>
                    <a:pt x="4513" y="2375"/>
                  </a:moveTo>
                  <a:cubicBezTo>
                    <a:pt x="4421" y="2296"/>
                    <a:pt x="4096" y="2058"/>
                    <a:pt x="3959" y="1904"/>
                  </a:cubicBezTo>
                  <a:cubicBezTo>
                    <a:pt x="3821" y="1750"/>
                    <a:pt x="3788" y="1608"/>
                    <a:pt x="3680" y="1454"/>
                  </a:cubicBezTo>
                  <a:cubicBezTo>
                    <a:pt x="3575" y="1300"/>
                    <a:pt x="3492" y="1158"/>
                    <a:pt x="3317" y="983"/>
                  </a:cubicBezTo>
                  <a:cubicBezTo>
                    <a:pt x="3146" y="808"/>
                    <a:pt x="2975" y="566"/>
                    <a:pt x="2646" y="408"/>
                  </a:cubicBezTo>
                  <a:cubicBezTo>
                    <a:pt x="2317" y="250"/>
                    <a:pt x="1888" y="0"/>
                    <a:pt x="1338" y="37"/>
                  </a:cubicBezTo>
                  <a:cubicBezTo>
                    <a:pt x="788" y="75"/>
                    <a:pt x="450" y="112"/>
                    <a:pt x="188" y="871"/>
                  </a:cubicBezTo>
                  <a:cubicBezTo>
                    <a:pt x="0" y="1608"/>
                    <a:pt x="367" y="2162"/>
                    <a:pt x="700" y="2354"/>
                  </a:cubicBezTo>
                  <a:cubicBezTo>
                    <a:pt x="1034" y="2550"/>
                    <a:pt x="1617" y="2683"/>
                    <a:pt x="1988" y="2712"/>
                  </a:cubicBezTo>
                  <a:cubicBezTo>
                    <a:pt x="2359" y="2754"/>
                    <a:pt x="2663" y="2658"/>
                    <a:pt x="2917" y="2612"/>
                  </a:cubicBezTo>
                  <a:cubicBezTo>
                    <a:pt x="3188" y="2579"/>
                    <a:pt x="3342" y="2479"/>
                    <a:pt x="3492" y="2425"/>
                  </a:cubicBezTo>
                  <a:cubicBezTo>
                    <a:pt x="3663" y="2371"/>
                    <a:pt x="3755" y="2196"/>
                    <a:pt x="3946" y="2291"/>
                  </a:cubicBezTo>
                  <a:cubicBezTo>
                    <a:pt x="4138" y="2387"/>
                    <a:pt x="4488" y="2846"/>
                    <a:pt x="4630" y="2991"/>
                  </a:cubicBezTo>
                </a:path>
              </a:pathLst>
            </a:custGeom>
            <a:solidFill>
              <a:srgbClr val="FFFF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41" name="Freeform 377">
              <a:extLst>
                <a:ext uri="{FF2B5EF4-FFF2-40B4-BE49-F238E27FC236}">
                  <a16:creationId xmlns:a16="http://schemas.microsoft.com/office/drawing/2014/main" id="{767DF198-C455-42D3-A2DB-D5CB231469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8" y="1141"/>
              <a:ext cx="1105" cy="884"/>
            </a:xfrm>
            <a:custGeom>
              <a:avLst/>
              <a:gdLst>
                <a:gd name="T0" fmla="*/ 1077 w 1105"/>
                <a:gd name="T1" fmla="*/ 702 h 884"/>
                <a:gd name="T2" fmla="*/ 945 w 1105"/>
                <a:gd name="T3" fmla="*/ 563 h 884"/>
                <a:gd name="T4" fmla="*/ 878 w 1105"/>
                <a:gd name="T5" fmla="*/ 430 h 884"/>
                <a:gd name="T6" fmla="*/ 792 w 1105"/>
                <a:gd name="T7" fmla="*/ 291 h 884"/>
                <a:gd name="T8" fmla="*/ 632 w 1105"/>
                <a:gd name="T9" fmla="*/ 121 h 884"/>
                <a:gd name="T10" fmla="*/ 320 w 1105"/>
                <a:gd name="T11" fmla="*/ 11 h 884"/>
                <a:gd name="T12" fmla="*/ 45 w 1105"/>
                <a:gd name="T13" fmla="*/ 258 h 884"/>
                <a:gd name="T14" fmla="*/ 167 w 1105"/>
                <a:gd name="T15" fmla="*/ 696 h 884"/>
                <a:gd name="T16" fmla="*/ 475 w 1105"/>
                <a:gd name="T17" fmla="*/ 802 h 884"/>
                <a:gd name="T18" fmla="*/ 696 w 1105"/>
                <a:gd name="T19" fmla="*/ 772 h 884"/>
                <a:gd name="T20" fmla="*/ 834 w 1105"/>
                <a:gd name="T21" fmla="*/ 717 h 884"/>
                <a:gd name="T22" fmla="*/ 942 w 1105"/>
                <a:gd name="T23" fmla="*/ 677 h 884"/>
                <a:gd name="T24" fmla="*/ 1105 w 1105"/>
                <a:gd name="T25" fmla="*/ 884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5" h="884">
                  <a:moveTo>
                    <a:pt x="1077" y="702"/>
                  </a:moveTo>
                  <a:cubicBezTo>
                    <a:pt x="1055" y="679"/>
                    <a:pt x="978" y="609"/>
                    <a:pt x="945" y="563"/>
                  </a:cubicBezTo>
                  <a:cubicBezTo>
                    <a:pt x="912" y="518"/>
                    <a:pt x="904" y="476"/>
                    <a:pt x="878" y="430"/>
                  </a:cubicBezTo>
                  <a:cubicBezTo>
                    <a:pt x="853" y="385"/>
                    <a:pt x="834" y="343"/>
                    <a:pt x="792" y="291"/>
                  </a:cubicBezTo>
                  <a:cubicBezTo>
                    <a:pt x="751" y="239"/>
                    <a:pt x="710" y="168"/>
                    <a:pt x="632" y="121"/>
                  </a:cubicBezTo>
                  <a:cubicBezTo>
                    <a:pt x="553" y="74"/>
                    <a:pt x="451" y="0"/>
                    <a:pt x="320" y="11"/>
                  </a:cubicBezTo>
                  <a:cubicBezTo>
                    <a:pt x="188" y="23"/>
                    <a:pt x="108" y="34"/>
                    <a:pt x="45" y="258"/>
                  </a:cubicBezTo>
                  <a:cubicBezTo>
                    <a:pt x="0" y="476"/>
                    <a:pt x="88" y="639"/>
                    <a:pt x="167" y="696"/>
                  </a:cubicBezTo>
                  <a:cubicBezTo>
                    <a:pt x="247" y="754"/>
                    <a:pt x="386" y="793"/>
                    <a:pt x="475" y="802"/>
                  </a:cubicBezTo>
                  <a:cubicBezTo>
                    <a:pt x="563" y="814"/>
                    <a:pt x="636" y="786"/>
                    <a:pt x="696" y="772"/>
                  </a:cubicBezTo>
                  <a:cubicBezTo>
                    <a:pt x="761" y="763"/>
                    <a:pt x="798" y="733"/>
                    <a:pt x="834" y="717"/>
                  </a:cubicBezTo>
                  <a:cubicBezTo>
                    <a:pt x="874" y="701"/>
                    <a:pt x="896" y="649"/>
                    <a:pt x="942" y="677"/>
                  </a:cubicBezTo>
                  <a:cubicBezTo>
                    <a:pt x="988" y="706"/>
                    <a:pt x="1071" y="842"/>
                    <a:pt x="1105" y="884"/>
                  </a:cubicBezTo>
                </a:path>
              </a:pathLst>
            </a:custGeom>
            <a:noFill/>
            <a:ln w="55563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45" name="Group 381">
            <a:extLst>
              <a:ext uri="{FF2B5EF4-FFF2-40B4-BE49-F238E27FC236}">
                <a16:creationId xmlns:a16="http://schemas.microsoft.com/office/drawing/2014/main" id="{BBCE405C-8A97-4AC3-9121-4636E4EBB895}"/>
              </a:ext>
            </a:extLst>
          </p:cNvPr>
          <p:cNvGrpSpPr>
            <a:grpSpLocks/>
          </p:cNvGrpSpPr>
          <p:nvPr/>
        </p:nvGrpSpPr>
        <p:grpSpPr bwMode="auto">
          <a:xfrm>
            <a:off x="4487864" y="2908300"/>
            <a:ext cx="2130425" cy="1030288"/>
            <a:chOff x="1912" y="1832"/>
            <a:chExt cx="1342" cy="649"/>
          </a:xfrm>
        </p:grpSpPr>
        <p:sp>
          <p:nvSpPr>
            <p:cNvPr id="62843" name="Freeform 379">
              <a:extLst>
                <a:ext uri="{FF2B5EF4-FFF2-40B4-BE49-F238E27FC236}">
                  <a16:creationId xmlns:a16="http://schemas.microsoft.com/office/drawing/2014/main" id="{7EA26DED-24B7-4335-AC1A-F22DE216C9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2" y="1832"/>
              <a:ext cx="1342" cy="649"/>
            </a:xfrm>
            <a:custGeom>
              <a:avLst/>
              <a:gdLst>
                <a:gd name="T0" fmla="*/ 3683 w 11250"/>
                <a:gd name="T1" fmla="*/ 675 h 4392"/>
                <a:gd name="T2" fmla="*/ 4883 w 11250"/>
                <a:gd name="T3" fmla="*/ 1142 h 4392"/>
                <a:gd name="T4" fmla="*/ 6583 w 11250"/>
                <a:gd name="T5" fmla="*/ 3233 h 4392"/>
                <a:gd name="T6" fmla="*/ 7366 w 11250"/>
                <a:gd name="T7" fmla="*/ 3992 h 4392"/>
                <a:gd name="T8" fmla="*/ 8558 w 11250"/>
                <a:gd name="T9" fmla="*/ 4358 h 4392"/>
                <a:gd name="T10" fmla="*/ 9983 w 11250"/>
                <a:gd name="T11" fmla="*/ 4175 h 4392"/>
                <a:gd name="T12" fmla="*/ 10975 w 11250"/>
                <a:gd name="T13" fmla="*/ 3342 h 4392"/>
                <a:gd name="T14" fmla="*/ 10925 w 11250"/>
                <a:gd name="T15" fmla="*/ 2033 h 4392"/>
                <a:gd name="T16" fmla="*/ 9666 w 11250"/>
                <a:gd name="T17" fmla="*/ 1300 h 4392"/>
                <a:gd name="T18" fmla="*/ 8400 w 11250"/>
                <a:gd name="T19" fmla="*/ 1558 h 4392"/>
                <a:gd name="T20" fmla="*/ 7900 w 11250"/>
                <a:gd name="T21" fmla="*/ 2317 h 4392"/>
                <a:gd name="T22" fmla="*/ 8075 w 11250"/>
                <a:gd name="T23" fmla="*/ 2683 h 4392"/>
                <a:gd name="T24" fmla="*/ 8400 w 11250"/>
                <a:gd name="T25" fmla="*/ 2725 h 4392"/>
                <a:gd name="T26" fmla="*/ 8608 w 11250"/>
                <a:gd name="T27" fmla="*/ 2350 h 4392"/>
                <a:gd name="T28" fmla="*/ 8883 w 11250"/>
                <a:gd name="T29" fmla="*/ 1983 h 4392"/>
                <a:gd name="T30" fmla="*/ 9583 w 11250"/>
                <a:gd name="T31" fmla="*/ 1833 h 4392"/>
                <a:gd name="T32" fmla="*/ 10250 w 11250"/>
                <a:gd name="T33" fmla="*/ 2317 h 4392"/>
                <a:gd name="T34" fmla="*/ 10233 w 11250"/>
                <a:gd name="T35" fmla="*/ 3208 h 4392"/>
                <a:gd name="T36" fmla="*/ 9241 w 11250"/>
                <a:gd name="T37" fmla="*/ 3733 h 4392"/>
                <a:gd name="T38" fmla="*/ 7833 w 11250"/>
                <a:gd name="T39" fmla="*/ 3525 h 4392"/>
                <a:gd name="T40" fmla="*/ 6858 w 11250"/>
                <a:gd name="T41" fmla="*/ 2525 h 4392"/>
                <a:gd name="T42" fmla="*/ 5391 w 11250"/>
                <a:gd name="T43" fmla="*/ 708 h 4392"/>
                <a:gd name="T44" fmla="*/ 3883 w 11250"/>
                <a:gd name="T45" fmla="*/ 75 h 4392"/>
                <a:gd name="T46" fmla="*/ 2150 w 11250"/>
                <a:gd name="T47" fmla="*/ 275 h 4392"/>
                <a:gd name="T48" fmla="*/ 516 w 11250"/>
                <a:gd name="T49" fmla="*/ 1042 h 4392"/>
                <a:gd name="T50" fmla="*/ 16 w 11250"/>
                <a:gd name="T51" fmla="*/ 1575 h 4392"/>
                <a:gd name="T52" fmla="*/ 416 w 11250"/>
                <a:gd name="T53" fmla="*/ 1708 h 4392"/>
                <a:gd name="T54" fmla="*/ 2316 w 11250"/>
                <a:gd name="T55" fmla="*/ 875 h 4392"/>
                <a:gd name="T56" fmla="*/ 3683 w 11250"/>
                <a:gd name="T57" fmla="*/ 675 h 4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250" h="4392">
                  <a:moveTo>
                    <a:pt x="3683" y="675"/>
                  </a:moveTo>
                  <a:cubicBezTo>
                    <a:pt x="4108" y="717"/>
                    <a:pt x="4400" y="717"/>
                    <a:pt x="4883" y="1142"/>
                  </a:cubicBezTo>
                  <a:cubicBezTo>
                    <a:pt x="5366" y="1567"/>
                    <a:pt x="6166" y="2758"/>
                    <a:pt x="6583" y="3233"/>
                  </a:cubicBezTo>
                  <a:cubicBezTo>
                    <a:pt x="7000" y="3708"/>
                    <a:pt x="7041" y="3800"/>
                    <a:pt x="7366" y="3992"/>
                  </a:cubicBezTo>
                  <a:cubicBezTo>
                    <a:pt x="7700" y="4175"/>
                    <a:pt x="8116" y="4333"/>
                    <a:pt x="8558" y="4358"/>
                  </a:cubicBezTo>
                  <a:cubicBezTo>
                    <a:pt x="8991" y="4392"/>
                    <a:pt x="9575" y="4342"/>
                    <a:pt x="9983" y="4175"/>
                  </a:cubicBezTo>
                  <a:cubicBezTo>
                    <a:pt x="10383" y="4008"/>
                    <a:pt x="10816" y="3692"/>
                    <a:pt x="10975" y="3342"/>
                  </a:cubicBezTo>
                  <a:cubicBezTo>
                    <a:pt x="11133" y="2983"/>
                    <a:pt x="11250" y="2517"/>
                    <a:pt x="10925" y="2033"/>
                  </a:cubicBezTo>
                  <a:cubicBezTo>
                    <a:pt x="10600" y="1558"/>
                    <a:pt x="10100" y="1358"/>
                    <a:pt x="9666" y="1300"/>
                  </a:cubicBezTo>
                  <a:cubicBezTo>
                    <a:pt x="9241" y="1250"/>
                    <a:pt x="8675" y="1367"/>
                    <a:pt x="8400" y="1558"/>
                  </a:cubicBezTo>
                  <a:cubicBezTo>
                    <a:pt x="8125" y="1742"/>
                    <a:pt x="7958" y="2125"/>
                    <a:pt x="7900" y="2317"/>
                  </a:cubicBezTo>
                  <a:cubicBezTo>
                    <a:pt x="7850" y="2500"/>
                    <a:pt x="7991" y="2617"/>
                    <a:pt x="8075" y="2683"/>
                  </a:cubicBezTo>
                  <a:cubicBezTo>
                    <a:pt x="8158" y="2758"/>
                    <a:pt x="8308" y="2783"/>
                    <a:pt x="8400" y="2725"/>
                  </a:cubicBezTo>
                  <a:cubicBezTo>
                    <a:pt x="8491" y="2667"/>
                    <a:pt x="8525" y="2475"/>
                    <a:pt x="8608" y="2350"/>
                  </a:cubicBezTo>
                  <a:cubicBezTo>
                    <a:pt x="8683" y="2233"/>
                    <a:pt x="8675" y="2158"/>
                    <a:pt x="8883" y="1983"/>
                  </a:cubicBezTo>
                  <a:cubicBezTo>
                    <a:pt x="9083" y="1808"/>
                    <a:pt x="9358" y="1775"/>
                    <a:pt x="9583" y="1833"/>
                  </a:cubicBezTo>
                  <a:cubicBezTo>
                    <a:pt x="9808" y="1892"/>
                    <a:pt x="10150" y="2083"/>
                    <a:pt x="10250" y="2317"/>
                  </a:cubicBezTo>
                  <a:cubicBezTo>
                    <a:pt x="10358" y="2542"/>
                    <a:pt x="10441" y="2925"/>
                    <a:pt x="10233" y="3208"/>
                  </a:cubicBezTo>
                  <a:cubicBezTo>
                    <a:pt x="10033" y="3483"/>
                    <a:pt x="9641" y="3683"/>
                    <a:pt x="9241" y="3733"/>
                  </a:cubicBezTo>
                  <a:cubicBezTo>
                    <a:pt x="8841" y="3792"/>
                    <a:pt x="8233" y="3725"/>
                    <a:pt x="7833" y="3525"/>
                  </a:cubicBezTo>
                  <a:cubicBezTo>
                    <a:pt x="7433" y="3325"/>
                    <a:pt x="7258" y="2992"/>
                    <a:pt x="6858" y="2525"/>
                  </a:cubicBezTo>
                  <a:cubicBezTo>
                    <a:pt x="6450" y="2058"/>
                    <a:pt x="5883" y="1117"/>
                    <a:pt x="5391" y="708"/>
                  </a:cubicBezTo>
                  <a:cubicBezTo>
                    <a:pt x="4900" y="300"/>
                    <a:pt x="4425" y="150"/>
                    <a:pt x="3883" y="75"/>
                  </a:cubicBezTo>
                  <a:cubicBezTo>
                    <a:pt x="3341" y="0"/>
                    <a:pt x="2708" y="117"/>
                    <a:pt x="2150" y="275"/>
                  </a:cubicBezTo>
                  <a:cubicBezTo>
                    <a:pt x="1591" y="433"/>
                    <a:pt x="875" y="825"/>
                    <a:pt x="516" y="1042"/>
                  </a:cubicBezTo>
                  <a:cubicBezTo>
                    <a:pt x="158" y="1258"/>
                    <a:pt x="33" y="1467"/>
                    <a:pt x="16" y="1575"/>
                  </a:cubicBezTo>
                  <a:cubicBezTo>
                    <a:pt x="0" y="1683"/>
                    <a:pt x="33" y="1825"/>
                    <a:pt x="416" y="1708"/>
                  </a:cubicBezTo>
                  <a:cubicBezTo>
                    <a:pt x="800" y="1592"/>
                    <a:pt x="1775" y="1050"/>
                    <a:pt x="2316" y="875"/>
                  </a:cubicBezTo>
                  <a:cubicBezTo>
                    <a:pt x="2858" y="700"/>
                    <a:pt x="3258" y="633"/>
                    <a:pt x="3683" y="675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44" name="Freeform 380">
              <a:extLst>
                <a:ext uri="{FF2B5EF4-FFF2-40B4-BE49-F238E27FC236}">
                  <a16:creationId xmlns:a16="http://schemas.microsoft.com/office/drawing/2014/main" id="{DF5F88E6-48BC-4AE8-854D-B97AD355F13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2" y="1832"/>
              <a:ext cx="1342" cy="649"/>
            </a:xfrm>
            <a:custGeom>
              <a:avLst/>
              <a:gdLst>
                <a:gd name="T0" fmla="*/ 439 w 1342"/>
                <a:gd name="T1" fmla="*/ 100 h 649"/>
                <a:gd name="T2" fmla="*/ 582 w 1342"/>
                <a:gd name="T3" fmla="*/ 169 h 649"/>
                <a:gd name="T4" fmla="*/ 785 w 1342"/>
                <a:gd name="T5" fmla="*/ 478 h 649"/>
                <a:gd name="T6" fmla="*/ 878 w 1342"/>
                <a:gd name="T7" fmla="*/ 590 h 649"/>
                <a:gd name="T8" fmla="*/ 1021 w 1342"/>
                <a:gd name="T9" fmla="*/ 644 h 649"/>
                <a:gd name="T10" fmla="*/ 1191 w 1342"/>
                <a:gd name="T11" fmla="*/ 617 h 649"/>
                <a:gd name="T12" fmla="*/ 1309 w 1342"/>
                <a:gd name="T13" fmla="*/ 494 h 649"/>
                <a:gd name="T14" fmla="*/ 1303 w 1342"/>
                <a:gd name="T15" fmla="*/ 300 h 649"/>
                <a:gd name="T16" fmla="*/ 1153 w 1342"/>
                <a:gd name="T17" fmla="*/ 192 h 649"/>
                <a:gd name="T18" fmla="*/ 1002 w 1342"/>
                <a:gd name="T19" fmla="*/ 230 h 649"/>
                <a:gd name="T20" fmla="*/ 942 w 1342"/>
                <a:gd name="T21" fmla="*/ 342 h 649"/>
                <a:gd name="T22" fmla="*/ 963 w 1342"/>
                <a:gd name="T23" fmla="*/ 397 h 649"/>
                <a:gd name="T24" fmla="*/ 1002 w 1342"/>
                <a:gd name="T25" fmla="*/ 403 h 649"/>
                <a:gd name="T26" fmla="*/ 1027 w 1342"/>
                <a:gd name="T27" fmla="*/ 347 h 649"/>
                <a:gd name="T28" fmla="*/ 1059 w 1342"/>
                <a:gd name="T29" fmla="*/ 293 h 649"/>
                <a:gd name="T30" fmla="*/ 1143 w 1342"/>
                <a:gd name="T31" fmla="*/ 271 h 649"/>
                <a:gd name="T32" fmla="*/ 1223 w 1342"/>
                <a:gd name="T33" fmla="*/ 342 h 649"/>
                <a:gd name="T34" fmla="*/ 1221 w 1342"/>
                <a:gd name="T35" fmla="*/ 474 h 649"/>
                <a:gd name="T36" fmla="*/ 1102 w 1342"/>
                <a:gd name="T37" fmla="*/ 552 h 649"/>
                <a:gd name="T38" fmla="*/ 934 w 1342"/>
                <a:gd name="T39" fmla="*/ 521 h 649"/>
                <a:gd name="T40" fmla="*/ 818 w 1342"/>
                <a:gd name="T41" fmla="*/ 373 h 649"/>
                <a:gd name="T42" fmla="*/ 643 w 1342"/>
                <a:gd name="T43" fmla="*/ 105 h 649"/>
                <a:gd name="T44" fmla="*/ 463 w 1342"/>
                <a:gd name="T45" fmla="*/ 11 h 649"/>
                <a:gd name="T46" fmla="*/ 256 w 1342"/>
                <a:gd name="T47" fmla="*/ 41 h 649"/>
                <a:gd name="T48" fmla="*/ 61 w 1342"/>
                <a:gd name="T49" fmla="*/ 154 h 649"/>
                <a:gd name="T50" fmla="*/ 2 w 1342"/>
                <a:gd name="T51" fmla="*/ 233 h 649"/>
                <a:gd name="T52" fmla="*/ 49 w 1342"/>
                <a:gd name="T53" fmla="*/ 252 h 649"/>
                <a:gd name="T54" fmla="*/ 276 w 1342"/>
                <a:gd name="T55" fmla="*/ 129 h 649"/>
                <a:gd name="T56" fmla="*/ 439 w 1342"/>
                <a:gd name="T57" fmla="*/ 100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42" h="649">
                  <a:moveTo>
                    <a:pt x="439" y="100"/>
                  </a:moveTo>
                  <a:cubicBezTo>
                    <a:pt x="490" y="106"/>
                    <a:pt x="525" y="106"/>
                    <a:pt x="582" y="169"/>
                  </a:cubicBezTo>
                  <a:cubicBezTo>
                    <a:pt x="640" y="232"/>
                    <a:pt x="735" y="408"/>
                    <a:pt x="785" y="478"/>
                  </a:cubicBezTo>
                  <a:cubicBezTo>
                    <a:pt x="835" y="548"/>
                    <a:pt x="840" y="562"/>
                    <a:pt x="878" y="590"/>
                  </a:cubicBezTo>
                  <a:cubicBezTo>
                    <a:pt x="918" y="617"/>
                    <a:pt x="968" y="640"/>
                    <a:pt x="1021" y="644"/>
                  </a:cubicBezTo>
                  <a:cubicBezTo>
                    <a:pt x="1072" y="649"/>
                    <a:pt x="1142" y="642"/>
                    <a:pt x="1191" y="617"/>
                  </a:cubicBezTo>
                  <a:cubicBezTo>
                    <a:pt x="1238" y="592"/>
                    <a:pt x="1290" y="546"/>
                    <a:pt x="1309" y="494"/>
                  </a:cubicBezTo>
                  <a:cubicBezTo>
                    <a:pt x="1328" y="441"/>
                    <a:pt x="1342" y="372"/>
                    <a:pt x="1303" y="300"/>
                  </a:cubicBezTo>
                  <a:cubicBezTo>
                    <a:pt x="1264" y="230"/>
                    <a:pt x="1205" y="201"/>
                    <a:pt x="1153" y="192"/>
                  </a:cubicBezTo>
                  <a:cubicBezTo>
                    <a:pt x="1102" y="185"/>
                    <a:pt x="1035" y="202"/>
                    <a:pt x="1002" y="230"/>
                  </a:cubicBezTo>
                  <a:cubicBezTo>
                    <a:pt x="969" y="257"/>
                    <a:pt x="949" y="314"/>
                    <a:pt x="942" y="342"/>
                  </a:cubicBezTo>
                  <a:cubicBezTo>
                    <a:pt x="936" y="369"/>
                    <a:pt x="953" y="387"/>
                    <a:pt x="963" y="397"/>
                  </a:cubicBezTo>
                  <a:cubicBezTo>
                    <a:pt x="973" y="408"/>
                    <a:pt x="991" y="411"/>
                    <a:pt x="1002" y="403"/>
                  </a:cubicBezTo>
                  <a:cubicBezTo>
                    <a:pt x="1013" y="394"/>
                    <a:pt x="1017" y="366"/>
                    <a:pt x="1027" y="347"/>
                  </a:cubicBezTo>
                  <a:cubicBezTo>
                    <a:pt x="1036" y="330"/>
                    <a:pt x="1035" y="319"/>
                    <a:pt x="1059" y="293"/>
                  </a:cubicBezTo>
                  <a:cubicBezTo>
                    <a:pt x="1083" y="267"/>
                    <a:pt x="1116" y="262"/>
                    <a:pt x="1143" y="271"/>
                  </a:cubicBezTo>
                  <a:cubicBezTo>
                    <a:pt x="1170" y="280"/>
                    <a:pt x="1211" y="308"/>
                    <a:pt x="1223" y="342"/>
                  </a:cubicBezTo>
                  <a:cubicBezTo>
                    <a:pt x="1235" y="376"/>
                    <a:pt x="1245" y="432"/>
                    <a:pt x="1221" y="474"/>
                  </a:cubicBezTo>
                  <a:cubicBezTo>
                    <a:pt x="1197" y="515"/>
                    <a:pt x="1150" y="544"/>
                    <a:pt x="1102" y="552"/>
                  </a:cubicBezTo>
                  <a:cubicBezTo>
                    <a:pt x="1054" y="560"/>
                    <a:pt x="982" y="551"/>
                    <a:pt x="934" y="521"/>
                  </a:cubicBezTo>
                  <a:cubicBezTo>
                    <a:pt x="886" y="491"/>
                    <a:pt x="866" y="442"/>
                    <a:pt x="818" y="373"/>
                  </a:cubicBezTo>
                  <a:cubicBezTo>
                    <a:pt x="769" y="304"/>
                    <a:pt x="702" y="165"/>
                    <a:pt x="643" y="105"/>
                  </a:cubicBezTo>
                  <a:cubicBezTo>
                    <a:pt x="584" y="44"/>
                    <a:pt x="528" y="22"/>
                    <a:pt x="463" y="11"/>
                  </a:cubicBezTo>
                  <a:cubicBezTo>
                    <a:pt x="398" y="0"/>
                    <a:pt x="323" y="17"/>
                    <a:pt x="256" y="41"/>
                  </a:cubicBezTo>
                  <a:cubicBezTo>
                    <a:pt x="189" y="64"/>
                    <a:pt x="104" y="122"/>
                    <a:pt x="61" y="154"/>
                  </a:cubicBezTo>
                  <a:cubicBezTo>
                    <a:pt x="19" y="186"/>
                    <a:pt x="4" y="217"/>
                    <a:pt x="2" y="233"/>
                  </a:cubicBezTo>
                  <a:cubicBezTo>
                    <a:pt x="0" y="249"/>
                    <a:pt x="4" y="270"/>
                    <a:pt x="49" y="252"/>
                  </a:cubicBezTo>
                  <a:cubicBezTo>
                    <a:pt x="95" y="235"/>
                    <a:pt x="211" y="155"/>
                    <a:pt x="276" y="129"/>
                  </a:cubicBezTo>
                  <a:cubicBezTo>
                    <a:pt x="341" y="104"/>
                    <a:pt x="388" y="94"/>
                    <a:pt x="439" y="100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48" name="Group 384">
            <a:extLst>
              <a:ext uri="{FF2B5EF4-FFF2-40B4-BE49-F238E27FC236}">
                <a16:creationId xmlns:a16="http://schemas.microsoft.com/office/drawing/2014/main" id="{E4349042-A8EB-4A95-A231-C74551A7CC54}"/>
              </a:ext>
            </a:extLst>
          </p:cNvPr>
          <p:cNvGrpSpPr>
            <a:grpSpLocks/>
          </p:cNvGrpSpPr>
          <p:nvPr/>
        </p:nvGrpSpPr>
        <p:grpSpPr bwMode="auto">
          <a:xfrm>
            <a:off x="6088064" y="3817938"/>
            <a:ext cx="109537" cy="69850"/>
            <a:chOff x="2920" y="2405"/>
            <a:chExt cx="69" cy="44"/>
          </a:xfrm>
        </p:grpSpPr>
        <p:sp>
          <p:nvSpPr>
            <p:cNvPr id="62846" name="Oval 382">
              <a:extLst>
                <a:ext uri="{FF2B5EF4-FFF2-40B4-BE49-F238E27FC236}">
                  <a16:creationId xmlns:a16="http://schemas.microsoft.com/office/drawing/2014/main" id="{6A1DBBC3-1FF4-406A-B74C-DAACB45731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0" y="2405"/>
              <a:ext cx="69" cy="44"/>
            </a:xfrm>
            <a:prstGeom prst="ellipse">
              <a:avLst/>
            </a:prstGeom>
            <a:solidFill>
              <a:srgbClr val="BBE0E3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47" name="Oval 383">
              <a:extLst>
                <a:ext uri="{FF2B5EF4-FFF2-40B4-BE49-F238E27FC236}">
                  <a16:creationId xmlns:a16="http://schemas.microsoft.com/office/drawing/2014/main" id="{48E300D5-3D35-4624-AB9E-179B3B192C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0" y="2405"/>
              <a:ext cx="69" cy="44"/>
            </a:xfrm>
            <a:prstGeom prst="ellipse">
              <a:avLst/>
            </a:prstGeom>
            <a:noFill/>
            <a:ln w="9525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51" name="Group 387">
            <a:extLst>
              <a:ext uri="{FF2B5EF4-FFF2-40B4-BE49-F238E27FC236}">
                <a16:creationId xmlns:a16="http://schemas.microsoft.com/office/drawing/2014/main" id="{DDEBC4FE-85D4-4DC6-9B39-795C9D1FB4D5}"/>
              </a:ext>
            </a:extLst>
          </p:cNvPr>
          <p:cNvGrpSpPr>
            <a:grpSpLocks/>
          </p:cNvGrpSpPr>
          <p:nvPr/>
        </p:nvGrpSpPr>
        <p:grpSpPr bwMode="auto">
          <a:xfrm>
            <a:off x="6161089" y="3252788"/>
            <a:ext cx="111125" cy="68262"/>
            <a:chOff x="2966" y="2049"/>
            <a:chExt cx="70" cy="43"/>
          </a:xfrm>
        </p:grpSpPr>
        <p:sp>
          <p:nvSpPr>
            <p:cNvPr id="62849" name="Oval 385">
              <a:extLst>
                <a:ext uri="{FF2B5EF4-FFF2-40B4-BE49-F238E27FC236}">
                  <a16:creationId xmlns:a16="http://schemas.microsoft.com/office/drawing/2014/main" id="{72EC9402-8DFD-4303-8677-0019F9035F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6" y="2049"/>
              <a:ext cx="70" cy="43"/>
            </a:xfrm>
            <a:prstGeom prst="ellipse">
              <a:avLst/>
            </a:prstGeom>
            <a:solidFill>
              <a:srgbClr val="BBE0E3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50" name="Oval 386">
              <a:extLst>
                <a:ext uri="{FF2B5EF4-FFF2-40B4-BE49-F238E27FC236}">
                  <a16:creationId xmlns:a16="http://schemas.microsoft.com/office/drawing/2014/main" id="{13B2DC0E-C6E0-485F-8AC1-AB5A2AD01A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6" y="2049"/>
              <a:ext cx="70" cy="43"/>
            </a:xfrm>
            <a:prstGeom prst="ellipse">
              <a:avLst/>
            </a:prstGeom>
            <a:noFill/>
            <a:ln w="9525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54" name="Group 390">
            <a:extLst>
              <a:ext uri="{FF2B5EF4-FFF2-40B4-BE49-F238E27FC236}">
                <a16:creationId xmlns:a16="http://schemas.microsoft.com/office/drawing/2014/main" id="{34E0D97F-E2EB-4A54-90C1-3E917A4896A8}"/>
              </a:ext>
            </a:extLst>
          </p:cNvPr>
          <p:cNvGrpSpPr>
            <a:grpSpLocks/>
          </p:cNvGrpSpPr>
          <p:nvPr/>
        </p:nvGrpSpPr>
        <p:grpSpPr bwMode="auto">
          <a:xfrm>
            <a:off x="5970589" y="3419475"/>
            <a:ext cx="134937" cy="158750"/>
            <a:chOff x="2846" y="2154"/>
            <a:chExt cx="85" cy="100"/>
          </a:xfrm>
        </p:grpSpPr>
        <p:sp>
          <p:nvSpPr>
            <p:cNvPr id="62852" name="Freeform 388">
              <a:extLst>
                <a:ext uri="{FF2B5EF4-FFF2-40B4-BE49-F238E27FC236}">
                  <a16:creationId xmlns:a16="http://schemas.microsoft.com/office/drawing/2014/main" id="{8E51BD90-516B-4C97-83CA-6D1A6535A1B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6" y="2154"/>
              <a:ext cx="85" cy="100"/>
            </a:xfrm>
            <a:custGeom>
              <a:avLst/>
              <a:gdLst>
                <a:gd name="T0" fmla="*/ 452 w 714"/>
                <a:gd name="T1" fmla="*/ 56 h 682"/>
                <a:gd name="T2" fmla="*/ 53 w 714"/>
                <a:gd name="T3" fmla="*/ 239 h 682"/>
                <a:gd name="T4" fmla="*/ 262 w 714"/>
                <a:gd name="T5" fmla="*/ 625 h 682"/>
                <a:gd name="T6" fmla="*/ 662 w 714"/>
                <a:gd name="T7" fmla="*/ 443 h 682"/>
                <a:gd name="T8" fmla="*/ 452 w 714"/>
                <a:gd name="T9" fmla="*/ 56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682">
                  <a:moveTo>
                    <a:pt x="452" y="56"/>
                  </a:moveTo>
                  <a:cubicBezTo>
                    <a:pt x="284" y="0"/>
                    <a:pt x="106" y="82"/>
                    <a:pt x="53" y="239"/>
                  </a:cubicBezTo>
                  <a:cubicBezTo>
                    <a:pt x="0" y="396"/>
                    <a:pt x="94" y="569"/>
                    <a:pt x="262" y="625"/>
                  </a:cubicBezTo>
                  <a:cubicBezTo>
                    <a:pt x="430" y="682"/>
                    <a:pt x="609" y="600"/>
                    <a:pt x="662" y="443"/>
                  </a:cubicBezTo>
                  <a:cubicBezTo>
                    <a:pt x="714" y="285"/>
                    <a:pt x="621" y="113"/>
                    <a:pt x="452" y="56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53" name="Freeform 389">
              <a:extLst>
                <a:ext uri="{FF2B5EF4-FFF2-40B4-BE49-F238E27FC236}">
                  <a16:creationId xmlns:a16="http://schemas.microsoft.com/office/drawing/2014/main" id="{922B7659-811D-4466-92E5-1FD199AD28D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6" y="2154"/>
              <a:ext cx="85" cy="100"/>
            </a:xfrm>
            <a:custGeom>
              <a:avLst/>
              <a:gdLst>
                <a:gd name="T0" fmla="*/ 54 w 85"/>
                <a:gd name="T1" fmla="*/ 8 h 100"/>
                <a:gd name="T2" fmla="*/ 6 w 85"/>
                <a:gd name="T3" fmla="*/ 35 h 100"/>
                <a:gd name="T4" fmla="*/ 31 w 85"/>
                <a:gd name="T5" fmla="*/ 92 h 100"/>
                <a:gd name="T6" fmla="*/ 79 w 85"/>
                <a:gd name="T7" fmla="*/ 65 h 100"/>
                <a:gd name="T8" fmla="*/ 54 w 85"/>
                <a:gd name="T9" fmla="*/ 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100">
                  <a:moveTo>
                    <a:pt x="54" y="8"/>
                  </a:moveTo>
                  <a:cubicBezTo>
                    <a:pt x="34" y="0"/>
                    <a:pt x="12" y="12"/>
                    <a:pt x="6" y="35"/>
                  </a:cubicBezTo>
                  <a:cubicBezTo>
                    <a:pt x="0" y="58"/>
                    <a:pt x="11" y="84"/>
                    <a:pt x="31" y="92"/>
                  </a:cubicBezTo>
                  <a:cubicBezTo>
                    <a:pt x="51" y="100"/>
                    <a:pt x="73" y="88"/>
                    <a:pt x="79" y="65"/>
                  </a:cubicBezTo>
                  <a:cubicBezTo>
                    <a:pt x="85" y="42"/>
                    <a:pt x="74" y="16"/>
                    <a:pt x="54" y="8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57" name="Group 393">
            <a:extLst>
              <a:ext uri="{FF2B5EF4-FFF2-40B4-BE49-F238E27FC236}">
                <a16:creationId xmlns:a16="http://schemas.microsoft.com/office/drawing/2014/main" id="{23DC9E15-E1E9-49FA-93A5-117173D6EC4A}"/>
              </a:ext>
            </a:extLst>
          </p:cNvPr>
          <p:cNvGrpSpPr>
            <a:grpSpLocks/>
          </p:cNvGrpSpPr>
          <p:nvPr/>
        </p:nvGrpSpPr>
        <p:grpSpPr bwMode="auto">
          <a:xfrm>
            <a:off x="6448426" y="3387725"/>
            <a:ext cx="87313" cy="115888"/>
            <a:chOff x="3147" y="2134"/>
            <a:chExt cx="55" cy="73"/>
          </a:xfrm>
        </p:grpSpPr>
        <p:sp>
          <p:nvSpPr>
            <p:cNvPr id="62855" name="Freeform 391">
              <a:extLst>
                <a:ext uri="{FF2B5EF4-FFF2-40B4-BE49-F238E27FC236}">
                  <a16:creationId xmlns:a16="http://schemas.microsoft.com/office/drawing/2014/main" id="{D5AA2CE0-121E-4F46-BE4F-C1A6D5D515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7" y="2134"/>
              <a:ext cx="55" cy="73"/>
            </a:xfrm>
            <a:custGeom>
              <a:avLst/>
              <a:gdLst>
                <a:gd name="T0" fmla="*/ 400 w 464"/>
                <a:gd name="T1" fmla="*/ 148 h 497"/>
                <a:gd name="T2" fmla="*/ 116 w 464"/>
                <a:gd name="T3" fmla="*/ 56 h 497"/>
                <a:gd name="T4" fmla="*/ 65 w 464"/>
                <a:gd name="T5" fmla="*/ 350 h 497"/>
                <a:gd name="T6" fmla="*/ 349 w 464"/>
                <a:gd name="T7" fmla="*/ 441 h 497"/>
                <a:gd name="T8" fmla="*/ 400 w 464"/>
                <a:gd name="T9" fmla="*/ 14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4" h="497">
                  <a:moveTo>
                    <a:pt x="400" y="148"/>
                  </a:moveTo>
                  <a:cubicBezTo>
                    <a:pt x="336" y="41"/>
                    <a:pt x="209" y="0"/>
                    <a:pt x="116" y="56"/>
                  </a:cubicBezTo>
                  <a:cubicBezTo>
                    <a:pt x="23" y="112"/>
                    <a:pt x="0" y="244"/>
                    <a:pt x="65" y="350"/>
                  </a:cubicBezTo>
                  <a:cubicBezTo>
                    <a:pt x="129" y="456"/>
                    <a:pt x="256" y="497"/>
                    <a:pt x="349" y="441"/>
                  </a:cubicBezTo>
                  <a:cubicBezTo>
                    <a:pt x="441" y="385"/>
                    <a:pt x="464" y="254"/>
                    <a:pt x="400" y="148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56" name="Freeform 392">
              <a:extLst>
                <a:ext uri="{FF2B5EF4-FFF2-40B4-BE49-F238E27FC236}">
                  <a16:creationId xmlns:a16="http://schemas.microsoft.com/office/drawing/2014/main" id="{D725AE65-041A-40A7-8BEF-3F3B38F53F7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7" y="2134"/>
              <a:ext cx="55" cy="73"/>
            </a:xfrm>
            <a:custGeom>
              <a:avLst/>
              <a:gdLst>
                <a:gd name="T0" fmla="*/ 48 w 55"/>
                <a:gd name="T1" fmla="*/ 22 h 73"/>
                <a:gd name="T2" fmla="*/ 14 w 55"/>
                <a:gd name="T3" fmla="*/ 8 h 73"/>
                <a:gd name="T4" fmla="*/ 8 w 55"/>
                <a:gd name="T5" fmla="*/ 52 h 73"/>
                <a:gd name="T6" fmla="*/ 42 w 55"/>
                <a:gd name="T7" fmla="*/ 65 h 73"/>
                <a:gd name="T8" fmla="*/ 48 w 55"/>
                <a:gd name="T9" fmla="*/ 2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73">
                  <a:moveTo>
                    <a:pt x="48" y="22"/>
                  </a:moveTo>
                  <a:cubicBezTo>
                    <a:pt x="40" y="6"/>
                    <a:pt x="25" y="0"/>
                    <a:pt x="14" y="8"/>
                  </a:cubicBezTo>
                  <a:cubicBezTo>
                    <a:pt x="3" y="17"/>
                    <a:pt x="0" y="36"/>
                    <a:pt x="8" y="52"/>
                  </a:cubicBezTo>
                  <a:cubicBezTo>
                    <a:pt x="15" y="67"/>
                    <a:pt x="31" y="73"/>
                    <a:pt x="42" y="65"/>
                  </a:cubicBezTo>
                  <a:cubicBezTo>
                    <a:pt x="53" y="57"/>
                    <a:pt x="55" y="37"/>
                    <a:pt x="48" y="22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60" name="Group 396">
            <a:extLst>
              <a:ext uri="{FF2B5EF4-FFF2-40B4-BE49-F238E27FC236}">
                <a16:creationId xmlns:a16="http://schemas.microsoft.com/office/drawing/2014/main" id="{84263214-370E-4403-9BE4-DA6B05E49548}"/>
              </a:ext>
            </a:extLst>
          </p:cNvPr>
          <p:cNvGrpSpPr>
            <a:grpSpLocks/>
          </p:cNvGrpSpPr>
          <p:nvPr/>
        </p:nvGrpSpPr>
        <p:grpSpPr bwMode="auto">
          <a:xfrm>
            <a:off x="6411913" y="3706814"/>
            <a:ext cx="88900" cy="115887"/>
            <a:chOff x="3124" y="2335"/>
            <a:chExt cx="56" cy="73"/>
          </a:xfrm>
        </p:grpSpPr>
        <p:sp>
          <p:nvSpPr>
            <p:cNvPr id="62858" name="Freeform 394">
              <a:extLst>
                <a:ext uri="{FF2B5EF4-FFF2-40B4-BE49-F238E27FC236}">
                  <a16:creationId xmlns:a16="http://schemas.microsoft.com/office/drawing/2014/main" id="{DADF6467-214D-4913-9A39-9C0EA0802A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4" y="2335"/>
              <a:ext cx="56" cy="73"/>
            </a:xfrm>
            <a:custGeom>
              <a:avLst/>
              <a:gdLst>
                <a:gd name="T0" fmla="*/ 390 w 463"/>
                <a:gd name="T1" fmla="*/ 361 h 491"/>
                <a:gd name="T2" fmla="*/ 365 w 463"/>
                <a:gd name="T3" fmla="*/ 64 h 491"/>
                <a:gd name="T4" fmla="*/ 74 w 463"/>
                <a:gd name="T5" fmla="*/ 129 h 491"/>
                <a:gd name="T6" fmla="*/ 99 w 463"/>
                <a:gd name="T7" fmla="*/ 427 h 491"/>
                <a:gd name="T8" fmla="*/ 390 w 463"/>
                <a:gd name="T9" fmla="*/ 361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3" h="491">
                  <a:moveTo>
                    <a:pt x="390" y="361"/>
                  </a:moveTo>
                  <a:cubicBezTo>
                    <a:pt x="463" y="261"/>
                    <a:pt x="452" y="127"/>
                    <a:pt x="365" y="64"/>
                  </a:cubicBezTo>
                  <a:cubicBezTo>
                    <a:pt x="277" y="0"/>
                    <a:pt x="147" y="29"/>
                    <a:pt x="74" y="129"/>
                  </a:cubicBezTo>
                  <a:cubicBezTo>
                    <a:pt x="0" y="230"/>
                    <a:pt x="11" y="363"/>
                    <a:pt x="99" y="427"/>
                  </a:cubicBezTo>
                  <a:cubicBezTo>
                    <a:pt x="186" y="491"/>
                    <a:pt x="316" y="461"/>
                    <a:pt x="390" y="361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59" name="Freeform 395">
              <a:extLst>
                <a:ext uri="{FF2B5EF4-FFF2-40B4-BE49-F238E27FC236}">
                  <a16:creationId xmlns:a16="http://schemas.microsoft.com/office/drawing/2014/main" id="{F1D32518-4FC1-483A-BFB3-1E36DF1EE6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4" y="2335"/>
              <a:ext cx="56" cy="73"/>
            </a:xfrm>
            <a:custGeom>
              <a:avLst/>
              <a:gdLst>
                <a:gd name="T0" fmla="*/ 47 w 56"/>
                <a:gd name="T1" fmla="*/ 54 h 73"/>
                <a:gd name="T2" fmla="*/ 44 w 56"/>
                <a:gd name="T3" fmla="*/ 10 h 73"/>
                <a:gd name="T4" fmla="*/ 9 w 56"/>
                <a:gd name="T5" fmla="*/ 19 h 73"/>
                <a:gd name="T6" fmla="*/ 12 w 56"/>
                <a:gd name="T7" fmla="*/ 63 h 73"/>
                <a:gd name="T8" fmla="*/ 47 w 56"/>
                <a:gd name="T9" fmla="*/ 5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73">
                  <a:moveTo>
                    <a:pt x="47" y="54"/>
                  </a:moveTo>
                  <a:cubicBezTo>
                    <a:pt x="56" y="39"/>
                    <a:pt x="54" y="19"/>
                    <a:pt x="44" y="10"/>
                  </a:cubicBezTo>
                  <a:cubicBezTo>
                    <a:pt x="33" y="0"/>
                    <a:pt x="18" y="5"/>
                    <a:pt x="9" y="19"/>
                  </a:cubicBezTo>
                  <a:cubicBezTo>
                    <a:pt x="0" y="34"/>
                    <a:pt x="2" y="54"/>
                    <a:pt x="12" y="63"/>
                  </a:cubicBezTo>
                  <a:cubicBezTo>
                    <a:pt x="23" y="73"/>
                    <a:pt x="38" y="68"/>
                    <a:pt x="47" y="54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63" name="Group 399">
            <a:extLst>
              <a:ext uri="{FF2B5EF4-FFF2-40B4-BE49-F238E27FC236}">
                <a16:creationId xmlns:a16="http://schemas.microsoft.com/office/drawing/2014/main" id="{30A99B26-1235-4A22-8794-67802A499C06}"/>
              </a:ext>
            </a:extLst>
          </p:cNvPr>
          <p:cNvGrpSpPr>
            <a:grpSpLocks/>
          </p:cNvGrpSpPr>
          <p:nvPr/>
        </p:nvGrpSpPr>
        <p:grpSpPr bwMode="auto">
          <a:xfrm>
            <a:off x="5786438" y="3600451"/>
            <a:ext cx="87312" cy="117475"/>
            <a:chOff x="2730" y="2268"/>
            <a:chExt cx="55" cy="74"/>
          </a:xfrm>
        </p:grpSpPr>
        <p:sp>
          <p:nvSpPr>
            <p:cNvPr id="62861" name="Freeform 397">
              <a:extLst>
                <a:ext uri="{FF2B5EF4-FFF2-40B4-BE49-F238E27FC236}">
                  <a16:creationId xmlns:a16="http://schemas.microsoft.com/office/drawing/2014/main" id="{64E53DA3-FD99-4761-B924-5B81F29E6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0" y="2268"/>
              <a:ext cx="55" cy="74"/>
            </a:xfrm>
            <a:custGeom>
              <a:avLst/>
              <a:gdLst>
                <a:gd name="T0" fmla="*/ 115 w 464"/>
                <a:gd name="T1" fmla="*/ 56 h 497"/>
                <a:gd name="T2" fmla="*/ 65 w 464"/>
                <a:gd name="T3" fmla="*/ 350 h 497"/>
                <a:gd name="T4" fmla="*/ 349 w 464"/>
                <a:gd name="T5" fmla="*/ 440 h 497"/>
                <a:gd name="T6" fmla="*/ 399 w 464"/>
                <a:gd name="T7" fmla="*/ 146 h 497"/>
                <a:gd name="T8" fmla="*/ 115 w 464"/>
                <a:gd name="T9" fmla="*/ 5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4" h="497">
                  <a:moveTo>
                    <a:pt x="115" y="56"/>
                  </a:moveTo>
                  <a:cubicBezTo>
                    <a:pt x="23" y="112"/>
                    <a:pt x="0" y="244"/>
                    <a:pt x="65" y="350"/>
                  </a:cubicBezTo>
                  <a:cubicBezTo>
                    <a:pt x="130" y="456"/>
                    <a:pt x="257" y="497"/>
                    <a:pt x="349" y="440"/>
                  </a:cubicBezTo>
                  <a:cubicBezTo>
                    <a:pt x="442" y="384"/>
                    <a:pt x="464" y="252"/>
                    <a:pt x="399" y="146"/>
                  </a:cubicBezTo>
                  <a:cubicBezTo>
                    <a:pt x="335" y="40"/>
                    <a:pt x="207" y="0"/>
                    <a:pt x="115" y="56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62" name="Freeform 398">
              <a:extLst>
                <a:ext uri="{FF2B5EF4-FFF2-40B4-BE49-F238E27FC236}">
                  <a16:creationId xmlns:a16="http://schemas.microsoft.com/office/drawing/2014/main" id="{61EE33BC-F05A-450E-A1CC-616664B87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0" y="2268"/>
              <a:ext cx="55" cy="74"/>
            </a:xfrm>
            <a:custGeom>
              <a:avLst/>
              <a:gdLst>
                <a:gd name="T0" fmla="*/ 13 w 55"/>
                <a:gd name="T1" fmla="*/ 9 h 74"/>
                <a:gd name="T2" fmla="*/ 7 w 55"/>
                <a:gd name="T3" fmla="*/ 52 h 74"/>
                <a:gd name="T4" fmla="*/ 41 w 55"/>
                <a:gd name="T5" fmla="*/ 65 h 74"/>
                <a:gd name="T6" fmla="*/ 47 w 55"/>
                <a:gd name="T7" fmla="*/ 22 h 74"/>
                <a:gd name="T8" fmla="*/ 13 w 55"/>
                <a:gd name="T9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74">
                  <a:moveTo>
                    <a:pt x="13" y="9"/>
                  </a:moveTo>
                  <a:cubicBezTo>
                    <a:pt x="2" y="17"/>
                    <a:pt x="0" y="36"/>
                    <a:pt x="7" y="52"/>
                  </a:cubicBezTo>
                  <a:cubicBezTo>
                    <a:pt x="15" y="68"/>
                    <a:pt x="30" y="74"/>
                    <a:pt x="41" y="65"/>
                  </a:cubicBezTo>
                  <a:cubicBezTo>
                    <a:pt x="52" y="57"/>
                    <a:pt x="55" y="38"/>
                    <a:pt x="47" y="22"/>
                  </a:cubicBezTo>
                  <a:cubicBezTo>
                    <a:pt x="39" y="6"/>
                    <a:pt x="24" y="0"/>
                    <a:pt x="13" y="9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66" name="Group 402">
            <a:extLst>
              <a:ext uri="{FF2B5EF4-FFF2-40B4-BE49-F238E27FC236}">
                <a16:creationId xmlns:a16="http://schemas.microsoft.com/office/drawing/2014/main" id="{25BEDD23-9508-44E6-BC4D-5283D40FE346}"/>
              </a:ext>
            </a:extLst>
          </p:cNvPr>
          <p:cNvGrpSpPr>
            <a:grpSpLocks/>
          </p:cNvGrpSpPr>
          <p:nvPr/>
        </p:nvGrpSpPr>
        <p:grpSpPr bwMode="auto">
          <a:xfrm>
            <a:off x="4481514" y="3181351"/>
            <a:ext cx="136525" cy="150813"/>
            <a:chOff x="1908" y="2004"/>
            <a:chExt cx="86" cy="95"/>
          </a:xfrm>
        </p:grpSpPr>
        <p:sp>
          <p:nvSpPr>
            <p:cNvPr id="62864" name="Freeform 400">
              <a:extLst>
                <a:ext uri="{FF2B5EF4-FFF2-40B4-BE49-F238E27FC236}">
                  <a16:creationId xmlns:a16="http://schemas.microsoft.com/office/drawing/2014/main" id="{10AD9387-5385-4718-BA70-DBD1DA4CEA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8" y="2004"/>
              <a:ext cx="86" cy="95"/>
            </a:xfrm>
            <a:custGeom>
              <a:avLst/>
              <a:gdLst>
                <a:gd name="T0" fmla="*/ 483 w 1447"/>
                <a:gd name="T1" fmla="*/ 342 h 1281"/>
                <a:gd name="T2" fmla="*/ 133 w 1447"/>
                <a:gd name="T3" fmla="*/ 1116 h 1281"/>
                <a:gd name="T4" fmla="*/ 964 w 1447"/>
                <a:gd name="T5" fmla="*/ 939 h 1281"/>
                <a:gd name="T6" fmla="*/ 1314 w 1447"/>
                <a:gd name="T7" fmla="*/ 165 h 1281"/>
                <a:gd name="T8" fmla="*/ 483 w 1447"/>
                <a:gd name="T9" fmla="*/ 342 h 1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7" h="1281">
                  <a:moveTo>
                    <a:pt x="483" y="342"/>
                  </a:moveTo>
                  <a:cubicBezTo>
                    <a:pt x="157" y="604"/>
                    <a:pt x="0" y="951"/>
                    <a:pt x="133" y="1116"/>
                  </a:cubicBezTo>
                  <a:cubicBezTo>
                    <a:pt x="265" y="1281"/>
                    <a:pt x="637" y="1202"/>
                    <a:pt x="964" y="939"/>
                  </a:cubicBezTo>
                  <a:cubicBezTo>
                    <a:pt x="1290" y="677"/>
                    <a:pt x="1447" y="330"/>
                    <a:pt x="1314" y="165"/>
                  </a:cubicBezTo>
                  <a:cubicBezTo>
                    <a:pt x="1182" y="0"/>
                    <a:pt x="809" y="79"/>
                    <a:pt x="483" y="342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65" name="Freeform 401">
              <a:extLst>
                <a:ext uri="{FF2B5EF4-FFF2-40B4-BE49-F238E27FC236}">
                  <a16:creationId xmlns:a16="http://schemas.microsoft.com/office/drawing/2014/main" id="{4893E834-D5AF-41BF-9CC2-B0C889F94B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8" y="2004"/>
              <a:ext cx="86" cy="95"/>
            </a:xfrm>
            <a:custGeom>
              <a:avLst/>
              <a:gdLst>
                <a:gd name="T0" fmla="*/ 29 w 86"/>
                <a:gd name="T1" fmla="*/ 25 h 95"/>
                <a:gd name="T2" fmla="*/ 8 w 86"/>
                <a:gd name="T3" fmla="*/ 82 h 95"/>
                <a:gd name="T4" fmla="*/ 57 w 86"/>
                <a:gd name="T5" fmla="*/ 69 h 95"/>
                <a:gd name="T6" fmla="*/ 78 w 86"/>
                <a:gd name="T7" fmla="*/ 12 h 95"/>
                <a:gd name="T8" fmla="*/ 29 w 86"/>
                <a:gd name="T9" fmla="*/ 2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95">
                  <a:moveTo>
                    <a:pt x="29" y="25"/>
                  </a:moveTo>
                  <a:cubicBezTo>
                    <a:pt x="9" y="45"/>
                    <a:pt x="0" y="70"/>
                    <a:pt x="8" y="82"/>
                  </a:cubicBezTo>
                  <a:cubicBezTo>
                    <a:pt x="16" y="95"/>
                    <a:pt x="38" y="89"/>
                    <a:pt x="57" y="69"/>
                  </a:cubicBezTo>
                  <a:cubicBezTo>
                    <a:pt x="77" y="50"/>
                    <a:pt x="86" y="24"/>
                    <a:pt x="78" y="12"/>
                  </a:cubicBezTo>
                  <a:cubicBezTo>
                    <a:pt x="70" y="0"/>
                    <a:pt x="48" y="6"/>
                    <a:pt x="29" y="25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69" name="Group 405">
            <a:extLst>
              <a:ext uri="{FF2B5EF4-FFF2-40B4-BE49-F238E27FC236}">
                <a16:creationId xmlns:a16="http://schemas.microsoft.com/office/drawing/2014/main" id="{471ACF30-493F-4C76-A04B-06A0B21483E8}"/>
              </a:ext>
            </a:extLst>
          </p:cNvPr>
          <p:cNvGrpSpPr>
            <a:grpSpLocks/>
          </p:cNvGrpSpPr>
          <p:nvPr/>
        </p:nvGrpSpPr>
        <p:grpSpPr bwMode="auto">
          <a:xfrm>
            <a:off x="4487864" y="2908300"/>
            <a:ext cx="2130425" cy="1030288"/>
            <a:chOff x="1912" y="1832"/>
            <a:chExt cx="1342" cy="649"/>
          </a:xfrm>
        </p:grpSpPr>
        <p:sp>
          <p:nvSpPr>
            <p:cNvPr id="62867" name="Freeform 403">
              <a:extLst>
                <a:ext uri="{FF2B5EF4-FFF2-40B4-BE49-F238E27FC236}">
                  <a16:creationId xmlns:a16="http://schemas.microsoft.com/office/drawing/2014/main" id="{8AD66095-BF19-4567-B5EC-5AAB01521D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2" y="1832"/>
              <a:ext cx="1342" cy="649"/>
            </a:xfrm>
            <a:custGeom>
              <a:avLst/>
              <a:gdLst>
                <a:gd name="T0" fmla="*/ 3683 w 11250"/>
                <a:gd name="T1" fmla="*/ 675 h 4392"/>
                <a:gd name="T2" fmla="*/ 4883 w 11250"/>
                <a:gd name="T3" fmla="*/ 1142 h 4392"/>
                <a:gd name="T4" fmla="*/ 6583 w 11250"/>
                <a:gd name="T5" fmla="*/ 3233 h 4392"/>
                <a:gd name="T6" fmla="*/ 7366 w 11250"/>
                <a:gd name="T7" fmla="*/ 3992 h 4392"/>
                <a:gd name="T8" fmla="*/ 8558 w 11250"/>
                <a:gd name="T9" fmla="*/ 4358 h 4392"/>
                <a:gd name="T10" fmla="*/ 9983 w 11250"/>
                <a:gd name="T11" fmla="*/ 4175 h 4392"/>
                <a:gd name="T12" fmla="*/ 10975 w 11250"/>
                <a:gd name="T13" fmla="*/ 3342 h 4392"/>
                <a:gd name="T14" fmla="*/ 10925 w 11250"/>
                <a:gd name="T15" fmla="*/ 2033 h 4392"/>
                <a:gd name="T16" fmla="*/ 9666 w 11250"/>
                <a:gd name="T17" fmla="*/ 1300 h 4392"/>
                <a:gd name="T18" fmla="*/ 8400 w 11250"/>
                <a:gd name="T19" fmla="*/ 1558 h 4392"/>
                <a:gd name="T20" fmla="*/ 7900 w 11250"/>
                <a:gd name="T21" fmla="*/ 2317 h 4392"/>
                <a:gd name="T22" fmla="*/ 8075 w 11250"/>
                <a:gd name="T23" fmla="*/ 2683 h 4392"/>
                <a:gd name="T24" fmla="*/ 8400 w 11250"/>
                <a:gd name="T25" fmla="*/ 2725 h 4392"/>
                <a:gd name="T26" fmla="*/ 8608 w 11250"/>
                <a:gd name="T27" fmla="*/ 2350 h 4392"/>
                <a:gd name="T28" fmla="*/ 8883 w 11250"/>
                <a:gd name="T29" fmla="*/ 1983 h 4392"/>
                <a:gd name="T30" fmla="*/ 9583 w 11250"/>
                <a:gd name="T31" fmla="*/ 1833 h 4392"/>
                <a:gd name="T32" fmla="*/ 10250 w 11250"/>
                <a:gd name="T33" fmla="*/ 2317 h 4392"/>
                <a:gd name="T34" fmla="*/ 10233 w 11250"/>
                <a:gd name="T35" fmla="*/ 3208 h 4392"/>
                <a:gd name="T36" fmla="*/ 9241 w 11250"/>
                <a:gd name="T37" fmla="*/ 3733 h 4392"/>
                <a:gd name="T38" fmla="*/ 7833 w 11250"/>
                <a:gd name="T39" fmla="*/ 3525 h 4392"/>
                <a:gd name="T40" fmla="*/ 6858 w 11250"/>
                <a:gd name="T41" fmla="*/ 2525 h 4392"/>
                <a:gd name="T42" fmla="*/ 5391 w 11250"/>
                <a:gd name="T43" fmla="*/ 708 h 4392"/>
                <a:gd name="T44" fmla="*/ 3883 w 11250"/>
                <a:gd name="T45" fmla="*/ 75 h 4392"/>
                <a:gd name="T46" fmla="*/ 2150 w 11250"/>
                <a:gd name="T47" fmla="*/ 275 h 4392"/>
                <a:gd name="T48" fmla="*/ 516 w 11250"/>
                <a:gd name="T49" fmla="*/ 1042 h 4392"/>
                <a:gd name="T50" fmla="*/ 16 w 11250"/>
                <a:gd name="T51" fmla="*/ 1575 h 4392"/>
                <a:gd name="T52" fmla="*/ 416 w 11250"/>
                <a:gd name="T53" fmla="*/ 1708 h 4392"/>
                <a:gd name="T54" fmla="*/ 2316 w 11250"/>
                <a:gd name="T55" fmla="*/ 875 h 4392"/>
                <a:gd name="T56" fmla="*/ 3683 w 11250"/>
                <a:gd name="T57" fmla="*/ 675 h 4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250" h="4392">
                  <a:moveTo>
                    <a:pt x="3683" y="675"/>
                  </a:moveTo>
                  <a:cubicBezTo>
                    <a:pt x="4108" y="717"/>
                    <a:pt x="4400" y="717"/>
                    <a:pt x="4883" y="1142"/>
                  </a:cubicBezTo>
                  <a:cubicBezTo>
                    <a:pt x="5366" y="1567"/>
                    <a:pt x="6166" y="2758"/>
                    <a:pt x="6583" y="3233"/>
                  </a:cubicBezTo>
                  <a:cubicBezTo>
                    <a:pt x="7000" y="3708"/>
                    <a:pt x="7041" y="3800"/>
                    <a:pt x="7366" y="3992"/>
                  </a:cubicBezTo>
                  <a:cubicBezTo>
                    <a:pt x="7700" y="4175"/>
                    <a:pt x="8116" y="4333"/>
                    <a:pt x="8558" y="4358"/>
                  </a:cubicBezTo>
                  <a:cubicBezTo>
                    <a:pt x="8991" y="4392"/>
                    <a:pt x="9575" y="4342"/>
                    <a:pt x="9983" y="4175"/>
                  </a:cubicBezTo>
                  <a:cubicBezTo>
                    <a:pt x="10383" y="4008"/>
                    <a:pt x="10816" y="3692"/>
                    <a:pt x="10975" y="3342"/>
                  </a:cubicBezTo>
                  <a:cubicBezTo>
                    <a:pt x="11133" y="2983"/>
                    <a:pt x="11250" y="2517"/>
                    <a:pt x="10925" y="2033"/>
                  </a:cubicBezTo>
                  <a:cubicBezTo>
                    <a:pt x="10600" y="1558"/>
                    <a:pt x="10100" y="1358"/>
                    <a:pt x="9666" y="1300"/>
                  </a:cubicBezTo>
                  <a:cubicBezTo>
                    <a:pt x="9241" y="1250"/>
                    <a:pt x="8675" y="1367"/>
                    <a:pt x="8400" y="1558"/>
                  </a:cubicBezTo>
                  <a:cubicBezTo>
                    <a:pt x="8125" y="1742"/>
                    <a:pt x="7958" y="2125"/>
                    <a:pt x="7900" y="2317"/>
                  </a:cubicBezTo>
                  <a:cubicBezTo>
                    <a:pt x="7850" y="2500"/>
                    <a:pt x="7991" y="2617"/>
                    <a:pt x="8075" y="2683"/>
                  </a:cubicBezTo>
                  <a:cubicBezTo>
                    <a:pt x="8158" y="2758"/>
                    <a:pt x="8308" y="2783"/>
                    <a:pt x="8400" y="2725"/>
                  </a:cubicBezTo>
                  <a:cubicBezTo>
                    <a:pt x="8491" y="2667"/>
                    <a:pt x="8525" y="2475"/>
                    <a:pt x="8608" y="2350"/>
                  </a:cubicBezTo>
                  <a:cubicBezTo>
                    <a:pt x="8683" y="2233"/>
                    <a:pt x="8675" y="2158"/>
                    <a:pt x="8883" y="1983"/>
                  </a:cubicBezTo>
                  <a:cubicBezTo>
                    <a:pt x="9083" y="1808"/>
                    <a:pt x="9358" y="1775"/>
                    <a:pt x="9583" y="1833"/>
                  </a:cubicBezTo>
                  <a:cubicBezTo>
                    <a:pt x="9808" y="1892"/>
                    <a:pt x="10150" y="2083"/>
                    <a:pt x="10250" y="2317"/>
                  </a:cubicBezTo>
                  <a:cubicBezTo>
                    <a:pt x="10358" y="2542"/>
                    <a:pt x="10441" y="2925"/>
                    <a:pt x="10233" y="3208"/>
                  </a:cubicBezTo>
                  <a:cubicBezTo>
                    <a:pt x="10033" y="3483"/>
                    <a:pt x="9641" y="3683"/>
                    <a:pt x="9241" y="3733"/>
                  </a:cubicBezTo>
                  <a:cubicBezTo>
                    <a:pt x="8841" y="3792"/>
                    <a:pt x="8233" y="3725"/>
                    <a:pt x="7833" y="3525"/>
                  </a:cubicBezTo>
                  <a:cubicBezTo>
                    <a:pt x="7433" y="3325"/>
                    <a:pt x="7258" y="2992"/>
                    <a:pt x="6858" y="2525"/>
                  </a:cubicBezTo>
                  <a:cubicBezTo>
                    <a:pt x="6450" y="2058"/>
                    <a:pt x="5883" y="1117"/>
                    <a:pt x="5391" y="708"/>
                  </a:cubicBezTo>
                  <a:cubicBezTo>
                    <a:pt x="4900" y="300"/>
                    <a:pt x="4425" y="150"/>
                    <a:pt x="3883" y="75"/>
                  </a:cubicBezTo>
                  <a:cubicBezTo>
                    <a:pt x="3341" y="0"/>
                    <a:pt x="2708" y="117"/>
                    <a:pt x="2150" y="275"/>
                  </a:cubicBezTo>
                  <a:cubicBezTo>
                    <a:pt x="1591" y="433"/>
                    <a:pt x="875" y="825"/>
                    <a:pt x="516" y="1042"/>
                  </a:cubicBezTo>
                  <a:cubicBezTo>
                    <a:pt x="158" y="1258"/>
                    <a:pt x="33" y="1467"/>
                    <a:pt x="16" y="1575"/>
                  </a:cubicBezTo>
                  <a:cubicBezTo>
                    <a:pt x="0" y="1683"/>
                    <a:pt x="33" y="1825"/>
                    <a:pt x="416" y="1708"/>
                  </a:cubicBezTo>
                  <a:cubicBezTo>
                    <a:pt x="800" y="1592"/>
                    <a:pt x="1775" y="1050"/>
                    <a:pt x="2316" y="875"/>
                  </a:cubicBezTo>
                  <a:cubicBezTo>
                    <a:pt x="2858" y="700"/>
                    <a:pt x="3258" y="633"/>
                    <a:pt x="3683" y="675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68" name="Freeform 404">
              <a:extLst>
                <a:ext uri="{FF2B5EF4-FFF2-40B4-BE49-F238E27FC236}">
                  <a16:creationId xmlns:a16="http://schemas.microsoft.com/office/drawing/2014/main" id="{5C0F33BC-9B8B-40FA-A4CA-45FC469371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2" y="1832"/>
              <a:ext cx="1342" cy="649"/>
            </a:xfrm>
            <a:custGeom>
              <a:avLst/>
              <a:gdLst>
                <a:gd name="T0" fmla="*/ 439 w 1342"/>
                <a:gd name="T1" fmla="*/ 100 h 649"/>
                <a:gd name="T2" fmla="*/ 582 w 1342"/>
                <a:gd name="T3" fmla="*/ 169 h 649"/>
                <a:gd name="T4" fmla="*/ 785 w 1342"/>
                <a:gd name="T5" fmla="*/ 478 h 649"/>
                <a:gd name="T6" fmla="*/ 878 w 1342"/>
                <a:gd name="T7" fmla="*/ 590 h 649"/>
                <a:gd name="T8" fmla="*/ 1021 w 1342"/>
                <a:gd name="T9" fmla="*/ 644 h 649"/>
                <a:gd name="T10" fmla="*/ 1191 w 1342"/>
                <a:gd name="T11" fmla="*/ 617 h 649"/>
                <a:gd name="T12" fmla="*/ 1309 w 1342"/>
                <a:gd name="T13" fmla="*/ 494 h 649"/>
                <a:gd name="T14" fmla="*/ 1303 w 1342"/>
                <a:gd name="T15" fmla="*/ 300 h 649"/>
                <a:gd name="T16" fmla="*/ 1153 w 1342"/>
                <a:gd name="T17" fmla="*/ 192 h 649"/>
                <a:gd name="T18" fmla="*/ 1002 w 1342"/>
                <a:gd name="T19" fmla="*/ 230 h 649"/>
                <a:gd name="T20" fmla="*/ 942 w 1342"/>
                <a:gd name="T21" fmla="*/ 342 h 649"/>
                <a:gd name="T22" fmla="*/ 963 w 1342"/>
                <a:gd name="T23" fmla="*/ 397 h 649"/>
                <a:gd name="T24" fmla="*/ 1002 w 1342"/>
                <a:gd name="T25" fmla="*/ 403 h 649"/>
                <a:gd name="T26" fmla="*/ 1027 w 1342"/>
                <a:gd name="T27" fmla="*/ 347 h 649"/>
                <a:gd name="T28" fmla="*/ 1059 w 1342"/>
                <a:gd name="T29" fmla="*/ 293 h 649"/>
                <a:gd name="T30" fmla="*/ 1143 w 1342"/>
                <a:gd name="T31" fmla="*/ 271 h 649"/>
                <a:gd name="T32" fmla="*/ 1223 w 1342"/>
                <a:gd name="T33" fmla="*/ 342 h 649"/>
                <a:gd name="T34" fmla="*/ 1221 w 1342"/>
                <a:gd name="T35" fmla="*/ 474 h 649"/>
                <a:gd name="T36" fmla="*/ 1102 w 1342"/>
                <a:gd name="T37" fmla="*/ 552 h 649"/>
                <a:gd name="T38" fmla="*/ 934 w 1342"/>
                <a:gd name="T39" fmla="*/ 521 h 649"/>
                <a:gd name="T40" fmla="*/ 818 w 1342"/>
                <a:gd name="T41" fmla="*/ 373 h 649"/>
                <a:gd name="T42" fmla="*/ 643 w 1342"/>
                <a:gd name="T43" fmla="*/ 105 h 649"/>
                <a:gd name="T44" fmla="*/ 463 w 1342"/>
                <a:gd name="T45" fmla="*/ 11 h 649"/>
                <a:gd name="T46" fmla="*/ 256 w 1342"/>
                <a:gd name="T47" fmla="*/ 41 h 649"/>
                <a:gd name="T48" fmla="*/ 61 w 1342"/>
                <a:gd name="T49" fmla="*/ 154 h 649"/>
                <a:gd name="T50" fmla="*/ 2 w 1342"/>
                <a:gd name="T51" fmla="*/ 233 h 649"/>
                <a:gd name="T52" fmla="*/ 49 w 1342"/>
                <a:gd name="T53" fmla="*/ 252 h 649"/>
                <a:gd name="T54" fmla="*/ 276 w 1342"/>
                <a:gd name="T55" fmla="*/ 129 h 649"/>
                <a:gd name="T56" fmla="*/ 439 w 1342"/>
                <a:gd name="T57" fmla="*/ 100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42" h="649">
                  <a:moveTo>
                    <a:pt x="439" y="100"/>
                  </a:moveTo>
                  <a:cubicBezTo>
                    <a:pt x="490" y="106"/>
                    <a:pt x="525" y="106"/>
                    <a:pt x="582" y="169"/>
                  </a:cubicBezTo>
                  <a:cubicBezTo>
                    <a:pt x="640" y="232"/>
                    <a:pt x="735" y="408"/>
                    <a:pt x="785" y="478"/>
                  </a:cubicBezTo>
                  <a:cubicBezTo>
                    <a:pt x="835" y="548"/>
                    <a:pt x="840" y="562"/>
                    <a:pt x="878" y="590"/>
                  </a:cubicBezTo>
                  <a:cubicBezTo>
                    <a:pt x="918" y="617"/>
                    <a:pt x="968" y="640"/>
                    <a:pt x="1021" y="644"/>
                  </a:cubicBezTo>
                  <a:cubicBezTo>
                    <a:pt x="1072" y="649"/>
                    <a:pt x="1142" y="642"/>
                    <a:pt x="1191" y="617"/>
                  </a:cubicBezTo>
                  <a:cubicBezTo>
                    <a:pt x="1238" y="592"/>
                    <a:pt x="1290" y="546"/>
                    <a:pt x="1309" y="494"/>
                  </a:cubicBezTo>
                  <a:cubicBezTo>
                    <a:pt x="1328" y="441"/>
                    <a:pt x="1342" y="372"/>
                    <a:pt x="1303" y="300"/>
                  </a:cubicBezTo>
                  <a:cubicBezTo>
                    <a:pt x="1264" y="230"/>
                    <a:pt x="1205" y="201"/>
                    <a:pt x="1153" y="192"/>
                  </a:cubicBezTo>
                  <a:cubicBezTo>
                    <a:pt x="1102" y="185"/>
                    <a:pt x="1035" y="202"/>
                    <a:pt x="1002" y="230"/>
                  </a:cubicBezTo>
                  <a:cubicBezTo>
                    <a:pt x="969" y="257"/>
                    <a:pt x="949" y="314"/>
                    <a:pt x="942" y="342"/>
                  </a:cubicBezTo>
                  <a:cubicBezTo>
                    <a:pt x="936" y="369"/>
                    <a:pt x="953" y="387"/>
                    <a:pt x="963" y="397"/>
                  </a:cubicBezTo>
                  <a:cubicBezTo>
                    <a:pt x="973" y="408"/>
                    <a:pt x="991" y="411"/>
                    <a:pt x="1002" y="403"/>
                  </a:cubicBezTo>
                  <a:cubicBezTo>
                    <a:pt x="1013" y="394"/>
                    <a:pt x="1017" y="366"/>
                    <a:pt x="1027" y="347"/>
                  </a:cubicBezTo>
                  <a:cubicBezTo>
                    <a:pt x="1036" y="330"/>
                    <a:pt x="1035" y="319"/>
                    <a:pt x="1059" y="293"/>
                  </a:cubicBezTo>
                  <a:cubicBezTo>
                    <a:pt x="1083" y="267"/>
                    <a:pt x="1116" y="262"/>
                    <a:pt x="1143" y="271"/>
                  </a:cubicBezTo>
                  <a:cubicBezTo>
                    <a:pt x="1170" y="280"/>
                    <a:pt x="1211" y="308"/>
                    <a:pt x="1223" y="342"/>
                  </a:cubicBezTo>
                  <a:cubicBezTo>
                    <a:pt x="1235" y="376"/>
                    <a:pt x="1245" y="432"/>
                    <a:pt x="1221" y="474"/>
                  </a:cubicBezTo>
                  <a:cubicBezTo>
                    <a:pt x="1197" y="515"/>
                    <a:pt x="1150" y="544"/>
                    <a:pt x="1102" y="552"/>
                  </a:cubicBezTo>
                  <a:cubicBezTo>
                    <a:pt x="1054" y="560"/>
                    <a:pt x="982" y="551"/>
                    <a:pt x="934" y="521"/>
                  </a:cubicBezTo>
                  <a:cubicBezTo>
                    <a:pt x="886" y="491"/>
                    <a:pt x="866" y="442"/>
                    <a:pt x="818" y="373"/>
                  </a:cubicBezTo>
                  <a:cubicBezTo>
                    <a:pt x="769" y="304"/>
                    <a:pt x="702" y="165"/>
                    <a:pt x="643" y="105"/>
                  </a:cubicBezTo>
                  <a:cubicBezTo>
                    <a:pt x="584" y="44"/>
                    <a:pt x="528" y="22"/>
                    <a:pt x="463" y="11"/>
                  </a:cubicBezTo>
                  <a:cubicBezTo>
                    <a:pt x="398" y="0"/>
                    <a:pt x="323" y="17"/>
                    <a:pt x="256" y="41"/>
                  </a:cubicBezTo>
                  <a:cubicBezTo>
                    <a:pt x="189" y="64"/>
                    <a:pt x="104" y="122"/>
                    <a:pt x="61" y="154"/>
                  </a:cubicBezTo>
                  <a:cubicBezTo>
                    <a:pt x="19" y="186"/>
                    <a:pt x="4" y="217"/>
                    <a:pt x="2" y="233"/>
                  </a:cubicBezTo>
                  <a:cubicBezTo>
                    <a:pt x="0" y="249"/>
                    <a:pt x="4" y="270"/>
                    <a:pt x="49" y="252"/>
                  </a:cubicBezTo>
                  <a:cubicBezTo>
                    <a:pt x="95" y="235"/>
                    <a:pt x="211" y="155"/>
                    <a:pt x="276" y="129"/>
                  </a:cubicBezTo>
                  <a:cubicBezTo>
                    <a:pt x="341" y="104"/>
                    <a:pt x="388" y="94"/>
                    <a:pt x="439" y="100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72" name="Group 408">
            <a:extLst>
              <a:ext uri="{FF2B5EF4-FFF2-40B4-BE49-F238E27FC236}">
                <a16:creationId xmlns:a16="http://schemas.microsoft.com/office/drawing/2014/main" id="{936A82C1-16DB-405A-A996-62C0A8BBE2FE}"/>
              </a:ext>
            </a:extLst>
          </p:cNvPr>
          <p:cNvGrpSpPr>
            <a:grpSpLocks/>
          </p:cNvGrpSpPr>
          <p:nvPr/>
        </p:nvGrpSpPr>
        <p:grpSpPr bwMode="auto">
          <a:xfrm>
            <a:off x="6088064" y="3817938"/>
            <a:ext cx="109537" cy="69850"/>
            <a:chOff x="2920" y="2405"/>
            <a:chExt cx="69" cy="44"/>
          </a:xfrm>
        </p:grpSpPr>
        <p:sp>
          <p:nvSpPr>
            <p:cNvPr id="62870" name="Oval 406">
              <a:extLst>
                <a:ext uri="{FF2B5EF4-FFF2-40B4-BE49-F238E27FC236}">
                  <a16:creationId xmlns:a16="http://schemas.microsoft.com/office/drawing/2014/main" id="{A16C6968-A95C-42F1-9C81-4E6AE13F15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0" y="2405"/>
              <a:ext cx="69" cy="44"/>
            </a:xfrm>
            <a:prstGeom prst="ellipse">
              <a:avLst/>
            </a:prstGeom>
            <a:solidFill>
              <a:srgbClr val="BBE0E3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71" name="Oval 407">
              <a:extLst>
                <a:ext uri="{FF2B5EF4-FFF2-40B4-BE49-F238E27FC236}">
                  <a16:creationId xmlns:a16="http://schemas.microsoft.com/office/drawing/2014/main" id="{4ABD4648-AF1A-4FD4-B82A-A53620F537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0" y="2405"/>
              <a:ext cx="69" cy="44"/>
            </a:xfrm>
            <a:prstGeom prst="ellipse">
              <a:avLst/>
            </a:prstGeom>
            <a:noFill/>
            <a:ln w="9525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75" name="Group 411">
            <a:extLst>
              <a:ext uri="{FF2B5EF4-FFF2-40B4-BE49-F238E27FC236}">
                <a16:creationId xmlns:a16="http://schemas.microsoft.com/office/drawing/2014/main" id="{C8739171-FA6D-433A-9F25-87081D9917EA}"/>
              </a:ext>
            </a:extLst>
          </p:cNvPr>
          <p:cNvGrpSpPr>
            <a:grpSpLocks/>
          </p:cNvGrpSpPr>
          <p:nvPr/>
        </p:nvGrpSpPr>
        <p:grpSpPr bwMode="auto">
          <a:xfrm>
            <a:off x="6161089" y="3252788"/>
            <a:ext cx="111125" cy="68262"/>
            <a:chOff x="2966" y="2049"/>
            <a:chExt cx="70" cy="43"/>
          </a:xfrm>
        </p:grpSpPr>
        <p:sp>
          <p:nvSpPr>
            <p:cNvPr id="62873" name="Oval 409">
              <a:extLst>
                <a:ext uri="{FF2B5EF4-FFF2-40B4-BE49-F238E27FC236}">
                  <a16:creationId xmlns:a16="http://schemas.microsoft.com/office/drawing/2014/main" id="{40FA552E-7DA7-4D42-B925-18FB79289D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6" y="2049"/>
              <a:ext cx="70" cy="43"/>
            </a:xfrm>
            <a:prstGeom prst="ellipse">
              <a:avLst/>
            </a:prstGeom>
            <a:solidFill>
              <a:srgbClr val="BBE0E3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74" name="Oval 410">
              <a:extLst>
                <a:ext uri="{FF2B5EF4-FFF2-40B4-BE49-F238E27FC236}">
                  <a16:creationId xmlns:a16="http://schemas.microsoft.com/office/drawing/2014/main" id="{889CD5B7-E01F-4CBB-B531-38BC608D4F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6" y="2049"/>
              <a:ext cx="70" cy="43"/>
            </a:xfrm>
            <a:prstGeom prst="ellipse">
              <a:avLst/>
            </a:prstGeom>
            <a:noFill/>
            <a:ln w="9525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78" name="Group 414">
            <a:extLst>
              <a:ext uri="{FF2B5EF4-FFF2-40B4-BE49-F238E27FC236}">
                <a16:creationId xmlns:a16="http://schemas.microsoft.com/office/drawing/2014/main" id="{E519F07F-6642-4B6B-9038-C15367E38F0E}"/>
              </a:ext>
            </a:extLst>
          </p:cNvPr>
          <p:cNvGrpSpPr>
            <a:grpSpLocks/>
          </p:cNvGrpSpPr>
          <p:nvPr/>
        </p:nvGrpSpPr>
        <p:grpSpPr bwMode="auto">
          <a:xfrm>
            <a:off x="5970589" y="3419475"/>
            <a:ext cx="134937" cy="158750"/>
            <a:chOff x="2846" y="2154"/>
            <a:chExt cx="85" cy="100"/>
          </a:xfrm>
        </p:grpSpPr>
        <p:sp>
          <p:nvSpPr>
            <p:cNvPr id="62876" name="Freeform 412">
              <a:extLst>
                <a:ext uri="{FF2B5EF4-FFF2-40B4-BE49-F238E27FC236}">
                  <a16:creationId xmlns:a16="http://schemas.microsoft.com/office/drawing/2014/main" id="{782B991E-A9DB-4EE9-8CBE-292CF96AC27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6" y="2154"/>
              <a:ext cx="85" cy="100"/>
            </a:xfrm>
            <a:custGeom>
              <a:avLst/>
              <a:gdLst>
                <a:gd name="T0" fmla="*/ 452 w 714"/>
                <a:gd name="T1" fmla="*/ 56 h 682"/>
                <a:gd name="T2" fmla="*/ 53 w 714"/>
                <a:gd name="T3" fmla="*/ 239 h 682"/>
                <a:gd name="T4" fmla="*/ 262 w 714"/>
                <a:gd name="T5" fmla="*/ 625 h 682"/>
                <a:gd name="T6" fmla="*/ 662 w 714"/>
                <a:gd name="T7" fmla="*/ 443 h 682"/>
                <a:gd name="T8" fmla="*/ 452 w 714"/>
                <a:gd name="T9" fmla="*/ 56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682">
                  <a:moveTo>
                    <a:pt x="452" y="56"/>
                  </a:moveTo>
                  <a:cubicBezTo>
                    <a:pt x="284" y="0"/>
                    <a:pt x="106" y="82"/>
                    <a:pt x="53" y="239"/>
                  </a:cubicBezTo>
                  <a:cubicBezTo>
                    <a:pt x="0" y="396"/>
                    <a:pt x="94" y="569"/>
                    <a:pt x="262" y="625"/>
                  </a:cubicBezTo>
                  <a:cubicBezTo>
                    <a:pt x="430" y="682"/>
                    <a:pt x="609" y="600"/>
                    <a:pt x="662" y="443"/>
                  </a:cubicBezTo>
                  <a:cubicBezTo>
                    <a:pt x="714" y="285"/>
                    <a:pt x="621" y="113"/>
                    <a:pt x="452" y="56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77" name="Freeform 413">
              <a:extLst>
                <a:ext uri="{FF2B5EF4-FFF2-40B4-BE49-F238E27FC236}">
                  <a16:creationId xmlns:a16="http://schemas.microsoft.com/office/drawing/2014/main" id="{27EC729E-7323-4D96-89DA-931865678A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6" y="2154"/>
              <a:ext cx="85" cy="100"/>
            </a:xfrm>
            <a:custGeom>
              <a:avLst/>
              <a:gdLst>
                <a:gd name="T0" fmla="*/ 54 w 85"/>
                <a:gd name="T1" fmla="*/ 8 h 100"/>
                <a:gd name="T2" fmla="*/ 6 w 85"/>
                <a:gd name="T3" fmla="*/ 35 h 100"/>
                <a:gd name="T4" fmla="*/ 31 w 85"/>
                <a:gd name="T5" fmla="*/ 92 h 100"/>
                <a:gd name="T6" fmla="*/ 79 w 85"/>
                <a:gd name="T7" fmla="*/ 65 h 100"/>
                <a:gd name="T8" fmla="*/ 54 w 85"/>
                <a:gd name="T9" fmla="*/ 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100">
                  <a:moveTo>
                    <a:pt x="54" y="8"/>
                  </a:moveTo>
                  <a:cubicBezTo>
                    <a:pt x="34" y="0"/>
                    <a:pt x="12" y="12"/>
                    <a:pt x="6" y="35"/>
                  </a:cubicBezTo>
                  <a:cubicBezTo>
                    <a:pt x="0" y="58"/>
                    <a:pt x="11" y="84"/>
                    <a:pt x="31" y="92"/>
                  </a:cubicBezTo>
                  <a:cubicBezTo>
                    <a:pt x="51" y="100"/>
                    <a:pt x="73" y="88"/>
                    <a:pt x="79" y="65"/>
                  </a:cubicBezTo>
                  <a:cubicBezTo>
                    <a:pt x="85" y="42"/>
                    <a:pt x="74" y="16"/>
                    <a:pt x="54" y="8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81" name="Group 417">
            <a:extLst>
              <a:ext uri="{FF2B5EF4-FFF2-40B4-BE49-F238E27FC236}">
                <a16:creationId xmlns:a16="http://schemas.microsoft.com/office/drawing/2014/main" id="{86B8F2F3-B3B3-4FA5-A70F-94B851C8FD99}"/>
              </a:ext>
            </a:extLst>
          </p:cNvPr>
          <p:cNvGrpSpPr>
            <a:grpSpLocks/>
          </p:cNvGrpSpPr>
          <p:nvPr/>
        </p:nvGrpSpPr>
        <p:grpSpPr bwMode="auto">
          <a:xfrm>
            <a:off x="6448426" y="3387725"/>
            <a:ext cx="87313" cy="115888"/>
            <a:chOff x="3147" y="2134"/>
            <a:chExt cx="55" cy="73"/>
          </a:xfrm>
        </p:grpSpPr>
        <p:sp>
          <p:nvSpPr>
            <p:cNvPr id="62879" name="Freeform 415">
              <a:extLst>
                <a:ext uri="{FF2B5EF4-FFF2-40B4-BE49-F238E27FC236}">
                  <a16:creationId xmlns:a16="http://schemas.microsoft.com/office/drawing/2014/main" id="{10269D9B-F182-490A-A33D-F79F7AC20E4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7" y="2134"/>
              <a:ext cx="55" cy="73"/>
            </a:xfrm>
            <a:custGeom>
              <a:avLst/>
              <a:gdLst>
                <a:gd name="T0" fmla="*/ 400 w 464"/>
                <a:gd name="T1" fmla="*/ 148 h 497"/>
                <a:gd name="T2" fmla="*/ 116 w 464"/>
                <a:gd name="T3" fmla="*/ 56 h 497"/>
                <a:gd name="T4" fmla="*/ 65 w 464"/>
                <a:gd name="T5" fmla="*/ 350 h 497"/>
                <a:gd name="T6" fmla="*/ 349 w 464"/>
                <a:gd name="T7" fmla="*/ 441 h 497"/>
                <a:gd name="T8" fmla="*/ 400 w 464"/>
                <a:gd name="T9" fmla="*/ 14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4" h="497">
                  <a:moveTo>
                    <a:pt x="400" y="148"/>
                  </a:moveTo>
                  <a:cubicBezTo>
                    <a:pt x="336" y="41"/>
                    <a:pt x="209" y="0"/>
                    <a:pt x="116" y="56"/>
                  </a:cubicBezTo>
                  <a:cubicBezTo>
                    <a:pt x="23" y="112"/>
                    <a:pt x="0" y="244"/>
                    <a:pt x="65" y="350"/>
                  </a:cubicBezTo>
                  <a:cubicBezTo>
                    <a:pt x="129" y="456"/>
                    <a:pt x="256" y="497"/>
                    <a:pt x="349" y="441"/>
                  </a:cubicBezTo>
                  <a:cubicBezTo>
                    <a:pt x="441" y="385"/>
                    <a:pt x="464" y="254"/>
                    <a:pt x="400" y="148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80" name="Freeform 416">
              <a:extLst>
                <a:ext uri="{FF2B5EF4-FFF2-40B4-BE49-F238E27FC236}">
                  <a16:creationId xmlns:a16="http://schemas.microsoft.com/office/drawing/2014/main" id="{53427920-D393-4799-A761-B802C0D4358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7" y="2134"/>
              <a:ext cx="55" cy="73"/>
            </a:xfrm>
            <a:custGeom>
              <a:avLst/>
              <a:gdLst>
                <a:gd name="T0" fmla="*/ 48 w 55"/>
                <a:gd name="T1" fmla="*/ 22 h 73"/>
                <a:gd name="T2" fmla="*/ 14 w 55"/>
                <a:gd name="T3" fmla="*/ 8 h 73"/>
                <a:gd name="T4" fmla="*/ 8 w 55"/>
                <a:gd name="T5" fmla="*/ 52 h 73"/>
                <a:gd name="T6" fmla="*/ 42 w 55"/>
                <a:gd name="T7" fmla="*/ 65 h 73"/>
                <a:gd name="T8" fmla="*/ 48 w 55"/>
                <a:gd name="T9" fmla="*/ 2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73">
                  <a:moveTo>
                    <a:pt x="48" y="22"/>
                  </a:moveTo>
                  <a:cubicBezTo>
                    <a:pt x="40" y="6"/>
                    <a:pt x="25" y="0"/>
                    <a:pt x="14" y="8"/>
                  </a:cubicBezTo>
                  <a:cubicBezTo>
                    <a:pt x="3" y="17"/>
                    <a:pt x="0" y="36"/>
                    <a:pt x="8" y="52"/>
                  </a:cubicBezTo>
                  <a:cubicBezTo>
                    <a:pt x="15" y="67"/>
                    <a:pt x="31" y="73"/>
                    <a:pt x="42" y="65"/>
                  </a:cubicBezTo>
                  <a:cubicBezTo>
                    <a:pt x="53" y="57"/>
                    <a:pt x="55" y="37"/>
                    <a:pt x="48" y="22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84" name="Group 420">
            <a:extLst>
              <a:ext uri="{FF2B5EF4-FFF2-40B4-BE49-F238E27FC236}">
                <a16:creationId xmlns:a16="http://schemas.microsoft.com/office/drawing/2014/main" id="{538FF081-535F-4118-A68F-3D8633E3DFB3}"/>
              </a:ext>
            </a:extLst>
          </p:cNvPr>
          <p:cNvGrpSpPr>
            <a:grpSpLocks/>
          </p:cNvGrpSpPr>
          <p:nvPr/>
        </p:nvGrpSpPr>
        <p:grpSpPr bwMode="auto">
          <a:xfrm>
            <a:off x="6411913" y="3706814"/>
            <a:ext cx="88900" cy="115887"/>
            <a:chOff x="3124" y="2335"/>
            <a:chExt cx="56" cy="73"/>
          </a:xfrm>
        </p:grpSpPr>
        <p:sp>
          <p:nvSpPr>
            <p:cNvPr id="62882" name="Freeform 418">
              <a:extLst>
                <a:ext uri="{FF2B5EF4-FFF2-40B4-BE49-F238E27FC236}">
                  <a16:creationId xmlns:a16="http://schemas.microsoft.com/office/drawing/2014/main" id="{17C32C4B-0532-4DE6-8BA7-0BA256BE82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4" y="2335"/>
              <a:ext cx="56" cy="73"/>
            </a:xfrm>
            <a:custGeom>
              <a:avLst/>
              <a:gdLst>
                <a:gd name="T0" fmla="*/ 390 w 463"/>
                <a:gd name="T1" fmla="*/ 361 h 491"/>
                <a:gd name="T2" fmla="*/ 365 w 463"/>
                <a:gd name="T3" fmla="*/ 64 h 491"/>
                <a:gd name="T4" fmla="*/ 74 w 463"/>
                <a:gd name="T5" fmla="*/ 129 h 491"/>
                <a:gd name="T6" fmla="*/ 99 w 463"/>
                <a:gd name="T7" fmla="*/ 427 h 491"/>
                <a:gd name="T8" fmla="*/ 390 w 463"/>
                <a:gd name="T9" fmla="*/ 361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3" h="491">
                  <a:moveTo>
                    <a:pt x="390" y="361"/>
                  </a:moveTo>
                  <a:cubicBezTo>
                    <a:pt x="463" y="261"/>
                    <a:pt x="452" y="127"/>
                    <a:pt x="365" y="64"/>
                  </a:cubicBezTo>
                  <a:cubicBezTo>
                    <a:pt x="277" y="0"/>
                    <a:pt x="147" y="29"/>
                    <a:pt x="74" y="129"/>
                  </a:cubicBezTo>
                  <a:cubicBezTo>
                    <a:pt x="0" y="230"/>
                    <a:pt x="11" y="363"/>
                    <a:pt x="99" y="427"/>
                  </a:cubicBezTo>
                  <a:cubicBezTo>
                    <a:pt x="186" y="491"/>
                    <a:pt x="316" y="461"/>
                    <a:pt x="390" y="361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83" name="Freeform 419">
              <a:extLst>
                <a:ext uri="{FF2B5EF4-FFF2-40B4-BE49-F238E27FC236}">
                  <a16:creationId xmlns:a16="http://schemas.microsoft.com/office/drawing/2014/main" id="{A0220B89-61A4-4177-960F-7702E7B4CB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4" y="2335"/>
              <a:ext cx="56" cy="73"/>
            </a:xfrm>
            <a:custGeom>
              <a:avLst/>
              <a:gdLst>
                <a:gd name="T0" fmla="*/ 47 w 56"/>
                <a:gd name="T1" fmla="*/ 54 h 73"/>
                <a:gd name="T2" fmla="*/ 44 w 56"/>
                <a:gd name="T3" fmla="*/ 10 h 73"/>
                <a:gd name="T4" fmla="*/ 9 w 56"/>
                <a:gd name="T5" fmla="*/ 19 h 73"/>
                <a:gd name="T6" fmla="*/ 12 w 56"/>
                <a:gd name="T7" fmla="*/ 63 h 73"/>
                <a:gd name="T8" fmla="*/ 47 w 56"/>
                <a:gd name="T9" fmla="*/ 5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73">
                  <a:moveTo>
                    <a:pt x="47" y="54"/>
                  </a:moveTo>
                  <a:cubicBezTo>
                    <a:pt x="56" y="39"/>
                    <a:pt x="54" y="19"/>
                    <a:pt x="44" y="10"/>
                  </a:cubicBezTo>
                  <a:cubicBezTo>
                    <a:pt x="33" y="0"/>
                    <a:pt x="18" y="5"/>
                    <a:pt x="9" y="19"/>
                  </a:cubicBezTo>
                  <a:cubicBezTo>
                    <a:pt x="0" y="34"/>
                    <a:pt x="2" y="54"/>
                    <a:pt x="12" y="63"/>
                  </a:cubicBezTo>
                  <a:cubicBezTo>
                    <a:pt x="23" y="73"/>
                    <a:pt x="38" y="68"/>
                    <a:pt x="47" y="54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87" name="Group 423">
            <a:extLst>
              <a:ext uri="{FF2B5EF4-FFF2-40B4-BE49-F238E27FC236}">
                <a16:creationId xmlns:a16="http://schemas.microsoft.com/office/drawing/2014/main" id="{52205F81-F08F-4CEC-B13F-00A784611AC9}"/>
              </a:ext>
            </a:extLst>
          </p:cNvPr>
          <p:cNvGrpSpPr>
            <a:grpSpLocks/>
          </p:cNvGrpSpPr>
          <p:nvPr/>
        </p:nvGrpSpPr>
        <p:grpSpPr bwMode="auto">
          <a:xfrm>
            <a:off x="5786438" y="3600451"/>
            <a:ext cx="87312" cy="117475"/>
            <a:chOff x="2730" y="2268"/>
            <a:chExt cx="55" cy="74"/>
          </a:xfrm>
        </p:grpSpPr>
        <p:sp>
          <p:nvSpPr>
            <p:cNvPr id="62885" name="Freeform 421">
              <a:extLst>
                <a:ext uri="{FF2B5EF4-FFF2-40B4-BE49-F238E27FC236}">
                  <a16:creationId xmlns:a16="http://schemas.microsoft.com/office/drawing/2014/main" id="{A359F0D1-9526-415F-8B3A-65EEF978116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0" y="2268"/>
              <a:ext cx="55" cy="74"/>
            </a:xfrm>
            <a:custGeom>
              <a:avLst/>
              <a:gdLst>
                <a:gd name="T0" fmla="*/ 115 w 464"/>
                <a:gd name="T1" fmla="*/ 56 h 497"/>
                <a:gd name="T2" fmla="*/ 65 w 464"/>
                <a:gd name="T3" fmla="*/ 350 h 497"/>
                <a:gd name="T4" fmla="*/ 349 w 464"/>
                <a:gd name="T5" fmla="*/ 440 h 497"/>
                <a:gd name="T6" fmla="*/ 399 w 464"/>
                <a:gd name="T7" fmla="*/ 146 h 497"/>
                <a:gd name="T8" fmla="*/ 115 w 464"/>
                <a:gd name="T9" fmla="*/ 5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4" h="497">
                  <a:moveTo>
                    <a:pt x="115" y="56"/>
                  </a:moveTo>
                  <a:cubicBezTo>
                    <a:pt x="23" y="112"/>
                    <a:pt x="0" y="244"/>
                    <a:pt x="65" y="350"/>
                  </a:cubicBezTo>
                  <a:cubicBezTo>
                    <a:pt x="130" y="456"/>
                    <a:pt x="257" y="497"/>
                    <a:pt x="349" y="440"/>
                  </a:cubicBezTo>
                  <a:cubicBezTo>
                    <a:pt x="442" y="384"/>
                    <a:pt x="464" y="252"/>
                    <a:pt x="399" y="146"/>
                  </a:cubicBezTo>
                  <a:cubicBezTo>
                    <a:pt x="335" y="40"/>
                    <a:pt x="207" y="0"/>
                    <a:pt x="115" y="56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86" name="Freeform 422">
              <a:extLst>
                <a:ext uri="{FF2B5EF4-FFF2-40B4-BE49-F238E27FC236}">
                  <a16:creationId xmlns:a16="http://schemas.microsoft.com/office/drawing/2014/main" id="{4F0BA445-36C5-45CE-B73A-A09667FC7BB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0" y="2268"/>
              <a:ext cx="55" cy="74"/>
            </a:xfrm>
            <a:custGeom>
              <a:avLst/>
              <a:gdLst>
                <a:gd name="T0" fmla="*/ 13 w 55"/>
                <a:gd name="T1" fmla="*/ 9 h 74"/>
                <a:gd name="T2" fmla="*/ 7 w 55"/>
                <a:gd name="T3" fmla="*/ 52 h 74"/>
                <a:gd name="T4" fmla="*/ 41 w 55"/>
                <a:gd name="T5" fmla="*/ 65 h 74"/>
                <a:gd name="T6" fmla="*/ 47 w 55"/>
                <a:gd name="T7" fmla="*/ 22 h 74"/>
                <a:gd name="T8" fmla="*/ 13 w 55"/>
                <a:gd name="T9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74">
                  <a:moveTo>
                    <a:pt x="13" y="9"/>
                  </a:moveTo>
                  <a:cubicBezTo>
                    <a:pt x="2" y="17"/>
                    <a:pt x="0" y="36"/>
                    <a:pt x="7" y="52"/>
                  </a:cubicBezTo>
                  <a:cubicBezTo>
                    <a:pt x="15" y="68"/>
                    <a:pt x="30" y="74"/>
                    <a:pt x="41" y="65"/>
                  </a:cubicBezTo>
                  <a:cubicBezTo>
                    <a:pt x="52" y="57"/>
                    <a:pt x="55" y="38"/>
                    <a:pt x="47" y="22"/>
                  </a:cubicBezTo>
                  <a:cubicBezTo>
                    <a:pt x="39" y="6"/>
                    <a:pt x="24" y="0"/>
                    <a:pt x="13" y="9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90" name="Group 426">
            <a:extLst>
              <a:ext uri="{FF2B5EF4-FFF2-40B4-BE49-F238E27FC236}">
                <a16:creationId xmlns:a16="http://schemas.microsoft.com/office/drawing/2014/main" id="{6855BAF9-ED0A-47B4-9314-BFF6F3261326}"/>
              </a:ext>
            </a:extLst>
          </p:cNvPr>
          <p:cNvGrpSpPr>
            <a:grpSpLocks/>
          </p:cNvGrpSpPr>
          <p:nvPr/>
        </p:nvGrpSpPr>
        <p:grpSpPr bwMode="auto">
          <a:xfrm>
            <a:off x="4481514" y="3181351"/>
            <a:ext cx="136525" cy="150813"/>
            <a:chOff x="1908" y="2004"/>
            <a:chExt cx="86" cy="95"/>
          </a:xfrm>
        </p:grpSpPr>
        <p:sp>
          <p:nvSpPr>
            <p:cNvPr id="62888" name="Freeform 424">
              <a:extLst>
                <a:ext uri="{FF2B5EF4-FFF2-40B4-BE49-F238E27FC236}">
                  <a16:creationId xmlns:a16="http://schemas.microsoft.com/office/drawing/2014/main" id="{C5FC801E-CB88-485E-84AD-28A2B1701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8" y="2004"/>
              <a:ext cx="86" cy="95"/>
            </a:xfrm>
            <a:custGeom>
              <a:avLst/>
              <a:gdLst>
                <a:gd name="T0" fmla="*/ 483 w 1447"/>
                <a:gd name="T1" fmla="*/ 342 h 1281"/>
                <a:gd name="T2" fmla="*/ 133 w 1447"/>
                <a:gd name="T3" fmla="*/ 1116 h 1281"/>
                <a:gd name="T4" fmla="*/ 964 w 1447"/>
                <a:gd name="T5" fmla="*/ 939 h 1281"/>
                <a:gd name="T6" fmla="*/ 1314 w 1447"/>
                <a:gd name="T7" fmla="*/ 165 h 1281"/>
                <a:gd name="T8" fmla="*/ 483 w 1447"/>
                <a:gd name="T9" fmla="*/ 342 h 1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7" h="1281">
                  <a:moveTo>
                    <a:pt x="483" y="342"/>
                  </a:moveTo>
                  <a:cubicBezTo>
                    <a:pt x="157" y="604"/>
                    <a:pt x="0" y="951"/>
                    <a:pt x="133" y="1116"/>
                  </a:cubicBezTo>
                  <a:cubicBezTo>
                    <a:pt x="265" y="1281"/>
                    <a:pt x="637" y="1202"/>
                    <a:pt x="964" y="939"/>
                  </a:cubicBezTo>
                  <a:cubicBezTo>
                    <a:pt x="1290" y="677"/>
                    <a:pt x="1447" y="330"/>
                    <a:pt x="1314" y="165"/>
                  </a:cubicBezTo>
                  <a:cubicBezTo>
                    <a:pt x="1182" y="0"/>
                    <a:pt x="809" y="79"/>
                    <a:pt x="483" y="342"/>
                  </a:cubicBezTo>
                </a:path>
              </a:pathLst>
            </a:custGeom>
            <a:solidFill>
              <a:srgbClr val="BBE0E3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889" name="Freeform 425">
              <a:extLst>
                <a:ext uri="{FF2B5EF4-FFF2-40B4-BE49-F238E27FC236}">
                  <a16:creationId xmlns:a16="http://schemas.microsoft.com/office/drawing/2014/main" id="{46228D8C-A0B4-4027-A2C7-A747EE82A9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8" y="2004"/>
              <a:ext cx="86" cy="95"/>
            </a:xfrm>
            <a:custGeom>
              <a:avLst/>
              <a:gdLst>
                <a:gd name="T0" fmla="*/ 29 w 86"/>
                <a:gd name="T1" fmla="*/ 25 h 95"/>
                <a:gd name="T2" fmla="*/ 8 w 86"/>
                <a:gd name="T3" fmla="*/ 82 h 95"/>
                <a:gd name="T4" fmla="*/ 57 w 86"/>
                <a:gd name="T5" fmla="*/ 69 h 95"/>
                <a:gd name="T6" fmla="*/ 78 w 86"/>
                <a:gd name="T7" fmla="*/ 12 h 95"/>
                <a:gd name="T8" fmla="*/ 29 w 86"/>
                <a:gd name="T9" fmla="*/ 2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95">
                  <a:moveTo>
                    <a:pt x="29" y="25"/>
                  </a:moveTo>
                  <a:cubicBezTo>
                    <a:pt x="9" y="45"/>
                    <a:pt x="0" y="70"/>
                    <a:pt x="8" y="82"/>
                  </a:cubicBezTo>
                  <a:cubicBezTo>
                    <a:pt x="16" y="95"/>
                    <a:pt x="38" y="89"/>
                    <a:pt x="57" y="69"/>
                  </a:cubicBezTo>
                  <a:cubicBezTo>
                    <a:pt x="77" y="50"/>
                    <a:pt x="86" y="24"/>
                    <a:pt x="78" y="12"/>
                  </a:cubicBezTo>
                  <a:cubicBezTo>
                    <a:pt x="70" y="0"/>
                    <a:pt x="48" y="6"/>
                    <a:pt x="29" y="25"/>
                  </a:cubicBezTo>
                </a:path>
              </a:pathLst>
            </a:cu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2891" name="Freeform 427">
            <a:extLst>
              <a:ext uri="{FF2B5EF4-FFF2-40B4-BE49-F238E27FC236}">
                <a16:creationId xmlns:a16="http://schemas.microsoft.com/office/drawing/2014/main" id="{A1109F4B-6E66-489B-945C-DBE081E149A8}"/>
              </a:ext>
            </a:extLst>
          </p:cNvPr>
          <p:cNvSpPr>
            <a:spLocks/>
          </p:cNvSpPr>
          <p:nvPr/>
        </p:nvSpPr>
        <p:spPr bwMode="auto">
          <a:xfrm>
            <a:off x="8020730" y="1950245"/>
            <a:ext cx="1881188" cy="2817812"/>
          </a:xfrm>
          <a:custGeom>
            <a:avLst/>
            <a:gdLst>
              <a:gd name="T0" fmla="*/ 1185 w 1185"/>
              <a:gd name="T1" fmla="*/ 1653 h 1775"/>
              <a:gd name="T2" fmla="*/ 950 w 1185"/>
              <a:gd name="T3" fmla="*/ 1772 h 1775"/>
              <a:gd name="T4" fmla="*/ 795 w 1185"/>
              <a:gd name="T5" fmla="*/ 1629 h 1775"/>
              <a:gd name="T6" fmla="*/ 835 w 1185"/>
              <a:gd name="T7" fmla="*/ 1407 h 1775"/>
              <a:gd name="T8" fmla="*/ 1014 w 1185"/>
              <a:gd name="T9" fmla="*/ 1102 h 1775"/>
              <a:gd name="T10" fmla="*/ 996 w 1185"/>
              <a:gd name="T11" fmla="*/ 750 h 1775"/>
              <a:gd name="T12" fmla="*/ 729 w 1185"/>
              <a:gd name="T13" fmla="*/ 459 h 1775"/>
              <a:gd name="T14" fmla="*/ 511 w 1185"/>
              <a:gd name="T15" fmla="*/ 306 h 1775"/>
              <a:gd name="T16" fmla="*/ 387 w 1185"/>
              <a:gd name="T17" fmla="*/ 104 h 1775"/>
              <a:gd name="T18" fmla="*/ 232 w 1185"/>
              <a:gd name="T19" fmla="*/ 6 h 1775"/>
              <a:gd name="T20" fmla="*/ 65 w 1185"/>
              <a:gd name="T21" fmla="*/ 65 h 1775"/>
              <a:gd name="T22" fmla="*/ 10 w 1185"/>
              <a:gd name="T23" fmla="*/ 262 h 1775"/>
              <a:gd name="T24" fmla="*/ 121 w 1185"/>
              <a:gd name="T25" fmla="*/ 439 h 1775"/>
              <a:gd name="T26" fmla="*/ 276 w 1185"/>
              <a:gd name="T27" fmla="*/ 425 h 1775"/>
              <a:gd name="T28" fmla="*/ 316 w 1185"/>
              <a:gd name="T29" fmla="*/ 292 h 1775"/>
              <a:gd name="T30" fmla="*/ 258 w 1185"/>
              <a:gd name="T31" fmla="*/ 205 h 1775"/>
              <a:gd name="T32" fmla="*/ 183 w 1185"/>
              <a:gd name="T33" fmla="*/ 190 h 17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85" h="1775">
                <a:moveTo>
                  <a:pt x="1185" y="1653"/>
                </a:moveTo>
                <a:cubicBezTo>
                  <a:pt x="1146" y="1673"/>
                  <a:pt x="1015" y="1775"/>
                  <a:pt x="950" y="1772"/>
                </a:cubicBezTo>
                <a:cubicBezTo>
                  <a:pt x="885" y="1768"/>
                  <a:pt x="814" y="1689"/>
                  <a:pt x="795" y="1629"/>
                </a:cubicBezTo>
                <a:cubicBezTo>
                  <a:pt x="779" y="1535"/>
                  <a:pt x="798" y="1495"/>
                  <a:pt x="835" y="1407"/>
                </a:cubicBezTo>
                <a:cubicBezTo>
                  <a:pt x="871" y="1320"/>
                  <a:pt x="987" y="1211"/>
                  <a:pt x="1014" y="1102"/>
                </a:cubicBezTo>
                <a:cubicBezTo>
                  <a:pt x="1040" y="992"/>
                  <a:pt x="1043" y="857"/>
                  <a:pt x="996" y="750"/>
                </a:cubicBezTo>
                <a:cubicBezTo>
                  <a:pt x="948" y="642"/>
                  <a:pt x="810" y="533"/>
                  <a:pt x="729" y="459"/>
                </a:cubicBezTo>
                <a:cubicBezTo>
                  <a:pt x="649" y="385"/>
                  <a:pt x="567" y="365"/>
                  <a:pt x="511" y="306"/>
                </a:cubicBezTo>
                <a:cubicBezTo>
                  <a:pt x="454" y="247"/>
                  <a:pt x="434" y="155"/>
                  <a:pt x="387" y="104"/>
                </a:cubicBezTo>
                <a:cubicBezTo>
                  <a:pt x="340" y="54"/>
                  <a:pt x="286" y="12"/>
                  <a:pt x="232" y="6"/>
                </a:cubicBezTo>
                <a:cubicBezTo>
                  <a:pt x="178" y="0"/>
                  <a:pt x="102" y="22"/>
                  <a:pt x="65" y="65"/>
                </a:cubicBezTo>
                <a:cubicBezTo>
                  <a:pt x="28" y="108"/>
                  <a:pt x="0" y="199"/>
                  <a:pt x="10" y="262"/>
                </a:cubicBezTo>
                <a:cubicBezTo>
                  <a:pt x="18" y="325"/>
                  <a:pt x="76" y="412"/>
                  <a:pt x="121" y="439"/>
                </a:cubicBezTo>
                <a:cubicBezTo>
                  <a:pt x="166" y="466"/>
                  <a:pt x="243" y="449"/>
                  <a:pt x="276" y="425"/>
                </a:cubicBezTo>
                <a:cubicBezTo>
                  <a:pt x="309" y="400"/>
                  <a:pt x="319" y="329"/>
                  <a:pt x="316" y="292"/>
                </a:cubicBezTo>
                <a:cubicBezTo>
                  <a:pt x="313" y="255"/>
                  <a:pt x="280" y="222"/>
                  <a:pt x="258" y="205"/>
                </a:cubicBezTo>
                <a:cubicBezTo>
                  <a:pt x="236" y="188"/>
                  <a:pt x="198" y="193"/>
                  <a:pt x="183" y="190"/>
                </a:cubicBezTo>
              </a:path>
            </a:pathLst>
          </a:custGeom>
          <a:noFill/>
          <a:ln w="28575" cap="flat">
            <a:solidFill>
              <a:srgbClr val="CC0066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892" name="Rectangle 428">
            <a:extLst>
              <a:ext uri="{FF2B5EF4-FFF2-40B4-BE49-F238E27FC236}">
                <a16:creationId xmlns:a16="http://schemas.microsoft.com/office/drawing/2014/main" id="{F13E3CBF-8C9F-40F2-B752-BB28839DB9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9251" y="4941888"/>
            <a:ext cx="266258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az-Latn-AZ" altLang="en-US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Kateter xolesiststoma</a:t>
            </a:r>
          </a:p>
        </p:txBody>
      </p:sp>
      <p:sp>
        <p:nvSpPr>
          <p:cNvPr id="62895" name="Rectangle 431">
            <a:extLst>
              <a:ext uri="{FF2B5EF4-FFF2-40B4-BE49-F238E27FC236}">
                <a16:creationId xmlns:a16="http://schemas.microsoft.com/office/drawing/2014/main" id="{4708889F-C10F-4D00-AA19-E088F092A5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8602" y="4953099"/>
            <a:ext cx="31842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az-Latn-AZ" altLang="en-US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 xolesiststoma</a:t>
            </a:r>
          </a:p>
        </p:txBody>
      </p:sp>
      <p:sp>
        <p:nvSpPr>
          <p:cNvPr id="62896" name="Rectangle 432">
            <a:extLst>
              <a:ext uri="{FF2B5EF4-FFF2-40B4-BE49-F238E27FC236}">
                <a16:creationId xmlns:a16="http://schemas.microsoft.com/office/drawing/2014/main" id="{1BD95371-DF00-4A74-A2F6-64D567DAE2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37625" y="4941888"/>
            <a:ext cx="31350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az-Latn-AZ" altLang="en-US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Endoskopik xolesiststoma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>
            <a:extLst>
              <a:ext uri="{FF2B5EF4-FFF2-40B4-BE49-F238E27FC236}">
                <a16:creationId xmlns:a16="http://schemas.microsoft.com/office/drawing/2014/main" id="{B3E3D382-7F3A-4319-8FFB-FB4D68BD70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2800" dirty="0"/>
              <a:t>Laparoskopik xolesistektomiya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610" y="1700808"/>
            <a:ext cx="3428822" cy="38164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256" y="1700808"/>
            <a:ext cx="3312368" cy="38164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700808"/>
            <a:ext cx="3410387" cy="381642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5560" y="1988840"/>
            <a:ext cx="7992888" cy="1988006"/>
          </a:xfrm>
        </p:spPr>
        <p:txBody>
          <a:bodyPr/>
          <a:lstStyle/>
          <a:p>
            <a:r>
              <a:rPr lang="az-Latn-AZ" dirty="0"/>
              <a:t>Diqqətinizə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7860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193726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1670</TotalTime>
  <Words>881</Words>
  <Application>Microsoft Office PowerPoint</Application>
  <PresentationFormat>Widescreen</PresentationFormat>
  <Paragraphs>175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Times New Roman</vt:lpstr>
      <vt:lpstr>Praktiki dərs şablonu 7</vt:lpstr>
      <vt:lpstr>Kəskin xolesistit</vt:lpstr>
      <vt:lpstr>Tərifi</vt:lpstr>
      <vt:lpstr>Etiologiyası</vt:lpstr>
      <vt:lpstr>Patogenezi</vt:lpstr>
      <vt:lpstr>Patogenezi</vt:lpstr>
      <vt:lpstr>Gedişi</vt:lpstr>
      <vt:lpstr>Gedişi</vt:lpstr>
      <vt:lpstr>Morfogenezi</vt:lpstr>
      <vt:lpstr>Klinikası</vt:lpstr>
      <vt:lpstr>Şübhə</vt:lpstr>
      <vt:lpstr>İlkin müayinələr</vt:lpstr>
      <vt:lpstr>İlkin müayinə nəticələri</vt:lpstr>
      <vt:lpstr>İlkin müayinə nəticələri</vt:lpstr>
      <vt:lpstr>İlkin müayinə nəticələri</vt:lpstr>
      <vt:lpstr>Diaqnostik kriteriyalar</vt:lpstr>
      <vt:lpstr>Ağırlıq dərəcələri</vt:lpstr>
      <vt:lpstr>Müalicə prinsipi</vt:lpstr>
      <vt:lpstr>Müalicə yanaşması</vt:lpstr>
      <vt:lpstr>Öd kisəsinin dekompressiya üsulları</vt:lpstr>
      <vt:lpstr>Laparoskopik xolesistektomiya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148</cp:revision>
  <dcterms:created xsi:type="dcterms:W3CDTF">2001-04-16T20:54:45Z</dcterms:created>
  <dcterms:modified xsi:type="dcterms:W3CDTF">2021-04-21T13:16:36Z</dcterms:modified>
</cp:coreProperties>
</file>