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84" r:id="rId2"/>
    <p:sldId id="313" r:id="rId3"/>
    <p:sldId id="314" r:id="rId4"/>
    <p:sldId id="315" r:id="rId5"/>
    <p:sldId id="320" r:id="rId6"/>
    <p:sldId id="319" r:id="rId7"/>
    <p:sldId id="321" r:id="rId8"/>
    <p:sldId id="316" r:id="rId9"/>
    <p:sldId id="317" r:id="rId10"/>
    <p:sldId id="273" r:id="rId11"/>
    <p:sldId id="270" r:id="rId12"/>
    <p:sldId id="322" r:id="rId13"/>
    <p:sldId id="290" r:id="rId14"/>
    <p:sldId id="312" r:id="rId15"/>
    <p:sldId id="323" r:id="rId16"/>
    <p:sldId id="324" r:id="rId17"/>
    <p:sldId id="329" r:id="rId18"/>
    <p:sldId id="332" r:id="rId19"/>
    <p:sldId id="330" r:id="rId20"/>
    <p:sldId id="328" r:id="rId21"/>
    <p:sldId id="333" r:id="rId22"/>
    <p:sldId id="331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6600"/>
    <a:srgbClr val="F9B88B"/>
    <a:srgbClr val="E59E0F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76" autoAdjust="0"/>
    <p:restoredTop sz="92869" autoAdjust="0"/>
  </p:normalViewPr>
  <p:slideViewPr>
    <p:cSldViewPr>
      <p:cViewPr varScale="1">
        <p:scale>
          <a:sx n="60" d="100"/>
          <a:sy n="60" d="100"/>
        </p:scale>
        <p:origin x="662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FF0A24-AA29-4D5E-A740-4805343E60E2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7F41B7-A2F6-4976-B5C7-9260F42804DC}">
      <dgm:prSet phldrT="[Text]"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Sağ kolon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58915D-F5FB-4CA5-A0AF-7A533DD34C05}" type="parTrans" cxnId="{CF438A30-7674-4F3F-8F03-E7B0A163C003}">
      <dgm:prSet/>
      <dgm:spPr/>
      <dgm:t>
        <a:bodyPr/>
        <a:lstStyle/>
        <a:p>
          <a:endParaRPr lang="en-US"/>
        </a:p>
      </dgm:t>
    </dgm:pt>
    <dgm:pt modelId="{4FC17AE2-656B-44D7-9E1F-67DD6C62F41E}" type="sibTrans" cxnId="{CF438A30-7674-4F3F-8F03-E7B0A163C003}">
      <dgm:prSet/>
      <dgm:spPr/>
      <dgm:t>
        <a:bodyPr/>
        <a:lstStyle/>
        <a:p>
          <a:endParaRPr lang="en-US"/>
        </a:p>
      </dgm:t>
    </dgm:pt>
    <dgm:pt modelId="{A48A4BEA-4C9D-40CC-8DCC-6C86326E03A7}">
      <dgm:prSet phldrT="[Text]"/>
      <dgm:spPr/>
      <dgm:t>
        <a:bodyPr/>
        <a:lstStyle/>
        <a:p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kor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endParaRPr lang="az-Latn-AZ" b="1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qalxan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endParaRPr lang="az-Latn-AZ" b="1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bağırsağın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proksimalı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3E7992-E8EE-49AF-81DB-918985547C04}" type="parTrans" cxnId="{04B39FCF-F18D-4EDF-8EBD-670FE42F5DF0}">
      <dgm:prSet/>
      <dgm:spPr/>
      <dgm:t>
        <a:bodyPr/>
        <a:lstStyle/>
        <a:p>
          <a:endParaRPr lang="en-US"/>
        </a:p>
      </dgm:t>
    </dgm:pt>
    <dgm:pt modelId="{2ECF5DD1-3C69-4DA0-8D83-41F36C517DB3}" type="sibTrans" cxnId="{04B39FCF-F18D-4EDF-8EBD-670FE42F5DF0}">
      <dgm:prSet/>
      <dgm:spPr/>
      <dgm:t>
        <a:bodyPr/>
        <a:lstStyle/>
        <a:p>
          <a:endParaRPr lang="en-US"/>
        </a:p>
      </dgm:t>
    </dgm:pt>
    <dgm:pt modelId="{7F7B11DA-B684-41C3-94A9-CE7971881ABD}">
      <dgm:prSet phldrT="[Text]"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Sol kolon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FA02A5-EDC0-492B-8A12-33C1BD4336CB}" type="parTrans" cxnId="{5451ECE1-868B-423B-9795-7FF4CFA0932F}">
      <dgm:prSet/>
      <dgm:spPr/>
      <dgm:t>
        <a:bodyPr/>
        <a:lstStyle/>
        <a:p>
          <a:endParaRPr lang="en-US"/>
        </a:p>
      </dgm:t>
    </dgm:pt>
    <dgm:pt modelId="{DC588FB8-95CC-48ED-9B59-284640F97924}" type="sibTrans" cxnId="{5451ECE1-868B-423B-9795-7FF4CFA0932F}">
      <dgm:prSet/>
      <dgm:spPr/>
      <dgm:t>
        <a:bodyPr/>
        <a:lstStyle/>
        <a:p>
          <a:endParaRPr lang="en-US"/>
        </a:p>
      </dgm:t>
    </dgm:pt>
    <dgm:pt modelId="{C98B929A-8246-40EF-B152-4D24A96521B8}">
      <dgm:prSet phldrT="[Text]"/>
      <dgm:spPr/>
      <dgm:t>
        <a:bodyPr/>
        <a:lstStyle/>
        <a:p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bağırsağın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sol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distalı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enən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S-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vari</a:t>
          </a:r>
          <a:r>
            <a:rPr lang="en-US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latin typeface="Arial" panose="020B0604020202020204" pitchFamily="34" charset="0"/>
              <a:cs typeface="Arial" panose="020B0604020202020204" pitchFamily="34" charset="0"/>
            </a:rPr>
            <a:t>bağırsaqlar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43D4BC-8D62-4945-AEAE-967CB776B010}" type="parTrans" cxnId="{217AE408-FB92-43A9-85B4-AB7ACB47F3CF}">
      <dgm:prSet/>
      <dgm:spPr/>
      <dgm:t>
        <a:bodyPr/>
        <a:lstStyle/>
        <a:p>
          <a:endParaRPr lang="en-US"/>
        </a:p>
      </dgm:t>
    </dgm:pt>
    <dgm:pt modelId="{B780EF9D-49B1-4ADF-B65C-5A088BA5F81A}" type="sibTrans" cxnId="{217AE408-FB92-43A9-85B4-AB7ACB47F3CF}">
      <dgm:prSet/>
      <dgm:spPr/>
      <dgm:t>
        <a:bodyPr/>
        <a:lstStyle/>
        <a:p>
          <a:endParaRPr lang="en-US"/>
        </a:p>
      </dgm:t>
    </dgm:pt>
    <dgm:pt modelId="{7FFC15A2-CDE6-4C47-9A5E-9329AF98A2A0}" type="pres">
      <dgm:prSet presAssocID="{F5FF0A24-AA29-4D5E-A740-4805343E60E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69B6D61-EE8C-404E-A0F6-1A962918F8E6}" type="pres">
      <dgm:prSet presAssocID="{A07F41B7-A2F6-4976-B5C7-9260F42804DC}" presName="root" presStyleCnt="0"/>
      <dgm:spPr/>
    </dgm:pt>
    <dgm:pt modelId="{DA4BD0E4-E9ED-40A8-B265-B0F8A04942B1}" type="pres">
      <dgm:prSet presAssocID="{A07F41B7-A2F6-4976-B5C7-9260F42804DC}" presName="rootComposite" presStyleCnt="0"/>
      <dgm:spPr/>
    </dgm:pt>
    <dgm:pt modelId="{8E1C456A-3D2C-441D-B11D-2168FC8D3D98}" type="pres">
      <dgm:prSet presAssocID="{A07F41B7-A2F6-4976-B5C7-9260F42804DC}" presName="rootText" presStyleLbl="node1" presStyleIdx="0" presStyleCnt="2"/>
      <dgm:spPr/>
    </dgm:pt>
    <dgm:pt modelId="{1FA48301-A138-45F4-9667-767C83B1EBC3}" type="pres">
      <dgm:prSet presAssocID="{A07F41B7-A2F6-4976-B5C7-9260F42804DC}" presName="rootConnector" presStyleLbl="node1" presStyleIdx="0" presStyleCnt="2"/>
      <dgm:spPr/>
    </dgm:pt>
    <dgm:pt modelId="{96F1554B-6120-42D3-93E0-F5088A797F25}" type="pres">
      <dgm:prSet presAssocID="{A07F41B7-A2F6-4976-B5C7-9260F42804DC}" presName="childShape" presStyleCnt="0"/>
      <dgm:spPr/>
    </dgm:pt>
    <dgm:pt modelId="{621FBACA-CF85-45B7-8651-9D6225D9CC83}" type="pres">
      <dgm:prSet presAssocID="{273E7992-E8EE-49AF-81DB-918985547C04}" presName="Name13" presStyleLbl="parChTrans1D2" presStyleIdx="0" presStyleCnt="2"/>
      <dgm:spPr/>
    </dgm:pt>
    <dgm:pt modelId="{C55BD1D3-2BA9-4009-93FC-D78F2CBA316A}" type="pres">
      <dgm:prSet presAssocID="{A48A4BEA-4C9D-40CC-8DCC-6C86326E03A7}" presName="childText" presStyleLbl="bgAcc1" presStyleIdx="0" presStyleCnt="2" custScaleY="197586">
        <dgm:presLayoutVars>
          <dgm:bulletEnabled val="1"/>
        </dgm:presLayoutVars>
      </dgm:prSet>
      <dgm:spPr/>
    </dgm:pt>
    <dgm:pt modelId="{25B371EF-9992-4338-8418-E899163F605C}" type="pres">
      <dgm:prSet presAssocID="{7F7B11DA-B684-41C3-94A9-CE7971881ABD}" presName="root" presStyleCnt="0"/>
      <dgm:spPr/>
    </dgm:pt>
    <dgm:pt modelId="{E0C3AFA4-1E45-4867-9814-9E4B2D0C9181}" type="pres">
      <dgm:prSet presAssocID="{7F7B11DA-B684-41C3-94A9-CE7971881ABD}" presName="rootComposite" presStyleCnt="0"/>
      <dgm:spPr/>
    </dgm:pt>
    <dgm:pt modelId="{6F660DC2-98F0-4DF5-BEA8-77475180ED63}" type="pres">
      <dgm:prSet presAssocID="{7F7B11DA-B684-41C3-94A9-CE7971881ABD}" presName="rootText" presStyleLbl="node1" presStyleIdx="1" presStyleCnt="2"/>
      <dgm:spPr/>
    </dgm:pt>
    <dgm:pt modelId="{2C4670D0-2B6F-48B3-9DE5-12815DE7A15D}" type="pres">
      <dgm:prSet presAssocID="{7F7B11DA-B684-41C3-94A9-CE7971881ABD}" presName="rootConnector" presStyleLbl="node1" presStyleIdx="1" presStyleCnt="2"/>
      <dgm:spPr/>
    </dgm:pt>
    <dgm:pt modelId="{8A15D0A5-E2FA-486C-9370-BF59C81A2917}" type="pres">
      <dgm:prSet presAssocID="{7F7B11DA-B684-41C3-94A9-CE7971881ABD}" presName="childShape" presStyleCnt="0"/>
      <dgm:spPr/>
    </dgm:pt>
    <dgm:pt modelId="{5F91B8AC-B75F-4D22-AF37-EA80E10705B2}" type="pres">
      <dgm:prSet presAssocID="{8943D4BC-8D62-4945-AEAE-967CB776B010}" presName="Name13" presStyleLbl="parChTrans1D2" presStyleIdx="1" presStyleCnt="2"/>
      <dgm:spPr/>
    </dgm:pt>
    <dgm:pt modelId="{D3065F73-6CBB-4986-893E-1B05E88C80A1}" type="pres">
      <dgm:prSet presAssocID="{C98B929A-8246-40EF-B152-4D24A96521B8}" presName="childText" presStyleLbl="bgAcc1" presStyleIdx="1" presStyleCnt="2" custScaleY="197586" custLinFactNeighborX="-32" custLinFactNeighborY="3677">
        <dgm:presLayoutVars>
          <dgm:bulletEnabled val="1"/>
        </dgm:presLayoutVars>
      </dgm:prSet>
      <dgm:spPr/>
    </dgm:pt>
  </dgm:ptLst>
  <dgm:cxnLst>
    <dgm:cxn modelId="{217AE408-FB92-43A9-85B4-AB7ACB47F3CF}" srcId="{7F7B11DA-B684-41C3-94A9-CE7971881ABD}" destId="{C98B929A-8246-40EF-B152-4D24A96521B8}" srcOrd="0" destOrd="0" parTransId="{8943D4BC-8D62-4945-AEAE-967CB776B010}" sibTransId="{B780EF9D-49B1-4ADF-B65C-5A088BA5F81A}"/>
    <dgm:cxn modelId="{6668A012-4BE3-4730-BFF9-BBE3DC2C1008}" type="presOf" srcId="{7F7B11DA-B684-41C3-94A9-CE7971881ABD}" destId="{2C4670D0-2B6F-48B3-9DE5-12815DE7A15D}" srcOrd="1" destOrd="0" presId="urn:microsoft.com/office/officeart/2005/8/layout/hierarchy3"/>
    <dgm:cxn modelId="{CF438A30-7674-4F3F-8F03-E7B0A163C003}" srcId="{F5FF0A24-AA29-4D5E-A740-4805343E60E2}" destId="{A07F41B7-A2F6-4976-B5C7-9260F42804DC}" srcOrd="0" destOrd="0" parTransId="{5E58915D-F5FB-4CA5-A0AF-7A533DD34C05}" sibTransId="{4FC17AE2-656B-44D7-9E1F-67DD6C62F41E}"/>
    <dgm:cxn modelId="{C1B12274-745B-4A9C-94AE-D29C0515D8EB}" type="presOf" srcId="{F5FF0A24-AA29-4D5E-A740-4805343E60E2}" destId="{7FFC15A2-CDE6-4C47-9A5E-9329AF98A2A0}" srcOrd="0" destOrd="0" presId="urn:microsoft.com/office/officeart/2005/8/layout/hierarchy3"/>
    <dgm:cxn modelId="{97C52E58-CF44-45B7-88E0-91D7848F68A7}" type="presOf" srcId="{A07F41B7-A2F6-4976-B5C7-9260F42804DC}" destId="{8E1C456A-3D2C-441D-B11D-2168FC8D3D98}" srcOrd="0" destOrd="0" presId="urn:microsoft.com/office/officeart/2005/8/layout/hierarchy3"/>
    <dgm:cxn modelId="{6F17687B-7BF2-40F2-9C00-EB75EA56699D}" type="presOf" srcId="{8943D4BC-8D62-4945-AEAE-967CB776B010}" destId="{5F91B8AC-B75F-4D22-AF37-EA80E10705B2}" srcOrd="0" destOrd="0" presId="urn:microsoft.com/office/officeart/2005/8/layout/hierarchy3"/>
    <dgm:cxn modelId="{CB274FC0-F072-434D-8457-DF473B0460F3}" type="presOf" srcId="{7F7B11DA-B684-41C3-94A9-CE7971881ABD}" destId="{6F660DC2-98F0-4DF5-BEA8-77475180ED63}" srcOrd="0" destOrd="0" presId="urn:microsoft.com/office/officeart/2005/8/layout/hierarchy3"/>
    <dgm:cxn modelId="{41560EC7-4112-4BD1-9F3F-2C3406CD172B}" type="presOf" srcId="{273E7992-E8EE-49AF-81DB-918985547C04}" destId="{621FBACA-CF85-45B7-8651-9D6225D9CC83}" srcOrd="0" destOrd="0" presId="urn:microsoft.com/office/officeart/2005/8/layout/hierarchy3"/>
    <dgm:cxn modelId="{84568ACF-657B-458A-902D-5F45D8FD37E6}" type="presOf" srcId="{A07F41B7-A2F6-4976-B5C7-9260F42804DC}" destId="{1FA48301-A138-45F4-9667-767C83B1EBC3}" srcOrd="1" destOrd="0" presId="urn:microsoft.com/office/officeart/2005/8/layout/hierarchy3"/>
    <dgm:cxn modelId="{04B39FCF-F18D-4EDF-8EBD-670FE42F5DF0}" srcId="{A07F41B7-A2F6-4976-B5C7-9260F42804DC}" destId="{A48A4BEA-4C9D-40CC-8DCC-6C86326E03A7}" srcOrd="0" destOrd="0" parTransId="{273E7992-E8EE-49AF-81DB-918985547C04}" sibTransId="{2ECF5DD1-3C69-4DA0-8D83-41F36C517DB3}"/>
    <dgm:cxn modelId="{9C323BD5-4C9E-43A9-B4F0-55486A72D731}" type="presOf" srcId="{A48A4BEA-4C9D-40CC-8DCC-6C86326E03A7}" destId="{C55BD1D3-2BA9-4009-93FC-D78F2CBA316A}" srcOrd="0" destOrd="0" presId="urn:microsoft.com/office/officeart/2005/8/layout/hierarchy3"/>
    <dgm:cxn modelId="{5451ECE1-868B-423B-9795-7FF4CFA0932F}" srcId="{F5FF0A24-AA29-4D5E-A740-4805343E60E2}" destId="{7F7B11DA-B684-41C3-94A9-CE7971881ABD}" srcOrd="1" destOrd="0" parTransId="{E6FA02A5-EDC0-492B-8A12-33C1BD4336CB}" sibTransId="{DC588FB8-95CC-48ED-9B59-284640F97924}"/>
    <dgm:cxn modelId="{2B0BEFF1-E947-4811-941E-C69DDCF3B82D}" type="presOf" srcId="{C98B929A-8246-40EF-B152-4D24A96521B8}" destId="{D3065F73-6CBB-4986-893E-1B05E88C80A1}" srcOrd="0" destOrd="0" presId="urn:microsoft.com/office/officeart/2005/8/layout/hierarchy3"/>
    <dgm:cxn modelId="{A2F9E679-9FBB-400C-829A-C5DD263EBD8A}" type="presParOf" srcId="{7FFC15A2-CDE6-4C47-9A5E-9329AF98A2A0}" destId="{E69B6D61-EE8C-404E-A0F6-1A962918F8E6}" srcOrd="0" destOrd="0" presId="urn:microsoft.com/office/officeart/2005/8/layout/hierarchy3"/>
    <dgm:cxn modelId="{A14CF407-1333-42E9-A1BA-F6E57D03A256}" type="presParOf" srcId="{E69B6D61-EE8C-404E-A0F6-1A962918F8E6}" destId="{DA4BD0E4-E9ED-40A8-B265-B0F8A04942B1}" srcOrd="0" destOrd="0" presId="urn:microsoft.com/office/officeart/2005/8/layout/hierarchy3"/>
    <dgm:cxn modelId="{9EA1E000-150D-40A9-AD5F-D368B0BE9770}" type="presParOf" srcId="{DA4BD0E4-E9ED-40A8-B265-B0F8A04942B1}" destId="{8E1C456A-3D2C-441D-B11D-2168FC8D3D98}" srcOrd="0" destOrd="0" presId="urn:microsoft.com/office/officeart/2005/8/layout/hierarchy3"/>
    <dgm:cxn modelId="{539CC001-4D5E-4907-890E-DC6784E30CB3}" type="presParOf" srcId="{DA4BD0E4-E9ED-40A8-B265-B0F8A04942B1}" destId="{1FA48301-A138-45F4-9667-767C83B1EBC3}" srcOrd="1" destOrd="0" presId="urn:microsoft.com/office/officeart/2005/8/layout/hierarchy3"/>
    <dgm:cxn modelId="{0E8DC80C-E3A2-47F5-A1D9-10EFC99D4750}" type="presParOf" srcId="{E69B6D61-EE8C-404E-A0F6-1A962918F8E6}" destId="{96F1554B-6120-42D3-93E0-F5088A797F25}" srcOrd="1" destOrd="0" presId="urn:microsoft.com/office/officeart/2005/8/layout/hierarchy3"/>
    <dgm:cxn modelId="{E453E114-D7EA-49D4-AC9D-C1CDD1078052}" type="presParOf" srcId="{96F1554B-6120-42D3-93E0-F5088A797F25}" destId="{621FBACA-CF85-45B7-8651-9D6225D9CC83}" srcOrd="0" destOrd="0" presId="urn:microsoft.com/office/officeart/2005/8/layout/hierarchy3"/>
    <dgm:cxn modelId="{192DF30E-C7EC-4D58-B318-9D848FB88282}" type="presParOf" srcId="{96F1554B-6120-42D3-93E0-F5088A797F25}" destId="{C55BD1D3-2BA9-4009-93FC-D78F2CBA316A}" srcOrd="1" destOrd="0" presId="urn:microsoft.com/office/officeart/2005/8/layout/hierarchy3"/>
    <dgm:cxn modelId="{694017B4-A5E7-4324-8A0E-7F54D0A26781}" type="presParOf" srcId="{7FFC15A2-CDE6-4C47-9A5E-9329AF98A2A0}" destId="{25B371EF-9992-4338-8418-E899163F605C}" srcOrd="1" destOrd="0" presId="urn:microsoft.com/office/officeart/2005/8/layout/hierarchy3"/>
    <dgm:cxn modelId="{8394966F-0BAD-4C91-B0F1-D63B628CB55E}" type="presParOf" srcId="{25B371EF-9992-4338-8418-E899163F605C}" destId="{E0C3AFA4-1E45-4867-9814-9E4B2D0C9181}" srcOrd="0" destOrd="0" presId="urn:microsoft.com/office/officeart/2005/8/layout/hierarchy3"/>
    <dgm:cxn modelId="{7737534D-F188-4756-8F82-948A4ABBC5F8}" type="presParOf" srcId="{E0C3AFA4-1E45-4867-9814-9E4B2D0C9181}" destId="{6F660DC2-98F0-4DF5-BEA8-77475180ED63}" srcOrd="0" destOrd="0" presId="urn:microsoft.com/office/officeart/2005/8/layout/hierarchy3"/>
    <dgm:cxn modelId="{CE91EB60-000A-47AF-ABC3-7450B7389431}" type="presParOf" srcId="{E0C3AFA4-1E45-4867-9814-9E4B2D0C9181}" destId="{2C4670D0-2B6F-48B3-9DE5-12815DE7A15D}" srcOrd="1" destOrd="0" presId="urn:microsoft.com/office/officeart/2005/8/layout/hierarchy3"/>
    <dgm:cxn modelId="{5E7D77FE-5FFB-478B-B4DC-F34A176BFC08}" type="presParOf" srcId="{25B371EF-9992-4338-8418-E899163F605C}" destId="{8A15D0A5-E2FA-486C-9370-BF59C81A2917}" srcOrd="1" destOrd="0" presId="urn:microsoft.com/office/officeart/2005/8/layout/hierarchy3"/>
    <dgm:cxn modelId="{0C3821EB-2DFA-42A5-95B8-5F3F91EAC865}" type="presParOf" srcId="{8A15D0A5-E2FA-486C-9370-BF59C81A2917}" destId="{5F91B8AC-B75F-4D22-AF37-EA80E10705B2}" srcOrd="0" destOrd="0" presId="urn:microsoft.com/office/officeart/2005/8/layout/hierarchy3"/>
    <dgm:cxn modelId="{EF11E446-9F6F-43E1-9158-6201B0868823}" type="presParOf" srcId="{8A15D0A5-E2FA-486C-9370-BF59C81A2917}" destId="{D3065F73-6CBB-4986-893E-1B05E88C80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73ED32-85A3-4005-AF32-9BCD525C2A22}" type="doc">
      <dgm:prSet loTypeId="urn:microsoft.com/office/officeart/2005/8/layout/vList3#1" loCatId="list" qsTypeId="urn:microsoft.com/office/officeart/2005/8/quickstyle/3d2#2" qsCatId="3D" csTypeId="urn:microsoft.com/office/officeart/2005/8/colors/accent1_2" csCatId="accent1" phldr="1"/>
      <dgm:spPr/>
    </dgm:pt>
    <dgm:pt modelId="{4EE00DCE-E5B7-40B0-9CDB-C35977C10FFB}">
      <dgm:prSet phldrT="[Текст]" custT="1"/>
      <dgm:spPr/>
      <dgm:t>
        <a:bodyPr/>
        <a:lstStyle/>
        <a:p>
          <a:r>
            <a:rPr lang="az-Latn-AZ" sz="2700" dirty="0"/>
            <a:t>Diareyya</a:t>
          </a:r>
          <a:endParaRPr lang="ru-RU" sz="2700" dirty="0"/>
        </a:p>
      </dgm:t>
    </dgm:pt>
    <dgm:pt modelId="{0A23EE34-2152-4213-9E66-9F7302F5B4CA}" type="parTrans" cxnId="{7CCA6B89-78C9-444C-BAD3-67762E0E1D16}">
      <dgm:prSet/>
      <dgm:spPr/>
      <dgm:t>
        <a:bodyPr/>
        <a:lstStyle/>
        <a:p>
          <a:endParaRPr lang="ru-RU"/>
        </a:p>
      </dgm:t>
    </dgm:pt>
    <dgm:pt modelId="{54BBE088-967C-4F8C-A594-E229D20610C0}" type="sibTrans" cxnId="{7CCA6B89-78C9-444C-BAD3-67762E0E1D16}">
      <dgm:prSet/>
      <dgm:spPr/>
      <dgm:t>
        <a:bodyPr/>
        <a:lstStyle/>
        <a:p>
          <a:endParaRPr lang="ru-RU"/>
        </a:p>
      </dgm:t>
    </dgm:pt>
    <dgm:pt modelId="{297ADC00-79B6-496A-A62E-A1B787A30241}">
      <dgm:prSet phldrT="[Текст]" custT="1"/>
      <dgm:spPr/>
      <dgm:t>
        <a:bodyPr/>
        <a:lstStyle/>
        <a:p>
          <a:r>
            <a:rPr lang="az-Latn-AZ" sz="2700" dirty="0"/>
            <a:t>Qəbzlik</a:t>
          </a:r>
          <a:endParaRPr lang="ru-RU" sz="2700" dirty="0"/>
        </a:p>
      </dgm:t>
    </dgm:pt>
    <dgm:pt modelId="{F22AFE0F-78D1-4A89-AA83-D78423C78CBE}" type="parTrans" cxnId="{A9B41AC2-6425-46F5-806B-146C91E90576}">
      <dgm:prSet/>
      <dgm:spPr/>
      <dgm:t>
        <a:bodyPr/>
        <a:lstStyle/>
        <a:p>
          <a:endParaRPr lang="ru-RU"/>
        </a:p>
      </dgm:t>
    </dgm:pt>
    <dgm:pt modelId="{E5129624-53C6-4C20-B57B-50FEF0D7B78B}" type="sibTrans" cxnId="{A9B41AC2-6425-46F5-806B-146C91E90576}">
      <dgm:prSet/>
      <dgm:spPr/>
      <dgm:t>
        <a:bodyPr/>
        <a:lstStyle/>
        <a:p>
          <a:endParaRPr lang="ru-RU"/>
        </a:p>
      </dgm:t>
    </dgm:pt>
    <dgm:pt modelId="{9EB33224-B6B9-423E-985B-35DCEE10737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az-Latn-AZ" sz="2700" dirty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z-Latn-AZ" sz="2700" dirty="0"/>
            <a:t>Bağırsaq keçməzliyi</a:t>
          </a:r>
          <a:endParaRPr lang="ru-RU" sz="2700" dirty="0"/>
        </a:p>
        <a:p>
          <a:pPr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700" dirty="0"/>
        </a:p>
      </dgm:t>
    </dgm:pt>
    <dgm:pt modelId="{2F34E968-CCD3-4582-A42E-1411A1ED3E5A}" type="parTrans" cxnId="{0B8846F1-988E-473A-9746-F35437BC909E}">
      <dgm:prSet/>
      <dgm:spPr/>
      <dgm:t>
        <a:bodyPr/>
        <a:lstStyle/>
        <a:p>
          <a:endParaRPr lang="ru-RU"/>
        </a:p>
      </dgm:t>
    </dgm:pt>
    <dgm:pt modelId="{45BEF209-691C-4E5C-8D95-5CD07AC40B03}" type="sibTrans" cxnId="{0B8846F1-988E-473A-9746-F35437BC909E}">
      <dgm:prSet/>
      <dgm:spPr/>
      <dgm:t>
        <a:bodyPr/>
        <a:lstStyle/>
        <a:p>
          <a:endParaRPr lang="ru-RU"/>
        </a:p>
      </dgm:t>
    </dgm:pt>
    <dgm:pt modelId="{247E2192-8DCA-4B31-84EA-9DB2787BF9A9}">
      <dgm:prSet phldrT="[Текст]" custT="1"/>
      <dgm:spPr/>
      <dgm:t>
        <a:bodyPr/>
        <a:lstStyle/>
        <a:p>
          <a:r>
            <a:rPr lang="az-Latn-AZ" sz="2700" dirty="0"/>
            <a:t>Qanaxma </a:t>
          </a:r>
          <a:endParaRPr lang="ru-RU" sz="2700" dirty="0"/>
        </a:p>
      </dgm:t>
    </dgm:pt>
    <dgm:pt modelId="{F947012C-9217-4F6A-8D8A-5A4E6BAF8CFC}" type="parTrans" cxnId="{24B49931-BFE1-4410-A50E-CFE28A028730}">
      <dgm:prSet/>
      <dgm:spPr/>
      <dgm:t>
        <a:bodyPr/>
        <a:lstStyle/>
        <a:p>
          <a:endParaRPr lang="ru-RU"/>
        </a:p>
      </dgm:t>
    </dgm:pt>
    <dgm:pt modelId="{309B35CA-964B-4784-8B72-A83DDB29996C}" type="sibTrans" cxnId="{24B49931-BFE1-4410-A50E-CFE28A028730}">
      <dgm:prSet/>
      <dgm:spPr/>
      <dgm:t>
        <a:bodyPr/>
        <a:lstStyle/>
        <a:p>
          <a:endParaRPr lang="ru-RU"/>
        </a:p>
      </dgm:t>
    </dgm:pt>
    <dgm:pt modelId="{02B75589-47A5-4C82-B5F4-7005CF015325}" type="pres">
      <dgm:prSet presAssocID="{F973ED32-85A3-4005-AF32-9BCD525C2A22}" presName="linearFlow" presStyleCnt="0">
        <dgm:presLayoutVars>
          <dgm:dir/>
          <dgm:resizeHandles val="exact"/>
        </dgm:presLayoutVars>
      </dgm:prSet>
      <dgm:spPr/>
    </dgm:pt>
    <dgm:pt modelId="{B8630201-9220-4A68-8EC3-6342C3D64CFC}" type="pres">
      <dgm:prSet presAssocID="{4EE00DCE-E5B7-40B0-9CDB-C35977C10FFB}" presName="composite" presStyleCnt="0"/>
      <dgm:spPr/>
    </dgm:pt>
    <dgm:pt modelId="{B6DEBC73-7ABC-4D27-9042-58F0112CD318}" type="pres">
      <dgm:prSet presAssocID="{4EE00DCE-E5B7-40B0-9CDB-C35977C10FFB}" presName="imgShp" presStyleLbl="fgImgPlace1" presStyleIdx="0" presStyleCnt="4" custScaleX="2000000" custScaleY="2000000" custLinFactX="-600000" custLinFactNeighborX="-670448" custLinFactNeighborY="6213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FFEE12E-C274-4376-A8A3-9D10E53C65A0}" type="pres">
      <dgm:prSet presAssocID="{4EE00DCE-E5B7-40B0-9CDB-C35977C10FFB}" presName="txShp" presStyleLbl="node1" presStyleIdx="0" presStyleCnt="4" custScaleX="36282" custScaleY="433185" custLinFactY="-100000" custLinFactNeighborX="-33879" custLinFactNeighborY="-183241">
        <dgm:presLayoutVars>
          <dgm:bulletEnabled val="1"/>
        </dgm:presLayoutVars>
      </dgm:prSet>
      <dgm:spPr/>
    </dgm:pt>
    <dgm:pt modelId="{C5C00C08-2DEA-4C98-B5B4-51E62DFF6677}" type="pres">
      <dgm:prSet presAssocID="{54BBE088-967C-4F8C-A594-E229D20610C0}" presName="spacing" presStyleCnt="0"/>
      <dgm:spPr/>
    </dgm:pt>
    <dgm:pt modelId="{65619458-D0B8-4E4B-AFAD-317526413A98}" type="pres">
      <dgm:prSet presAssocID="{297ADC00-79B6-496A-A62E-A1B787A30241}" presName="composite" presStyleCnt="0"/>
      <dgm:spPr/>
    </dgm:pt>
    <dgm:pt modelId="{290F014D-0D72-4B0E-9FDF-1F92BBE9A9F5}" type="pres">
      <dgm:prSet presAssocID="{297ADC00-79B6-496A-A62E-A1B787A30241}" presName="imgShp" presStyleLbl="fgImgPlace1" presStyleIdx="1" presStyleCnt="4" custScaleX="2000000" custScaleY="2000000" custLinFactX="2000000" custLinFactY="-183134" custLinFactNeighborX="2091183" custLinFactNeighborY="-2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0C55219-34EF-4AF1-A6C1-0FC57006F7AA}" type="pres">
      <dgm:prSet presAssocID="{297ADC00-79B6-496A-A62E-A1B787A30241}" presName="txShp" presStyleLbl="node1" presStyleIdx="1" presStyleCnt="4" custScaleX="33009" custScaleY="787995" custLinFactY="-100000" custLinFactNeighborX="18139" custLinFactNeighborY="-152537">
        <dgm:presLayoutVars>
          <dgm:bulletEnabled val="1"/>
        </dgm:presLayoutVars>
      </dgm:prSet>
      <dgm:spPr/>
    </dgm:pt>
    <dgm:pt modelId="{6DC7C14D-E9A6-44F1-A1DA-1917C652E91B}" type="pres">
      <dgm:prSet presAssocID="{E5129624-53C6-4C20-B57B-50FEF0D7B78B}" presName="spacing" presStyleCnt="0"/>
      <dgm:spPr/>
    </dgm:pt>
    <dgm:pt modelId="{7A03F1C5-26D4-4B3E-8CB4-7EEF25E4C66B}" type="pres">
      <dgm:prSet presAssocID="{9EB33224-B6B9-423E-985B-35DCEE107375}" presName="composite" presStyleCnt="0"/>
      <dgm:spPr/>
    </dgm:pt>
    <dgm:pt modelId="{2FBC7382-3623-4448-883B-CD4D27715A77}" type="pres">
      <dgm:prSet presAssocID="{9EB33224-B6B9-423E-985B-35DCEE107375}" presName="imgShp" presStyleLbl="fgImgPlace1" presStyleIdx="2" presStyleCnt="4" custScaleX="2000000" custScaleY="2000000" custLinFactX="-538027" custLinFactY="-300000" custLinFactNeighborX="-600000" custLinFactNeighborY="-30605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178F41DE-FB2D-447C-8AF0-BBEF9AFDB5B2}" type="pres">
      <dgm:prSet presAssocID="{9EB33224-B6B9-423E-985B-35DCEE107375}" presName="txShp" presStyleLbl="node1" presStyleIdx="2" presStyleCnt="4" custScaleX="48891" custScaleY="676052" custLinFactY="-253907" custLinFactNeighborX="-27529" custLinFactNeighborY="-300000">
        <dgm:presLayoutVars>
          <dgm:bulletEnabled val="1"/>
        </dgm:presLayoutVars>
      </dgm:prSet>
      <dgm:spPr/>
    </dgm:pt>
    <dgm:pt modelId="{CB80027B-C3FA-44EE-86F6-E1998570AB00}" type="pres">
      <dgm:prSet presAssocID="{45BEF209-691C-4E5C-8D95-5CD07AC40B03}" presName="spacing" presStyleCnt="0"/>
      <dgm:spPr/>
    </dgm:pt>
    <dgm:pt modelId="{8B24EF70-CDC1-4CC6-B6F2-44F32ADC78CE}" type="pres">
      <dgm:prSet presAssocID="{247E2192-8DCA-4B31-84EA-9DB2787BF9A9}" presName="composite" presStyleCnt="0"/>
      <dgm:spPr/>
    </dgm:pt>
    <dgm:pt modelId="{8E819B99-FE55-44F8-8F84-316483BA289D}" type="pres">
      <dgm:prSet presAssocID="{247E2192-8DCA-4B31-84EA-9DB2787BF9A9}" presName="imgShp" presStyleLbl="fgImgPlace1" presStyleIdx="3" presStyleCnt="4" custScaleX="1649147" custScaleY="2000000" custLinFactX="2200000" custLinFactY="-112823" custLinFactNeighborX="2242608" custLinFactNeighborY="-200000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4DCF3B7B-CBE9-4B9D-89B9-131E1A053170}" type="pres">
      <dgm:prSet presAssocID="{247E2192-8DCA-4B31-84EA-9DB2787BF9A9}" presName="txShp" presStyleLbl="node1" presStyleIdx="3" presStyleCnt="4" custScaleX="41029" custScaleY="485841" custLinFactNeighborX="31126" custLinFactNeighborY="-64128">
        <dgm:presLayoutVars>
          <dgm:bulletEnabled val="1"/>
        </dgm:presLayoutVars>
      </dgm:prSet>
      <dgm:spPr/>
    </dgm:pt>
  </dgm:ptLst>
  <dgm:cxnLst>
    <dgm:cxn modelId="{DB5B5406-A368-4DB6-A23D-E4B972024D40}" type="presOf" srcId="{F973ED32-85A3-4005-AF32-9BCD525C2A22}" destId="{02B75589-47A5-4C82-B5F4-7005CF015325}" srcOrd="0" destOrd="0" presId="urn:microsoft.com/office/officeart/2005/8/layout/vList3#1"/>
    <dgm:cxn modelId="{24B49931-BFE1-4410-A50E-CFE28A028730}" srcId="{F973ED32-85A3-4005-AF32-9BCD525C2A22}" destId="{247E2192-8DCA-4B31-84EA-9DB2787BF9A9}" srcOrd="3" destOrd="0" parTransId="{F947012C-9217-4F6A-8D8A-5A4E6BAF8CFC}" sibTransId="{309B35CA-964B-4784-8B72-A83DDB29996C}"/>
    <dgm:cxn modelId="{30143688-7523-4FA3-B737-D70F9DCD6E13}" type="presOf" srcId="{4EE00DCE-E5B7-40B0-9CDB-C35977C10FFB}" destId="{BFFEE12E-C274-4376-A8A3-9D10E53C65A0}" srcOrd="0" destOrd="0" presId="urn:microsoft.com/office/officeart/2005/8/layout/vList3#1"/>
    <dgm:cxn modelId="{7CCA6B89-78C9-444C-BAD3-67762E0E1D16}" srcId="{F973ED32-85A3-4005-AF32-9BCD525C2A22}" destId="{4EE00DCE-E5B7-40B0-9CDB-C35977C10FFB}" srcOrd="0" destOrd="0" parTransId="{0A23EE34-2152-4213-9E66-9F7302F5B4CA}" sibTransId="{54BBE088-967C-4F8C-A594-E229D20610C0}"/>
    <dgm:cxn modelId="{A9B41AC2-6425-46F5-806B-146C91E90576}" srcId="{F973ED32-85A3-4005-AF32-9BCD525C2A22}" destId="{297ADC00-79B6-496A-A62E-A1B787A30241}" srcOrd="1" destOrd="0" parTransId="{F22AFE0F-78D1-4A89-AA83-D78423C78CBE}" sibTransId="{E5129624-53C6-4C20-B57B-50FEF0D7B78B}"/>
    <dgm:cxn modelId="{9CEBFBCA-2633-4A7A-B860-F2427E81983C}" type="presOf" srcId="{247E2192-8DCA-4B31-84EA-9DB2787BF9A9}" destId="{4DCF3B7B-CBE9-4B9D-89B9-131E1A053170}" srcOrd="0" destOrd="0" presId="urn:microsoft.com/office/officeart/2005/8/layout/vList3#1"/>
    <dgm:cxn modelId="{4B3C2AE6-08E4-4F94-B64E-F6D45222047C}" type="presOf" srcId="{9EB33224-B6B9-423E-985B-35DCEE107375}" destId="{178F41DE-FB2D-447C-8AF0-BBEF9AFDB5B2}" srcOrd="0" destOrd="0" presId="urn:microsoft.com/office/officeart/2005/8/layout/vList3#1"/>
    <dgm:cxn modelId="{0B8846F1-988E-473A-9746-F35437BC909E}" srcId="{F973ED32-85A3-4005-AF32-9BCD525C2A22}" destId="{9EB33224-B6B9-423E-985B-35DCEE107375}" srcOrd="2" destOrd="0" parTransId="{2F34E968-CCD3-4582-A42E-1411A1ED3E5A}" sibTransId="{45BEF209-691C-4E5C-8D95-5CD07AC40B03}"/>
    <dgm:cxn modelId="{EC4A7DF2-6CC3-4A2D-8786-2826BE93C304}" type="presOf" srcId="{297ADC00-79B6-496A-A62E-A1B787A30241}" destId="{C0C55219-34EF-4AF1-A6C1-0FC57006F7AA}" srcOrd="0" destOrd="0" presId="urn:microsoft.com/office/officeart/2005/8/layout/vList3#1"/>
    <dgm:cxn modelId="{0A868BF1-0343-44ED-8BC4-2ECAFD347FC3}" type="presParOf" srcId="{02B75589-47A5-4C82-B5F4-7005CF015325}" destId="{B8630201-9220-4A68-8EC3-6342C3D64CFC}" srcOrd="0" destOrd="0" presId="urn:microsoft.com/office/officeart/2005/8/layout/vList3#1"/>
    <dgm:cxn modelId="{DF38AD5E-0C45-41BD-98E7-C2B386735CDB}" type="presParOf" srcId="{B8630201-9220-4A68-8EC3-6342C3D64CFC}" destId="{B6DEBC73-7ABC-4D27-9042-58F0112CD318}" srcOrd="0" destOrd="0" presId="urn:microsoft.com/office/officeart/2005/8/layout/vList3#1"/>
    <dgm:cxn modelId="{5A50C361-957A-427F-9868-210D653B0147}" type="presParOf" srcId="{B8630201-9220-4A68-8EC3-6342C3D64CFC}" destId="{BFFEE12E-C274-4376-A8A3-9D10E53C65A0}" srcOrd="1" destOrd="0" presId="urn:microsoft.com/office/officeart/2005/8/layout/vList3#1"/>
    <dgm:cxn modelId="{30D3322C-E9E6-451C-BAC0-AAE8010182A1}" type="presParOf" srcId="{02B75589-47A5-4C82-B5F4-7005CF015325}" destId="{C5C00C08-2DEA-4C98-B5B4-51E62DFF6677}" srcOrd="1" destOrd="0" presId="urn:microsoft.com/office/officeart/2005/8/layout/vList3#1"/>
    <dgm:cxn modelId="{32FE52B4-F7F1-4DC2-A876-D779A809B6DF}" type="presParOf" srcId="{02B75589-47A5-4C82-B5F4-7005CF015325}" destId="{65619458-D0B8-4E4B-AFAD-317526413A98}" srcOrd="2" destOrd="0" presId="urn:microsoft.com/office/officeart/2005/8/layout/vList3#1"/>
    <dgm:cxn modelId="{B1EAA7DD-8E08-48C5-A002-BBBD5ED9D9F9}" type="presParOf" srcId="{65619458-D0B8-4E4B-AFAD-317526413A98}" destId="{290F014D-0D72-4B0E-9FDF-1F92BBE9A9F5}" srcOrd="0" destOrd="0" presId="urn:microsoft.com/office/officeart/2005/8/layout/vList3#1"/>
    <dgm:cxn modelId="{EB6573CF-D406-4609-AA31-79EE919C8D19}" type="presParOf" srcId="{65619458-D0B8-4E4B-AFAD-317526413A98}" destId="{C0C55219-34EF-4AF1-A6C1-0FC57006F7AA}" srcOrd="1" destOrd="0" presId="urn:microsoft.com/office/officeart/2005/8/layout/vList3#1"/>
    <dgm:cxn modelId="{599B79BC-897B-48E0-88B6-55430C3AE20D}" type="presParOf" srcId="{02B75589-47A5-4C82-B5F4-7005CF015325}" destId="{6DC7C14D-E9A6-44F1-A1DA-1917C652E91B}" srcOrd="3" destOrd="0" presId="urn:microsoft.com/office/officeart/2005/8/layout/vList3#1"/>
    <dgm:cxn modelId="{09C038DA-619D-44C2-B19E-BF4448B0A164}" type="presParOf" srcId="{02B75589-47A5-4C82-B5F4-7005CF015325}" destId="{7A03F1C5-26D4-4B3E-8CB4-7EEF25E4C66B}" srcOrd="4" destOrd="0" presId="urn:microsoft.com/office/officeart/2005/8/layout/vList3#1"/>
    <dgm:cxn modelId="{276BBDF9-3445-4836-9955-69B43B436AC4}" type="presParOf" srcId="{7A03F1C5-26D4-4B3E-8CB4-7EEF25E4C66B}" destId="{2FBC7382-3623-4448-883B-CD4D27715A77}" srcOrd="0" destOrd="0" presId="urn:microsoft.com/office/officeart/2005/8/layout/vList3#1"/>
    <dgm:cxn modelId="{11A63EC1-A20D-4392-A644-A483215D914E}" type="presParOf" srcId="{7A03F1C5-26D4-4B3E-8CB4-7EEF25E4C66B}" destId="{178F41DE-FB2D-447C-8AF0-BBEF9AFDB5B2}" srcOrd="1" destOrd="0" presId="urn:microsoft.com/office/officeart/2005/8/layout/vList3#1"/>
    <dgm:cxn modelId="{613CD484-2777-4082-9A96-D606D845FE64}" type="presParOf" srcId="{02B75589-47A5-4C82-B5F4-7005CF015325}" destId="{CB80027B-C3FA-44EE-86F6-E1998570AB00}" srcOrd="5" destOrd="0" presId="urn:microsoft.com/office/officeart/2005/8/layout/vList3#1"/>
    <dgm:cxn modelId="{A30A6533-4C65-4630-8F52-A5A74570D017}" type="presParOf" srcId="{02B75589-47A5-4C82-B5F4-7005CF015325}" destId="{8B24EF70-CDC1-4CC6-B6F2-44F32ADC78CE}" srcOrd="6" destOrd="0" presId="urn:microsoft.com/office/officeart/2005/8/layout/vList3#1"/>
    <dgm:cxn modelId="{9933BC9A-1EF0-47FD-B87C-351B66C6308B}" type="presParOf" srcId="{8B24EF70-CDC1-4CC6-B6F2-44F32ADC78CE}" destId="{8E819B99-FE55-44F8-8F84-316483BA289D}" srcOrd="0" destOrd="0" presId="urn:microsoft.com/office/officeart/2005/8/layout/vList3#1"/>
    <dgm:cxn modelId="{EC044ACE-07EF-4C3E-9310-2FD2D8235E11}" type="presParOf" srcId="{8B24EF70-CDC1-4CC6-B6F2-44F32ADC78CE}" destId="{4DCF3B7B-CBE9-4B9D-89B9-131E1A053170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C456A-3D2C-441D-B11D-2168FC8D3D98}">
      <dsp:nvSpPr>
        <dsp:cNvPr id="0" name=""/>
        <dsp:cNvSpPr/>
      </dsp:nvSpPr>
      <dsp:spPr>
        <a:xfrm>
          <a:off x="632" y="318887"/>
          <a:ext cx="2302371" cy="1151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700" b="1" kern="1200" dirty="0">
              <a:latin typeface="Arial" panose="020B0604020202020204" pitchFamily="34" charset="0"/>
              <a:cs typeface="Arial" panose="020B0604020202020204" pitchFamily="34" charset="0"/>
            </a:rPr>
            <a:t>Sağ kolon</a:t>
          </a:r>
          <a:endParaRPr lang="en-US" sz="3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349" y="352604"/>
        <a:ext cx="2234937" cy="1083751"/>
      </dsp:txXfrm>
    </dsp:sp>
    <dsp:sp modelId="{621FBACA-CF85-45B7-8651-9D6225D9CC83}">
      <dsp:nvSpPr>
        <dsp:cNvPr id="0" name=""/>
        <dsp:cNvSpPr/>
      </dsp:nvSpPr>
      <dsp:spPr>
        <a:xfrm>
          <a:off x="230869" y="1470072"/>
          <a:ext cx="230237" cy="1425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5087"/>
              </a:lnTo>
              <a:lnTo>
                <a:pt x="230237" y="14250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BD1D3-2BA9-4009-93FC-D78F2CBA316A}">
      <dsp:nvSpPr>
        <dsp:cNvPr id="0" name=""/>
        <dsp:cNvSpPr/>
      </dsp:nvSpPr>
      <dsp:spPr>
        <a:xfrm>
          <a:off x="461106" y="1757869"/>
          <a:ext cx="1841896" cy="22745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kor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endParaRPr lang="az-Latn-AZ" sz="23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qalxan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endParaRPr lang="az-Latn-AZ" sz="2300" b="1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bağırsağın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proksimalı</a:t>
          </a:r>
          <a:endParaRPr lang="en-US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5053" y="1811816"/>
        <a:ext cx="1734002" cy="2166687"/>
      </dsp:txXfrm>
    </dsp:sp>
    <dsp:sp modelId="{6F660DC2-98F0-4DF5-BEA8-77475180ED63}">
      <dsp:nvSpPr>
        <dsp:cNvPr id="0" name=""/>
        <dsp:cNvSpPr/>
      </dsp:nvSpPr>
      <dsp:spPr>
        <a:xfrm>
          <a:off x="2878596" y="318887"/>
          <a:ext cx="2302371" cy="1151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700" b="1" kern="1200" dirty="0">
              <a:latin typeface="Arial" panose="020B0604020202020204" pitchFamily="34" charset="0"/>
              <a:cs typeface="Arial" panose="020B0604020202020204" pitchFamily="34" charset="0"/>
            </a:rPr>
            <a:t>Sol kolon</a:t>
          </a:r>
          <a:endParaRPr lang="en-US" sz="3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12313" y="352604"/>
        <a:ext cx="2234937" cy="1083751"/>
      </dsp:txXfrm>
    </dsp:sp>
    <dsp:sp modelId="{5F91B8AC-B75F-4D22-AF37-EA80E10705B2}">
      <dsp:nvSpPr>
        <dsp:cNvPr id="0" name=""/>
        <dsp:cNvSpPr/>
      </dsp:nvSpPr>
      <dsp:spPr>
        <a:xfrm>
          <a:off x="3108833" y="1470072"/>
          <a:ext cx="229647" cy="14674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7416"/>
              </a:lnTo>
              <a:lnTo>
                <a:pt x="229647" y="14674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65F73-6CBB-4986-893E-1B05E88C80A1}">
      <dsp:nvSpPr>
        <dsp:cNvPr id="0" name=""/>
        <dsp:cNvSpPr/>
      </dsp:nvSpPr>
      <dsp:spPr>
        <a:xfrm>
          <a:off x="3338481" y="1800198"/>
          <a:ext cx="1841896" cy="22745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15" tIns="29210" rIns="43815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bağırsağın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sol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distalı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enən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S-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vari</a:t>
          </a:r>
          <a:r>
            <a:rPr lang="en-US" sz="23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300" b="1" i="0" kern="1200" dirty="0" err="1">
              <a:latin typeface="Arial" panose="020B0604020202020204" pitchFamily="34" charset="0"/>
              <a:cs typeface="Arial" panose="020B0604020202020204" pitchFamily="34" charset="0"/>
            </a:rPr>
            <a:t>bağırsaqlar</a:t>
          </a:r>
          <a:endParaRPr lang="en-US" sz="2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92428" y="1854145"/>
        <a:ext cx="1734002" cy="21666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FEE12E-C274-4376-A8A3-9D10E53C65A0}">
      <dsp:nvSpPr>
        <dsp:cNvPr id="0" name=""/>
        <dsp:cNvSpPr/>
      </dsp:nvSpPr>
      <dsp:spPr>
        <a:xfrm rot="10800000">
          <a:off x="3045801" y="315941"/>
          <a:ext cx="2537154" cy="27010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96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700" kern="1200" dirty="0"/>
            <a:t>Diareyya</a:t>
          </a:r>
          <a:endParaRPr lang="ru-RU" sz="2700" kern="1200" dirty="0"/>
        </a:p>
      </dsp:txBody>
      <dsp:txXfrm rot="10800000">
        <a:off x="3113327" y="315941"/>
        <a:ext cx="2469628" cy="270103"/>
      </dsp:txXfrm>
    </dsp:sp>
    <dsp:sp modelId="{B6DEBC73-7ABC-4D27-9042-58F0112CD318}">
      <dsp:nvSpPr>
        <dsp:cNvPr id="0" name=""/>
        <dsp:cNvSpPr/>
      </dsp:nvSpPr>
      <dsp:spPr>
        <a:xfrm>
          <a:off x="1771366" y="42812"/>
          <a:ext cx="1247058" cy="124705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C55219-34EF-4AF1-A6C1-0FC57006F7AA}">
      <dsp:nvSpPr>
        <dsp:cNvPr id="0" name=""/>
        <dsp:cNvSpPr/>
      </dsp:nvSpPr>
      <dsp:spPr>
        <a:xfrm rot="10800000">
          <a:off x="6855012" y="1490140"/>
          <a:ext cx="2308277" cy="49133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96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700" kern="1200" dirty="0"/>
            <a:t>Qəbzlik</a:t>
          </a:r>
          <a:endParaRPr lang="ru-RU" sz="2700" kern="1200" dirty="0"/>
        </a:p>
      </dsp:txBody>
      <dsp:txXfrm rot="10800000">
        <a:off x="6977846" y="1490140"/>
        <a:ext cx="2185443" cy="491338"/>
      </dsp:txXfrm>
    </dsp:sp>
    <dsp:sp modelId="{290F014D-0D72-4B0E-9FDF-1F92BBE9A9F5}">
      <dsp:nvSpPr>
        <dsp:cNvPr id="0" name=""/>
        <dsp:cNvSpPr/>
      </dsp:nvSpPr>
      <dsp:spPr>
        <a:xfrm>
          <a:off x="5171720" y="1030849"/>
          <a:ext cx="1247058" cy="1247058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8F41DE-FB2D-447C-8AF0-BBEF9AFDB5B2}">
      <dsp:nvSpPr>
        <dsp:cNvPr id="0" name=""/>
        <dsp:cNvSpPr/>
      </dsp:nvSpPr>
      <dsp:spPr>
        <a:xfrm rot="10800000">
          <a:off x="2828550" y="2602798"/>
          <a:ext cx="3418886" cy="421538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96" tIns="102870" rIns="192024" bIns="1028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az-Latn-AZ" sz="2700" kern="1200" dirty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az-Latn-AZ" sz="2700" kern="1200" dirty="0"/>
            <a:t>Bağırsaq keçməzliyi</a:t>
          </a:r>
          <a:endParaRPr lang="ru-RU" sz="2700" kern="1200" dirty="0"/>
        </a:p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 dirty="0"/>
        </a:p>
      </dsp:txBody>
      <dsp:txXfrm rot="10800000">
        <a:off x="2933934" y="2602798"/>
        <a:ext cx="3313502" cy="421538"/>
      </dsp:txXfrm>
    </dsp:sp>
    <dsp:sp modelId="{2FBC7382-3623-4448-883B-CD4D27715A77}">
      <dsp:nvSpPr>
        <dsp:cNvPr id="0" name=""/>
        <dsp:cNvSpPr/>
      </dsp:nvSpPr>
      <dsp:spPr>
        <a:xfrm>
          <a:off x="1633502" y="2157520"/>
          <a:ext cx="1247058" cy="1247058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CF3B7B-CBE9-4B9D-89B9-131E1A053170}">
      <dsp:nvSpPr>
        <dsp:cNvPr id="0" name=""/>
        <dsp:cNvSpPr/>
      </dsp:nvSpPr>
      <dsp:spPr>
        <a:xfrm rot="10800000">
          <a:off x="7287863" y="4233163"/>
          <a:ext cx="2869106" cy="30293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496" tIns="102870" rIns="192024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700" kern="1200" dirty="0"/>
            <a:t>Qanaxma </a:t>
          </a:r>
          <a:endParaRPr lang="ru-RU" sz="2700" kern="1200" dirty="0"/>
        </a:p>
      </dsp:txBody>
      <dsp:txXfrm rot="10800000">
        <a:off x="7363597" y="4233163"/>
        <a:ext cx="2793372" cy="302936"/>
      </dsp:txXfrm>
    </dsp:sp>
    <dsp:sp modelId="{8E819B99-FE55-44F8-8F84-316483BA289D}">
      <dsp:nvSpPr>
        <dsp:cNvPr id="0" name=""/>
        <dsp:cNvSpPr/>
      </dsp:nvSpPr>
      <dsp:spPr>
        <a:xfrm>
          <a:off x="5305328" y="3606033"/>
          <a:ext cx="1028291" cy="1247058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1657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0160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461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3027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35917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08392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3148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17700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04806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36771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73291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768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5114529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28588340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Prof.Dr.E.Əliyev, T.ü.f.d P.Aydınova, Dr.N.Süleymanova 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Yoğun bağırsağın </a:t>
            </a:r>
          </a:p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xəstəlikləri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5642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1" y="1052736"/>
            <a:ext cx="9351568" cy="1728538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YOĞUN BAĞIRSAĞIN CƏRRAHİ XƏSTƏLİKLƏRİ VƏ </a:t>
            </a:r>
            <a:r>
              <a:rPr lang="en-US" sz="4000" dirty="0" err="1"/>
              <a:t>DİAQNOSTiK</a:t>
            </a:r>
            <a:r>
              <a:rPr lang="en-US" sz="4000" dirty="0"/>
              <a:t> YANAŞMA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346849" y="3284984"/>
            <a:ext cx="7488832" cy="25202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ü.e.d., professor, Eldar Allahverdi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Tibb ü.f.d., Pərvanə Rövşən qızı Aydınova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    Anatomiyası</a:t>
            </a:r>
            <a:endParaRPr lang="az-Latn-AZ" altLang="en-US" sz="3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638" y="2625659"/>
            <a:ext cx="4689871" cy="351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AutoShape 40">
            <a:extLst>
              <a:ext uri="{FF2B5EF4-FFF2-40B4-BE49-F238E27FC236}">
                <a16:creationId xmlns:a16="http://schemas.microsoft.com/office/drawing/2014/main" id="{26D508C8-D7C0-49D2-AD74-02A4E27B0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2679" y="5032076"/>
            <a:ext cx="2942909" cy="1123712"/>
          </a:xfrm>
          <a:prstGeom prst="wedgeRoundRectCallout">
            <a:avLst>
              <a:gd name="adj1" fmla="val 70228"/>
              <a:gd name="adj2" fmla="val -5876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Kor</a:t>
            </a: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</a:t>
            </a:r>
            <a:r>
              <a:rPr lang="az-Latn-AZ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ğırsaq</a:t>
            </a:r>
          </a:p>
          <a:p>
            <a:pPr algn="ctr"/>
            <a:r>
              <a:rPr lang="az-Latn-AZ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(ən geniş d=8 sm)</a:t>
            </a:r>
            <a:endParaRPr lang="tr-TR" alt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tr-TR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utoShape 62">
            <a:extLst>
              <a:ext uri="{FF2B5EF4-FFF2-40B4-BE49-F238E27FC236}">
                <a16:creationId xmlns:a16="http://schemas.microsoft.com/office/drawing/2014/main" id="{377A4682-EC21-4042-9A5E-A9330BA7F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3521" y="5183758"/>
            <a:ext cx="3052723" cy="442674"/>
          </a:xfrm>
          <a:prstGeom prst="wedgeRoundRectCallout">
            <a:avLst>
              <a:gd name="adj1" fmla="val -108892"/>
              <a:gd name="adj2" fmla="val 54511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az-Latn-AZ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üz bağırsaq</a:t>
            </a:r>
          </a:p>
        </p:txBody>
      </p:sp>
      <p:sp>
        <p:nvSpPr>
          <p:cNvPr id="23" name="AutoShape 40">
            <a:extLst>
              <a:ext uri="{FF2B5EF4-FFF2-40B4-BE49-F238E27FC236}">
                <a16:creationId xmlns:a16="http://schemas.microsoft.com/office/drawing/2014/main" id="{26D508C8-D7C0-49D2-AD74-02A4E27B0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96" y="3939423"/>
            <a:ext cx="4011837" cy="442674"/>
          </a:xfrm>
          <a:prstGeom prst="wedgeRoundRectCallout">
            <a:avLst>
              <a:gd name="adj1" fmla="val 70228"/>
              <a:gd name="adj2" fmla="val -5876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Qalxan çənbər bağırsaq</a:t>
            </a:r>
            <a:endParaRPr lang="tr-TR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AutoShape 38">
            <a:extLst>
              <a:ext uri="{FF2B5EF4-FFF2-40B4-BE49-F238E27FC236}">
                <a16:creationId xmlns:a16="http://schemas.microsoft.com/office/drawing/2014/main" id="{9CFF501D-3CD8-4FF6-9F52-3C686A5DC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3267" y="2138862"/>
            <a:ext cx="3439649" cy="442674"/>
          </a:xfrm>
          <a:prstGeom prst="wedgeRoundRectCallout">
            <a:avLst>
              <a:gd name="adj1" fmla="val -46182"/>
              <a:gd name="adj2" fmla="val 21969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Köndələn çənbər bağırsaq</a:t>
            </a:r>
            <a:endParaRPr lang="tr-TR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AutoShape 39">
            <a:extLst>
              <a:ext uri="{FF2B5EF4-FFF2-40B4-BE49-F238E27FC236}">
                <a16:creationId xmlns:a16="http://schemas.microsoft.com/office/drawing/2014/main" id="{E1C8D8F8-4C95-40BA-9A32-B3A3F1F5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6478" y="2924571"/>
            <a:ext cx="2892594" cy="442674"/>
          </a:xfrm>
          <a:prstGeom prst="wedgeRoundRectCallout">
            <a:avLst>
              <a:gd name="adj1" fmla="val -61554"/>
              <a:gd name="adj2" fmla="val 12305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Enən çənbər bağırsaq</a:t>
            </a:r>
            <a:endParaRPr lang="tr-TR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AutoShape 39">
            <a:extLst>
              <a:ext uri="{FF2B5EF4-FFF2-40B4-BE49-F238E27FC236}">
                <a16:creationId xmlns:a16="http://schemas.microsoft.com/office/drawing/2014/main" id="{E1C8D8F8-4C95-40BA-9A32-B3A3F1F5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1798" y="3820241"/>
            <a:ext cx="3997157" cy="681038"/>
          </a:xfrm>
          <a:prstGeom prst="wedgeRoundRectCallout">
            <a:avLst>
              <a:gd name="adj1" fmla="val -61554"/>
              <a:gd name="adj2" fmla="val 12305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S-vari bağırsaq</a:t>
            </a:r>
          </a:p>
          <a:p>
            <a:pPr algn="ctr"/>
            <a:r>
              <a:rPr lang="az-Latn-AZ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(ən dar d=4 sm)</a:t>
            </a:r>
            <a:endParaRPr lang="tr-TR" alt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Хорда 2"/>
          <p:cNvSpPr/>
          <p:nvPr/>
        </p:nvSpPr>
        <p:spPr>
          <a:xfrm>
            <a:off x="195622" y="1216814"/>
            <a:ext cx="5663952" cy="1143385"/>
          </a:xfrm>
          <a:prstGeom prst="chord">
            <a:avLst>
              <a:gd name="adj1" fmla="val 2700000"/>
              <a:gd name="adj2" fmla="val 23306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Uzunluğu 1,5 m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diametri 4-6 sm-dir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Хорда 26"/>
          <p:cNvSpPr/>
          <p:nvPr/>
        </p:nvSpPr>
        <p:spPr>
          <a:xfrm>
            <a:off x="5879975" y="790351"/>
            <a:ext cx="6225881" cy="1127376"/>
          </a:xfrm>
          <a:prstGeom prst="chord">
            <a:avLst>
              <a:gd name="adj1" fmla="val 2700000"/>
              <a:gd name="adj2" fmla="val 23306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Sərhədləri</a:t>
            </a:r>
          </a:p>
          <a:p>
            <a:pPr algn="ctr"/>
            <a:r>
              <a:rPr lang="it-IT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qalça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bağırsaqdan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başlayır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anusda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bitir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59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89601" y="116632"/>
            <a:ext cx="5862851" cy="1368152"/>
          </a:xfrm>
        </p:spPr>
        <p:txBody>
          <a:bodyPr>
            <a:normAutofit fontScale="90000"/>
          </a:bodyPr>
          <a:lstStyle/>
          <a:p>
            <a:br>
              <a:rPr lang="az-Latn-AZ" sz="4400" b="0" dirty="0"/>
            </a:br>
            <a:br>
              <a:rPr lang="en-US" sz="4400" b="0" dirty="0"/>
            </a:br>
            <a:r>
              <a:rPr lang="en-US" sz="3100" dirty="0"/>
              <a:t>ANATOMİYASI</a:t>
            </a:r>
            <a:br>
              <a:rPr lang="az-Latn-AZ" sz="3100" dirty="0"/>
            </a:br>
            <a:br>
              <a:rPr lang="en-US" sz="31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z-Latn-AZ" sz="3100" dirty="0">
                <a:solidFill>
                  <a:srgbClr val="990033"/>
                </a:solidFill>
              </a:rPr>
              <a:t>Cərrahi praktikada</a:t>
            </a:r>
            <a:br>
              <a:rPr lang="en-US" sz="4800" dirty="0"/>
            </a:br>
            <a:br>
              <a:rPr lang="en-US" sz="4900" dirty="0">
                <a:solidFill>
                  <a:srgbClr val="0070C0"/>
                </a:solidFill>
              </a:rPr>
            </a:br>
            <a:endParaRPr lang="az-Latn-AZ" altLang="en-US" sz="4800" dirty="0">
              <a:solidFill>
                <a:srgbClr val="990033"/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1789468"/>
              </p:ext>
            </p:extLst>
          </p:nvPr>
        </p:nvGraphicFramePr>
        <p:xfrm>
          <a:off x="498801" y="1268760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484784"/>
            <a:ext cx="5181600" cy="4392487"/>
          </a:xfrm>
        </p:spPr>
      </p:pic>
    </p:spTree>
    <p:extLst>
      <p:ext uri="{BB962C8B-B14F-4D97-AF65-F5344CB8AC3E}">
        <p14:creationId xmlns:p14="http://schemas.microsoft.com/office/powerpoint/2010/main" val="152159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5400" y="0"/>
            <a:ext cx="10585176" cy="1080120"/>
          </a:xfrm>
        </p:spPr>
        <p:txBody>
          <a:bodyPr>
            <a:noAutofit/>
          </a:bodyPr>
          <a:lstStyle/>
          <a:p>
            <a:br>
              <a:rPr lang="az-Latn-AZ" sz="4000" b="0" dirty="0"/>
            </a:br>
            <a:br>
              <a:rPr lang="en-US" sz="4000" b="0" dirty="0"/>
            </a:br>
            <a:br>
              <a:rPr lang="az-Latn-AZ" sz="4000" b="0" dirty="0"/>
            </a:br>
            <a:r>
              <a:rPr lang="en-US" dirty="0"/>
              <a:t>ANATOMİYASI </a:t>
            </a:r>
            <a:br>
              <a:rPr lang="en-US" sz="4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800" dirty="0" err="1">
                <a:solidFill>
                  <a:srgbClr val="C00000"/>
                </a:solidFill>
              </a:rPr>
              <a:t>Xarici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elementləri</a:t>
            </a:r>
            <a:br>
              <a:rPr lang="en-US" sz="3600" b="0" dirty="0">
                <a:solidFill>
                  <a:srgbClr val="FF0000"/>
                </a:solidFill>
              </a:rPr>
            </a:br>
            <a:br>
              <a:rPr lang="en-US" sz="3600" dirty="0">
                <a:solidFill>
                  <a:srgbClr val="FF0000"/>
                </a:solidFill>
              </a:rPr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990033"/>
              </a:solidFill>
            </a:endParaRPr>
          </a:p>
        </p:txBody>
      </p:sp>
      <p:pic>
        <p:nvPicPr>
          <p:cNvPr id="7" name="Picture 5" descr="C:\Users\Parvana\Pictures\Рисунок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412776"/>
            <a:ext cx="104411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04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1559496" y="51819"/>
            <a:ext cx="1029714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az-Latn-AZ" sz="4000" b="0" dirty="0"/>
            </a:br>
            <a:br>
              <a:rPr lang="en-US" sz="4000" b="0" dirty="0"/>
            </a:br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51384" y="51819"/>
            <a:ext cx="10297143" cy="1000918"/>
          </a:xfrm>
        </p:spPr>
        <p:txBody>
          <a:bodyPr>
            <a:normAutofit/>
          </a:bodyPr>
          <a:lstStyle/>
          <a:p>
            <a:r>
              <a:rPr lang="en-US" dirty="0"/>
              <a:t>ANATOMİYASI </a:t>
            </a:r>
            <a:br>
              <a:rPr lang="az-Latn-AZ" dirty="0"/>
            </a:br>
            <a:r>
              <a:rPr lang="en-US" sz="2800" dirty="0">
                <a:solidFill>
                  <a:srgbClr val="C00000"/>
                </a:solidFill>
              </a:rPr>
              <a:t>ARTERIYA</a:t>
            </a:r>
            <a:r>
              <a:rPr lang="az-Latn-AZ" sz="2800" dirty="0">
                <a:solidFill>
                  <a:srgbClr val="C00000"/>
                </a:solidFill>
              </a:rPr>
              <a:t>LAR</a:t>
            </a:r>
            <a:r>
              <a:rPr lang="en-US" sz="2800" dirty="0">
                <a:solidFill>
                  <a:srgbClr val="C00000"/>
                </a:solidFill>
              </a:rPr>
              <a:t>I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1387199"/>
            <a:ext cx="6696744" cy="4968564"/>
          </a:xfrm>
        </p:spPr>
      </p:pic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839416" y="1677876"/>
            <a:ext cx="36004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Arterial </a:t>
            </a:r>
            <a:r>
              <a:rPr lang="en-US" b="1" dirty="0" err="1"/>
              <a:t>qanı</a:t>
            </a:r>
            <a:r>
              <a:rPr lang="en-US" b="1" dirty="0"/>
              <a:t> 3 </a:t>
            </a:r>
            <a:r>
              <a:rPr lang="en-US" b="1" dirty="0" err="1"/>
              <a:t>arteriyadan</a:t>
            </a:r>
            <a:r>
              <a:rPr lang="en-US" b="1" dirty="0"/>
              <a:t> </a:t>
            </a:r>
            <a:r>
              <a:rPr lang="en-US" b="1" dirty="0" err="1"/>
              <a:t>alır</a:t>
            </a:r>
            <a:endParaRPr lang="az-Latn-AZ" b="1" dirty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arteriyası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arteriyası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Daxili</a:t>
            </a:r>
            <a:r>
              <a:rPr lang="en-US" dirty="0"/>
              <a:t> </a:t>
            </a:r>
            <a:r>
              <a:rPr lang="en-US" dirty="0" err="1"/>
              <a:t>qalça</a:t>
            </a:r>
            <a:r>
              <a:rPr lang="en-US" dirty="0"/>
              <a:t> </a:t>
            </a:r>
            <a:r>
              <a:rPr lang="en-US" dirty="0" err="1"/>
              <a:t>arteriyası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91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35130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az-Latn-AZ" sz="4000" b="0" dirty="0"/>
            </a:br>
            <a:br>
              <a:rPr lang="en-US" sz="4000" b="0" dirty="0"/>
            </a:br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5" y="51819"/>
            <a:ext cx="8352928" cy="1106843"/>
          </a:xfrm>
        </p:spPr>
        <p:txBody>
          <a:bodyPr>
            <a:normAutofit/>
          </a:bodyPr>
          <a:lstStyle/>
          <a:p>
            <a:r>
              <a:rPr lang="en-US" dirty="0"/>
              <a:t>ANATOMİYASI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z-Latn-AZ" dirty="0">
                <a:solidFill>
                  <a:srgbClr val="0070C0"/>
                </a:solidFill>
              </a:rPr>
              <a:t>VEN</a:t>
            </a:r>
            <a:r>
              <a:rPr lang="en-US" dirty="0">
                <a:solidFill>
                  <a:srgbClr val="0070C0"/>
                </a:solidFill>
              </a:rPr>
              <a:t>A</a:t>
            </a:r>
            <a:r>
              <a:rPr lang="az-Latn-AZ" dirty="0">
                <a:solidFill>
                  <a:srgbClr val="0070C0"/>
                </a:solidFill>
              </a:rPr>
              <a:t>LAR</a:t>
            </a:r>
            <a:r>
              <a:rPr lang="en-US" dirty="0">
                <a:solidFill>
                  <a:srgbClr val="0070C0"/>
                </a:solidFill>
              </a:rPr>
              <a:t>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31358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Venalar</a:t>
            </a:r>
            <a:r>
              <a:rPr lang="en-US" b="1" dirty="0"/>
              <a:t> </a:t>
            </a:r>
            <a:r>
              <a:rPr lang="en-US" b="1" dirty="0" err="1"/>
              <a:t>arteriyaları</a:t>
            </a:r>
            <a:r>
              <a:rPr lang="en-US" b="1" dirty="0"/>
              <a:t> </a:t>
            </a:r>
            <a:r>
              <a:rPr lang="en-US" b="1" dirty="0" err="1"/>
              <a:t>izləyir</a:t>
            </a:r>
            <a:endParaRPr lang="az-Latn-AZ" b="1" dirty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venası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venası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Orta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venalar</a:t>
            </a:r>
            <a:endParaRPr lang="en-US" dirty="0"/>
          </a:p>
          <a:p>
            <a:endParaRPr lang="en-US" dirty="0"/>
          </a:p>
        </p:txBody>
      </p:sp>
      <p:pic>
        <p:nvPicPr>
          <p:cNvPr id="10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260930"/>
            <a:ext cx="6895722" cy="4908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018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983432" y="51819"/>
            <a:ext cx="10657183" cy="69711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ANATOMİYASI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29535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Limfa</a:t>
            </a:r>
            <a:r>
              <a:rPr lang="en-US" b="1" dirty="0"/>
              <a:t> </a:t>
            </a:r>
            <a:r>
              <a:rPr lang="en-US" b="1" dirty="0" err="1"/>
              <a:t>müsariqə</a:t>
            </a:r>
            <a:r>
              <a:rPr lang="en-US" b="1" dirty="0"/>
              <a:t> </a:t>
            </a:r>
            <a:r>
              <a:rPr lang="en-US" b="1" dirty="0" err="1"/>
              <a:t>və</a:t>
            </a:r>
            <a:r>
              <a:rPr lang="en-US" b="1" dirty="0"/>
              <a:t> </a:t>
            </a:r>
            <a:r>
              <a:rPr lang="en-US" b="1" dirty="0" err="1"/>
              <a:t>parakolik</a:t>
            </a:r>
            <a:r>
              <a:rPr lang="en-US" b="1" dirty="0"/>
              <a:t> </a:t>
            </a:r>
            <a:r>
              <a:rPr lang="en-US" b="1" dirty="0" err="1"/>
              <a:t>limfa</a:t>
            </a:r>
            <a:r>
              <a:rPr lang="en-US" b="1" dirty="0"/>
              <a:t> </a:t>
            </a:r>
            <a:r>
              <a:rPr lang="en-US" b="1" dirty="0" err="1"/>
              <a:t>düyünlərinə</a:t>
            </a:r>
            <a:r>
              <a:rPr lang="en-US" b="1" dirty="0"/>
              <a:t> </a:t>
            </a:r>
            <a:r>
              <a:rPr lang="en-US" b="1" dirty="0" err="1"/>
              <a:t>daşınır</a:t>
            </a:r>
            <a:r>
              <a:rPr lang="en-US" b="1" dirty="0"/>
              <a:t>.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887697"/>
            <a:ext cx="7344816" cy="5424488"/>
          </a:xfrm>
        </p:spPr>
      </p:pic>
    </p:spTree>
    <p:extLst>
      <p:ext uri="{BB962C8B-B14F-4D97-AF65-F5344CB8AC3E}">
        <p14:creationId xmlns:p14="http://schemas.microsoft.com/office/powerpoint/2010/main" val="259738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108665"/>
            <a:ext cx="10297143" cy="129279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ANATOMİYASI </a:t>
            </a:r>
            <a:br>
              <a:rPr lang="en-US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əbəqələri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en-US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9416" y="1124745"/>
            <a:ext cx="3744416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/>
              <a:t>Yoğun</a:t>
            </a:r>
            <a:r>
              <a:rPr lang="en-US" b="1" dirty="0"/>
              <a:t> </a:t>
            </a:r>
            <a:r>
              <a:rPr lang="en-US" b="1" dirty="0" err="1"/>
              <a:t>bağırsağın</a:t>
            </a:r>
            <a:r>
              <a:rPr lang="en-US" b="1" dirty="0"/>
              <a:t> </a:t>
            </a:r>
            <a:r>
              <a:rPr lang="en-US" b="1" dirty="0" err="1"/>
              <a:t>divarında</a:t>
            </a:r>
            <a:r>
              <a:rPr lang="en-US" b="1" dirty="0"/>
              <a:t> 4 </a:t>
            </a:r>
            <a:r>
              <a:rPr lang="en-US" b="1" dirty="0" err="1"/>
              <a:t>qat</a:t>
            </a:r>
            <a:r>
              <a:rPr lang="en-US" b="1" dirty="0"/>
              <a:t> </a:t>
            </a:r>
            <a:r>
              <a:rPr lang="en-US" b="1" dirty="0" err="1"/>
              <a:t>var</a:t>
            </a:r>
            <a:endParaRPr lang="az-Latn-AZ" b="1" dirty="0"/>
          </a:p>
          <a:p>
            <a:pPr marL="0" indent="0">
              <a:buNone/>
            </a:pPr>
            <a:endParaRPr lang="en-US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Selikli</a:t>
            </a: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Selikaltı</a:t>
            </a: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əzələ</a:t>
            </a: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seroz</a:t>
            </a:r>
            <a:r>
              <a:rPr lang="en-US" dirty="0"/>
              <a:t> </a:t>
            </a:r>
            <a:r>
              <a:rPr lang="en-US" dirty="0" err="1"/>
              <a:t>qat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1075612"/>
            <a:ext cx="7200800" cy="4945677"/>
          </a:xfrm>
        </p:spPr>
      </p:pic>
    </p:spTree>
    <p:extLst>
      <p:ext uri="{BB962C8B-B14F-4D97-AF65-F5344CB8AC3E}">
        <p14:creationId xmlns:p14="http://schemas.microsoft.com/office/powerpoint/2010/main" val="861360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-99392"/>
            <a:ext cx="10730408" cy="835878"/>
          </a:xfrm>
        </p:spPr>
        <p:txBody>
          <a:bodyPr/>
          <a:lstStyle/>
          <a:p>
            <a:r>
              <a:rPr lang="az-Latn-AZ" dirty="0"/>
              <a:t>FUNKSİ</a:t>
            </a:r>
            <a:r>
              <a:rPr lang="en-US" dirty="0"/>
              <a:t>YA</a:t>
            </a:r>
            <a:r>
              <a:rPr lang="az-Latn-AZ" dirty="0"/>
              <a:t>LAR</a:t>
            </a:r>
            <a:r>
              <a:rPr lang="en-US" dirty="0"/>
              <a:t>I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838200" y="1124744"/>
            <a:ext cx="2953544" cy="505221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err="1"/>
              <a:t>Yoğun</a:t>
            </a:r>
            <a:r>
              <a:rPr lang="en-US" b="1" dirty="0"/>
              <a:t> </a:t>
            </a:r>
            <a:r>
              <a:rPr lang="en-US" b="1" dirty="0" err="1"/>
              <a:t>bağırsaqın</a:t>
            </a:r>
            <a:r>
              <a:rPr lang="en-US" b="1" dirty="0"/>
              <a:t> </a:t>
            </a:r>
            <a:r>
              <a:rPr lang="en-US" b="1" dirty="0" err="1"/>
              <a:t>funksiyaları</a:t>
            </a:r>
            <a:r>
              <a:rPr lang="en-US" b="1" dirty="0"/>
              <a:t> </a:t>
            </a:r>
            <a:r>
              <a:rPr lang="en-US" b="1" dirty="0" err="1"/>
              <a:t>aşağıdakılardır</a:t>
            </a:r>
            <a:endParaRPr lang="az-Latn-AZ" b="1" dirty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Absorbsiya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Hərəki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Qoruma</a:t>
            </a:r>
            <a:endParaRPr lang="az-Latn-AZ" dirty="0"/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Endokrin</a:t>
            </a:r>
            <a:endParaRPr lang="en-US" dirty="0"/>
          </a:p>
          <a:p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792" y="1257014"/>
            <a:ext cx="7346032" cy="4919949"/>
          </a:xfrm>
        </p:spPr>
      </p:pic>
    </p:spTree>
    <p:extLst>
      <p:ext uri="{BB962C8B-B14F-4D97-AF65-F5344CB8AC3E}">
        <p14:creationId xmlns:p14="http://schemas.microsoft.com/office/powerpoint/2010/main" val="327955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89AB77C-45DE-4520-A3D3-C234E5AE49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7368" y="160476"/>
            <a:ext cx="11665295" cy="833894"/>
          </a:xfrm>
        </p:spPr>
        <p:txBody>
          <a:bodyPr>
            <a:noAutofit/>
          </a:bodyPr>
          <a:lstStyle/>
          <a:p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FİZİOLOGİYASİ</a:t>
            </a:r>
            <a:br>
              <a:rPr lang="az-Latn-AZ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z-Latn-AZ" altLang="en-US" i="1" dirty="0">
                <a:solidFill>
                  <a:schemeClr val="accent6">
                    <a:lumMod val="50000"/>
                  </a:schemeClr>
                </a:solidFill>
              </a:rPr>
              <a:t>HƏRƏK</a:t>
            </a:r>
            <a:r>
              <a:rPr lang="tr-TR" altLang="en-US" dirty="0">
                <a:solidFill>
                  <a:schemeClr val="accent6">
                    <a:lumMod val="50000"/>
                  </a:schemeClr>
                </a:solidFill>
              </a:rPr>
              <a:t>İ</a:t>
            </a:r>
            <a:endParaRPr lang="en-US" alt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626" name="Text Box 26">
            <a:extLst>
              <a:ext uri="{FF2B5EF4-FFF2-40B4-BE49-F238E27FC236}">
                <a16:creationId xmlns:a16="http://schemas.microsoft.com/office/drawing/2014/main" id="{D9CF8718-8CA9-4BBC-8F1A-6CCAD7828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370" y="1407359"/>
            <a:ext cx="489654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tr-TR" altLang="en-US" sz="2400" b="1" dirty="0"/>
              <a:t>	</a:t>
            </a:r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ANTİPERİSTALTİKA</a:t>
            </a:r>
            <a:endParaRPr lang="tr-TR" altLang="en-US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sağ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kolonda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nazik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bağırsaqdan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gələn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möhtəviyyatın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qarışdırılması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suyun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sorulması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üçün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şərait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yaradır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27" name="Text Box 27">
            <a:extLst>
              <a:ext uri="{FF2B5EF4-FFF2-40B4-BE49-F238E27FC236}">
                <a16:creationId xmlns:a16="http://schemas.microsoft.com/office/drawing/2014/main" id="{9BA7042C-3603-449D-BEC9-73C8BEC85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5636" y="3362345"/>
            <a:ext cx="5112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tr-TR" altLang="en-US" sz="2400" b="1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SEQMENTAR YIĞILMALAR</a:t>
            </a:r>
            <a:endParaRPr lang="tr-TR" altLang="en-US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rast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gələn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hərəkətdir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nəzisin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formalaşmasında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oynayır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000" b="1" i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28" name="Text Box 28">
            <a:extLst>
              <a:ext uri="{FF2B5EF4-FFF2-40B4-BE49-F238E27FC236}">
                <a16:creationId xmlns:a16="http://schemas.microsoft.com/office/drawing/2014/main" id="{2FB00DE8-FA5B-41E6-B3BE-458CB689B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072" y="4978355"/>
            <a:ext cx="559169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tr-T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az-Latn-AZ" altLang="en-US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PERİSTALTİKA</a:t>
            </a:r>
            <a:endParaRPr lang="tr-TR" altLang="en-US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gündə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3-4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dəfə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baş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verir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qaz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nəcisin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düz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bağırsağa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ötürülməsi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çıxmasında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önəmli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oynayır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643" name="AutoShape 43">
            <a:extLst>
              <a:ext uri="{FF2B5EF4-FFF2-40B4-BE49-F238E27FC236}">
                <a16:creationId xmlns:a16="http://schemas.microsoft.com/office/drawing/2014/main" id="{BAD37F7F-E776-47F6-9706-7BEAAC5CCF85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3470511" y="2623827"/>
            <a:ext cx="498450" cy="91618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644" name="AutoShape 44">
            <a:extLst>
              <a:ext uri="{FF2B5EF4-FFF2-40B4-BE49-F238E27FC236}">
                <a16:creationId xmlns:a16="http://schemas.microsoft.com/office/drawing/2014/main" id="{8163032A-8D8F-477A-B12C-B20F76C9FEC1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742470" y="4500344"/>
            <a:ext cx="489790" cy="577232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146" name="Picture 2" descr="Картинки по запросу двигательная функция толстой киш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777" y="1423351"/>
            <a:ext cx="5365133" cy="487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 build="p"/>
      <p:bldP spid="25627" grpId="0" build="p"/>
      <p:bldP spid="2562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36245" y="-285"/>
            <a:ext cx="8596259" cy="685800"/>
          </a:xfrm>
        </p:spPr>
        <p:txBody>
          <a:bodyPr>
            <a:normAutofit/>
          </a:bodyPr>
          <a:lstStyle/>
          <a:p>
            <a:r>
              <a:rPr lang="en-US" dirty="0"/>
              <a:t>FİZİOLOGİYASİ</a:t>
            </a:r>
          </a:p>
        </p:txBody>
      </p:sp>
      <p:sp>
        <p:nvSpPr>
          <p:cNvPr id="22549" name="Text Box 21">
            <a:extLst>
              <a:ext uri="{FF2B5EF4-FFF2-40B4-BE49-F238E27FC236}">
                <a16:creationId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854" y="908720"/>
            <a:ext cx="215155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4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Qoruma</a:t>
            </a:r>
            <a:endParaRPr lang="en-US" altLang="en-US" sz="4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2661252"/>
            <a:ext cx="31252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EPİTELİAL BARYER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2705" y="2941377"/>
            <a:ext cx="23435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İMMUN (MALT</a:t>
            </a:r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:a16="http://schemas.microsoft.com/office/drawing/2014/main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719" y="4149080"/>
            <a:ext cx="9471471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Bağırsaqda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400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müxtəlif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bakteriyalar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var.</a:t>
            </a:r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Normal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bakterial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floranın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99%-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anaeroblardır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ən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Bacteroid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lərdir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(10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/ml).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başqa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Lactobacillis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Clostridia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çoxdur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 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Aerob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bakteriyalardan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kolibakterlər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kokklar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əsas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tutur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Kolibakterlər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arasında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E.coli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(10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/ml)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dominantdır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proteus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klebsiella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Enterobakter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də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çoxdur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Kokklar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arasında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Enterococc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 (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Streptococcus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fecalis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əsas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floradır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49" idx="2"/>
            <a:endCxn id="22550" idx="0"/>
          </p:cNvCxnSpPr>
          <p:nvPr/>
        </p:nvCxnSpPr>
        <p:spPr>
          <a:xfrm flipH="1">
            <a:off x="2546040" y="1616606"/>
            <a:ext cx="3642590" cy="1044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stCxn id="22549" idx="2"/>
            <a:endCxn id="22551" idx="0"/>
          </p:cNvCxnSpPr>
          <p:nvPr/>
        </p:nvCxnSpPr>
        <p:spPr>
          <a:xfrm flipH="1">
            <a:off x="6114469" y="1616606"/>
            <a:ext cx="74161" cy="1324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49" idx="2"/>
            <a:endCxn id="29" idx="0"/>
          </p:cNvCxnSpPr>
          <p:nvPr/>
        </p:nvCxnSpPr>
        <p:spPr>
          <a:xfrm>
            <a:off x="6188630" y="1616606"/>
            <a:ext cx="4109013" cy="1093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2556" y="2710544"/>
            <a:ext cx="22701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MİKROFLORA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трелка углом вверх 26"/>
          <p:cNvSpPr/>
          <p:nvPr/>
        </p:nvSpPr>
        <p:spPr>
          <a:xfrm>
            <a:off x="9840416" y="3172209"/>
            <a:ext cx="969415" cy="150786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49" grpId="0"/>
      <p:bldP spid="22550" grpId="0"/>
      <p:bldP spid="22551" grpId="0"/>
      <p:bldP spid="22552" grpId="0"/>
      <p:bldP spid="29" grpId="0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3432" y="-86943"/>
            <a:ext cx="10225136" cy="835878"/>
          </a:xfrm>
        </p:spPr>
        <p:txBody>
          <a:bodyPr>
            <a:normAutofit/>
          </a:bodyPr>
          <a:lstStyle/>
          <a:p>
            <a:r>
              <a:rPr lang="en-US" dirty="0"/>
              <a:t>S</a:t>
            </a:r>
            <a:r>
              <a:rPr lang="az-Latn-AZ" dirty="0"/>
              <a:t>İNDROMLAR</a:t>
            </a:r>
            <a:r>
              <a:rPr lang="en-US" dirty="0"/>
              <a:t>I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503712" y="-17562"/>
            <a:ext cx="6066325" cy="69711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8" name="Схема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000934"/>
              </p:ext>
            </p:extLst>
          </p:nvPr>
        </p:nvGraphicFramePr>
        <p:xfrm>
          <a:off x="838200" y="1124744"/>
          <a:ext cx="10515600" cy="5052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541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6DEBC73-7ABC-4D27-9042-58F0112CD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graphicEl>
                                              <a:dgm id="{B6DEBC73-7ABC-4D27-9042-58F0112CD3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FFEE12E-C274-4376-A8A3-9D10E53C65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graphicEl>
                                              <a:dgm id="{BFFEE12E-C274-4376-A8A3-9D10E53C65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90F014D-0D72-4B0E-9FDF-1F92BBE9A9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graphicEl>
                                              <a:dgm id="{290F014D-0D72-4B0E-9FDF-1F92BBE9A9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0C55219-34EF-4AF1-A6C1-0FC57006F7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8">
                                            <p:graphicEl>
                                              <a:dgm id="{C0C55219-34EF-4AF1-A6C1-0FC57006F7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FBC7382-3623-4448-883B-CD4D27715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2FBC7382-3623-4448-883B-CD4D27715A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78F41DE-FB2D-447C-8AF0-BBEF9AFDB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8">
                                            <p:graphicEl>
                                              <a:dgm id="{178F41DE-FB2D-447C-8AF0-BBEF9AFDB5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E819B99-FE55-44F8-8F84-316483BA28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graphicEl>
                                              <a:dgm id="{8E819B99-FE55-44F8-8F84-316483BA28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DCF3B7B-CBE9-4B9D-89B9-131E1A0531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graphicEl>
                                              <a:dgm id="{4DCF3B7B-CBE9-4B9D-89B9-131E1A0531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8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44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dirty="0" err="1"/>
              <a:t>Xəstəlikləri</a:t>
            </a:r>
            <a:br>
              <a:rPr lang="en-US" sz="49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az-Latn-AZ" altLang="en-US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033" y="2780928"/>
            <a:ext cx="2362200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ятиугольник 5"/>
          <p:cNvSpPr/>
          <p:nvPr/>
        </p:nvSpPr>
        <p:spPr>
          <a:xfrm>
            <a:off x="263352" y="1075520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Xoralı</a:t>
            </a:r>
            <a:r>
              <a:rPr lang="en-US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kolit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263352" y="3068960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Divertiku</a:t>
            </a:r>
            <a:r>
              <a:rPr lang="en-US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452" y="836711"/>
            <a:ext cx="2237901" cy="160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ятиугольник 13"/>
          <p:cNvSpPr/>
          <p:nvPr/>
        </p:nvSpPr>
        <p:spPr>
          <a:xfrm>
            <a:off x="263352" y="5013176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Polip 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782" y="4714503"/>
            <a:ext cx="2074167" cy="1663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ятиугольник 16"/>
          <p:cNvSpPr/>
          <p:nvPr/>
        </p:nvSpPr>
        <p:spPr>
          <a:xfrm>
            <a:off x="6083991" y="1075520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Polipoz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690" y="839348"/>
            <a:ext cx="2726544" cy="169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ятиугольник 18"/>
          <p:cNvSpPr/>
          <p:nvPr/>
        </p:nvSpPr>
        <p:spPr>
          <a:xfrm>
            <a:off x="6083991" y="3068960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ərçəng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6089821" y="5013176"/>
            <a:ext cx="2592288" cy="916680"/>
          </a:xfrm>
          <a:prstGeom prst="homePlate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az-Latn-AZ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oş xassəli törəmələr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9" descr="ÐÐ°ÑÑÐ¸Ð½ÐºÐ¸ Ð¿Ð¾ Ð·Ð°Ð¿ÑÐ¾ÑÑ beginning tumors col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690" y="2828279"/>
            <a:ext cx="2726544" cy="171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690" y="4714503"/>
            <a:ext cx="2726544" cy="181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" grpId="0" animBg="1"/>
      <p:bldP spid="12" grpId="0" animBg="1"/>
      <p:bldP spid="14" grpId="0" animBg="1"/>
      <p:bldP spid="17" grpId="0" animBg="1"/>
      <p:bldP spid="19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4400" b="0" dirty="0"/>
            </a:br>
            <a:r>
              <a:rPr lang="en-US" sz="4000" dirty="0" err="1"/>
              <a:t>Xəstəlikləri</a:t>
            </a:r>
            <a:br>
              <a:rPr lang="en-US" sz="4000" dirty="0"/>
            </a:br>
            <a:endParaRPr lang="az-Latn-AZ" altLang="en-US" sz="4800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5540796" y="5280726"/>
            <a:ext cx="3067176" cy="663920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Yaralanmaları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407368" y="3429000"/>
            <a:ext cx="2154042" cy="492520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Buru</a:t>
            </a:r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az-Latn-AZ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 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479376" y="1268760"/>
            <a:ext cx="2112912" cy="628648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Meqakolon</a:t>
            </a:r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Пятиугольник 16"/>
          <p:cNvSpPr/>
          <p:nvPr/>
        </p:nvSpPr>
        <p:spPr>
          <a:xfrm>
            <a:off x="6016748" y="1296896"/>
            <a:ext cx="2592288" cy="628648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İşemik kolit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Пятиугольник 18"/>
          <p:cNvSpPr/>
          <p:nvPr/>
        </p:nvSpPr>
        <p:spPr>
          <a:xfrm>
            <a:off x="6015684" y="3198491"/>
            <a:ext cx="2592288" cy="593376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Fistulları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439532" y="5324654"/>
            <a:ext cx="2152756" cy="576064"/>
          </a:xfrm>
          <a:prstGeom prst="homePlat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az-Latn-AZ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roniki qəbzlik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95" y="4729066"/>
            <a:ext cx="2674655" cy="1767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155" y="915986"/>
            <a:ext cx="2571147" cy="144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Parvana\Music\Downloads\IMG_78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264" y="2712133"/>
            <a:ext cx="2446925" cy="166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356" y="880855"/>
            <a:ext cx="2708534" cy="1460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4729067"/>
            <a:ext cx="2569630" cy="164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296" y="2720376"/>
            <a:ext cx="2674655" cy="1722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85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" grpId="0" animBg="1"/>
      <p:bldP spid="12" grpId="0" animBg="1"/>
      <p:bldP spid="14" grpId="0" animBg="1"/>
      <p:bldP spid="17" grpId="0" animBg="1"/>
      <p:bldP spid="19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64574" y="-99392"/>
            <a:ext cx="5862851" cy="835878"/>
          </a:xfrm>
        </p:spPr>
        <p:txBody>
          <a:bodyPr>
            <a:normAutofit fontScale="90000"/>
          </a:bodyPr>
          <a:lstStyle/>
          <a:p>
            <a:br>
              <a:rPr lang="az-Latn-AZ" sz="4400" b="0" dirty="0"/>
            </a:br>
            <a:r>
              <a:rPr lang="az-Latn-AZ" sz="4000" dirty="0"/>
              <a:t>Müayinələri </a:t>
            </a:r>
            <a:br>
              <a:rPr lang="en-US" sz="49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az-Latn-AZ" altLang="en-US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55440" y="1196752"/>
            <a:ext cx="9866312" cy="5112568"/>
          </a:xfrm>
        </p:spPr>
        <p:txBody>
          <a:bodyPr numCol="2">
            <a:normAutofit fontScale="47500" lnSpcReduction="20000"/>
          </a:bodyPr>
          <a:lstStyle/>
          <a:p>
            <a:pPr marL="0" indent="0">
              <a:buNone/>
            </a:pPr>
            <a:r>
              <a:rPr lang="en-US" sz="8400" b="1" dirty="0" err="1"/>
              <a:t>Klinik</a:t>
            </a:r>
            <a:endParaRPr lang="en-US" sz="84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Ağrı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Diarreya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Qəbzlik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Köp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Qanaxma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Palpator</a:t>
            </a:r>
            <a:r>
              <a:rPr lang="en-US" sz="6400" dirty="0"/>
              <a:t> </a:t>
            </a:r>
            <a:r>
              <a:rPr lang="en-US" sz="6400" dirty="0" err="1"/>
              <a:t>kütlə</a:t>
            </a:r>
            <a:endParaRPr lang="en-US" sz="6400" dirty="0"/>
          </a:p>
          <a:p>
            <a:pPr marL="0" indent="0">
              <a:buNone/>
            </a:pPr>
            <a:r>
              <a:rPr lang="en-US" sz="8000" b="1" dirty="0" err="1"/>
              <a:t>Laborator</a:t>
            </a:r>
            <a:endParaRPr lang="en-US" sz="80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Nəcis</a:t>
            </a:r>
            <a:r>
              <a:rPr lang="en-US" sz="6400" dirty="0"/>
              <a:t> </a:t>
            </a:r>
            <a:r>
              <a:rPr lang="en-US" sz="6400" dirty="0" err="1"/>
              <a:t>analizi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Şiş</a:t>
            </a:r>
            <a:r>
              <a:rPr lang="en-US" sz="6400" dirty="0"/>
              <a:t> </a:t>
            </a:r>
            <a:r>
              <a:rPr lang="en-US" sz="6400" dirty="0" err="1"/>
              <a:t>markerləri</a:t>
            </a:r>
            <a:endParaRPr lang="az-Latn-AZ" sz="6400" dirty="0"/>
          </a:p>
          <a:p>
            <a:pPr marL="0" indent="0">
              <a:buNone/>
            </a:pPr>
            <a:r>
              <a:rPr lang="en-US" sz="7300" b="1" dirty="0" err="1"/>
              <a:t>Görüntüləmə</a:t>
            </a:r>
            <a:endParaRPr lang="en-US" sz="73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Rentgenoqrafiya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Defekoqrafiya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/>
              <a:t>KT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/>
              <a:t>MRT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/>
              <a:t>Virtual </a:t>
            </a:r>
            <a:r>
              <a:rPr lang="en-US" sz="6400" dirty="0" err="1"/>
              <a:t>kolonoskopiya</a:t>
            </a:r>
            <a:endParaRPr lang="en-US" sz="6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6400" dirty="0" err="1"/>
              <a:t>Kolonoskopiya</a:t>
            </a:r>
            <a:endParaRPr lang="en-US" sz="6400" dirty="0"/>
          </a:p>
          <a:p>
            <a:pPr marL="0" indent="0">
              <a:buNone/>
            </a:pPr>
            <a:r>
              <a:rPr lang="en-US" sz="8000" b="1" dirty="0" err="1"/>
              <a:t>Biopsiya</a:t>
            </a:r>
            <a:endParaRPr lang="en-US" sz="8000" b="1" dirty="0"/>
          </a:p>
          <a:p>
            <a:pPr marL="0" indent="0">
              <a:buNone/>
            </a:pPr>
            <a:r>
              <a:rPr lang="en-US" sz="8000" b="1" dirty="0" err="1"/>
              <a:t>Laparoskopiya</a:t>
            </a:r>
            <a:endParaRPr lang="en-US" sz="8000" b="1" dirty="0"/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22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5"/>
            <a:ext cx="7092667" cy="1199271"/>
          </a:xfrm>
        </p:spPr>
        <p:txBody>
          <a:bodyPr>
            <a:noAutofit/>
          </a:bodyPr>
          <a:lstStyle/>
          <a:p>
            <a:r>
              <a:rPr lang="az-Latn-AZ" sz="2200" dirty="0">
                <a:solidFill>
                  <a:schemeClr val="accent2">
                    <a:lumMod val="50000"/>
                  </a:schemeClr>
                </a:solidFill>
              </a:rPr>
              <a:t>Yoğun  bağırsaq xəstəliklərinin diaqnostik alqoritmi</a:t>
            </a:r>
            <a:br>
              <a:rPr lang="az-Latn-AZ" sz="22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az-Latn-AZ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PRİNSİP </a:t>
            </a:r>
            <a:endParaRPr lang="az-Latn-AZ" alt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yob img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1661879"/>
            <a:ext cx="7920880" cy="494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Соединительная линия уступом 3"/>
          <p:cNvCxnSpPr/>
          <p:nvPr/>
        </p:nvCxnSpPr>
        <p:spPr>
          <a:xfrm rot="16200000" flipH="1">
            <a:off x="5939408" y="866350"/>
            <a:ext cx="457200" cy="288032"/>
          </a:xfrm>
          <a:prstGeom prst="bentConnector3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207568" y="1177588"/>
            <a:ext cx="8014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əcili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üzvi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xəstəlikləri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ilk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planda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tutulur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1584850" y="1439198"/>
            <a:ext cx="1368152" cy="407877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23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3600" dirty="0"/>
              <a:t>Diaqnostikası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900" b="1" dirty="0" err="1">
                <a:solidFill>
                  <a:srgbClr val="990033"/>
                </a:solidFill>
              </a:rPr>
              <a:t>İkinci</a:t>
            </a:r>
            <a:r>
              <a:rPr lang="en-US" sz="3900" b="1" dirty="0">
                <a:solidFill>
                  <a:srgbClr val="990033"/>
                </a:solidFill>
              </a:rPr>
              <a:t> </a:t>
            </a:r>
            <a:r>
              <a:rPr lang="en-US" sz="3900" b="1" dirty="0" err="1">
                <a:solidFill>
                  <a:srgbClr val="990033"/>
                </a:solidFill>
              </a:rPr>
              <a:t>pillə</a:t>
            </a:r>
            <a:endParaRPr lang="en-US" sz="3900" b="1" dirty="0">
              <a:solidFill>
                <a:srgbClr val="990033"/>
              </a:solidFill>
            </a:endParaRPr>
          </a:p>
          <a:p>
            <a:r>
              <a:rPr lang="en-US" dirty="0"/>
              <a:t>Bu </a:t>
            </a:r>
            <a:r>
              <a:rPr lang="en-US" dirty="0" err="1"/>
              <a:t>mərhələdə</a:t>
            </a:r>
            <a:r>
              <a:rPr lang="en-US" dirty="0"/>
              <a:t> </a:t>
            </a:r>
            <a:r>
              <a:rPr lang="en-US" dirty="0" err="1"/>
              <a:t>məqsəd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dərəcəsinin</a:t>
            </a:r>
            <a:r>
              <a:rPr lang="en-US" dirty="0"/>
              <a:t> </a:t>
            </a:r>
            <a:r>
              <a:rPr lang="en-US" dirty="0" err="1"/>
              <a:t>müəyyənləşdirilməsi</a:t>
            </a:r>
            <a:r>
              <a:rPr lang="en-US" dirty="0"/>
              <a:t>, </a:t>
            </a:r>
            <a:r>
              <a:rPr lang="en-US" dirty="0" err="1"/>
              <a:t>bəzi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 </a:t>
            </a:r>
            <a:r>
              <a:rPr lang="en-US" dirty="0" err="1"/>
              <a:t>dəqiqləşdirmə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funksional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 </a:t>
            </a:r>
            <a:r>
              <a:rPr lang="en-US" dirty="0" err="1"/>
              <a:t>araşdırmaqdır</a:t>
            </a:r>
            <a:r>
              <a:rPr lang="en-US" dirty="0"/>
              <a:t>. </a:t>
            </a:r>
            <a:r>
              <a:rPr lang="en-US" dirty="0" err="1"/>
              <a:t>Bunun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aşağdakı</a:t>
            </a:r>
            <a:r>
              <a:rPr lang="en-US" dirty="0"/>
              <a:t> </a:t>
            </a:r>
            <a:r>
              <a:rPr lang="en-US" dirty="0" err="1"/>
              <a:t>müayinələr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:</a:t>
            </a:r>
          </a:p>
          <a:p>
            <a:r>
              <a:rPr lang="en-US" dirty="0"/>
              <a:t>MRT</a:t>
            </a:r>
          </a:p>
          <a:p>
            <a:r>
              <a:rPr lang="en-US" dirty="0" err="1"/>
              <a:t>EdoUSM</a:t>
            </a:r>
            <a:endParaRPr lang="en-US" dirty="0"/>
          </a:p>
          <a:p>
            <a:r>
              <a:rPr lang="en-US" dirty="0" err="1"/>
              <a:t>Kolon</a:t>
            </a:r>
            <a:r>
              <a:rPr lang="en-US" dirty="0"/>
              <a:t> </a:t>
            </a:r>
            <a:r>
              <a:rPr lang="en-US" dirty="0" err="1"/>
              <a:t>keçiş</a:t>
            </a:r>
            <a:r>
              <a:rPr lang="en-US" dirty="0"/>
              <a:t> </a:t>
            </a:r>
            <a:r>
              <a:rPr lang="en-US" dirty="0" err="1"/>
              <a:t>zamanı</a:t>
            </a:r>
            <a:endParaRPr lang="en-US" dirty="0"/>
          </a:p>
          <a:p>
            <a:r>
              <a:rPr lang="en-US" dirty="0" err="1"/>
              <a:t>Defekoqrafiya</a:t>
            </a:r>
            <a:endParaRPr lang="en-US" dirty="0"/>
          </a:p>
          <a:p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hallrda</a:t>
            </a:r>
            <a:r>
              <a:rPr lang="en-US" dirty="0"/>
              <a:t> </a:t>
            </a:r>
            <a:r>
              <a:rPr lang="en-US" dirty="0" err="1"/>
              <a:t>ikinci</a:t>
            </a:r>
            <a:r>
              <a:rPr lang="en-US" dirty="0"/>
              <a:t> </a:t>
            </a:r>
            <a:r>
              <a:rPr lang="en-US" dirty="0" err="1"/>
              <a:t>pillə</a:t>
            </a:r>
            <a:r>
              <a:rPr lang="en-US" dirty="0"/>
              <a:t> </a:t>
            </a:r>
            <a:r>
              <a:rPr lang="en-US" dirty="0" err="1"/>
              <a:t>müayinələrlə</a:t>
            </a:r>
            <a:r>
              <a:rPr lang="en-US" dirty="0"/>
              <a:t> </a:t>
            </a: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xəstəliklərinin</a:t>
            </a:r>
            <a:r>
              <a:rPr lang="en-US" dirty="0"/>
              <a:t> </a:t>
            </a:r>
            <a:r>
              <a:rPr lang="en-US" dirty="0" err="1"/>
              <a:t>diaqnozu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dərəcələri</a:t>
            </a:r>
            <a:r>
              <a:rPr lang="en-US" dirty="0"/>
              <a:t> </a:t>
            </a:r>
            <a:r>
              <a:rPr lang="en-US" dirty="0" err="1"/>
              <a:t>müəyyənləşdirilə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380699" cy="911238"/>
          </a:xfrm>
        </p:spPr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err="1">
                <a:solidFill>
                  <a:srgbClr val="990033"/>
                </a:solidFill>
              </a:rPr>
              <a:t>Üçüncü</a:t>
            </a:r>
            <a:r>
              <a:rPr lang="en-US" sz="3200" b="1" dirty="0">
                <a:solidFill>
                  <a:srgbClr val="990033"/>
                </a:solidFill>
              </a:rPr>
              <a:t> </a:t>
            </a:r>
            <a:r>
              <a:rPr lang="en-US" sz="3200" b="1" dirty="0" err="1">
                <a:solidFill>
                  <a:srgbClr val="990033"/>
                </a:solidFill>
              </a:rPr>
              <a:t>pillə</a:t>
            </a:r>
            <a:endParaRPr lang="en-US" sz="3200" b="1" dirty="0">
              <a:solidFill>
                <a:srgbClr val="990033"/>
              </a:solidFill>
            </a:endParaRPr>
          </a:p>
          <a:p>
            <a:r>
              <a:rPr lang="en-US" dirty="0"/>
              <a:t>Bu </a:t>
            </a:r>
            <a:r>
              <a:rPr lang="en-US" dirty="0" err="1"/>
              <a:t>mərhələdə</a:t>
            </a:r>
            <a:r>
              <a:rPr lang="en-US" dirty="0"/>
              <a:t> </a:t>
            </a:r>
            <a:r>
              <a:rPr lang="en-US" dirty="0" err="1"/>
              <a:t>məqsəd</a:t>
            </a:r>
            <a:r>
              <a:rPr lang="en-US" dirty="0"/>
              <a:t> </a:t>
            </a:r>
            <a:r>
              <a:rPr lang="en-US" dirty="0" err="1"/>
              <a:t>əvvəlki</a:t>
            </a:r>
            <a:r>
              <a:rPr lang="en-US" dirty="0"/>
              <a:t> </a:t>
            </a:r>
            <a:r>
              <a:rPr lang="en-US" dirty="0" err="1"/>
              <a:t>mərhələlərdə</a:t>
            </a:r>
            <a:r>
              <a:rPr lang="en-US" dirty="0"/>
              <a:t> </a:t>
            </a:r>
            <a:r>
              <a:rPr lang="en-US" dirty="0" err="1"/>
              <a:t>dəqiqləşdirilməyən</a:t>
            </a:r>
            <a:r>
              <a:rPr lang="en-US" dirty="0"/>
              <a:t> </a:t>
            </a: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patologiyasının</a:t>
            </a:r>
            <a:r>
              <a:rPr lang="en-US" dirty="0"/>
              <a:t> </a:t>
            </a:r>
            <a:r>
              <a:rPr lang="en-US" dirty="0" err="1"/>
              <a:t>diaqnozunu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ağırlıq</a:t>
            </a:r>
            <a:r>
              <a:rPr lang="en-US" dirty="0"/>
              <a:t> </a:t>
            </a:r>
            <a:r>
              <a:rPr lang="en-US" dirty="0" err="1"/>
              <a:t>dərəcəsini</a:t>
            </a:r>
            <a:r>
              <a:rPr lang="en-US" dirty="0"/>
              <a:t> </a:t>
            </a:r>
            <a:r>
              <a:rPr lang="en-US" dirty="0" err="1"/>
              <a:t>dəqiqləşdirməkdir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/>
              <a:t>Bunun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invaziv</a:t>
            </a:r>
            <a:r>
              <a:rPr lang="en-US" dirty="0"/>
              <a:t> </a:t>
            </a:r>
            <a:r>
              <a:rPr lang="en-US" dirty="0" err="1"/>
              <a:t>diaqnostika</a:t>
            </a:r>
            <a:r>
              <a:rPr lang="en-US" dirty="0"/>
              <a:t> </a:t>
            </a:r>
            <a:r>
              <a:rPr lang="en-US" dirty="0" err="1"/>
              <a:t>vasitələri</a:t>
            </a:r>
            <a:r>
              <a:rPr lang="en-US" dirty="0"/>
              <a:t> </a:t>
            </a:r>
            <a:r>
              <a:rPr lang="en-US" dirty="0" err="1"/>
              <a:t>kimi</a:t>
            </a:r>
            <a:r>
              <a:rPr lang="en-US" dirty="0"/>
              <a:t> </a:t>
            </a:r>
            <a:r>
              <a:rPr lang="en-US" dirty="0" err="1"/>
              <a:t>aşağdakılar</a:t>
            </a:r>
            <a:r>
              <a:rPr lang="en-US" dirty="0"/>
              <a:t> </a:t>
            </a:r>
            <a:r>
              <a:rPr lang="en-US" dirty="0" err="1"/>
              <a:t>tətbiq</a:t>
            </a:r>
            <a:r>
              <a:rPr lang="en-US" dirty="0"/>
              <a:t> </a:t>
            </a:r>
            <a:r>
              <a:rPr lang="en-US" dirty="0" err="1"/>
              <a:t>edilə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:</a:t>
            </a:r>
          </a:p>
          <a:p>
            <a:r>
              <a:rPr lang="en-US" dirty="0" err="1"/>
              <a:t>angioqrafiya</a:t>
            </a:r>
            <a:endParaRPr lang="en-US" dirty="0"/>
          </a:p>
          <a:p>
            <a:r>
              <a:rPr lang="en-US" dirty="0" err="1"/>
              <a:t>laparoskopiya</a:t>
            </a:r>
            <a:endParaRPr lang="en-US" dirty="0"/>
          </a:p>
          <a:p>
            <a:r>
              <a:rPr lang="en-US" dirty="0" err="1"/>
              <a:t>laparotomiya</a:t>
            </a:r>
            <a:endParaRPr lang="en-US" dirty="0"/>
          </a:p>
          <a:p>
            <a:r>
              <a:rPr lang="en-US" dirty="0" err="1"/>
              <a:t>genetik</a:t>
            </a:r>
            <a:r>
              <a:rPr lang="en-US" dirty="0"/>
              <a:t> </a:t>
            </a:r>
            <a:r>
              <a:rPr lang="en-US" dirty="0" err="1"/>
              <a:t>müayinələr</a:t>
            </a:r>
            <a:endParaRPr lang="en-US" dirty="0"/>
          </a:p>
          <a:p>
            <a:r>
              <a:rPr lang="en-US" dirty="0" err="1"/>
              <a:t>digər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501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sz="4000" b="1" dirty="0" err="1">
                <a:solidFill>
                  <a:srgbClr val="990033"/>
                </a:solidFill>
              </a:rPr>
              <a:t>Müdaxilələr</a:t>
            </a:r>
            <a:endParaRPr lang="en-US" sz="4000" b="1" dirty="0">
              <a:solidFill>
                <a:srgbClr val="990033"/>
              </a:solidFill>
            </a:endParaRPr>
          </a:p>
          <a:p>
            <a:r>
              <a:rPr lang="en-US" dirty="0" err="1"/>
              <a:t>Rezeksiya</a:t>
            </a:r>
            <a:endParaRPr lang="en-US" dirty="0"/>
          </a:p>
          <a:p>
            <a:r>
              <a:rPr lang="en-US" dirty="0" err="1"/>
              <a:t>Sağ</a:t>
            </a:r>
            <a:r>
              <a:rPr lang="en-US" dirty="0"/>
              <a:t> </a:t>
            </a:r>
            <a:r>
              <a:rPr lang="en-US" dirty="0" err="1"/>
              <a:t>hemikolonektomiya</a:t>
            </a:r>
            <a:endParaRPr lang="en-US" dirty="0"/>
          </a:p>
          <a:p>
            <a:r>
              <a:rPr lang="en-US" dirty="0"/>
              <a:t>Sol </a:t>
            </a:r>
            <a:r>
              <a:rPr lang="en-US" dirty="0" err="1"/>
              <a:t>hemikolonektomiya</a:t>
            </a:r>
            <a:endParaRPr lang="en-US" dirty="0"/>
          </a:p>
          <a:p>
            <a:r>
              <a:rPr lang="en-US" dirty="0" err="1"/>
              <a:t>Trarsversektomiya</a:t>
            </a:r>
            <a:endParaRPr lang="en-US" dirty="0"/>
          </a:p>
          <a:p>
            <a:r>
              <a:rPr lang="en-US" dirty="0" err="1"/>
              <a:t>Çekumektomiya</a:t>
            </a:r>
            <a:endParaRPr lang="en-US" dirty="0"/>
          </a:p>
          <a:p>
            <a:r>
              <a:rPr lang="en-US" dirty="0" err="1"/>
              <a:t>Siqmoidektomiya</a:t>
            </a:r>
            <a:endParaRPr lang="en-US" dirty="0"/>
          </a:p>
          <a:p>
            <a:r>
              <a:rPr lang="en-US" dirty="0"/>
              <a:t>Total </a:t>
            </a:r>
            <a:r>
              <a:rPr lang="en-US" dirty="0" err="1"/>
              <a:t>kolektomiya</a:t>
            </a:r>
            <a:endParaRPr lang="en-US" dirty="0"/>
          </a:p>
          <a:p>
            <a:r>
              <a:rPr lang="en-US" dirty="0"/>
              <a:t>Subtotal </a:t>
            </a:r>
            <a:r>
              <a:rPr lang="en-US" dirty="0" err="1"/>
              <a:t>kolektomiya</a:t>
            </a:r>
            <a:endParaRPr lang="en-US" dirty="0"/>
          </a:p>
          <a:p>
            <a:r>
              <a:rPr lang="en-US" dirty="0" err="1"/>
              <a:t>Koloproktektomiya</a:t>
            </a:r>
            <a:endParaRPr lang="en-US" dirty="0"/>
          </a:p>
          <a:p>
            <a:r>
              <a:rPr lang="en-US" dirty="0" err="1"/>
              <a:t>Ön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ön</a:t>
            </a:r>
            <a:r>
              <a:rPr lang="en-US" dirty="0"/>
              <a:t> </a:t>
            </a:r>
            <a:r>
              <a:rPr lang="en-US" dirty="0" err="1"/>
              <a:t>rezeksiyalar</a:t>
            </a:r>
            <a:endParaRPr lang="en-US" dirty="0"/>
          </a:p>
          <a:p>
            <a:r>
              <a:rPr lang="en-US" dirty="0" err="1"/>
              <a:t>İleal</a:t>
            </a:r>
            <a:r>
              <a:rPr lang="en-US" dirty="0"/>
              <a:t> </a:t>
            </a:r>
            <a:r>
              <a:rPr lang="en-US" dirty="0" err="1"/>
              <a:t>poş</a:t>
            </a:r>
            <a:endParaRPr lang="en-US" dirty="0"/>
          </a:p>
          <a:p>
            <a:r>
              <a:rPr lang="en-US" dirty="0"/>
              <a:t>Hartman </a:t>
            </a:r>
            <a:r>
              <a:rPr lang="en-US" dirty="0" err="1"/>
              <a:t>əməliyyatı</a:t>
            </a:r>
            <a:endParaRPr lang="en-US" dirty="0"/>
          </a:p>
          <a:p>
            <a:r>
              <a:rPr lang="en-US" dirty="0" err="1"/>
              <a:t>Kolostoma</a:t>
            </a:r>
            <a:endParaRPr lang="en-US" dirty="0"/>
          </a:p>
          <a:p>
            <a:r>
              <a:rPr lang="en-US" dirty="0" err="1"/>
              <a:t>Kolopeksiya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911425" y="-146534"/>
            <a:ext cx="10369152" cy="835878"/>
          </a:xfrm>
        </p:spPr>
        <p:txBody>
          <a:bodyPr>
            <a:noAutofit/>
          </a:bodyPr>
          <a:lstStyle/>
          <a:p>
            <a:r>
              <a:rPr lang="en-US" sz="3200" dirty="0" err="1">
                <a:solidFill>
                  <a:srgbClr val="7030A0"/>
                </a:solidFill>
              </a:rPr>
              <a:t>Əməliyyatdan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sonrakı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ağırlaşmalar</a:t>
            </a:r>
            <a:endParaRPr lang="en-US" sz="3200" dirty="0">
              <a:solidFill>
                <a:srgbClr val="7030A0"/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958543" y="5270409"/>
            <a:ext cx="4772743" cy="1208934"/>
          </a:xfrm>
          <a:prstGeom prst="roundRect">
            <a:avLst>
              <a:gd name="adj" fmla="val 10000"/>
            </a:avLst>
          </a:prstGeom>
          <a:blipFill rotWithShape="1">
            <a:blip r:embed="rId2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-1730890"/>
              <a:satOff val="-6843"/>
              <a:lumOff val="99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Rounded Rectangle 9"/>
          <p:cNvSpPr/>
          <p:nvPr/>
        </p:nvSpPr>
        <p:spPr>
          <a:xfrm>
            <a:off x="5951984" y="1154882"/>
            <a:ext cx="4798032" cy="1269139"/>
          </a:xfrm>
          <a:prstGeom prst="roundRect">
            <a:avLst>
              <a:gd name="adj" fmla="val 10000"/>
            </a:avLst>
          </a:prstGeom>
          <a:blipFill rotWithShape="1">
            <a:blip r:embed="rId3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Rounded Rectangle 10"/>
          <p:cNvSpPr/>
          <p:nvPr/>
        </p:nvSpPr>
        <p:spPr>
          <a:xfrm>
            <a:off x="5984153" y="3990548"/>
            <a:ext cx="4752528" cy="1060289"/>
          </a:xfrm>
          <a:prstGeom prst="roundRect">
            <a:avLst>
              <a:gd name="adj" fmla="val 10000"/>
            </a:avLst>
          </a:prstGeom>
          <a:blipFill rotWithShape="1">
            <a:blip r:embed="rId4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-576963"/>
              <a:satOff val="-2281"/>
              <a:lumOff val="33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Rounded Rectangle 11"/>
          <p:cNvSpPr/>
          <p:nvPr/>
        </p:nvSpPr>
        <p:spPr>
          <a:xfrm>
            <a:off x="5951984" y="2702944"/>
            <a:ext cx="4772743" cy="1019404"/>
          </a:xfrm>
          <a:prstGeom prst="roundRect">
            <a:avLst>
              <a:gd name="adj" fmla="val 10000"/>
            </a:avLst>
          </a:prstGeom>
          <a:blipFill rotWithShape="1">
            <a:blip r:embed="rId5"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2">
              <a:tint val="50000"/>
              <a:hueOff val="-1153926"/>
              <a:satOff val="-4562"/>
              <a:lumOff val="661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Rectangle 2"/>
          <p:cNvSpPr/>
          <p:nvPr/>
        </p:nvSpPr>
        <p:spPr>
          <a:xfrm>
            <a:off x="1274330" y="1406906"/>
            <a:ext cx="31584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Anastomoz</a:t>
            </a:r>
            <a:r>
              <a:rPr lang="az-Latn-AZ" sz="3200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buraxması</a:t>
            </a:r>
            <a:endParaRPr lang="az-Latn-AZ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</a:t>
            </a:r>
            <a:endParaRPr lang="az-Latn-AZ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z-Latn-AZ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Fistullar</a:t>
            </a:r>
            <a:endParaRPr lang="az-Latn-AZ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25252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Parastomal</a:t>
            </a:r>
            <a:r>
              <a:rPr lang="en-US" sz="3200" b="1" dirty="0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yırtıqlar</a:t>
            </a:r>
            <a:endParaRPr lang="en-US" sz="3200" b="1" i="0" dirty="0">
              <a:solidFill>
                <a:srgbClr val="25252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46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624" y="2204864"/>
            <a:ext cx="6480720" cy="1944216"/>
          </a:xfrm>
        </p:spPr>
        <p:txBody>
          <a:bodyPr>
            <a:norm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18722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1024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13594</TotalTime>
  <Words>573</Words>
  <Application>Microsoft Office PowerPoint</Application>
  <PresentationFormat>Widescreen</PresentationFormat>
  <Paragraphs>170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Praktiki dərs şablonu 7</vt:lpstr>
      <vt:lpstr>YOĞUN BAĞIRSAĞIN CƏRRAHİ XƏSTƏLİKLƏRİ VƏ DİAQNOSTiK YANAŞMA</vt:lpstr>
      <vt:lpstr>    Anatomiyası</vt:lpstr>
      <vt:lpstr>  ANATOMİYASI  Cərrahi praktikada  </vt:lpstr>
      <vt:lpstr>   ANATOMİYASI  Xarici elementləri   </vt:lpstr>
      <vt:lpstr>ANATOMİYASI  ARTERIYALARI</vt:lpstr>
      <vt:lpstr>ANATOMİYASI  VENALARI</vt:lpstr>
      <vt:lpstr>ANATOMİYASI </vt:lpstr>
      <vt:lpstr>ANATOMİYASI  Təbəqələri  </vt:lpstr>
      <vt:lpstr>FUNKSİYALARI</vt:lpstr>
      <vt:lpstr>FİZİOLOGİYASİ HƏRƏKİ</vt:lpstr>
      <vt:lpstr>FİZİOLOGİYASİ</vt:lpstr>
      <vt:lpstr>SİNDROMLARI </vt:lpstr>
      <vt:lpstr> Xəstəlikləri </vt:lpstr>
      <vt:lpstr> Xəstəlikləri </vt:lpstr>
      <vt:lpstr> Müayinələri  </vt:lpstr>
      <vt:lpstr>Yoğun  bağırsaq xəstəliklərinin diaqnostik alqoritmi PRİNSİP </vt:lpstr>
      <vt:lpstr>Diaqnostikası</vt:lpstr>
      <vt:lpstr>Diaqnostikası</vt:lpstr>
      <vt:lpstr>Müalicəsi</vt:lpstr>
      <vt:lpstr>Əməliyyatdan sonrakı ağırlaşmalar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236</cp:revision>
  <dcterms:created xsi:type="dcterms:W3CDTF">2001-04-16T20:54:45Z</dcterms:created>
  <dcterms:modified xsi:type="dcterms:W3CDTF">2021-07-31T13:33:35Z</dcterms:modified>
</cp:coreProperties>
</file>