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30"/>
  </p:notesMasterIdLst>
  <p:handoutMasterIdLst>
    <p:handoutMasterId r:id="rId31"/>
  </p:handoutMasterIdLst>
  <p:sldIdLst>
    <p:sldId id="315" r:id="rId2"/>
    <p:sldId id="290" r:id="rId3"/>
    <p:sldId id="313" r:id="rId4"/>
    <p:sldId id="273" r:id="rId5"/>
    <p:sldId id="270" r:id="rId6"/>
    <p:sldId id="312" r:id="rId7"/>
    <p:sldId id="291" r:id="rId8"/>
    <p:sldId id="314" r:id="rId9"/>
    <p:sldId id="326" r:id="rId10"/>
    <p:sldId id="292" r:id="rId11"/>
    <p:sldId id="293" r:id="rId12"/>
    <p:sldId id="303" r:id="rId13"/>
    <p:sldId id="306" r:id="rId14"/>
    <p:sldId id="330" r:id="rId15"/>
    <p:sldId id="324" r:id="rId16"/>
    <p:sldId id="331" r:id="rId17"/>
    <p:sldId id="322" r:id="rId18"/>
    <p:sldId id="323" r:id="rId19"/>
    <p:sldId id="321" r:id="rId20"/>
    <p:sldId id="309" r:id="rId21"/>
    <p:sldId id="325" r:id="rId22"/>
    <p:sldId id="310" r:id="rId23"/>
    <p:sldId id="327" r:id="rId24"/>
    <p:sldId id="328" r:id="rId25"/>
    <p:sldId id="319" r:id="rId26"/>
    <p:sldId id="318" r:id="rId27"/>
    <p:sldId id="332" r:id="rId28"/>
    <p:sldId id="329" r:id="rId29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EC3308"/>
    <a:srgbClr val="F9B88B"/>
    <a:srgbClr val="E59E0F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015" autoAdjust="0"/>
    <p:restoredTop sz="94660"/>
  </p:normalViewPr>
  <p:slideViewPr>
    <p:cSldViewPr>
      <p:cViewPr varScale="1">
        <p:scale>
          <a:sx n="64" d="100"/>
          <a:sy n="64" d="100"/>
        </p:scale>
        <p:origin x="518" y="5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91924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7511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2895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47115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68614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33384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051004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58168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084992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04635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40294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6559603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43403447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Prof.Dr.E.Əliyev, T.ü.f.d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P.Aydınova, Dr.N.Süleymanova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Qeyri-spesifik</a:t>
            </a:r>
            <a:r>
              <a:rPr lang="az-Latn-AZ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az-Latn-AZ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xoralı kolit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9656" y="-107797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64172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31504" y="1268760"/>
            <a:ext cx="9073008" cy="2088232"/>
          </a:xfrm>
        </p:spPr>
        <p:txBody>
          <a:bodyPr>
            <a:normAutofit/>
          </a:bodyPr>
          <a:lstStyle/>
          <a:p>
            <a:r>
              <a:rPr lang="az-Latn-AZ" sz="6600" dirty="0"/>
              <a:t>Qeyri-spesifik x</a:t>
            </a:r>
            <a:r>
              <a:rPr lang="en-US" sz="6600" dirty="0" err="1"/>
              <a:t>oralı</a:t>
            </a:r>
            <a:r>
              <a:rPr lang="en-US" sz="6600" dirty="0"/>
              <a:t> </a:t>
            </a:r>
            <a:r>
              <a:rPr lang="en-US" sz="6600" dirty="0" err="1"/>
              <a:t>kolit</a:t>
            </a:r>
            <a:endParaRPr lang="en-US" sz="6600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631504" y="3645024"/>
            <a:ext cx="8712968" cy="187220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Tibb ü.e.d., professor, Eldar Allahverdi oğlu Əliyev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Tibb ü.f.d., Pərvanə Rövşən qızı Aydınova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Dr. Nuranə Zahid qızı Süleymanova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  <p:extLst>
      <p:ext uri="{BB962C8B-B14F-4D97-AF65-F5344CB8AC3E}">
        <p14:creationId xmlns:p14="http://schemas.microsoft.com/office/powerpoint/2010/main" val="3199689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838200" y="1412776"/>
            <a:ext cx="5181600" cy="4764187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/>
              <a:t>Qeyri</a:t>
            </a:r>
            <a:r>
              <a:rPr lang="en-US" sz="2400" dirty="0"/>
              <a:t> </a:t>
            </a:r>
            <a:r>
              <a:rPr lang="en-US" sz="2400" dirty="0" err="1"/>
              <a:t>spesifik</a:t>
            </a:r>
            <a:r>
              <a:rPr lang="en-US" sz="2400" dirty="0"/>
              <a:t> </a:t>
            </a:r>
            <a:r>
              <a:rPr lang="en-US" sz="2400" dirty="0" err="1"/>
              <a:t>xoralı</a:t>
            </a:r>
            <a:r>
              <a:rPr lang="en-US" sz="2400" dirty="0"/>
              <a:t> </a:t>
            </a:r>
            <a:r>
              <a:rPr lang="en-US" sz="2400" dirty="0" err="1"/>
              <a:t>kolit</a:t>
            </a:r>
            <a:r>
              <a:rPr lang="en-US" sz="2400" dirty="0"/>
              <a:t>,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ya</a:t>
            </a:r>
            <a:r>
              <a:rPr lang="en-US" sz="2400" dirty="0"/>
              <a:t> </a:t>
            </a:r>
            <a:r>
              <a:rPr lang="en-US" sz="2400" dirty="0" err="1"/>
              <a:t>qısaca</a:t>
            </a:r>
            <a:r>
              <a:rPr lang="en-US" sz="2400" dirty="0"/>
              <a:t> </a:t>
            </a:r>
            <a:r>
              <a:rPr lang="en-US" sz="2400" dirty="0" err="1"/>
              <a:t>xoralı</a:t>
            </a:r>
            <a:r>
              <a:rPr lang="en-US" sz="2400" dirty="0"/>
              <a:t> </a:t>
            </a:r>
            <a:r>
              <a:rPr lang="en-US" sz="2400" dirty="0" err="1"/>
              <a:t>kolit</a:t>
            </a:r>
            <a:r>
              <a:rPr lang="en-US" sz="2400" dirty="0"/>
              <a:t> (XK) </a:t>
            </a:r>
            <a:r>
              <a:rPr lang="en-US" sz="2400" dirty="0" err="1"/>
              <a:t>yoğun</a:t>
            </a:r>
            <a:r>
              <a:rPr lang="en-US" sz="2400" dirty="0"/>
              <a:t> </a:t>
            </a:r>
            <a:r>
              <a:rPr lang="en-US" sz="2400" dirty="0" err="1"/>
              <a:t>başırsağın</a:t>
            </a:r>
            <a:r>
              <a:rPr lang="en-US" sz="2400" dirty="0"/>
              <a:t> </a:t>
            </a:r>
            <a:r>
              <a:rPr lang="en-US" sz="2400" dirty="0" err="1"/>
              <a:t>selikli</a:t>
            </a:r>
            <a:r>
              <a:rPr lang="en-US" sz="2400" dirty="0"/>
              <a:t> </a:t>
            </a:r>
            <a:r>
              <a:rPr lang="en-US" sz="2400" dirty="0" err="1"/>
              <a:t>qişasının</a:t>
            </a:r>
            <a:r>
              <a:rPr lang="en-US" sz="2400" dirty="0"/>
              <a:t> </a:t>
            </a:r>
            <a:r>
              <a:rPr lang="en-US" sz="2400" dirty="0" err="1"/>
              <a:t>xroniki</a:t>
            </a:r>
            <a:r>
              <a:rPr lang="en-US" sz="2400" dirty="0"/>
              <a:t> </a:t>
            </a:r>
            <a:r>
              <a:rPr lang="en-US" sz="2400" dirty="0" err="1"/>
              <a:t>iltihabıdır</a:t>
            </a:r>
            <a:r>
              <a:rPr lang="en-US" sz="2400" dirty="0"/>
              <a:t>, </a:t>
            </a:r>
            <a:r>
              <a:rPr lang="en-US" sz="2400" dirty="0" err="1"/>
              <a:t>düz</a:t>
            </a:r>
            <a:r>
              <a:rPr lang="en-US" sz="2400" dirty="0"/>
              <a:t> </a:t>
            </a:r>
            <a:r>
              <a:rPr lang="en-US" sz="2400" dirty="0" err="1"/>
              <a:t>bağırsaqdan</a:t>
            </a:r>
            <a:r>
              <a:rPr lang="en-US" sz="2400" dirty="0"/>
              <a:t> </a:t>
            </a:r>
            <a:r>
              <a:rPr lang="en-US" sz="2400" dirty="0" err="1"/>
              <a:t>başlayıb</a:t>
            </a:r>
            <a:r>
              <a:rPr lang="en-US" sz="2400" dirty="0"/>
              <a:t> </a:t>
            </a:r>
            <a:r>
              <a:rPr lang="en-US" sz="2400" dirty="0" err="1"/>
              <a:t>proskimala</a:t>
            </a:r>
            <a:r>
              <a:rPr lang="en-US" sz="2400" dirty="0"/>
              <a:t> </a:t>
            </a:r>
            <a:r>
              <a:rPr lang="en-US" sz="2400" dirty="0" err="1"/>
              <a:t>doğru</a:t>
            </a:r>
            <a:r>
              <a:rPr lang="en-US" sz="2400" dirty="0"/>
              <a:t> </a:t>
            </a:r>
            <a:r>
              <a:rPr lang="en-US" sz="2400" dirty="0" err="1"/>
              <a:t>yayılır</a:t>
            </a:r>
            <a:r>
              <a:rPr lang="en-US" sz="2400" dirty="0"/>
              <a:t>. </a:t>
            </a:r>
            <a:endParaRPr lang="az-Latn-AZ" sz="2400" dirty="0"/>
          </a:p>
          <a:p>
            <a:pPr algn="just"/>
            <a:endParaRPr lang="en-US" sz="2400" dirty="0"/>
          </a:p>
          <a:p>
            <a:pPr algn="just"/>
            <a:r>
              <a:rPr lang="en-US" sz="2400" dirty="0" err="1"/>
              <a:t>Kəskinlşmə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remissiyalar</a:t>
            </a:r>
            <a:r>
              <a:rPr lang="en-US" sz="2400" dirty="0"/>
              <a:t> </a:t>
            </a:r>
            <a:r>
              <a:rPr lang="en-US" sz="2400" dirty="0" err="1"/>
              <a:t>xarakterikdir</a:t>
            </a:r>
            <a:r>
              <a:rPr lang="en-US" sz="2400" dirty="0"/>
              <a:t>,   </a:t>
            </a:r>
            <a:r>
              <a:rPr lang="en-US" sz="2400" dirty="0" err="1"/>
              <a:t>bəzən</a:t>
            </a:r>
            <a:r>
              <a:rPr lang="en-US" sz="2400" dirty="0"/>
              <a:t> </a:t>
            </a:r>
            <a:r>
              <a:rPr lang="en-US" sz="2400" dirty="0" err="1"/>
              <a:t>ağırlaşmalara</a:t>
            </a:r>
            <a:r>
              <a:rPr lang="en-US" sz="2400" dirty="0"/>
              <a:t> </a:t>
            </a:r>
            <a:r>
              <a:rPr lang="en-US" sz="2400" dirty="0" err="1"/>
              <a:t>səbəb</a:t>
            </a:r>
            <a:r>
              <a:rPr lang="en-US" sz="2400" dirty="0"/>
              <a:t> </a:t>
            </a:r>
            <a:r>
              <a:rPr lang="en-US" sz="2400" dirty="0" err="1"/>
              <a:t>olur</a:t>
            </a:r>
            <a:r>
              <a:rPr lang="en-US" sz="2400" dirty="0"/>
              <a:t> (</a:t>
            </a:r>
            <a:r>
              <a:rPr lang="en-US" sz="2400" dirty="0" err="1"/>
              <a:t>qanaxma</a:t>
            </a:r>
            <a:r>
              <a:rPr lang="en-US" sz="2400" dirty="0"/>
              <a:t>, </a:t>
            </a:r>
            <a:r>
              <a:rPr lang="en-US" sz="2400" dirty="0" err="1"/>
              <a:t>toksik</a:t>
            </a:r>
            <a:r>
              <a:rPr lang="en-US" sz="2400" dirty="0"/>
              <a:t> </a:t>
            </a:r>
            <a:r>
              <a:rPr lang="en-US" sz="2400" dirty="0" err="1"/>
              <a:t>dilatasiya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s) </a:t>
            </a:r>
            <a:endParaRPr lang="en-GB" altLang="en-US" sz="2400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104" y="1412776"/>
            <a:ext cx="4135760" cy="4520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Təsnifatı</a:t>
            </a:r>
            <a:r>
              <a:rPr lang="en-US" sz="3200" dirty="0"/>
              <a:t> </a:t>
            </a:r>
            <a:endParaRPr lang="az-Latn-AZ" altLang="en-US" sz="3200" dirty="0"/>
          </a:p>
        </p:txBody>
      </p:sp>
      <p:sp>
        <p:nvSpPr>
          <p:cNvPr id="22549" name="Text Box 21">
            <a:extLst>
              <a:ext uri="{FF2B5EF4-FFF2-40B4-BE49-F238E27FC236}">
                <a16:creationId xmlns:a16="http://schemas.microsoft.com/office/drawing/2014/main" id="{7FE1AE30-3E4A-4E7A-A688-ABBC4D4C35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5519" y="703515"/>
            <a:ext cx="459539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Lokalizasiyasına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görə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50" name="Text Box 22">
            <a:extLst>
              <a:ext uri="{FF2B5EF4-FFF2-40B4-BE49-F238E27FC236}">
                <a16:creationId xmlns:a16="http://schemas.microsoft.com/office/drawing/2014/main" id="{CC625DBB-4412-4A4D-8722-5AA8317E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2132856"/>
            <a:ext cx="584326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v-SE" sz="2400" b="1" dirty="0">
                <a:latin typeface="Arial" panose="020B0604020202020204" pitchFamily="34" charset="0"/>
                <a:cs typeface="Arial" panose="020B0604020202020204" pitchFamily="34" charset="0"/>
              </a:rPr>
              <a:t>Proktit və ya proktosiqmoidit - 30-50% </a:t>
            </a:r>
            <a:endParaRPr lang="en-US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51" name="Text Box 23">
            <a:extLst>
              <a:ext uri="{FF2B5EF4-FFF2-40B4-BE49-F238E27FC236}">
                <a16:creationId xmlns:a16="http://schemas.microsoft.com/office/drawing/2014/main" id="{F1D4ABB6-FF7B-40A6-A206-33887A5BC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7040" y="3134907"/>
            <a:ext cx="427791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Sol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kolon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dalaq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əyriliyinə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qədər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) – 20-30%</a:t>
            </a:r>
            <a:endParaRPr lang="en-US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>
            <a:stCxn id="22549" idx="2"/>
            <a:endCxn id="22550" idx="0"/>
          </p:cNvCxnSpPr>
          <p:nvPr/>
        </p:nvCxnSpPr>
        <p:spPr>
          <a:xfrm flipH="1">
            <a:off x="3112977" y="1226735"/>
            <a:ext cx="2950242" cy="9061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C1BE2E9-5FD9-4143-8F1E-A4233D1DA94F}"/>
              </a:ext>
            </a:extLst>
          </p:cNvPr>
          <p:cNvCxnSpPr>
            <a:cxnSpLocks/>
            <a:stCxn id="22549" idx="2"/>
            <a:endCxn id="22551" idx="0"/>
          </p:cNvCxnSpPr>
          <p:nvPr/>
        </p:nvCxnSpPr>
        <p:spPr>
          <a:xfrm>
            <a:off x="6063219" y="1226735"/>
            <a:ext cx="32781" cy="19081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cxnSpLocks/>
            <a:stCxn id="22549" idx="2"/>
            <a:endCxn id="29" idx="0"/>
          </p:cNvCxnSpPr>
          <p:nvPr/>
        </p:nvCxnSpPr>
        <p:spPr>
          <a:xfrm>
            <a:off x="6063219" y="1226735"/>
            <a:ext cx="3409841" cy="9061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>
          <a:xfrm>
            <a:off x="7176120" y="2132856"/>
            <a:ext cx="45938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Pankolit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dalaq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əyriliyindən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proskimala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doğru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) – 20%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1" y="3892353"/>
            <a:ext cx="9099834" cy="2739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7615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49" grpId="0"/>
      <p:bldP spid="22550" grpId="0"/>
      <p:bldP spid="22551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089AB77C-45DE-4520-A3D3-C234E5AE49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TƏSN</a:t>
            </a:r>
            <a:r>
              <a:rPr lang="az-Latn-AZ" sz="3200" dirty="0"/>
              <a:t>İ</a:t>
            </a:r>
            <a:r>
              <a:rPr lang="en-US" sz="3200" dirty="0"/>
              <a:t>FATI</a:t>
            </a:r>
            <a:endParaRPr lang="en-US" alt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9500211"/>
              </p:ext>
            </p:extLst>
          </p:nvPr>
        </p:nvGraphicFramePr>
        <p:xfrm>
          <a:off x="838200" y="1825624"/>
          <a:ext cx="10515600" cy="466344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40450027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900677393"/>
                    </a:ext>
                  </a:extLst>
                </a:gridCol>
              </a:tblGrid>
              <a:tr h="1350549">
                <a:tc>
                  <a:txBody>
                    <a:bodyPr/>
                    <a:lstStyle/>
                    <a:p>
                      <a:r>
                        <a:rPr lang="en-US" sz="2400" b="1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Yüngül</a:t>
                      </a:r>
                      <a:r>
                        <a:rPr lang="en-US" sz="24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</a:t>
                      </a:r>
                      <a:r>
                        <a:rPr lang="en-US" sz="24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 </a:t>
                      </a:r>
                      <a:endParaRPr lang="en-US" sz="24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gündəlik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ishal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dəfədən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az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az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qanlı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qansız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olur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ümümi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əlamətlər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olmur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anemiya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taxikardiya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hərarət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,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arıqlama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), EÇS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normaldır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25-30%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hallarda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rast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gəlir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endParaRPr lang="en-US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5646014"/>
                  </a:ext>
                </a:extLst>
              </a:tr>
              <a:tr h="1350549">
                <a:tc>
                  <a:txBody>
                    <a:bodyPr/>
                    <a:lstStyle/>
                    <a:p>
                      <a:r>
                        <a:rPr lang="en-US" sz="2400" b="1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Orta</a:t>
                      </a:r>
                      <a:r>
                        <a:rPr lang="en-US" sz="24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</a:t>
                      </a:r>
                      <a:r>
                        <a:rPr lang="en-US" sz="24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4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(25-30%) -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gendəlik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4-6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dəfə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qanlı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ishal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olur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ağrılar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yüngül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lakin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daimidir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yüngül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ümumi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əlamətlər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hərarət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&lt;37.5ºC,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zəif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anemiya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arıqlama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).</a:t>
                      </a:r>
                    </a:p>
                    <a:p>
                      <a:endParaRPr lang="en-US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6043900"/>
                  </a:ext>
                </a:extLst>
              </a:tr>
              <a:tr h="1350549">
                <a:tc>
                  <a:txBody>
                    <a:bodyPr/>
                    <a:lstStyle/>
                    <a:p>
                      <a:r>
                        <a:rPr lang="en-US" sz="2400" b="1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</a:t>
                      </a:r>
                      <a:r>
                        <a:rPr lang="en-US" sz="24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</a:t>
                      </a:r>
                      <a:endParaRPr lang="en-US" sz="24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gündəlik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ishal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sayı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6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dəfədən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çox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qanlı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daimi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güclü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ağrılar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sistemik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əlamətlər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 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temperatur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 ≥37.5ºC, 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taxikardiya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≥90,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anemiya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(hemoglobin &lt;10.5 g/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dL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EÇS ≥30 mm/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saat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1266478"/>
                  </a:ext>
                </a:extLst>
              </a:tr>
            </a:tbl>
          </a:graphicData>
        </a:graphic>
      </p:graphicFrame>
      <p:sp>
        <p:nvSpPr>
          <p:cNvPr id="99" name="Прямоугольник 98"/>
          <p:cNvSpPr/>
          <p:nvPr/>
        </p:nvSpPr>
        <p:spPr>
          <a:xfrm>
            <a:off x="623392" y="828152"/>
            <a:ext cx="112332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İshalın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sayına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şiddətinə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ümümi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əlamətlərə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EÇS-in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miqdarına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görə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görə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xoralı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kolitin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kəskin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fazası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ağırlıq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dərəcəsinə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ayrılır</a:t>
            </a:r>
            <a:r>
              <a:rPr lang="az-Latn-A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Montreal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klassifikasiyası</a:t>
            </a:r>
            <a:r>
              <a:rPr lang="az-Latn-A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1"/>
            <a:ext cx="4259039" cy="685800"/>
          </a:xfrm>
        </p:spPr>
        <p:txBody>
          <a:bodyPr>
            <a:normAutofit/>
          </a:bodyPr>
          <a:lstStyle/>
          <a:p>
            <a:r>
              <a:rPr lang="en-US" dirty="0" err="1"/>
              <a:t>Rastgəlməsi</a:t>
            </a:r>
            <a:endParaRPr lang="en-US" altLang="en-US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271464" y="1628799"/>
            <a:ext cx="59046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buBlip>
                <a:blip r:embed="rId2"/>
              </a:buBlip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50-150/100000 </a:t>
            </a:r>
          </a:p>
          <a:p>
            <a:pPr marL="457200" indent="-457200" algn="just">
              <a:buBlip>
                <a:blip r:embed="rId2"/>
              </a:buBlip>
            </a:pPr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n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çox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15-40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50-80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yaşlarda</a:t>
            </a: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714" y="1415280"/>
            <a:ext cx="3541827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04312" y="5612051"/>
            <a:ext cx="17281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4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4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az-Latn-AZ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Выгнутая вправо стрелка 4"/>
          <p:cNvSpPr/>
          <p:nvPr/>
        </p:nvSpPr>
        <p:spPr>
          <a:xfrm>
            <a:off x="10803345" y="5143999"/>
            <a:ext cx="1308979" cy="936104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Выгнутая влево стрелка 5"/>
          <p:cNvSpPr/>
          <p:nvPr/>
        </p:nvSpPr>
        <p:spPr>
          <a:xfrm>
            <a:off x="6888088" y="5165494"/>
            <a:ext cx="1584175" cy="89311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dirty="0" err="1"/>
              <a:t>Etiologiyas</a:t>
            </a:r>
            <a:r>
              <a:rPr lang="az-Latn-AZ" altLang="en-US" dirty="0"/>
              <a:t>ı</a:t>
            </a: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124744"/>
            <a:ext cx="10515600" cy="5052219"/>
          </a:xfr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>
              <a:lnSpc>
                <a:spcPct val="110000"/>
              </a:lnSpc>
              <a:buFont typeface="Wingdings" pitchFamily="2" charset="2"/>
              <a:buChar char="q"/>
            </a:pP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Kron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xəstəliyi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kimi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xoralı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kolitin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də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səbəbi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dəqiq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bilinmir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z-Latn-A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ctr">
              <a:lnSpc>
                <a:spcPct val="110000"/>
              </a:lnSpc>
              <a:buFont typeface="Wingdings" pitchFamily="2" charset="2"/>
              <a:buChar char="q"/>
            </a:pPr>
            <a:r>
              <a:rPr lang="az-Latn-A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Aşağıdakı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amillərin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rolu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ehtimal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olunur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lnSpc>
                <a:spcPct val="110000"/>
              </a:lnSpc>
              <a:buNone/>
            </a:pP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>
              <a:lnSpc>
                <a:spcPct val="110000"/>
              </a:lnSpc>
              <a:buFont typeface="Wingdings" pitchFamily="2" charset="2"/>
              <a:buChar char="q"/>
            </a:pP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10000"/>
              </a:lnSpc>
              <a:buFont typeface="Wingdings" pitchFamily="2" charset="2"/>
              <a:buChar char="q"/>
            </a:pP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10000"/>
              </a:lnSpc>
              <a:buFont typeface="Wingdings" pitchFamily="2" charset="2"/>
              <a:buChar char="q"/>
            </a:pP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10000"/>
              </a:lnSpc>
              <a:buFont typeface="Wingdings" pitchFamily="2" charset="2"/>
              <a:buChar char="q"/>
            </a:pP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Bəzi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amillərin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xüsusən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appendektomiyanın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siqarət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çəkmənin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XK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tezliyini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azaltdığı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bildirilir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alt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5735960" y="1930693"/>
            <a:ext cx="720080" cy="219072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8726117" y="3123697"/>
            <a:ext cx="2376264" cy="49492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İnfeksion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5735960" y="1879236"/>
            <a:ext cx="1234206" cy="11653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6100160" y="3073289"/>
            <a:ext cx="1695545" cy="541857"/>
          </a:xfrm>
          <a:prstGeom prst="ellipse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İmmun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ctr"/>
            <a:endParaRPr lang="ru-RU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7126578" y="1930693"/>
            <a:ext cx="2787671" cy="11653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4" name="Овал 23"/>
          <p:cNvSpPr/>
          <p:nvPr/>
        </p:nvSpPr>
        <p:spPr>
          <a:xfrm>
            <a:off x="2495600" y="3230078"/>
            <a:ext cx="1878922" cy="45720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Genetik</a:t>
            </a:r>
            <a:endParaRPr lang="ru-RU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6672064" y="1930693"/>
            <a:ext cx="1500885" cy="188349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7" name="Овал 26"/>
          <p:cNvSpPr/>
          <p:nvPr/>
        </p:nvSpPr>
        <p:spPr>
          <a:xfrm>
            <a:off x="3907922" y="4121422"/>
            <a:ext cx="3218656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Digər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xarici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amillər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7591582" y="3901302"/>
            <a:ext cx="1609328" cy="440239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Diet</a:t>
            </a:r>
            <a:endParaRPr lang="ru-RU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Прямая со стрелкой 29"/>
          <p:cNvCxnSpPr/>
          <p:nvPr/>
        </p:nvCxnSpPr>
        <p:spPr>
          <a:xfrm flipH="1">
            <a:off x="3841957" y="1879236"/>
            <a:ext cx="1428999" cy="1268255"/>
          </a:xfrm>
          <a:prstGeom prst="straightConnector1">
            <a:avLst/>
          </a:prstGeom>
          <a:ln>
            <a:solidFill>
              <a:srgbClr val="990033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5770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 dirty="0"/>
              <a:t>PATOGENEZİ</a:t>
            </a: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73281" y="1124744"/>
            <a:ext cx="10515600" cy="5256584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2400" b="1" i="1" dirty="0">
                <a:solidFill>
                  <a:srgbClr val="990033"/>
                </a:solidFill>
              </a:rPr>
              <a:t>XK-in </a:t>
            </a:r>
            <a:r>
              <a:rPr lang="en-US" sz="2400" b="1" i="1" dirty="0" err="1">
                <a:solidFill>
                  <a:srgbClr val="990033"/>
                </a:solidFill>
              </a:rPr>
              <a:t>patogenezi</a:t>
            </a:r>
            <a:r>
              <a:rPr lang="en-US" sz="2400" b="1" i="1" dirty="0">
                <a:solidFill>
                  <a:srgbClr val="990033"/>
                </a:solidFill>
              </a:rPr>
              <a:t> </a:t>
            </a:r>
            <a:r>
              <a:rPr lang="en-US" sz="2400" b="1" i="1" dirty="0" err="1">
                <a:solidFill>
                  <a:srgbClr val="990033"/>
                </a:solidFill>
              </a:rPr>
              <a:t>dəqiq</a:t>
            </a:r>
            <a:r>
              <a:rPr lang="en-US" sz="2400" b="1" i="1" dirty="0">
                <a:solidFill>
                  <a:srgbClr val="990033"/>
                </a:solidFill>
              </a:rPr>
              <a:t> </a:t>
            </a:r>
            <a:r>
              <a:rPr lang="en-US" sz="2400" b="1" i="1" dirty="0" err="1">
                <a:solidFill>
                  <a:srgbClr val="990033"/>
                </a:solidFill>
              </a:rPr>
              <a:t>bilinmir</a:t>
            </a:r>
            <a:r>
              <a:rPr lang="en-US" sz="2400" b="1" i="1" dirty="0">
                <a:solidFill>
                  <a:srgbClr val="990033"/>
                </a:solidFill>
              </a:rPr>
              <a:t>.</a:t>
            </a:r>
            <a:endParaRPr lang="az-Latn-AZ" sz="2400" b="1" i="1" dirty="0">
              <a:solidFill>
                <a:srgbClr val="990033"/>
              </a:solidFill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  </a:t>
            </a:r>
            <a:r>
              <a:rPr lang="en-US" sz="2000" dirty="0" err="1"/>
              <a:t>Ehtimal</a:t>
            </a:r>
            <a:r>
              <a:rPr lang="en-US" sz="2000" dirty="0"/>
              <a:t> </a:t>
            </a:r>
            <a:r>
              <a:rPr lang="en-US" sz="2000" dirty="0" err="1"/>
              <a:t>edilir</a:t>
            </a:r>
            <a:r>
              <a:rPr lang="en-US" sz="2000" dirty="0"/>
              <a:t> </a:t>
            </a:r>
            <a:r>
              <a:rPr lang="en-US" sz="2000" dirty="0" err="1"/>
              <a:t>ki</a:t>
            </a:r>
            <a:r>
              <a:rPr lang="en-US" sz="2000" dirty="0"/>
              <a:t>, </a:t>
            </a:r>
            <a:r>
              <a:rPr lang="en-US" sz="2000" dirty="0" err="1"/>
              <a:t>immun</a:t>
            </a:r>
            <a:r>
              <a:rPr lang="en-US" sz="2000" dirty="0"/>
              <a:t>, </a:t>
            </a:r>
            <a:r>
              <a:rPr lang="en-US" sz="2000" dirty="0" err="1"/>
              <a:t>infeksiyon</a:t>
            </a:r>
            <a:r>
              <a:rPr lang="en-US" sz="2000" dirty="0"/>
              <a:t>, </a:t>
            </a:r>
            <a:r>
              <a:rPr lang="en-US" sz="2000" dirty="0" err="1"/>
              <a:t>alimentar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digər</a:t>
            </a:r>
            <a:r>
              <a:rPr lang="en-US" sz="2000" dirty="0"/>
              <a:t> </a:t>
            </a:r>
            <a:r>
              <a:rPr lang="en-US" sz="2000" dirty="0" err="1"/>
              <a:t>zədələyici</a:t>
            </a:r>
            <a:r>
              <a:rPr lang="en-US" sz="2000" dirty="0"/>
              <a:t> </a:t>
            </a:r>
            <a:r>
              <a:rPr lang="en-US" sz="2000" dirty="0" err="1"/>
              <a:t>amillər</a:t>
            </a:r>
            <a:r>
              <a:rPr lang="en-US" sz="2000" dirty="0"/>
              <a:t> </a:t>
            </a:r>
            <a:r>
              <a:rPr lang="en-US" sz="2000" dirty="0" err="1"/>
              <a:t>mukozada</a:t>
            </a:r>
            <a:r>
              <a:rPr lang="en-US" sz="2000" dirty="0"/>
              <a:t> (</a:t>
            </a:r>
            <a:r>
              <a:rPr lang="en-US" sz="2000" b="1" i="1" dirty="0"/>
              <a:t>proses </a:t>
            </a:r>
            <a:r>
              <a:rPr lang="en-US" sz="2000" b="1" i="1" dirty="0" err="1"/>
              <a:t>adətən</a:t>
            </a:r>
            <a:r>
              <a:rPr lang="en-US" sz="2000" b="1" i="1" dirty="0"/>
              <a:t> </a:t>
            </a:r>
            <a:r>
              <a:rPr lang="en-US" sz="2000" b="1" i="1" dirty="0" err="1"/>
              <a:t>selikli</a:t>
            </a:r>
            <a:r>
              <a:rPr lang="en-US" sz="2000" b="1" i="1" dirty="0"/>
              <a:t> </a:t>
            </a:r>
            <a:r>
              <a:rPr lang="en-US" sz="2000" b="1" i="1" dirty="0" err="1"/>
              <a:t>qişa</a:t>
            </a:r>
            <a:r>
              <a:rPr lang="en-US" sz="2000" b="1" i="1" dirty="0"/>
              <a:t> </a:t>
            </a:r>
            <a:r>
              <a:rPr lang="en-US" sz="2000" b="1" i="1" dirty="0" err="1"/>
              <a:t>və</a:t>
            </a:r>
            <a:r>
              <a:rPr lang="en-US" sz="2000" b="1" i="1" dirty="0"/>
              <a:t> </a:t>
            </a:r>
            <a:r>
              <a:rPr lang="en-US" sz="2000" b="1" i="1" dirty="0" err="1"/>
              <a:t>selikaltı</a:t>
            </a:r>
            <a:r>
              <a:rPr lang="en-US" sz="2000" b="1" i="1" dirty="0"/>
              <a:t> </a:t>
            </a:r>
            <a:r>
              <a:rPr lang="en-US" sz="2000" b="1" i="1" dirty="0" err="1"/>
              <a:t>qat</a:t>
            </a:r>
            <a:r>
              <a:rPr lang="en-US" sz="2000" b="1" i="1" dirty="0"/>
              <a:t> </a:t>
            </a:r>
            <a:r>
              <a:rPr lang="en-US" sz="2000" b="1" i="1" dirty="0" err="1"/>
              <a:t>səviyyəsindən</a:t>
            </a:r>
            <a:r>
              <a:rPr lang="en-US" sz="2000" b="1" i="1" dirty="0"/>
              <a:t> </a:t>
            </a:r>
            <a:r>
              <a:rPr lang="en-US" sz="2000" b="1" i="1" dirty="0" err="1"/>
              <a:t>kənara</a:t>
            </a:r>
            <a:r>
              <a:rPr lang="en-US" sz="2000" b="1" i="1" dirty="0"/>
              <a:t> </a:t>
            </a:r>
            <a:r>
              <a:rPr lang="en-US" sz="2000" b="1" i="1" dirty="0" err="1"/>
              <a:t>çıxmır</a:t>
            </a:r>
            <a:r>
              <a:rPr lang="en-US" sz="2000" dirty="0"/>
              <a:t>) </a:t>
            </a:r>
            <a:r>
              <a:rPr lang="en-US" sz="2000" dirty="0" err="1"/>
              <a:t>iltihabi</a:t>
            </a:r>
            <a:r>
              <a:rPr lang="en-US" sz="2000" dirty="0"/>
              <a:t> </a:t>
            </a:r>
            <a:r>
              <a:rPr lang="en-US" sz="2000" dirty="0" err="1"/>
              <a:t>proseslərin</a:t>
            </a:r>
            <a:r>
              <a:rPr lang="en-US" sz="2000" dirty="0"/>
              <a:t> </a:t>
            </a:r>
            <a:r>
              <a:rPr lang="en-US" sz="2000" dirty="0" err="1"/>
              <a:t>daimi</a:t>
            </a:r>
            <a:r>
              <a:rPr lang="en-US" sz="2000" dirty="0"/>
              <a:t> </a:t>
            </a:r>
            <a:r>
              <a:rPr lang="en-US" sz="2000" dirty="0" err="1"/>
              <a:t>şəkildə</a:t>
            </a:r>
            <a:r>
              <a:rPr lang="en-US" sz="2000" dirty="0"/>
              <a:t> </a:t>
            </a:r>
            <a:r>
              <a:rPr lang="en-US" sz="2000" dirty="0" err="1"/>
              <a:t>getməsinə</a:t>
            </a:r>
            <a:r>
              <a:rPr lang="en-US" sz="2000" dirty="0"/>
              <a:t> </a:t>
            </a:r>
            <a:r>
              <a:rPr lang="en-US" sz="2000" dirty="0" err="1"/>
              <a:t>səbəb</a:t>
            </a:r>
            <a:r>
              <a:rPr lang="en-US" sz="2000" dirty="0"/>
              <a:t> </a:t>
            </a:r>
            <a:r>
              <a:rPr lang="en-US" sz="2000" dirty="0" err="1"/>
              <a:t>olur</a:t>
            </a:r>
            <a:r>
              <a:rPr lang="en-US" sz="2000" dirty="0"/>
              <a:t>. </a:t>
            </a:r>
            <a:endParaRPr lang="az-Latn-AZ" sz="2000" dirty="0"/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US" sz="2000" dirty="0" err="1"/>
              <a:t>Başlanğıcda</a:t>
            </a:r>
            <a:r>
              <a:rPr lang="en-US" sz="2000" dirty="0"/>
              <a:t> </a:t>
            </a:r>
            <a:r>
              <a:rPr lang="en-US" sz="2000" dirty="0" err="1"/>
              <a:t>selikli</a:t>
            </a:r>
            <a:r>
              <a:rPr lang="en-US" sz="2000" dirty="0"/>
              <a:t> </a:t>
            </a:r>
            <a:r>
              <a:rPr lang="en-US" sz="2000" dirty="0" err="1"/>
              <a:t>qişada</a:t>
            </a:r>
            <a:r>
              <a:rPr lang="en-US" sz="2000" dirty="0"/>
              <a:t> </a:t>
            </a:r>
            <a:r>
              <a:rPr lang="en-US" sz="2000" b="1" i="1" dirty="0" err="1"/>
              <a:t>xoralar</a:t>
            </a:r>
            <a:r>
              <a:rPr lang="en-US" sz="2000" b="1" i="1" dirty="0"/>
              <a:t> </a:t>
            </a:r>
            <a:r>
              <a:rPr lang="en-US" sz="2000" b="1" i="1" dirty="0" err="1"/>
              <a:t>və</a:t>
            </a:r>
            <a:r>
              <a:rPr lang="en-US" sz="2000" b="1" i="1" dirty="0"/>
              <a:t> </a:t>
            </a:r>
            <a:r>
              <a:rPr lang="en-US" sz="2000" b="1" i="1" dirty="0" err="1"/>
              <a:t>kript</a:t>
            </a:r>
            <a:r>
              <a:rPr lang="en-US" sz="2000" b="1" i="1" dirty="0"/>
              <a:t> </a:t>
            </a:r>
            <a:r>
              <a:rPr lang="en-US" sz="2000" b="1" i="1" dirty="0" err="1"/>
              <a:t>abseslər</a:t>
            </a:r>
            <a:r>
              <a:rPr lang="en-US" sz="2000" b="1" i="1" dirty="0"/>
              <a:t> </a:t>
            </a:r>
            <a:r>
              <a:rPr lang="en-US" sz="2000" dirty="0" err="1"/>
              <a:t>meydana</a:t>
            </a:r>
            <a:r>
              <a:rPr lang="en-US" sz="2000" dirty="0"/>
              <a:t> </a:t>
            </a:r>
            <a:r>
              <a:rPr lang="en-US" sz="2000" dirty="0" err="1"/>
              <a:t>gəlir</a:t>
            </a:r>
            <a:r>
              <a:rPr lang="en-US" sz="2000" dirty="0"/>
              <a:t>. </a:t>
            </a:r>
            <a:r>
              <a:rPr lang="en-US" sz="2000" dirty="0" err="1"/>
              <a:t>Sonra</a:t>
            </a:r>
            <a:r>
              <a:rPr lang="en-US" sz="2000" dirty="0"/>
              <a:t> </a:t>
            </a:r>
            <a:r>
              <a:rPr lang="en-US" sz="2000" dirty="0" err="1"/>
              <a:t>selikli</a:t>
            </a:r>
            <a:r>
              <a:rPr lang="en-US" sz="2000" dirty="0"/>
              <a:t> </a:t>
            </a:r>
            <a:r>
              <a:rPr lang="en-US" sz="2000" dirty="0" err="1"/>
              <a:t>qişanın</a:t>
            </a:r>
            <a:r>
              <a:rPr lang="en-US" sz="2000" dirty="0"/>
              <a:t> </a:t>
            </a:r>
            <a:r>
              <a:rPr lang="en-US" sz="2000" dirty="0" err="1"/>
              <a:t>ödemləşməsi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xoraların</a:t>
            </a:r>
            <a:r>
              <a:rPr lang="en-US" sz="2000" dirty="0"/>
              <a:t> </a:t>
            </a:r>
            <a:r>
              <a:rPr lang="en-US" sz="2000" dirty="0" err="1"/>
              <a:t>dərinləşməsi</a:t>
            </a:r>
            <a:r>
              <a:rPr lang="en-US" sz="2000" dirty="0"/>
              <a:t> </a:t>
            </a:r>
            <a:r>
              <a:rPr lang="en-US" sz="2000" dirty="0" err="1"/>
              <a:t>nəticəsində</a:t>
            </a:r>
            <a:r>
              <a:rPr lang="en-US" sz="2000" dirty="0"/>
              <a:t> </a:t>
            </a:r>
            <a:r>
              <a:rPr lang="en-US" sz="2000" b="1" i="1" dirty="0" err="1"/>
              <a:t>psevdopolip</a:t>
            </a:r>
            <a:r>
              <a:rPr lang="en-US" sz="2000" b="1" i="1" dirty="0"/>
              <a:t> </a:t>
            </a:r>
            <a:r>
              <a:rPr lang="en-US" sz="2000" b="1" i="1" dirty="0" err="1"/>
              <a:t>görüntüsü</a:t>
            </a:r>
            <a:r>
              <a:rPr lang="en-US" sz="2000" b="1" i="1" dirty="0"/>
              <a:t> </a:t>
            </a:r>
            <a:r>
              <a:rPr lang="en-US" sz="2000" dirty="0" err="1"/>
              <a:t>meydana</a:t>
            </a:r>
            <a:r>
              <a:rPr lang="en-US" sz="2000" dirty="0"/>
              <a:t> </a:t>
            </a:r>
            <a:r>
              <a:rPr lang="en-US" sz="2000" dirty="0" err="1"/>
              <a:t>gəlir</a:t>
            </a:r>
            <a:r>
              <a:rPr lang="en-US" sz="2000" dirty="0"/>
              <a:t>. </a:t>
            </a:r>
            <a:endParaRPr lang="az-Latn-AZ" sz="2000" dirty="0"/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 </a:t>
            </a:r>
            <a:r>
              <a:rPr lang="en-US" sz="2000" dirty="0" err="1"/>
              <a:t>Gec</a:t>
            </a:r>
            <a:r>
              <a:rPr lang="en-US" sz="2000" dirty="0"/>
              <a:t> </a:t>
            </a:r>
            <a:r>
              <a:rPr lang="en-US" sz="2000" dirty="0" err="1"/>
              <a:t>mərhələlərdə</a:t>
            </a:r>
            <a:r>
              <a:rPr lang="en-US" sz="2000" dirty="0"/>
              <a:t> </a:t>
            </a:r>
            <a:r>
              <a:rPr lang="en-US" sz="2000" dirty="0" err="1"/>
              <a:t>selikli</a:t>
            </a:r>
            <a:r>
              <a:rPr lang="en-US" sz="2000" dirty="0"/>
              <a:t> </a:t>
            </a:r>
            <a:r>
              <a:rPr lang="en-US" sz="2000" dirty="0" err="1"/>
              <a:t>qişada</a:t>
            </a:r>
            <a:r>
              <a:rPr lang="en-US" sz="2000" dirty="0"/>
              <a:t> son </a:t>
            </a:r>
            <a:r>
              <a:rPr lang="en-US" sz="2000" dirty="0" err="1"/>
              <a:t>mərhələ</a:t>
            </a:r>
            <a:r>
              <a:rPr lang="en-US" sz="2000" dirty="0"/>
              <a:t> </a:t>
            </a:r>
            <a:r>
              <a:rPr lang="en-US" sz="2000" dirty="0" err="1"/>
              <a:t>dəyişiklilər</a:t>
            </a:r>
            <a:r>
              <a:rPr lang="en-US" sz="2000" dirty="0"/>
              <a:t> </a:t>
            </a:r>
            <a:r>
              <a:rPr lang="en-US" sz="2000" dirty="0" err="1"/>
              <a:t>baş</a:t>
            </a:r>
            <a:r>
              <a:rPr lang="en-US" sz="2000" dirty="0"/>
              <a:t> </a:t>
            </a:r>
            <a:r>
              <a:rPr lang="en-US" sz="2000" dirty="0" err="1"/>
              <a:t>verir</a:t>
            </a:r>
            <a:r>
              <a:rPr lang="en-US" sz="2000" dirty="0"/>
              <a:t>: </a:t>
            </a:r>
            <a:r>
              <a:rPr lang="en-US" sz="2000" b="1" i="1" dirty="0" err="1"/>
              <a:t>selikli</a:t>
            </a:r>
            <a:r>
              <a:rPr lang="en-US" sz="2000" b="1" i="1" dirty="0"/>
              <a:t> </a:t>
            </a:r>
            <a:r>
              <a:rPr lang="en-US" sz="2000" b="1" i="1" dirty="0" err="1"/>
              <a:t>qişa</a:t>
            </a:r>
            <a:r>
              <a:rPr lang="en-US" sz="2000" b="1" i="1" dirty="0"/>
              <a:t> </a:t>
            </a:r>
            <a:r>
              <a:rPr lang="en-US" sz="2000" b="1" i="1" dirty="0" err="1"/>
              <a:t>çökür</a:t>
            </a:r>
            <a:r>
              <a:rPr lang="en-US" sz="2000" b="1" i="1" dirty="0"/>
              <a:t>, </a:t>
            </a:r>
            <a:r>
              <a:rPr lang="en-US" sz="2000" b="1" i="1" dirty="0" err="1"/>
              <a:t>qırışlar</a:t>
            </a:r>
            <a:r>
              <a:rPr lang="en-US" sz="2000" b="1" i="1" dirty="0"/>
              <a:t> </a:t>
            </a:r>
            <a:r>
              <a:rPr lang="en-US" sz="2000" b="1" i="1" dirty="0" err="1"/>
              <a:t>itir</a:t>
            </a:r>
            <a:r>
              <a:rPr lang="en-US" sz="2000" b="1" i="1" dirty="0"/>
              <a:t>, </a:t>
            </a:r>
            <a:r>
              <a:rPr lang="en-US" sz="2000" b="1" i="1" dirty="0" err="1"/>
              <a:t>ağır</a:t>
            </a:r>
            <a:r>
              <a:rPr lang="en-US" sz="2000" b="1" i="1" dirty="0"/>
              <a:t> </a:t>
            </a:r>
            <a:r>
              <a:rPr lang="en-US" sz="2000" b="1" i="1" dirty="0" err="1"/>
              <a:t>dərəcəli</a:t>
            </a:r>
            <a:r>
              <a:rPr lang="en-US" sz="2000" b="1" i="1" dirty="0"/>
              <a:t> </a:t>
            </a:r>
            <a:r>
              <a:rPr lang="en-US" sz="2000" b="1" i="1" dirty="0" err="1"/>
              <a:t>displaziya</a:t>
            </a:r>
            <a:r>
              <a:rPr lang="en-US" sz="2000" b="1" i="1" dirty="0"/>
              <a:t> </a:t>
            </a:r>
            <a:r>
              <a:rPr lang="en-US" sz="2000" b="1" i="1" dirty="0" err="1"/>
              <a:t>görünür</a:t>
            </a:r>
            <a:r>
              <a:rPr lang="en-US" sz="2000" b="1" i="1" dirty="0"/>
              <a:t>, </a:t>
            </a:r>
            <a:r>
              <a:rPr lang="en-US" sz="2000" b="1" i="1" dirty="0" err="1"/>
              <a:t>bağırsaq</a:t>
            </a:r>
            <a:r>
              <a:rPr lang="en-US" sz="2000" b="1" i="1" dirty="0"/>
              <a:t> </a:t>
            </a:r>
            <a:r>
              <a:rPr lang="en-US" sz="2000" b="1" i="1" dirty="0" err="1"/>
              <a:t>boru</a:t>
            </a:r>
            <a:r>
              <a:rPr lang="en-US" sz="2000" b="1" i="1" dirty="0"/>
              <a:t> </a:t>
            </a:r>
            <a:r>
              <a:rPr lang="en-US" sz="2000" b="1" i="1" dirty="0" err="1"/>
              <a:t>şəkilini</a:t>
            </a:r>
            <a:r>
              <a:rPr lang="en-US" sz="2000" b="1" i="1" dirty="0"/>
              <a:t> </a:t>
            </a:r>
            <a:r>
              <a:rPr lang="en-US" sz="2000" b="1" i="1" dirty="0" err="1"/>
              <a:t>alır</a:t>
            </a:r>
            <a:r>
              <a:rPr lang="en-US" sz="2000" dirty="0"/>
              <a:t>. </a:t>
            </a:r>
            <a:r>
              <a:rPr lang="en-US" sz="2000" dirty="0" err="1"/>
              <a:t>Mənfəz</a:t>
            </a:r>
            <a:r>
              <a:rPr lang="en-US" sz="2000" dirty="0"/>
              <a:t> </a:t>
            </a:r>
            <a:r>
              <a:rPr lang="en-US" sz="2000" dirty="0" err="1"/>
              <a:t>adətən</a:t>
            </a:r>
            <a:r>
              <a:rPr lang="en-US" sz="2000" dirty="0"/>
              <a:t> </a:t>
            </a:r>
            <a:r>
              <a:rPr lang="en-US" sz="2000" dirty="0" err="1"/>
              <a:t>daralmır</a:t>
            </a:r>
            <a:r>
              <a:rPr lang="en-US" sz="2000" dirty="0"/>
              <a:t>, </a:t>
            </a:r>
            <a:r>
              <a:rPr lang="en-US" sz="2000" dirty="0" err="1"/>
              <a:t>lakin</a:t>
            </a:r>
            <a:r>
              <a:rPr lang="en-US" sz="2000" dirty="0"/>
              <a:t> </a:t>
            </a:r>
            <a:r>
              <a:rPr lang="en-US" sz="2000" dirty="0" err="1"/>
              <a:t>bəzən</a:t>
            </a:r>
            <a:r>
              <a:rPr lang="en-US" sz="2000" dirty="0"/>
              <a:t> </a:t>
            </a:r>
            <a:r>
              <a:rPr lang="en-US" sz="2000" dirty="0" err="1"/>
              <a:t>strikturalar</a:t>
            </a:r>
            <a:r>
              <a:rPr lang="en-US" sz="2000" dirty="0"/>
              <a:t> </a:t>
            </a:r>
            <a:r>
              <a:rPr lang="en-US" sz="2000" dirty="0" err="1"/>
              <a:t>ola</a:t>
            </a:r>
            <a:r>
              <a:rPr lang="en-US" sz="2000" dirty="0"/>
              <a:t> </a:t>
            </a:r>
            <a:r>
              <a:rPr lang="en-US" sz="2000" dirty="0" err="1"/>
              <a:t>bilər</a:t>
            </a:r>
            <a:r>
              <a:rPr lang="en-US" sz="2000" dirty="0"/>
              <a:t>. </a:t>
            </a:r>
            <a:r>
              <a:rPr lang="en-US" sz="2000" dirty="0" err="1"/>
              <a:t>Selikli</a:t>
            </a:r>
            <a:r>
              <a:rPr lang="en-US" sz="2000" dirty="0"/>
              <a:t> </a:t>
            </a:r>
            <a:r>
              <a:rPr lang="en-US" sz="2000" dirty="0" err="1"/>
              <a:t>qişada</a:t>
            </a:r>
            <a:r>
              <a:rPr lang="en-US" sz="2000" dirty="0"/>
              <a:t> </a:t>
            </a:r>
            <a:r>
              <a:rPr lang="en-US" sz="2000" dirty="0" err="1"/>
              <a:t>baş</a:t>
            </a:r>
            <a:r>
              <a:rPr lang="en-US" sz="2000" dirty="0"/>
              <a:t> </a:t>
            </a:r>
            <a:r>
              <a:rPr lang="en-US" sz="2000" dirty="0" err="1"/>
              <a:t>verən</a:t>
            </a:r>
            <a:r>
              <a:rPr lang="en-US" sz="2000" dirty="0"/>
              <a:t> </a:t>
            </a:r>
            <a:r>
              <a:rPr lang="en-US" sz="2000" dirty="0" err="1"/>
              <a:t>iltihabi</a:t>
            </a:r>
            <a:r>
              <a:rPr lang="en-US" sz="2000" dirty="0"/>
              <a:t> </a:t>
            </a:r>
            <a:r>
              <a:rPr lang="en-US" sz="2000" dirty="0" err="1"/>
              <a:t>dəyişikliklər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xoralar</a:t>
            </a:r>
            <a:r>
              <a:rPr lang="en-US" sz="2000" dirty="0"/>
              <a:t> </a:t>
            </a:r>
            <a:r>
              <a:rPr lang="en-US" sz="2000" b="1" i="1" dirty="0" err="1"/>
              <a:t>ishala</a:t>
            </a:r>
            <a:r>
              <a:rPr lang="en-US" sz="2000" b="1" i="1" dirty="0"/>
              <a:t> </a:t>
            </a:r>
            <a:r>
              <a:rPr lang="en-US" sz="2000" b="1" i="1" dirty="0" err="1"/>
              <a:t>və</a:t>
            </a:r>
            <a:r>
              <a:rPr lang="en-US" sz="2000" b="1" i="1" dirty="0"/>
              <a:t> </a:t>
            </a:r>
            <a:r>
              <a:rPr lang="en-US" sz="2000" b="1" i="1" dirty="0" err="1"/>
              <a:t>qanaxmalara</a:t>
            </a:r>
            <a:r>
              <a:rPr lang="en-US" sz="2000" b="1" i="1" dirty="0"/>
              <a:t> </a:t>
            </a:r>
            <a:r>
              <a:rPr lang="en-US" sz="2000" dirty="0" err="1"/>
              <a:t>səbəb</a:t>
            </a:r>
            <a:r>
              <a:rPr lang="en-US" sz="2000" dirty="0"/>
              <a:t> </a:t>
            </a:r>
            <a:r>
              <a:rPr lang="en-US" sz="2000" dirty="0" err="1"/>
              <a:t>olur</a:t>
            </a:r>
            <a:r>
              <a:rPr lang="en-US" sz="2000" dirty="0"/>
              <a:t>. </a:t>
            </a:r>
            <a:endParaRPr lang="az-Latn-AZ" sz="2000" dirty="0"/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US" sz="2000" dirty="0" err="1"/>
              <a:t>Uzunmüddətli</a:t>
            </a:r>
            <a:r>
              <a:rPr lang="en-US" sz="2000" dirty="0"/>
              <a:t> </a:t>
            </a:r>
            <a:r>
              <a:rPr lang="en-US" sz="2000" dirty="0" err="1"/>
              <a:t>displaziya</a:t>
            </a:r>
            <a:r>
              <a:rPr lang="en-US" sz="2000" dirty="0"/>
              <a:t> </a:t>
            </a:r>
            <a:r>
              <a:rPr lang="en-US" sz="2000" dirty="0" err="1"/>
              <a:t>isə</a:t>
            </a:r>
            <a:r>
              <a:rPr lang="en-US" sz="2000" dirty="0"/>
              <a:t> </a:t>
            </a:r>
            <a:r>
              <a:rPr lang="en-US" sz="2000" dirty="0" err="1"/>
              <a:t>kanser</a:t>
            </a:r>
            <a:r>
              <a:rPr lang="en-US" sz="2000" dirty="0"/>
              <a:t> </a:t>
            </a:r>
            <a:r>
              <a:rPr lang="en-US" sz="2000" dirty="0" err="1"/>
              <a:t>riskini</a:t>
            </a:r>
            <a:r>
              <a:rPr lang="en-US" sz="2000" dirty="0"/>
              <a:t> </a:t>
            </a:r>
            <a:r>
              <a:rPr lang="en-US" sz="2000" dirty="0" err="1"/>
              <a:t>artırır</a:t>
            </a:r>
            <a:r>
              <a:rPr lang="en-US" sz="2000" dirty="0"/>
              <a:t>. </a:t>
            </a:r>
            <a:endParaRPr lang="en-GB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089AB77C-45DE-4520-A3D3-C234E5AE49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dirty="0"/>
              <a:t>MORFOGENEZİ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XK-</a:t>
            </a:r>
            <a:r>
              <a:rPr lang="en-US" dirty="0" err="1"/>
              <a:t>də</a:t>
            </a:r>
            <a:r>
              <a:rPr lang="en-US" dirty="0"/>
              <a:t> </a:t>
            </a:r>
            <a:r>
              <a:rPr lang="en-US" dirty="0" err="1"/>
              <a:t>düz</a:t>
            </a:r>
            <a:r>
              <a:rPr lang="en-US" dirty="0"/>
              <a:t> </a:t>
            </a: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bütün</a:t>
            </a:r>
            <a:r>
              <a:rPr lang="en-US" dirty="0"/>
              <a:t> </a:t>
            </a:r>
            <a:r>
              <a:rPr lang="en-US" dirty="0" err="1"/>
              <a:t>xəstələrdə</a:t>
            </a:r>
            <a:r>
              <a:rPr lang="en-US" dirty="0"/>
              <a:t> </a:t>
            </a:r>
            <a:r>
              <a:rPr lang="en-US" dirty="0" err="1"/>
              <a:t>iltihaba</a:t>
            </a:r>
            <a:r>
              <a:rPr lang="en-US" dirty="0"/>
              <a:t> </a:t>
            </a:r>
            <a:r>
              <a:rPr lang="en-US" dirty="0" err="1"/>
              <a:t>cəlb</a:t>
            </a:r>
            <a:r>
              <a:rPr lang="en-US" dirty="0"/>
              <a:t> </a:t>
            </a:r>
            <a:r>
              <a:rPr lang="en-US" dirty="0" err="1"/>
              <a:t>olunur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proksimal</a:t>
            </a:r>
            <a:r>
              <a:rPr lang="en-US" dirty="0"/>
              <a:t> </a:t>
            </a:r>
            <a:r>
              <a:rPr lang="en-US" dirty="0" err="1"/>
              <a:t>hissələrə</a:t>
            </a:r>
            <a:r>
              <a:rPr lang="en-US" dirty="0"/>
              <a:t> </a:t>
            </a:r>
            <a:r>
              <a:rPr lang="en-US" dirty="0" err="1"/>
              <a:t>doğru</a:t>
            </a:r>
            <a:r>
              <a:rPr lang="en-US" dirty="0"/>
              <a:t> yay</a:t>
            </a:r>
            <a:r>
              <a:rPr lang="az-Latn-AZ" dirty="0"/>
              <a:t>ı</a:t>
            </a:r>
            <a:r>
              <a:rPr lang="en-US" dirty="0" err="1"/>
              <a:t>lır</a:t>
            </a:r>
            <a:r>
              <a:rPr lang="en-US" dirty="0"/>
              <a:t>.</a:t>
            </a:r>
            <a:endParaRPr lang="az-Latn-AZ" dirty="0"/>
          </a:p>
          <a:p>
            <a:endParaRPr lang="en-US" dirty="0"/>
          </a:p>
          <a:p>
            <a:r>
              <a:rPr lang="en-US" dirty="0" err="1"/>
              <a:t>Kron</a:t>
            </a:r>
            <a:r>
              <a:rPr lang="en-US" dirty="0"/>
              <a:t> </a:t>
            </a:r>
            <a:r>
              <a:rPr lang="en-US" dirty="0" err="1"/>
              <a:t>xəstəliyindən</a:t>
            </a:r>
            <a:r>
              <a:rPr lang="en-US" dirty="0"/>
              <a:t> </a:t>
            </a:r>
            <a:r>
              <a:rPr lang="en-US" dirty="0" err="1"/>
              <a:t>fərqli</a:t>
            </a:r>
            <a:r>
              <a:rPr lang="en-US" dirty="0"/>
              <a:t> </a:t>
            </a:r>
            <a:r>
              <a:rPr lang="en-US" dirty="0" err="1"/>
              <a:t>olaraq</a:t>
            </a:r>
            <a:r>
              <a:rPr lang="en-US" dirty="0"/>
              <a:t> </a:t>
            </a:r>
            <a:r>
              <a:rPr lang="en-US" dirty="0" err="1"/>
              <a:t>xoralı</a:t>
            </a:r>
            <a:r>
              <a:rPr lang="en-US" dirty="0"/>
              <a:t> </a:t>
            </a:r>
            <a:r>
              <a:rPr lang="en-US" dirty="0" err="1"/>
              <a:t>kolitdə</a:t>
            </a:r>
            <a:r>
              <a:rPr lang="en-US" dirty="0"/>
              <a:t> </a:t>
            </a:r>
            <a:r>
              <a:rPr lang="en-US" dirty="0" err="1"/>
              <a:t>iltihabi</a:t>
            </a:r>
            <a:r>
              <a:rPr lang="en-US" dirty="0"/>
              <a:t> </a:t>
            </a:r>
            <a:r>
              <a:rPr lang="en-US" dirty="0" err="1"/>
              <a:t>prosesin</a:t>
            </a:r>
            <a:r>
              <a:rPr lang="en-US" dirty="0"/>
              <a:t> </a:t>
            </a:r>
            <a:r>
              <a:rPr lang="en-US" dirty="0" err="1"/>
              <a:t>yayılması</a:t>
            </a:r>
            <a:r>
              <a:rPr lang="en-US" dirty="0"/>
              <a:t> </a:t>
            </a:r>
            <a:r>
              <a:rPr lang="en-US" dirty="0" err="1"/>
              <a:t>fasiləsizdir</a:t>
            </a:r>
            <a:r>
              <a:rPr lang="en-US" dirty="0"/>
              <a:t>, </a:t>
            </a:r>
            <a:r>
              <a:rPr lang="en-US" b="1" dirty="0"/>
              <a:t>perianal </a:t>
            </a:r>
            <a:r>
              <a:rPr lang="en-US" b="1" dirty="0" err="1"/>
              <a:t>patologiyal</a:t>
            </a:r>
            <a:r>
              <a:rPr lang="az-Latn-AZ" b="1" dirty="0"/>
              <a:t>a</a:t>
            </a:r>
            <a:r>
              <a:rPr lang="en-US" b="1" dirty="0"/>
              <a:t>r </a:t>
            </a:r>
            <a:r>
              <a:rPr lang="en-US" b="1" dirty="0" err="1"/>
              <a:t>olmur</a:t>
            </a:r>
            <a:r>
              <a:rPr lang="en-US" dirty="0"/>
              <a:t>.</a:t>
            </a:r>
            <a:endParaRPr lang="az-Latn-AZ" dirty="0"/>
          </a:p>
          <a:p>
            <a:endParaRPr lang="en-US" dirty="0"/>
          </a:p>
          <a:p>
            <a:r>
              <a:rPr lang="en-US" dirty="0" err="1"/>
              <a:t>Xoralı</a:t>
            </a:r>
            <a:r>
              <a:rPr lang="en-US" dirty="0"/>
              <a:t> </a:t>
            </a:r>
            <a:r>
              <a:rPr lang="en-US" dirty="0" err="1"/>
              <a:t>kolitdə</a:t>
            </a:r>
            <a:r>
              <a:rPr lang="en-US" dirty="0"/>
              <a:t> </a:t>
            </a:r>
            <a:r>
              <a:rPr lang="en-US" dirty="0" err="1"/>
              <a:t>refluks</a:t>
            </a:r>
            <a:r>
              <a:rPr lang="en-US" dirty="0"/>
              <a:t> </a:t>
            </a:r>
            <a:r>
              <a:rPr lang="en-US" dirty="0" err="1"/>
              <a:t>ileit</a:t>
            </a:r>
            <a:r>
              <a:rPr lang="en-US" dirty="0"/>
              <a:t> </a:t>
            </a:r>
            <a:r>
              <a:rPr lang="en-US" dirty="0" err="1"/>
              <a:t>ola</a:t>
            </a:r>
            <a:r>
              <a:rPr lang="en-US" dirty="0"/>
              <a:t> </a:t>
            </a:r>
            <a:r>
              <a:rPr lang="en-US" dirty="0" err="1"/>
              <a:t>bilər</a:t>
            </a:r>
            <a:r>
              <a:rPr lang="en-US" dirty="0"/>
              <a:t> </a:t>
            </a:r>
            <a:r>
              <a:rPr lang="en-US" dirty="0" err="1"/>
              <a:t>ki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da </a:t>
            </a:r>
            <a:r>
              <a:rPr lang="en-US" dirty="0" err="1"/>
              <a:t>iltihabi</a:t>
            </a:r>
            <a:r>
              <a:rPr lang="en-US" dirty="0"/>
              <a:t> </a:t>
            </a:r>
            <a:r>
              <a:rPr lang="en-US" dirty="0" err="1"/>
              <a:t>mediatorlarla</a:t>
            </a:r>
            <a:r>
              <a:rPr lang="en-US" dirty="0"/>
              <a:t> </a:t>
            </a:r>
            <a:r>
              <a:rPr lang="en-US" dirty="0" err="1"/>
              <a:t>zəngin</a:t>
            </a:r>
            <a:r>
              <a:rPr lang="en-US" dirty="0"/>
              <a:t> </a:t>
            </a:r>
            <a:r>
              <a:rPr lang="en-US" dirty="0" err="1"/>
              <a:t>yoğun</a:t>
            </a:r>
            <a:r>
              <a:rPr lang="en-US" dirty="0"/>
              <a:t> </a:t>
            </a: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möhtəviyyatının</a:t>
            </a:r>
            <a:r>
              <a:rPr lang="en-US" dirty="0"/>
              <a:t> </a:t>
            </a:r>
            <a:r>
              <a:rPr lang="en-US" dirty="0" err="1"/>
              <a:t>ileuma</a:t>
            </a:r>
            <a:r>
              <a:rPr lang="en-US" dirty="0"/>
              <a:t> </a:t>
            </a:r>
            <a:r>
              <a:rPr lang="en-US" dirty="0" err="1"/>
              <a:t>geri</a:t>
            </a:r>
            <a:r>
              <a:rPr lang="en-US" dirty="0"/>
              <a:t> </a:t>
            </a:r>
            <a:r>
              <a:rPr lang="en-US" dirty="0" err="1"/>
              <a:t>qayıtması</a:t>
            </a:r>
            <a:r>
              <a:rPr lang="en-US" dirty="0"/>
              <a:t> </a:t>
            </a:r>
            <a:r>
              <a:rPr lang="en-US" dirty="0" err="1"/>
              <a:t>nəticəsində</a:t>
            </a:r>
            <a:r>
              <a:rPr lang="en-US" dirty="0"/>
              <a:t> </a:t>
            </a:r>
            <a:r>
              <a:rPr lang="en-US" dirty="0" err="1"/>
              <a:t>törənən</a:t>
            </a:r>
            <a:r>
              <a:rPr lang="en-US" dirty="0"/>
              <a:t> </a:t>
            </a:r>
            <a:r>
              <a:rPr lang="en-US" dirty="0" err="1"/>
              <a:t>iltihabdı</a:t>
            </a:r>
            <a:r>
              <a:rPr lang="az-Latn-AZ" dirty="0"/>
              <a:t>r.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3702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 dirty="0"/>
              <a:t>GEDİŞİ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295468" y="840432"/>
            <a:ext cx="3456716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sz="2400" b="1" dirty="0"/>
              <a:t>Xoralı kolitin kəskin fazası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18432" y="2135832"/>
            <a:ext cx="23323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dirty="0"/>
              <a:t>Konservativ müalicə </a:t>
            </a:r>
          </a:p>
          <a:p>
            <a:pPr algn="ctr"/>
            <a:r>
              <a:rPr lang="az-Latn-AZ" sz="2000" dirty="0"/>
              <a:t>ilə remissiya</a:t>
            </a:r>
          </a:p>
          <a:p>
            <a:pPr algn="ctr"/>
            <a:r>
              <a:rPr lang="az-Latn-AZ" sz="2000" dirty="0"/>
              <a:t>(75%)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7825307" y="4171146"/>
            <a:ext cx="18753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dirty="0"/>
              <a:t>Cərrahi  müalicə</a:t>
            </a: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8264946" y="5564887"/>
            <a:ext cx="996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dirty="0"/>
              <a:t>Letallıq </a:t>
            </a:r>
          </a:p>
          <a:p>
            <a:pPr algn="ctr"/>
            <a:r>
              <a:rPr lang="az-Latn-AZ" sz="2000" dirty="0"/>
              <a:t>1-6%)</a:t>
            </a:r>
            <a:endParaRPr lang="en-US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2593322" y="4171146"/>
            <a:ext cx="13837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dirty="0"/>
              <a:t>Residiv </a:t>
            </a:r>
          </a:p>
          <a:p>
            <a:pPr algn="ctr"/>
            <a:r>
              <a:rPr lang="az-Latn-AZ" sz="2000" dirty="0"/>
              <a:t>10 ildə 67%</a:t>
            </a:r>
            <a:endParaRPr lang="en-US" sz="2000" dirty="0"/>
          </a:p>
        </p:txBody>
      </p:sp>
      <p:cxnSp>
        <p:nvCxnSpPr>
          <p:cNvPr id="11" name="Straight Arrow Connector 8"/>
          <p:cNvCxnSpPr>
            <a:stCxn id="6" idx="2"/>
            <a:endCxn id="7" idx="0"/>
          </p:cNvCxnSpPr>
          <p:nvPr/>
        </p:nvCxnSpPr>
        <p:spPr>
          <a:xfrm flipH="1">
            <a:off x="3284585" y="1302097"/>
            <a:ext cx="2739241" cy="83373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0"/>
          <p:cNvCxnSpPr>
            <a:cxnSpLocks/>
            <a:stCxn id="6" idx="2"/>
            <a:endCxn id="16" idx="0"/>
          </p:cNvCxnSpPr>
          <p:nvPr/>
        </p:nvCxnSpPr>
        <p:spPr>
          <a:xfrm>
            <a:off x="6023826" y="1302097"/>
            <a:ext cx="2739174" cy="84462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cxnSpLocks/>
            <a:stCxn id="16" idx="2"/>
            <a:endCxn id="8" idx="0"/>
          </p:cNvCxnSpPr>
          <p:nvPr/>
        </p:nvCxnSpPr>
        <p:spPr>
          <a:xfrm>
            <a:off x="8763000" y="3162381"/>
            <a:ext cx="0" cy="100876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4"/>
          <p:cNvCxnSpPr>
            <a:cxnSpLocks/>
            <a:stCxn id="8" idx="2"/>
            <a:endCxn id="9" idx="0"/>
          </p:cNvCxnSpPr>
          <p:nvPr/>
        </p:nvCxnSpPr>
        <p:spPr>
          <a:xfrm>
            <a:off x="8763000" y="4571256"/>
            <a:ext cx="0" cy="99363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6"/>
          <p:cNvCxnSpPr>
            <a:stCxn id="7" idx="2"/>
            <a:endCxn id="10" idx="0"/>
          </p:cNvCxnSpPr>
          <p:nvPr/>
        </p:nvCxnSpPr>
        <p:spPr>
          <a:xfrm>
            <a:off x="3284585" y="3151495"/>
            <a:ext cx="593" cy="101965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835139" y="2146718"/>
            <a:ext cx="38557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2000" dirty="0"/>
              <a:t>Konservativ müalicəyə cavab vermir  və ya ağırlaşma</a:t>
            </a:r>
          </a:p>
          <a:p>
            <a:pPr algn="ctr"/>
            <a:r>
              <a:rPr lang="az-Latn-AZ" sz="2000" dirty="0"/>
              <a:t>(25%)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000827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/>
              <a:t>Ağırlaşmalar</a:t>
            </a:r>
            <a:endParaRPr lang="az-Latn-AZ" altLang="en-US" sz="3200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911424" y="1412776"/>
            <a:ext cx="10515600" cy="4752527"/>
          </a:xfrm>
        </p:spPr>
        <p:txBody>
          <a:bodyPr numCol="2"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b="1" dirty="0" err="1">
                <a:solidFill>
                  <a:srgbClr val="990033"/>
                </a:solidFill>
              </a:rPr>
              <a:t>Yerli</a:t>
            </a:r>
            <a:r>
              <a:rPr lang="en-US" b="1" dirty="0">
                <a:solidFill>
                  <a:srgbClr val="990033"/>
                </a:solidFill>
              </a:rPr>
              <a:t> </a:t>
            </a:r>
            <a:r>
              <a:rPr lang="en-US" b="1" dirty="0" err="1">
                <a:solidFill>
                  <a:srgbClr val="990033"/>
                </a:solidFill>
              </a:rPr>
              <a:t>ağırlaşmal</a:t>
            </a:r>
            <a:r>
              <a:rPr lang="az-Latn-AZ" b="1" dirty="0">
                <a:solidFill>
                  <a:srgbClr val="990033"/>
                </a:solidFill>
              </a:rPr>
              <a:t>a</a:t>
            </a:r>
            <a:r>
              <a:rPr lang="en-US" b="1" dirty="0">
                <a:solidFill>
                  <a:srgbClr val="990033"/>
                </a:solidFill>
              </a:rPr>
              <a:t>r</a:t>
            </a:r>
            <a:endParaRPr lang="az-Latn-AZ" b="1" dirty="0">
              <a:solidFill>
                <a:srgbClr val="990033"/>
              </a:solidFill>
            </a:endParaRPr>
          </a:p>
          <a:p>
            <a:endParaRPr lang="en-US" dirty="0">
              <a:solidFill>
                <a:srgbClr val="252525"/>
              </a:solidFill>
            </a:endParaRPr>
          </a:p>
          <a:p>
            <a:r>
              <a:rPr lang="en-US" dirty="0" err="1">
                <a:solidFill>
                  <a:srgbClr val="252525"/>
                </a:solidFill>
              </a:rPr>
              <a:t>Perforasiya</a:t>
            </a:r>
            <a:endParaRPr lang="en-US" dirty="0">
              <a:solidFill>
                <a:srgbClr val="252525"/>
              </a:solidFill>
            </a:endParaRPr>
          </a:p>
          <a:p>
            <a:r>
              <a:rPr lang="en-US" dirty="0" err="1">
                <a:solidFill>
                  <a:srgbClr val="252525"/>
                </a:solidFill>
              </a:rPr>
              <a:t>Toksik</a:t>
            </a:r>
            <a:r>
              <a:rPr lang="en-US" dirty="0">
                <a:solidFill>
                  <a:srgbClr val="252525"/>
                </a:solidFill>
              </a:rPr>
              <a:t> </a:t>
            </a:r>
            <a:r>
              <a:rPr lang="en-US" dirty="0" err="1">
                <a:solidFill>
                  <a:srgbClr val="252525"/>
                </a:solidFill>
              </a:rPr>
              <a:t>meqakolon</a:t>
            </a:r>
            <a:endParaRPr lang="en-US" dirty="0">
              <a:solidFill>
                <a:srgbClr val="252525"/>
              </a:solidFill>
            </a:endParaRPr>
          </a:p>
          <a:p>
            <a:r>
              <a:rPr lang="en-US" dirty="0" err="1">
                <a:solidFill>
                  <a:srgbClr val="252525"/>
                </a:solidFill>
              </a:rPr>
              <a:t>Massiv</a:t>
            </a:r>
            <a:r>
              <a:rPr lang="en-US" dirty="0">
                <a:solidFill>
                  <a:srgbClr val="252525"/>
                </a:solidFill>
              </a:rPr>
              <a:t> </a:t>
            </a:r>
            <a:r>
              <a:rPr lang="en-US" dirty="0" err="1">
                <a:solidFill>
                  <a:srgbClr val="252525"/>
                </a:solidFill>
              </a:rPr>
              <a:t>qanaxma</a:t>
            </a:r>
            <a:endParaRPr lang="en-US" dirty="0">
              <a:solidFill>
                <a:srgbClr val="252525"/>
              </a:solidFill>
            </a:endParaRPr>
          </a:p>
          <a:p>
            <a:r>
              <a:rPr lang="en-US" dirty="0" err="1">
                <a:solidFill>
                  <a:srgbClr val="252525"/>
                </a:solidFill>
              </a:rPr>
              <a:t>Striktur</a:t>
            </a:r>
            <a:endParaRPr lang="en-US" dirty="0">
              <a:solidFill>
                <a:srgbClr val="252525"/>
              </a:solidFill>
            </a:endParaRPr>
          </a:p>
          <a:p>
            <a:r>
              <a:rPr lang="en-US" dirty="0" err="1">
                <a:solidFill>
                  <a:srgbClr val="252525"/>
                </a:solidFill>
              </a:rPr>
              <a:t>Kolon</a:t>
            </a:r>
            <a:r>
              <a:rPr lang="en-US" dirty="0">
                <a:solidFill>
                  <a:srgbClr val="252525"/>
                </a:solidFill>
              </a:rPr>
              <a:t> </a:t>
            </a:r>
            <a:r>
              <a:rPr lang="en-US" dirty="0" err="1">
                <a:solidFill>
                  <a:srgbClr val="252525"/>
                </a:solidFill>
              </a:rPr>
              <a:t>kanseri</a:t>
            </a:r>
            <a:endParaRPr lang="az-Latn-AZ" dirty="0">
              <a:solidFill>
                <a:srgbClr val="252525"/>
              </a:solidFill>
            </a:endParaRPr>
          </a:p>
          <a:p>
            <a:pPr marL="0" indent="0">
              <a:buNone/>
            </a:pPr>
            <a:endParaRPr lang="az-Latn-AZ" dirty="0">
              <a:solidFill>
                <a:srgbClr val="252525"/>
              </a:solidFill>
            </a:endParaRPr>
          </a:p>
          <a:p>
            <a:pPr marL="0" indent="0">
              <a:buNone/>
            </a:pPr>
            <a:endParaRPr lang="az-Latn-AZ" dirty="0">
              <a:solidFill>
                <a:srgbClr val="252525"/>
              </a:solidFill>
            </a:endParaRPr>
          </a:p>
          <a:p>
            <a:endParaRPr lang="en-US" dirty="0">
              <a:solidFill>
                <a:srgbClr val="252525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 err="1">
                <a:solidFill>
                  <a:srgbClr val="990033"/>
                </a:solidFill>
              </a:rPr>
              <a:t>Ümumi</a:t>
            </a:r>
            <a:r>
              <a:rPr lang="en-US" b="1" dirty="0">
                <a:solidFill>
                  <a:srgbClr val="990033"/>
                </a:solidFill>
              </a:rPr>
              <a:t> </a:t>
            </a:r>
            <a:r>
              <a:rPr lang="en-US" b="1" dirty="0" err="1">
                <a:solidFill>
                  <a:srgbClr val="990033"/>
                </a:solidFill>
              </a:rPr>
              <a:t>ağırlaşmalar</a:t>
            </a:r>
            <a:endParaRPr lang="az-Latn-AZ" b="1" dirty="0">
              <a:solidFill>
                <a:srgbClr val="990033"/>
              </a:solidFill>
            </a:endParaRPr>
          </a:p>
          <a:p>
            <a:endParaRPr lang="en-US" dirty="0">
              <a:solidFill>
                <a:srgbClr val="252525"/>
              </a:solidFill>
            </a:endParaRPr>
          </a:p>
          <a:p>
            <a:r>
              <a:rPr lang="en-US" dirty="0" err="1">
                <a:solidFill>
                  <a:srgbClr val="252525"/>
                </a:solidFill>
              </a:rPr>
              <a:t>Dəri</a:t>
            </a:r>
            <a:r>
              <a:rPr lang="en-US" dirty="0">
                <a:solidFill>
                  <a:srgbClr val="252525"/>
                </a:solidFill>
              </a:rPr>
              <a:t> </a:t>
            </a:r>
            <a:r>
              <a:rPr lang="en-US" dirty="0" err="1">
                <a:solidFill>
                  <a:srgbClr val="252525"/>
                </a:solidFill>
              </a:rPr>
              <a:t>və</a:t>
            </a:r>
            <a:r>
              <a:rPr lang="en-US" dirty="0">
                <a:solidFill>
                  <a:srgbClr val="252525"/>
                </a:solidFill>
              </a:rPr>
              <a:t> </a:t>
            </a:r>
            <a:r>
              <a:rPr lang="en-US" dirty="0" err="1">
                <a:solidFill>
                  <a:srgbClr val="252525"/>
                </a:solidFill>
              </a:rPr>
              <a:t>mukozal</a:t>
            </a:r>
            <a:r>
              <a:rPr lang="en-US" dirty="0">
                <a:solidFill>
                  <a:srgbClr val="252525"/>
                </a:solidFill>
              </a:rPr>
              <a:t> </a:t>
            </a:r>
            <a:r>
              <a:rPr lang="en-US" dirty="0" err="1">
                <a:solidFill>
                  <a:srgbClr val="252525"/>
                </a:solidFill>
              </a:rPr>
              <a:t>ağırlaşmalar</a:t>
            </a:r>
            <a:endParaRPr lang="en-US" dirty="0">
              <a:solidFill>
                <a:srgbClr val="252525"/>
              </a:solidFill>
            </a:endParaRPr>
          </a:p>
          <a:p>
            <a:r>
              <a:rPr lang="en-US" dirty="0" err="1">
                <a:solidFill>
                  <a:srgbClr val="252525"/>
                </a:solidFill>
              </a:rPr>
              <a:t>Uveit</a:t>
            </a:r>
            <a:endParaRPr lang="en-US" dirty="0">
              <a:solidFill>
                <a:srgbClr val="252525"/>
              </a:solidFill>
            </a:endParaRPr>
          </a:p>
          <a:p>
            <a:r>
              <a:rPr lang="en-US" dirty="0" err="1">
                <a:solidFill>
                  <a:srgbClr val="252525"/>
                </a:solidFill>
              </a:rPr>
              <a:t>Sümük</a:t>
            </a:r>
            <a:r>
              <a:rPr lang="en-US" dirty="0">
                <a:solidFill>
                  <a:srgbClr val="252525"/>
                </a:solidFill>
              </a:rPr>
              <a:t> </a:t>
            </a:r>
            <a:r>
              <a:rPr lang="en-US" dirty="0" err="1">
                <a:solidFill>
                  <a:srgbClr val="252525"/>
                </a:solidFill>
              </a:rPr>
              <a:t>və</a:t>
            </a:r>
            <a:r>
              <a:rPr lang="en-US" dirty="0">
                <a:solidFill>
                  <a:srgbClr val="252525"/>
                </a:solidFill>
              </a:rPr>
              <a:t> </a:t>
            </a:r>
            <a:r>
              <a:rPr lang="en-US" dirty="0" err="1">
                <a:solidFill>
                  <a:srgbClr val="252525"/>
                </a:solidFill>
              </a:rPr>
              <a:t>oynaq</a:t>
            </a:r>
            <a:endParaRPr lang="en-US" dirty="0">
              <a:solidFill>
                <a:srgbClr val="252525"/>
              </a:solidFill>
            </a:endParaRPr>
          </a:p>
          <a:p>
            <a:r>
              <a:rPr lang="en-US" dirty="0" err="1">
                <a:solidFill>
                  <a:srgbClr val="252525"/>
                </a:solidFill>
              </a:rPr>
              <a:t>Hepatobiliar</a:t>
            </a:r>
            <a:endParaRPr lang="en-US" dirty="0">
              <a:solidFill>
                <a:srgbClr val="252525"/>
              </a:solidFill>
            </a:endParaRPr>
          </a:p>
          <a:p>
            <a:r>
              <a:rPr lang="en-US" dirty="0" err="1">
                <a:solidFill>
                  <a:srgbClr val="252525"/>
                </a:solidFill>
              </a:rPr>
              <a:t>Anemiya</a:t>
            </a:r>
            <a:endParaRPr lang="en-US" dirty="0">
              <a:solidFill>
                <a:srgbClr val="252525"/>
              </a:solidFill>
            </a:endParaRPr>
          </a:p>
          <a:p>
            <a:r>
              <a:rPr lang="en-US" dirty="0" err="1">
                <a:solidFill>
                  <a:srgbClr val="252525"/>
                </a:solidFill>
              </a:rPr>
              <a:t>Malnutrisiya</a:t>
            </a:r>
            <a:endParaRPr lang="en-US" dirty="0">
              <a:solidFill>
                <a:srgbClr val="252525"/>
              </a:solidFill>
            </a:endParaRPr>
          </a:p>
          <a:p>
            <a:r>
              <a:rPr lang="en-US" dirty="0" err="1">
                <a:solidFill>
                  <a:srgbClr val="252525"/>
                </a:solidFill>
              </a:rPr>
              <a:t>Perikardit</a:t>
            </a:r>
            <a:endParaRPr lang="en-US" dirty="0">
              <a:solidFill>
                <a:srgbClr val="252525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3200" dirty="0"/>
              <a:t>KLİNİKASI</a:t>
            </a:r>
            <a:endParaRPr lang="az-Latn-AZ" altLang="en-US" sz="2800" dirty="0"/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340768"/>
            <a:ext cx="10515600" cy="483619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600" dirty="0" err="1"/>
              <a:t>İshal</a:t>
            </a:r>
            <a:r>
              <a:rPr lang="en-US" sz="2600" dirty="0"/>
              <a:t>, </a:t>
            </a:r>
            <a:r>
              <a:rPr lang="en-US" sz="2600" dirty="0" err="1"/>
              <a:t>qanaxma</a:t>
            </a:r>
            <a:r>
              <a:rPr lang="en-US" sz="2600" dirty="0"/>
              <a:t>, </a:t>
            </a:r>
            <a:r>
              <a:rPr lang="en-US" sz="2600" dirty="0" err="1"/>
              <a:t>ağrı</a:t>
            </a:r>
            <a:r>
              <a:rPr lang="en-US" sz="2600" dirty="0"/>
              <a:t> </a:t>
            </a:r>
            <a:r>
              <a:rPr lang="en-US" sz="2600" dirty="0" err="1"/>
              <a:t>və</a:t>
            </a:r>
            <a:r>
              <a:rPr lang="en-US" sz="2600" dirty="0"/>
              <a:t> </a:t>
            </a:r>
            <a:r>
              <a:rPr lang="en-US" sz="2600" dirty="0" err="1"/>
              <a:t>gücənmələr</a:t>
            </a:r>
            <a:r>
              <a:rPr lang="en-US" sz="2600" dirty="0"/>
              <a:t> </a:t>
            </a:r>
            <a:r>
              <a:rPr lang="en-US" sz="2600" dirty="0" err="1"/>
              <a:t>xoralı</a:t>
            </a:r>
            <a:r>
              <a:rPr lang="en-US" sz="2600" dirty="0"/>
              <a:t> </a:t>
            </a:r>
            <a:r>
              <a:rPr lang="en-US" sz="2600" dirty="0" err="1"/>
              <a:t>kolitin</a:t>
            </a:r>
            <a:r>
              <a:rPr lang="en-US" sz="2600" dirty="0"/>
              <a:t> </a:t>
            </a:r>
            <a:r>
              <a:rPr lang="en-US" sz="2600" dirty="0" err="1"/>
              <a:t>xarakterik</a:t>
            </a:r>
            <a:r>
              <a:rPr lang="en-US" sz="2600" dirty="0"/>
              <a:t> </a:t>
            </a:r>
            <a:r>
              <a:rPr lang="en-US" sz="2600" dirty="0" err="1"/>
              <a:t>əlamətidir</a:t>
            </a:r>
            <a:r>
              <a:rPr lang="en-US" sz="2600" dirty="0"/>
              <a:t>.</a:t>
            </a:r>
            <a:endParaRPr lang="az-Latn-AZ" sz="2600" dirty="0"/>
          </a:p>
          <a:p>
            <a:pPr marL="0" indent="0" algn="just">
              <a:buNone/>
            </a:pPr>
            <a:endParaRPr lang="en-US" sz="2600" dirty="0"/>
          </a:p>
          <a:p>
            <a:pPr lvl="1" algn="just">
              <a:buFont typeface="Wingdings" pitchFamily="2" charset="2"/>
              <a:buChar char="§"/>
            </a:pPr>
            <a:r>
              <a:rPr lang="en-US" sz="2600" b="1" dirty="0" err="1"/>
              <a:t>İshal</a:t>
            </a:r>
            <a:r>
              <a:rPr lang="en-US" sz="2600" b="1" dirty="0"/>
              <a:t> </a:t>
            </a:r>
            <a:r>
              <a:rPr lang="en-US" sz="2600" dirty="0" err="1"/>
              <a:t>adətən</a:t>
            </a:r>
            <a:r>
              <a:rPr lang="en-US" sz="2600" dirty="0"/>
              <a:t> </a:t>
            </a:r>
            <a:r>
              <a:rPr lang="en-US" sz="2600" dirty="0" err="1"/>
              <a:t>çoxsaylı</a:t>
            </a:r>
            <a:r>
              <a:rPr lang="en-US" sz="2600" dirty="0"/>
              <a:t> </a:t>
            </a:r>
            <a:r>
              <a:rPr lang="en-US" sz="2600" dirty="0" err="1"/>
              <a:t>olur</a:t>
            </a:r>
            <a:r>
              <a:rPr lang="en-US" sz="2600" dirty="0"/>
              <a:t> </a:t>
            </a:r>
            <a:r>
              <a:rPr lang="en-US" sz="2600" dirty="0" err="1"/>
              <a:t>və</a:t>
            </a:r>
            <a:r>
              <a:rPr lang="en-US" sz="2600" dirty="0"/>
              <a:t> 1 </a:t>
            </a:r>
            <a:r>
              <a:rPr lang="en-US" sz="2600" dirty="0" err="1"/>
              <a:t>aydan</a:t>
            </a:r>
            <a:r>
              <a:rPr lang="en-US" sz="2600" dirty="0"/>
              <a:t> </a:t>
            </a:r>
            <a:r>
              <a:rPr lang="en-US" sz="2600" dirty="0" err="1"/>
              <a:t>çox</a:t>
            </a:r>
            <a:r>
              <a:rPr lang="en-US" sz="2600" dirty="0"/>
              <a:t> </a:t>
            </a:r>
            <a:r>
              <a:rPr lang="en-US" sz="2600" dirty="0" err="1"/>
              <a:t>davam</a:t>
            </a:r>
            <a:r>
              <a:rPr lang="en-US" sz="2600" dirty="0"/>
              <a:t> </a:t>
            </a:r>
            <a:r>
              <a:rPr lang="en-US" sz="2600" dirty="0" err="1"/>
              <a:t>edir</a:t>
            </a:r>
            <a:r>
              <a:rPr lang="en-US" sz="2600" dirty="0"/>
              <a:t>.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sz="2600" b="1" dirty="0" err="1"/>
              <a:t>Bağırsaq</a:t>
            </a:r>
            <a:r>
              <a:rPr lang="en-US" sz="2600" b="1" dirty="0"/>
              <a:t> </a:t>
            </a:r>
            <a:r>
              <a:rPr lang="en-US" sz="2600" b="1" dirty="0" err="1"/>
              <a:t>qanaxması</a:t>
            </a:r>
            <a:r>
              <a:rPr lang="en-US" sz="2600" dirty="0"/>
              <a:t> </a:t>
            </a:r>
            <a:r>
              <a:rPr lang="en-US" sz="2600" dirty="0" err="1"/>
              <a:t>nəcislə</a:t>
            </a:r>
            <a:r>
              <a:rPr lang="en-US" sz="2600" dirty="0"/>
              <a:t> </a:t>
            </a:r>
            <a:r>
              <a:rPr lang="en-US" sz="2600" dirty="0" err="1"/>
              <a:t>qarışıq</a:t>
            </a:r>
            <a:r>
              <a:rPr lang="en-US" sz="2600" dirty="0"/>
              <a:t> </a:t>
            </a:r>
            <a:r>
              <a:rPr lang="en-US" sz="2600" dirty="0" err="1"/>
              <a:t>qan</a:t>
            </a:r>
            <a:r>
              <a:rPr lang="en-US" sz="2600" dirty="0"/>
              <a:t> </a:t>
            </a:r>
            <a:r>
              <a:rPr lang="en-US" sz="2600" dirty="0" err="1"/>
              <a:t>şəkilində</a:t>
            </a:r>
            <a:r>
              <a:rPr lang="en-US" sz="2600" dirty="0"/>
              <a:t> </a:t>
            </a:r>
            <a:r>
              <a:rPr lang="en-US" sz="2600" dirty="0" err="1"/>
              <a:t>və</a:t>
            </a:r>
            <a:r>
              <a:rPr lang="en-US" sz="2600" dirty="0"/>
              <a:t> </a:t>
            </a:r>
            <a:r>
              <a:rPr lang="en-US" sz="2600" dirty="0" err="1"/>
              <a:t>ya</a:t>
            </a:r>
            <a:r>
              <a:rPr lang="en-US" sz="2600" dirty="0"/>
              <a:t> </a:t>
            </a:r>
            <a:r>
              <a:rPr lang="en-US" sz="2600" dirty="0" err="1"/>
              <a:t>qanlı</a:t>
            </a:r>
            <a:r>
              <a:rPr lang="en-US" sz="2600" dirty="0"/>
              <a:t> </a:t>
            </a:r>
            <a:r>
              <a:rPr lang="en-US" sz="2600" dirty="0" err="1"/>
              <a:t>ifrazat</a:t>
            </a:r>
            <a:r>
              <a:rPr lang="en-US" sz="2600" dirty="0"/>
              <a:t> </a:t>
            </a:r>
            <a:r>
              <a:rPr lang="en-US" sz="2600" dirty="0" err="1"/>
              <a:t>şəkilində</a:t>
            </a:r>
            <a:r>
              <a:rPr lang="en-US" sz="2600" dirty="0"/>
              <a:t> </a:t>
            </a:r>
            <a:r>
              <a:rPr lang="en-US" sz="2600" dirty="0" err="1"/>
              <a:t>ola</a:t>
            </a:r>
            <a:r>
              <a:rPr lang="en-US" sz="2600" dirty="0"/>
              <a:t> </a:t>
            </a:r>
            <a:r>
              <a:rPr lang="en-US" sz="2600" dirty="0" err="1"/>
              <a:t>bilir</a:t>
            </a:r>
            <a:r>
              <a:rPr lang="en-US" sz="2600" dirty="0"/>
              <a:t>.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sz="2600" b="1" dirty="0" err="1"/>
              <a:t>Ağrı</a:t>
            </a:r>
            <a:r>
              <a:rPr lang="en-US" sz="2600" dirty="0"/>
              <a:t> </a:t>
            </a:r>
            <a:r>
              <a:rPr lang="en-US" sz="2600" dirty="0" err="1"/>
              <a:t>yüngül</a:t>
            </a:r>
            <a:r>
              <a:rPr lang="en-US" sz="2600" dirty="0"/>
              <a:t> </a:t>
            </a:r>
            <a:r>
              <a:rPr lang="en-US" sz="2600" dirty="0" err="1"/>
              <a:t>hallarda</a:t>
            </a:r>
            <a:r>
              <a:rPr lang="en-US" sz="2600" dirty="0"/>
              <a:t> </a:t>
            </a:r>
            <a:r>
              <a:rPr lang="en-US" sz="2600" dirty="0" err="1"/>
              <a:t>sancışəkili</a:t>
            </a:r>
            <a:r>
              <a:rPr lang="en-US" sz="2600" dirty="0"/>
              <a:t> </a:t>
            </a:r>
            <a:r>
              <a:rPr lang="en-US" sz="2600" dirty="0" err="1"/>
              <a:t>və</a:t>
            </a:r>
            <a:r>
              <a:rPr lang="en-US" sz="2600" dirty="0"/>
              <a:t> </a:t>
            </a:r>
            <a:r>
              <a:rPr lang="en-US" sz="2600" dirty="0" err="1"/>
              <a:t>dözüləbilən</a:t>
            </a:r>
            <a:r>
              <a:rPr lang="en-US" sz="2600" dirty="0"/>
              <a:t>, </a:t>
            </a:r>
            <a:r>
              <a:rPr lang="en-US" sz="2600" dirty="0" err="1"/>
              <a:t>ağır</a:t>
            </a:r>
            <a:r>
              <a:rPr lang="en-US" sz="2600" dirty="0"/>
              <a:t> </a:t>
            </a:r>
            <a:r>
              <a:rPr lang="en-US" sz="2600" dirty="0" err="1"/>
              <a:t>hallarda</a:t>
            </a:r>
            <a:r>
              <a:rPr lang="en-US" sz="2600" dirty="0"/>
              <a:t> </a:t>
            </a:r>
            <a:r>
              <a:rPr lang="en-US" sz="2600" dirty="0" err="1"/>
              <a:t>daimi</a:t>
            </a:r>
            <a:r>
              <a:rPr lang="en-US" sz="2600" dirty="0"/>
              <a:t> </a:t>
            </a:r>
            <a:r>
              <a:rPr lang="en-US" sz="2600" dirty="0" err="1"/>
              <a:t>və</a:t>
            </a:r>
            <a:r>
              <a:rPr lang="en-US" sz="2600" dirty="0"/>
              <a:t> </a:t>
            </a:r>
            <a:r>
              <a:rPr lang="en-US" sz="2600" dirty="0" err="1"/>
              <a:t>dözülməz</a:t>
            </a:r>
            <a:r>
              <a:rPr lang="en-US" sz="2600" dirty="0"/>
              <a:t> </a:t>
            </a:r>
            <a:r>
              <a:rPr lang="en-US" sz="2600" dirty="0" err="1"/>
              <a:t>ola</a:t>
            </a:r>
            <a:r>
              <a:rPr lang="en-US" sz="2600" dirty="0"/>
              <a:t> </a:t>
            </a:r>
            <a:r>
              <a:rPr lang="en-US" sz="2600" dirty="0" err="1"/>
              <a:t>bilir</a:t>
            </a:r>
            <a:r>
              <a:rPr lang="en-US" sz="2600" dirty="0"/>
              <a:t>.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sz="2600" b="1" dirty="0" err="1"/>
              <a:t>Tenezmlər</a:t>
            </a:r>
            <a:r>
              <a:rPr lang="en-US" sz="2600" b="1" dirty="0"/>
              <a:t> </a:t>
            </a:r>
            <a:r>
              <a:rPr lang="en-US" sz="2600" dirty="0" err="1"/>
              <a:t>proktitin</a:t>
            </a:r>
            <a:r>
              <a:rPr lang="en-US" sz="2600" dirty="0"/>
              <a:t> </a:t>
            </a:r>
            <a:r>
              <a:rPr lang="en-US" sz="2600" dirty="0" err="1"/>
              <a:t>xarakterik</a:t>
            </a:r>
            <a:r>
              <a:rPr lang="en-US" sz="2600" dirty="0"/>
              <a:t> </a:t>
            </a:r>
            <a:r>
              <a:rPr lang="en-US" sz="2600" dirty="0" err="1"/>
              <a:t>əlaməti</a:t>
            </a:r>
            <a:r>
              <a:rPr lang="en-US" sz="2600" dirty="0"/>
              <a:t> </a:t>
            </a:r>
            <a:r>
              <a:rPr lang="en-US" sz="2600" dirty="0" err="1"/>
              <a:t>kimi</a:t>
            </a:r>
            <a:r>
              <a:rPr lang="en-US" sz="2600" dirty="0"/>
              <a:t> </a:t>
            </a:r>
            <a:r>
              <a:rPr lang="en-US" sz="2600" dirty="0" err="1"/>
              <a:t>xoralı</a:t>
            </a:r>
            <a:r>
              <a:rPr lang="en-US" sz="2600" dirty="0"/>
              <a:t> </a:t>
            </a:r>
            <a:r>
              <a:rPr lang="en-US" sz="2600" dirty="0" err="1"/>
              <a:t>kolitdə</a:t>
            </a:r>
            <a:r>
              <a:rPr lang="en-US" sz="2600" dirty="0"/>
              <a:t> </a:t>
            </a:r>
            <a:r>
              <a:rPr lang="en-US" sz="2600" dirty="0" err="1"/>
              <a:t>çox</a:t>
            </a:r>
            <a:r>
              <a:rPr lang="en-US" sz="2600" dirty="0"/>
              <a:t> </a:t>
            </a:r>
            <a:r>
              <a:rPr lang="en-US" sz="2600" dirty="0" err="1"/>
              <a:t>rast</a:t>
            </a:r>
            <a:r>
              <a:rPr lang="en-US" sz="2600" dirty="0"/>
              <a:t> </a:t>
            </a:r>
            <a:r>
              <a:rPr lang="en-US" sz="2600" dirty="0" err="1"/>
              <a:t>gəlir</a:t>
            </a:r>
            <a:r>
              <a:rPr lang="en-US" sz="2600" dirty="0"/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800" dirty="0"/>
              <a:t>Diaqnostikası</a:t>
            </a:r>
            <a:endParaRPr lang="en-US" sz="3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68760"/>
            <a:ext cx="10515600" cy="49082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err="1">
                <a:solidFill>
                  <a:srgbClr val="0070C0"/>
                </a:solidFill>
              </a:rPr>
              <a:t>Aşağıdakı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hallarda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xoralı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kolitdən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şübhələnmək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lazımdır</a:t>
            </a:r>
            <a:endParaRPr lang="en-US" sz="3200" b="1" dirty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az-Latn-AZ" sz="3200" dirty="0"/>
              <a:t> </a:t>
            </a:r>
            <a:r>
              <a:rPr lang="en-US" dirty="0" err="1"/>
              <a:t>Diareyası</a:t>
            </a:r>
            <a:r>
              <a:rPr lang="en-US" dirty="0"/>
              <a:t> </a:t>
            </a:r>
            <a:r>
              <a:rPr lang="en-US" dirty="0" err="1"/>
              <a:t>olanlar</a:t>
            </a:r>
            <a:r>
              <a:rPr lang="en-US" dirty="0"/>
              <a:t>, </a:t>
            </a:r>
            <a:r>
              <a:rPr lang="en-US" dirty="0" err="1"/>
              <a:t>xüsusən</a:t>
            </a:r>
            <a:r>
              <a:rPr lang="en-US" dirty="0"/>
              <a:t> 4 </a:t>
            </a:r>
            <a:r>
              <a:rPr lang="en-US" dirty="0" err="1"/>
              <a:t>həftədən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davam</a:t>
            </a:r>
            <a:r>
              <a:rPr lang="en-US" dirty="0"/>
              <a:t> </a:t>
            </a:r>
            <a:r>
              <a:rPr lang="en-US" dirty="0" err="1"/>
              <a:t>edən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qanlı</a:t>
            </a:r>
            <a:r>
              <a:rPr lang="en-US" dirty="0"/>
              <a:t> </a:t>
            </a:r>
            <a:r>
              <a:rPr lang="en-US" dirty="0" err="1"/>
              <a:t>ishalla</a:t>
            </a:r>
            <a:r>
              <a:rPr lang="en-US" dirty="0"/>
              <a:t>, </a:t>
            </a:r>
            <a:r>
              <a:rPr lang="en-US" dirty="0" err="1"/>
              <a:t>tenezmlərlə</a:t>
            </a:r>
            <a:r>
              <a:rPr lang="en-US" dirty="0"/>
              <a:t>, </a:t>
            </a:r>
            <a:r>
              <a:rPr lang="en-US" dirty="0" err="1"/>
              <a:t>qarın</a:t>
            </a:r>
            <a:r>
              <a:rPr lang="en-US" dirty="0"/>
              <a:t> </a:t>
            </a:r>
            <a:r>
              <a:rPr lang="en-US" dirty="0" err="1"/>
              <a:t>ağrıları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hərarətlə</a:t>
            </a:r>
            <a:r>
              <a:rPr lang="en-US" dirty="0"/>
              <a:t> </a:t>
            </a:r>
            <a:r>
              <a:rPr lang="en-US" dirty="0" err="1"/>
              <a:t>müşayət</a:t>
            </a:r>
            <a:r>
              <a:rPr lang="en-US" dirty="0"/>
              <a:t> </a:t>
            </a:r>
            <a:r>
              <a:rPr lang="en-US" dirty="0" err="1"/>
              <a:t>olunan</a:t>
            </a:r>
            <a:r>
              <a:rPr lang="en-US" dirty="0"/>
              <a:t> </a:t>
            </a:r>
            <a:r>
              <a:rPr lang="en-US" dirty="0" err="1"/>
              <a:t>hallar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dirty="0"/>
              <a:t> </a:t>
            </a:r>
            <a:r>
              <a:rPr lang="en-US" dirty="0" err="1"/>
              <a:t>Ailə</a:t>
            </a:r>
            <a:r>
              <a:rPr lang="en-US" dirty="0"/>
              <a:t> </a:t>
            </a:r>
            <a:r>
              <a:rPr lang="en-US" dirty="0" err="1"/>
              <a:t>anamnezi</a:t>
            </a: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 </a:t>
            </a:r>
            <a:r>
              <a:rPr lang="en-US" dirty="0" err="1"/>
              <a:t>Kolonoskopiyada</a:t>
            </a:r>
            <a:r>
              <a:rPr lang="en-US" dirty="0"/>
              <a:t> </a:t>
            </a:r>
            <a:r>
              <a:rPr lang="en-US" dirty="0" err="1"/>
              <a:t>rektumda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bununla</a:t>
            </a:r>
            <a:r>
              <a:rPr lang="en-US" dirty="0"/>
              <a:t> </a:t>
            </a:r>
            <a:r>
              <a:rPr lang="en-US" dirty="0" err="1"/>
              <a:t>birlikdə</a:t>
            </a:r>
            <a:r>
              <a:rPr lang="en-US" dirty="0"/>
              <a:t> </a:t>
            </a:r>
            <a:r>
              <a:rPr lang="en-US" dirty="0" err="1"/>
              <a:t>proksimalda</a:t>
            </a:r>
            <a:r>
              <a:rPr lang="en-US" dirty="0"/>
              <a:t> </a:t>
            </a:r>
            <a:r>
              <a:rPr lang="en-US" dirty="0" err="1"/>
              <a:t>olan</a:t>
            </a:r>
            <a:r>
              <a:rPr lang="en-US" dirty="0"/>
              <a:t> </a:t>
            </a:r>
            <a:r>
              <a:rPr lang="en-US" dirty="0" err="1"/>
              <a:t>iltihab</a:t>
            </a:r>
            <a:r>
              <a:rPr lang="en-US" dirty="0"/>
              <a:t>, </a:t>
            </a:r>
            <a:r>
              <a:rPr lang="en-US" dirty="0" err="1"/>
              <a:t>erroziyalar</a:t>
            </a:r>
            <a:r>
              <a:rPr lang="en-US" dirty="0"/>
              <a:t>, </a:t>
            </a:r>
            <a:r>
              <a:rPr lang="en-US" dirty="0" err="1"/>
              <a:t>xoralar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dirty="0"/>
              <a:t> </a:t>
            </a:r>
            <a:r>
              <a:rPr lang="en-US" dirty="0"/>
              <a:t>USM/KT/MRT- </a:t>
            </a:r>
            <a:r>
              <a:rPr lang="en-US" dirty="0" err="1"/>
              <a:t>də</a:t>
            </a:r>
            <a:r>
              <a:rPr lang="en-US" dirty="0"/>
              <a:t> </a:t>
            </a: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divarının</a:t>
            </a:r>
            <a:r>
              <a:rPr lang="en-US" dirty="0"/>
              <a:t> </a:t>
            </a:r>
            <a:r>
              <a:rPr lang="en-US" dirty="0" err="1"/>
              <a:t>qalınlaşması</a:t>
            </a:r>
            <a:r>
              <a:rPr lang="en-US" dirty="0"/>
              <a:t>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 </a:t>
            </a:r>
            <a:r>
              <a:rPr lang="en-US" dirty="0" err="1"/>
              <a:t>Biopsiyada</a:t>
            </a:r>
            <a:r>
              <a:rPr lang="en-US" dirty="0"/>
              <a:t> </a:t>
            </a:r>
            <a:r>
              <a:rPr lang="en-US" dirty="0" err="1"/>
              <a:t>kolit</a:t>
            </a:r>
            <a:r>
              <a:rPr lang="en-US" dirty="0"/>
              <a:t> </a:t>
            </a:r>
            <a:r>
              <a:rPr lang="az-Latn-AZ" dirty="0"/>
              <a:t>əlamətləri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Diaqnostikası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i="1" dirty="0" err="1">
                <a:solidFill>
                  <a:srgbClr val="0070C0"/>
                </a:solidFill>
              </a:rPr>
              <a:t>Dəqiqləşdirmə</a:t>
            </a:r>
            <a:endParaRPr lang="az-Latn-AZ" sz="3600" b="1" i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Xoralı</a:t>
            </a:r>
            <a:r>
              <a:rPr lang="en-US" dirty="0"/>
              <a:t> </a:t>
            </a:r>
            <a:r>
              <a:rPr lang="en-US" dirty="0" err="1"/>
              <a:t>kolitin</a:t>
            </a:r>
            <a:r>
              <a:rPr lang="en-US" dirty="0"/>
              <a:t> </a:t>
            </a:r>
            <a:r>
              <a:rPr lang="en-US" dirty="0" err="1"/>
              <a:t>spesifik</a:t>
            </a:r>
            <a:r>
              <a:rPr lang="en-US" dirty="0"/>
              <a:t> </a:t>
            </a:r>
            <a:r>
              <a:rPr lang="en-US" dirty="0" err="1"/>
              <a:t>klinik</a:t>
            </a:r>
            <a:r>
              <a:rPr lang="en-US" dirty="0"/>
              <a:t>, </a:t>
            </a:r>
            <a:r>
              <a:rPr lang="en-US" dirty="0" err="1"/>
              <a:t>laborator</a:t>
            </a:r>
            <a:r>
              <a:rPr lang="en-US" dirty="0"/>
              <a:t>, </a:t>
            </a:r>
            <a:r>
              <a:rPr lang="en-US" dirty="0" err="1"/>
              <a:t>görüntüləmə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biopsiya</a:t>
            </a:r>
            <a:r>
              <a:rPr lang="en-US" dirty="0"/>
              <a:t> </a:t>
            </a:r>
            <a:r>
              <a:rPr lang="en-US" dirty="0" err="1"/>
              <a:t>əlaməti</a:t>
            </a:r>
            <a:r>
              <a:rPr lang="en-US" dirty="0"/>
              <a:t> </a:t>
            </a:r>
            <a:r>
              <a:rPr lang="en-US" dirty="0" err="1"/>
              <a:t>olmadığına</a:t>
            </a:r>
            <a:r>
              <a:rPr lang="en-US" dirty="0"/>
              <a:t> </a:t>
            </a:r>
            <a:r>
              <a:rPr lang="en-US" dirty="0" err="1"/>
              <a:t>görə</a:t>
            </a:r>
            <a:r>
              <a:rPr lang="en-US" dirty="0"/>
              <a:t> </a:t>
            </a:r>
            <a:r>
              <a:rPr lang="en-US" dirty="0" err="1"/>
              <a:t>diaqnoz</a:t>
            </a:r>
            <a:r>
              <a:rPr lang="en-US" dirty="0"/>
              <a:t> </a:t>
            </a:r>
            <a:r>
              <a:rPr lang="en-US" dirty="0" err="1"/>
              <a:t>kriteriyalar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dif</a:t>
            </a:r>
            <a:r>
              <a:rPr lang="az-Latn-AZ" dirty="0"/>
              <a:t>f</a:t>
            </a:r>
            <a:r>
              <a:rPr lang="en-US" dirty="0" err="1"/>
              <a:t>erensial</a:t>
            </a:r>
            <a:r>
              <a:rPr lang="en-US" dirty="0"/>
              <a:t> di</a:t>
            </a:r>
            <a:r>
              <a:rPr lang="az-Latn-AZ" dirty="0"/>
              <a:t>a</a:t>
            </a:r>
            <a:r>
              <a:rPr lang="en-US" dirty="0" err="1"/>
              <a:t>qnoza</a:t>
            </a:r>
            <a:r>
              <a:rPr lang="en-US" dirty="0"/>
              <a:t> </a:t>
            </a:r>
            <a:r>
              <a:rPr lang="en-US" dirty="0" err="1"/>
              <a:t>əsaslanaraq</a:t>
            </a:r>
            <a:r>
              <a:rPr lang="en-US" dirty="0"/>
              <a:t> </a:t>
            </a:r>
            <a:r>
              <a:rPr lang="en-US" dirty="0" err="1"/>
              <a:t>qoyulur</a:t>
            </a:r>
            <a:r>
              <a:rPr lang="en-US" dirty="0"/>
              <a:t>. Ona </a:t>
            </a:r>
            <a:r>
              <a:rPr lang="en-US" dirty="0" err="1"/>
              <a:t>görə</a:t>
            </a:r>
            <a:r>
              <a:rPr lang="en-US" dirty="0"/>
              <a:t> </a:t>
            </a:r>
            <a:r>
              <a:rPr lang="en-US" dirty="0" err="1"/>
              <a:t>də</a:t>
            </a:r>
            <a:r>
              <a:rPr lang="en-US" dirty="0"/>
              <a:t>, </a:t>
            </a:r>
            <a:r>
              <a:rPr lang="en-US" dirty="0" err="1"/>
              <a:t>xəstələrə</a:t>
            </a:r>
            <a:r>
              <a:rPr lang="en-US" dirty="0"/>
              <a:t> </a:t>
            </a:r>
            <a:r>
              <a:rPr lang="en-US" dirty="0" err="1"/>
              <a:t>geniş</a:t>
            </a:r>
            <a:r>
              <a:rPr lang="en-US" dirty="0"/>
              <a:t> </a:t>
            </a:r>
            <a:r>
              <a:rPr lang="en-US" dirty="0" err="1"/>
              <a:t>müayinələr</a:t>
            </a:r>
            <a:r>
              <a:rPr lang="en-US" dirty="0"/>
              <a:t> </a:t>
            </a:r>
            <a:r>
              <a:rPr lang="en-US" dirty="0" err="1"/>
              <a:t>aparmaq</a:t>
            </a:r>
            <a:r>
              <a:rPr lang="en-US" dirty="0"/>
              <a:t> </a:t>
            </a:r>
            <a:r>
              <a:rPr lang="en-US" dirty="0" err="1"/>
              <a:t>lazım</a:t>
            </a:r>
            <a:r>
              <a:rPr lang="en-US" dirty="0"/>
              <a:t> </a:t>
            </a:r>
            <a:r>
              <a:rPr lang="en-US" dirty="0" err="1"/>
              <a:t>gəlir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Diaqnostikası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1591539"/>
              </p:ext>
            </p:extLst>
          </p:nvPr>
        </p:nvGraphicFramePr>
        <p:xfrm>
          <a:off x="911424" y="1196752"/>
          <a:ext cx="10652228" cy="5046086"/>
        </p:xfrm>
        <a:graphic>
          <a:graphicData uri="http://schemas.openxmlformats.org/drawingml/2006/table">
            <a:tbl>
              <a:tblPr/>
              <a:tblGrid>
                <a:gridCol w="3024336">
                  <a:extLst>
                    <a:ext uri="{9D8B030D-6E8A-4147-A177-3AD203B41FA5}">
                      <a16:colId xmlns:a16="http://schemas.microsoft.com/office/drawing/2014/main" val="1842895698"/>
                    </a:ext>
                  </a:extLst>
                </a:gridCol>
                <a:gridCol w="7627892">
                  <a:extLst>
                    <a:ext uri="{9D8B030D-6E8A-4147-A177-3AD203B41FA5}">
                      <a16:colId xmlns:a16="http://schemas.microsoft.com/office/drawing/2014/main" val="4213079633"/>
                    </a:ext>
                  </a:extLst>
                </a:gridCol>
              </a:tblGrid>
              <a:tr h="2520280">
                <a:tc>
                  <a:txBody>
                    <a:bodyPr/>
                    <a:lstStyle/>
                    <a:p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Laborator</a:t>
                      </a:r>
                      <a:endParaRPr lang="en-US" sz="20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EÇS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artması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albumin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azalması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steatoreyya</a:t>
                      </a:r>
                      <a:endParaRPr lang="en-US" sz="20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Nəcis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analizi</a:t>
                      </a:r>
                      <a:endParaRPr lang="en-US" sz="20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0639" marR="70639" marT="70639" marB="7063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Laborator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müayinələrdə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iltihab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malabsorbsiya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anemiya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əlamətləri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görünə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bilir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EÇS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artması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steatorreya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albumin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azlması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s. Bu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əlamətlərin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heç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biri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spesifik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deyil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r>
                        <a:rPr lang="en-US" sz="13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US" sz="1600" b="1" i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Nəcis</a:t>
                      </a:r>
                      <a:r>
                        <a:rPr lang="en-US" sz="1600" b="1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i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analizi</a:t>
                      </a:r>
                      <a:r>
                        <a:rPr lang="en-US" sz="1600" b="1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i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vacib</a:t>
                      </a:r>
                      <a:r>
                        <a:rPr lang="en-US" sz="1600" b="1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i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müayinədir</a:t>
                      </a:r>
                      <a:r>
                        <a:rPr lang="en-US" sz="1600" b="1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1" i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infeksion</a:t>
                      </a:r>
                      <a:r>
                        <a:rPr lang="en-US" sz="1600" b="1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i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diarreyanın</a:t>
                      </a:r>
                      <a:r>
                        <a:rPr lang="en-US" sz="1600" b="1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600" b="1" i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bakterial</a:t>
                      </a:r>
                      <a:r>
                        <a:rPr lang="en-US" sz="1600" b="1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1" i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parazitar</a:t>
                      </a:r>
                      <a:r>
                        <a:rPr lang="en-US" sz="1600" b="1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i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600" b="1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s) </a:t>
                      </a:r>
                      <a:r>
                        <a:rPr lang="en-US" sz="1600" b="1" i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inkarı</a:t>
                      </a:r>
                      <a:r>
                        <a:rPr lang="en-US" sz="1600" b="1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i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üçün</a:t>
                      </a:r>
                      <a:r>
                        <a:rPr lang="en-US" sz="1600" b="1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i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aparılır</a:t>
                      </a:r>
                      <a:r>
                        <a:rPr lang="en-US" sz="1600" b="1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70639" marR="70639" marT="70639" marB="7063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343139"/>
                  </a:ext>
                </a:extLst>
              </a:tr>
              <a:tr h="2525806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Görüntüləmə</a:t>
                      </a:r>
                      <a:endParaRPr lang="en-US" sz="2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0639" marR="70639" marT="70639" marB="7063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USM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xoralı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kolit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diaqnostikasında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əhəmiyyəti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yoxdur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Qaraciyər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digər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parenximatoz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orqanlardakı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dəyişikliyi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göstərə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bilər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KT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xoralı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kolitdə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ağırlaşmaların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diaqnostikasında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differensial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diaqnostikada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istifadə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edilir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Adətən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divarının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diffuz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qalınlaşması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ödemi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görünə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bilir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spesifik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deyil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İrriqoskopiya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hazırda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geniş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istifadə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edilmir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70639" marR="70639" marT="70639" marB="7063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13607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68585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id="{352C7E0D-6B98-4A5A-92B3-9FAE13EA9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1056" y="47624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 sz="2000" b="1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7659" name="Text Box 11">
            <a:extLst>
              <a:ext uri="{FF2B5EF4-FFF2-40B4-BE49-F238E27FC236}">
                <a16:creationId xmlns:a16="http://schemas.microsoft.com/office/drawing/2014/main" id="{4D7DF60F-D9A5-465D-9F28-5B0A08AAB7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1036249"/>
            <a:ext cx="11161240" cy="169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indent="0"/>
            <a:r>
              <a:rPr lang="en-US" b="1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Kolonoskopiya</a:t>
            </a:r>
            <a:r>
              <a:rPr lang="en-US" b="1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b="1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biopsiya</a:t>
            </a:r>
            <a:r>
              <a:rPr lang="en-US" b="1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xoralı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kolit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diaqnostikasında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mütləq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müayinədir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Kolonoskopiya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kəskinləşmə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fazasında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xüsusən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də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dilatasiya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olanlarda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perforasiya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törədə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bildiyini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nəzərəalaraq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belə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hallarda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məhdud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şəkildə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rektosiqmoid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bölgəyə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baxılır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biopsiya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alınır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Bağırsağın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tam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müayinəsi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kəskin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faza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söndükdən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sonra</a:t>
            </a:r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aparılır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US" dirty="0"/>
            </a:br>
            <a:endParaRPr lang="en-US" altLang="en-US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29" y="3403878"/>
            <a:ext cx="3168353" cy="254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752" y="3419758"/>
            <a:ext cx="3144109" cy="251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0" y="3386086"/>
            <a:ext cx="2448271" cy="2560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4" name="Picture 6" descr="ÐÐ°ÑÑÐ¸Ð½ÐºÐ¸ Ð¿Ð¾ Ð·Ð°Ð¿ÑÐ¾ÑÑ colonoscopy ulcerative coliti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310" y="3419758"/>
            <a:ext cx="2627291" cy="2527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5680" y="-92250"/>
            <a:ext cx="5862851" cy="835878"/>
          </a:xfrm>
        </p:spPr>
        <p:txBody>
          <a:bodyPr>
            <a:normAutofit/>
          </a:bodyPr>
          <a:lstStyle/>
          <a:p>
            <a:r>
              <a:rPr lang="az-Latn-AZ" altLang="en-US" sz="3600" dirty="0"/>
              <a:t>Diaqnostikası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5051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Diaqnostikası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556792"/>
            <a:ext cx="10515600" cy="4620171"/>
          </a:xfrm>
        </p:spPr>
        <p:txBody>
          <a:bodyPr/>
          <a:lstStyle/>
          <a:p>
            <a:r>
              <a:rPr lang="en-US" b="1" dirty="0" err="1"/>
              <a:t>Aşağıdakı</a:t>
            </a:r>
            <a:r>
              <a:rPr lang="en-US" b="1" dirty="0"/>
              <a:t> </a:t>
            </a:r>
            <a:r>
              <a:rPr lang="en-US" b="1" dirty="0" err="1"/>
              <a:t>kriteriyalara</a:t>
            </a:r>
            <a:r>
              <a:rPr lang="en-US" b="1" dirty="0"/>
              <a:t> </a:t>
            </a:r>
            <a:r>
              <a:rPr lang="en-US" b="1" dirty="0" err="1"/>
              <a:t>əsasən</a:t>
            </a:r>
            <a:r>
              <a:rPr lang="en-US" b="1" dirty="0"/>
              <a:t> </a:t>
            </a:r>
            <a:r>
              <a:rPr lang="en-US" dirty="0" err="1"/>
              <a:t>xoralı</a:t>
            </a:r>
            <a:r>
              <a:rPr lang="en-US" dirty="0"/>
              <a:t> </a:t>
            </a:r>
            <a:r>
              <a:rPr lang="en-US" dirty="0" err="1"/>
              <a:t>kolit</a:t>
            </a:r>
            <a:r>
              <a:rPr lang="en-US" dirty="0"/>
              <a:t> di</a:t>
            </a:r>
            <a:r>
              <a:rPr lang="az-Latn-AZ" dirty="0"/>
              <a:t>a</a:t>
            </a:r>
            <a:r>
              <a:rPr lang="en-US" dirty="0" err="1"/>
              <a:t>qnozu</a:t>
            </a:r>
            <a:r>
              <a:rPr lang="en-US" dirty="0"/>
              <a:t> </a:t>
            </a:r>
            <a:r>
              <a:rPr lang="en-US" dirty="0" err="1"/>
              <a:t>qoyulur</a:t>
            </a:r>
            <a:r>
              <a:rPr lang="en-US" dirty="0"/>
              <a:t>:</a:t>
            </a:r>
            <a:endParaRPr lang="az-Latn-AZ" dirty="0"/>
          </a:p>
          <a:p>
            <a:endParaRPr lang="en-US" dirty="0"/>
          </a:p>
          <a:p>
            <a:r>
              <a:rPr lang="en-US" dirty="0" err="1"/>
              <a:t>Diarreya</a:t>
            </a:r>
            <a:r>
              <a:rPr lang="en-US" dirty="0"/>
              <a:t>, 4 </a:t>
            </a:r>
            <a:r>
              <a:rPr lang="en-US" dirty="0" err="1"/>
              <a:t>həftədən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davam</a:t>
            </a:r>
            <a:r>
              <a:rPr lang="en-US" dirty="0"/>
              <a:t> </a:t>
            </a:r>
            <a:r>
              <a:rPr lang="en-US" dirty="0" err="1"/>
              <a:t>edən</a:t>
            </a:r>
            <a:r>
              <a:rPr lang="en-US" dirty="0"/>
              <a:t>, </a:t>
            </a:r>
            <a:r>
              <a:rPr lang="en-US" dirty="0" err="1"/>
              <a:t>qanlı</a:t>
            </a:r>
            <a:r>
              <a:rPr lang="en-US" dirty="0"/>
              <a:t> </a:t>
            </a:r>
            <a:r>
              <a:rPr lang="en-US" dirty="0" err="1"/>
              <a:t>ola</a:t>
            </a:r>
            <a:r>
              <a:rPr lang="en-US" dirty="0"/>
              <a:t> </a:t>
            </a:r>
            <a:r>
              <a:rPr lang="en-US" dirty="0" err="1"/>
              <a:t>bilər</a:t>
            </a:r>
            <a:endParaRPr lang="en-US" dirty="0"/>
          </a:p>
          <a:p>
            <a:r>
              <a:rPr lang="en-US" dirty="0" err="1"/>
              <a:t>Ağrı</a:t>
            </a:r>
            <a:r>
              <a:rPr lang="en-US" dirty="0"/>
              <a:t>, </a:t>
            </a:r>
            <a:r>
              <a:rPr lang="en-US" dirty="0" err="1"/>
              <a:t>tenezmlər</a:t>
            </a:r>
            <a:r>
              <a:rPr lang="en-US" dirty="0"/>
              <a:t>, </a:t>
            </a:r>
            <a:r>
              <a:rPr lang="en-US" dirty="0" err="1"/>
              <a:t>hərarət</a:t>
            </a:r>
            <a:r>
              <a:rPr lang="en-US" dirty="0"/>
              <a:t>, </a:t>
            </a:r>
            <a:r>
              <a:rPr lang="en-US" dirty="0" err="1"/>
              <a:t>arıqlama</a:t>
            </a:r>
            <a:r>
              <a:rPr lang="en-US" dirty="0"/>
              <a:t>, </a:t>
            </a:r>
            <a:r>
              <a:rPr lang="en-US" dirty="0" err="1"/>
              <a:t>anemiya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s </a:t>
            </a:r>
            <a:r>
              <a:rPr lang="en-US" dirty="0" err="1"/>
              <a:t>toksik</a:t>
            </a:r>
            <a:r>
              <a:rPr lang="en-US" dirty="0"/>
              <a:t> </a:t>
            </a:r>
            <a:r>
              <a:rPr lang="en-US" dirty="0" err="1"/>
              <a:t>əlamətlər</a:t>
            </a:r>
            <a:r>
              <a:rPr lang="en-US" dirty="0"/>
              <a:t> </a:t>
            </a:r>
            <a:r>
              <a:rPr lang="en-US" dirty="0" err="1"/>
              <a:t>ola</a:t>
            </a:r>
            <a:r>
              <a:rPr lang="en-US" dirty="0"/>
              <a:t> </a:t>
            </a:r>
            <a:r>
              <a:rPr lang="en-US" dirty="0" err="1"/>
              <a:t>bilər</a:t>
            </a:r>
            <a:endParaRPr lang="en-US" dirty="0"/>
          </a:p>
          <a:p>
            <a:r>
              <a:rPr lang="en-US" dirty="0" err="1"/>
              <a:t>Kolonoskopiyada</a:t>
            </a:r>
            <a:r>
              <a:rPr lang="en-US" dirty="0"/>
              <a:t> </a:t>
            </a:r>
            <a:r>
              <a:rPr lang="en-US" dirty="0" err="1"/>
              <a:t>proktit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kolit</a:t>
            </a:r>
            <a:endParaRPr lang="en-US" dirty="0"/>
          </a:p>
          <a:p>
            <a:r>
              <a:rPr lang="en-US" dirty="0" err="1"/>
              <a:t>Biopsiyada</a:t>
            </a:r>
            <a:r>
              <a:rPr lang="en-US" dirty="0"/>
              <a:t> </a:t>
            </a:r>
            <a:r>
              <a:rPr lang="en-US" dirty="0" err="1"/>
              <a:t>iltihab</a:t>
            </a:r>
            <a:r>
              <a:rPr lang="en-US" dirty="0"/>
              <a:t> </a:t>
            </a:r>
            <a:r>
              <a:rPr lang="en-US" dirty="0" err="1"/>
              <a:t>əlamətləri</a:t>
            </a:r>
            <a:endParaRPr lang="en-US" dirty="0"/>
          </a:p>
          <a:p>
            <a:r>
              <a:rPr lang="en-US" dirty="0" err="1"/>
              <a:t>Digər</a:t>
            </a:r>
            <a:r>
              <a:rPr lang="en-US" dirty="0"/>
              <a:t> </a:t>
            </a:r>
            <a:r>
              <a:rPr lang="en-US" dirty="0" err="1"/>
              <a:t>kolitlərin</a:t>
            </a:r>
            <a:r>
              <a:rPr lang="en-US" dirty="0"/>
              <a:t> ink</a:t>
            </a:r>
            <a:r>
              <a:rPr lang="az-Latn-AZ" dirty="0"/>
              <a:t>arı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0395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i="1" dirty="0" err="1"/>
              <a:t>Differensial</a:t>
            </a:r>
            <a:r>
              <a:rPr lang="en-US" sz="3000" i="1" dirty="0"/>
              <a:t> </a:t>
            </a:r>
            <a:r>
              <a:rPr lang="en-US" sz="3000" i="1" dirty="0" err="1"/>
              <a:t>diaqno</a:t>
            </a:r>
            <a:r>
              <a:rPr lang="az-Latn-AZ" sz="3000" i="1" dirty="0"/>
              <a:t>stika</a:t>
            </a:r>
            <a:endParaRPr lang="en-US" sz="3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b="1" dirty="0" err="1"/>
              <a:t>Xoralı</a:t>
            </a:r>
            <a:r>
              <a:rPr lang="en-US" b="1" dirty="0"/>
              <a:t> </a:t>
            </a:r>
            <a:r>
              <a:rPr lang="en-US" b="1" dirty="0" err="1"/>
              <a:t>koliti</a:t>
            </a:r>
            <a:r>
              <a:rPr lang="en-US" b="1" dirty="0"/>
              <a:t> </a:t>
            </a:r>
            <a:r>
              <a:rPr lang="en-US" dirty="0"/>
              <a:t>ilk </a:t>
            </a:r>
            <a:r>
              <a:rPr lang="en-US" dirty="0" err="1"/>
              <a:t>növbədə</a:t>
            </a:r>
            <a:r>
              <a:rPr lang="en-US" dirty="0"/>
              <a:t> </a:t>
            </a:r>
            <a:r>
              <a:rPr lang="en-US" dirty="0" err="1"/>
              <a:t>infeksion</a:t>
            </a:r>
            <a:r>
              <a:rPr lang="en-US" dirty="0"/>
              <a:t>, </a:t>
            </a:r>
            <a:r>
              <a:rPr lang="en-US" dirty="0" err="1"/>
              <a:t>Kron</a:t>
            </a:r>
            <a:r>
              <a:rPr lang="en-US" dirty="0"/>
              <a:t>, CMV, </a:t>
            </a:r>
            <a:r>
              <a:rPr lang="en-US" dirty="0" err="1"/>
              <a:t>işemik</a:t>
            </a:r>
            <a:r>
              <a:rPr lang="en-US" dirty="0"/>
              <a:t>, </a:t>
            </a:r>
            <a:r>
              <a:rPr lang="en-US" dirty="0" err="1"/>
              <a:t>divertikulyar</a:t>
            </a:r>
            <a:r>
              <a:rPr lang="en-US" dirty="0"/>
              <a:t> ,</a:t>
            </a:r>
            <a:r>
              <a:rPr lang="en-US" dirty="0" err="1"/>
              <a:t>medikamentoz</a:t>
            </a:r>
            <a:r>
              <a:rPr lang="en-US" dirty="0"/>
              <a:t>, </a:t>
            </a:r>
            <a:r>
              <a:rPr lang="en-US" dirty="0" err="1"/>
              <a:t>radiasion</a:t>
            </a:r>
            <a:r>
              <a:rPr lang="en-US" dirty="0"/>
              <a:t>, </a:t>
            </a:r>
            <a:r>
              <a:rPr lang="en-US" dirty="0" err="1"/>
              <a:t>eozinofilik</a:t>
            </a:r>
            <a:r>
              <a:rPr lang="en-US" dirty="0"/>
              <a:t> </a:t>
            </a:r>
            <a:r>
              <a:rPr lang="en-US" dirty="0" err="1"/>
              <a:t>kolitlərdən</a:t>
            </a:r>
            <a:r>
              <a:rPr lang="en-US" dirty="0"/>
              <a:t>, </a:t>
            </a:r>
            <a:r>
              <a:rPr lang="en-US" dirty="0" err="1"/>
              <a:t>solitar</a:t>
            </a:r>
            <a:r>
              <a:rPr lang="en-US" dirty="0"/>
              <a:t> </a:t>
            </a:r>
            <a:r>
              <a:rPr lang="en-US" dirty="0" err="1"/>
              <a:t>rektal</a:t>
            </a:r>
            <a:r>
              <a:rPr lang="en-US" dirty="0"/>
              <a:t> </a:t>
            </a:r>
            <a:r>
              <a:rPr lang="en-US" dirty="0" err="1"/>
              <a:t>xoradan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bədxassəli</a:t>
            </a:r>
            <a:r>
              <a:rPr lang="en-US" dirty="0"/>
              <a:t> </a:t>
            </a:r>
            <a:r>
              <a:rPr lang="en-US" dirty="0" err="1"/>
              <a:t>törəmələrdən</a:t>
            </a:r>
            <a:r>
              <a:rPr lang="en-US" dirty="0"/>
              <a:t> </a:t>
            </a:r>
            <a:r>
              <a:rPr lang="en-US" dirty="0" err="1"/>
              <a:t>fərqləndirmək</a:t>
            </a:r>
            <a:r>
              <a:rPr lang="en-US" dirty="0"/>
              <a:t> </a:t>
            </a:r>
            <a:r>
              <a:rPr lang="en-US" dirty="0" err="1"/>
              <a:t>lazımdır</a:t>
            </a:r>
            <a:r>
              <a:rPr lang="en-US" dirty="0"/>
              <a:t>.</a:t>
            </a:r>
            <a:endParaRPr lang="az-Latn-AZ" sz="2400" dirty="0"/>
          </a:p>
        </p:txBody>
      </p:sp>
      <p:pic>
        <p:nvPicPr>
          <p:cNvPr id="1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132" y="1628800"/>
            <a:ext cx="4476750" cy="4060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79586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i="1" dirty="0" err="1"/>
              <a:t>Differensial</a:t>
            </a:r>
            <a:r>
              <a:rPr lang="en-US" sz="3000" i="1" dirty="0"/>
              <a:t> </a:t>
            </a:r>
            <a:r>
              <a:rPr lang="en-US" sz="3000" i="1" dirty="0" err="1"/>
              <a:t>diaqno</a:t>
            </a:r>
            <a:r>
              <a:rPr lang="az-Latn-AZ" sz="3000" i="1" dirty="0"/>
              <a:t>stika</a:t>
            </a:r>
            <a:endParaRPr lang="en-US" sz="3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3200" b="1" dirty="0"/>
          </a:p>
          <a:p>
            <a:pPr marL="0" indent="0">
              <a:buNone/>
            </a:pPr>
            <a:r>
              <a:rPr lang="en-US" sz="3200" b="1" dirty="0" err="1"/>
              <a:t>İnfeksion</a:t>
            </a:r>
            <a:r>
              <a:rPr lang="en-US" sz="3200" b="1" dirty="0"/>
              <a:t> </a:t>
            </a:r>
            <a:r>
              <a:rPr lang="en-US" sz="3200" b="1" dirty="0" err="1"/>
              <a:t>diarreya</a:t>
            </a:r>
            <a:r>
              <a:rPr lang="en-US" sz="3200" b="1" dirty="0"/>
              <a:t> </a:t>
            </a:r>
            <a:r>
              <a:rPr lang="en-US" sz="2800" dirty="0" err="1"/>
              <a:t>adətən</a:t>
            </a:r>
            <a:r>
              <a:rPr lang="en-US" sz="2800" dirty="0"/>
              <a:t> </a:t>
            </a:r>
            <a:r>
              <a:rPr lang="en-US" sz="2800" dirty="0" err="1"/>
              <a:t>kəskin</a:t>
            </a:r>
            <a:r>
              <a:rPr lang="en-US" sz="2800" dirty="0"/>
              <a:t> </a:t>
            </a:r>
            <a:r>
              <a:rPr lang="en-US" sz="2800" dirty="0" err="1"/>
              <a:t>balayır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endParaRPr lang="az-Latn-AZ" sz="2800" dirty="0"/>
          </a:p>
          <a:p>
            <a:pPr marL="0" indent="0">
              <a:buNone/>
            </a:pPr>
            <a:r>
              <a:rPr lang="en-US" sz="2800" dirty="0" err="1"/>
              <a:t>xəstələri</a:t>
            </a:r>
            <a:r>
              <a:rPr lang="en-US" sz="2800" dirty="0"/>
              <a:t> </a:t>
            </a:r>
            <a:r>
              <a:rPr lang="en-US" sz="2800" dirty="0" err="1"/>
              <a:t>tez</a:t>
            </a:r>
            <a:r>
              <a:rPr lang="en-US" sz="2800" dirty="0"/>
              <a:t> </a:t>
            </a:r>
            <a:r>
              <a:rPr lang="en-US" sz="2800" dirty="0" err="1"/>
              <a:t>bir</a:t>
            </a:r>
            <a:r>
              <a:rPr lang="en-US" sz="2800" dirty="0"/>
              <a:t> </a:t>
            </a:r>
            <a:r>
              <a:rPr lang="en-US" sz="2800" dirty="0" err="1"/>
              <a:t>zamanda</a:t>
            </a:r>
            <a:r>
              <a:rPr lang="en-US" sz="2800" dirty="0"/>
              <a:t> </a:t>
            </a:r>
            <a:r>
              <a:rPr lang="en-US" sz="2800" dirty="0" err="1"/>
              <a:t>ağır</a:t>
            </a:r>
            <a:r>
              <a:rPr lang="en-US" sz="2800" dirty="0"/>
              <a:t> </a:t>
            </a:r>
            <a:r>
              <a:rPr lang="en-US" sz="2800" dirty="0" err="1"/>
              <a:t>vəziyyətə</a:t>
            </a:r>
            <a:r>
              <a:rPr lang="en-US" sz="2800" dirty="0"/>
              <a:t> </a:t>
            </a:r>
            <a:r>
              <a:rPr lang="en-US" sz="2800" dirty="0" err="1"/>
              <a:t>salabilir</a:t>
            </a:r>
            <a:r>
              <a:rPr lang="en-US" sz="2800" dirty="0"/>
              <a:t>. </a:t>
            </a:r>
            <a:endParaRPr lang="az-Latn-AZ" sz="2800" dirty="0"/>
          </a:p>
          <a:p>
            <a:pPr marL="0" indent="0">
              <a:buNone/>
            </a:pPr>
            <a:r>
              <a:rPr lang="en-US" sz="2800" dirty="0" err="1"/>
              <a:t>Nəcisin</a:t>
            </a:r>
            <a:r>
              <a:rPr lang="en-US" sz="2800" dirty="0"/>
              <a:t> </a:t>
            </a:r>
            <a:r>
              <a:rPr lang="en-US" sz="2800" dirty="0" err="1"/>
              <a:t>boyanması</a:t>
            </a:r>
            <a:r>
              <a:rPr lang="en-US" sz="2800" dirty="0"/>
              <a:t>, </a:t>
            </a:r>
            <a:r>
              <a:rPr lang="en-US" sz="2800" dirty="0" err="1"/>
              <a:t>kültürü</a:t>
            </a:r>
            <a:r>
              <a:rPr lang="en-US" sz="2800" dirty="0"/>
              <a:t>, </a:t>
            </a:r>
            <a:r>
              <a:rPr lang="en-US" sz="2800" dirty="0" err="1"/>
              <a:t>mikroskopiyası</a:t>
            </a:r>
            <a:r>
              <a:rPr lang="en-US" sz="2800" dirty="0"/>
              <a:t> </a:t>
            </a:r>
            <a:endParaRPr lang="az-Latn-AZ" sz="2800" dirty="0"/>
          </a:p>
          <a:p>
            <a:pPr marL="0" indent="0">
              <a:buNone/>
            </a:pP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bioptatın</a:t>
            </a:r>
            <a:r>
              <a:rPr lang="en-US" sz="2800" dirty="0"/>
              <a:t> Gram </a:t>
            </a:r>
            <a:r>
              <a:rPr lang="en-US" sz="2800" dirty="0" err="1"/>
              <a:t>boyaması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kültürü</a:t>
            </a:r>
            <a:r>
              <a:rPr lang="az-Latn-AZ" sz="2800" dirty="0"/>
              <a:t> </a:t>
            </a:r>
            <a:r>
              <a:rPr lang="en-US" sz="2800" dirty="0" err="1"/>
              <a:t>aparılmalıdır</a:t>
            </a:r>
            <a:r>
              <a:rPr lang="en-US" sz="2800" dirty="0"/>
              <a:t>. </a:t>
            </a:r>
            <a:endParaRPr lang="az-Latn-AZ" sz="2800" dirty="0"/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674" y="1844824"/>
            <a:ext cx="5287697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67140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543595"/>
          </a:xfrm>
        </p:spPr>
        <p:txBody>
          <a:bodyPr>
            <a:normAutofit/>
          </a:bodyPr>
          <a:lstStyle/>
          <a:p>
            <a:r>
              <a:rPr lang="en-US" sz="3000" i="1" dirty="0" err="1"/>
              <a:t>Differensial</a:t>
            </a:r>
            <a:r>
              <a:rPr lang="en-US" sz="3000" i="1" dirty="0"/>
              <a:t> </a:t>
            </a:r>
            <a:r>
              <a:rPr lang="en-US" sz="3000" i="1" dirty="0" err="1"/>
              <a:t>diaqno</a:t>
            </a:r>
            <a:r>
              <a:rPr lang="az-Latn-AZ" sz="3000" i="1" dirty="0"/>
              <a:t>stika</a:t>
            </a:r>
            <a:endParaRPr lang="en-US" sz="300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>
          <a:xfrm>
            <a:off x="736753" y="1196752"/>
            <a:ext cx="5157787" cy="3121649"/>
          </a:xfrm>
        </p:spPr>
        <p:txBody>
          <a:bodyPr>
            <a:normAutofit/>
          </a:bodyPr>
          <a:lstStyle/>
          <a:p>
            <a:r>
              <a:rPr lang="en-US" dirty="0" err="1"/>
              <a:t>Radiasion</a:t>
            </a:r>
            <a:r>
              <a:rPr lang="en-US" dirty="0"/>
              <a:t> </a:t>
            </a:r>
            <a:r>
              <a:rPr lang="en-US" dirty="0" err="1"/>
              <a:t>kolit</a:t>
            </a:r>
            <a:r>
              <a:rPr lang="en-US" b="0" dirty="0"/>
              <a:t> </a:t>
            </a:r>
            <a:r>
              <a:rPr lang="en-US" b="0" i="1" dirty="0" err="1"/>
              <a:t>qarın</a:t>
            </a:r>
            <a:r>
              <a:rPr lang="en-US" b="0" i="1" dirty="0"/>
              <a:t> </a:t>
            </a:r>
            <a:r>
              <a:rPr lang="en-US" b="0" i="1" dirty="0" err="1"/>
              <a:t>və</a:t>
            </a:r>
            <a:r>
              <a:rPr lang="en-US" b="0" i="1" dirty="0"/>
              <a:t> </a:t>
            </a:r>
            <a:r>
              <a:rPr lang="en-US" b="0" i="1" dirty="0" err="1"/>
              <a:t>çanaq</a:t>
            </a:r>
            <a:r>
              <a:rPr lang="en-US" b="0" i="1" dirty="0"/>
              <a:t> </a:t>
            </a:r>
            <a:r>
              <a:rPr lang="en-US" b="0" i="1" dirty="0" err="1"/>
              <a:t>radioterapiyalarından</a:t>
            </a:r>
            <a:r>
              <a:rPr lang="en-US" b="0" i="1" dirty="0"/>
              <a:t> </a:t>
            </a:r>
            <a:r>
              <a:rPr lang="en-US" b="0" dirty="0" err="1"/>
              <a:t>sonra</a:t>
            </a:r>
            <a:r>
              <a:rPr lang="en-US" b="0" dirty="0"/>
              <a:t> </a:t>
            </a:r>
            <a:r>
              <a:rPr lang="en-US" b="0" dirty="0" err="1"/>
              <a:t>meydana</a:t>
            </a:r>
            <a:r>
              <a:rPr lang="en-US" b="0" dirty="0"/>
              <a:t> </a:t>
            </a:r>
            <a:r>
              <a:rPr lang="en-US" b="0" dirty="0" err="1"/>
              <a:t>gəlir</a:t>
            </a:r>
            <a:r>
              <a:rPr lang="en-US" b="0" dirty="0"/>
              <a:t> </a:t>
            </a:r>
            <a:r>
              <a:rPr lang="en-US" b="0" dirty="0" err="1"/>
              <a:t>və</a:t>
            </a:r>
            <a:r>
              <a:rPr lang="en-US" b="0" dirty="0"/>
              <a:t> </a:t>
            </a:r>
            <a:r>
              <a:rPr lang="en-US" b="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endoskopik</a:t>
            </a:r>
            <a:r>
              <a:rPr lang="en-US" b="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olaraq</a:t>
            </a:r>
            <a:r>
              <a:rPr lang="en-US" b="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xoralı</a:t>
            </a:r>
            <a:r>
              <a:rPr lang="en-US" b="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koliti</a:t>
            </a:r>
            <a:r>
              <a:rPr lang="en-US" b="0" dirty="0"/>
              <a:t> </a:t>
            </a:r>
            <a:r>
              <a:rPr lang="en-US" b="0" dirty="0" err="1"/>
              <a:t>xatırladır</a:t>
            </a:r>
            <a:endParaRPr lang="en-US" b="0" dirty="0"/>
          </a:p>
          <a:p>
            <a:pPr>
              <a:buBlip>
                <a:blip r:embed="rId2"/>
              </a:buBlip>
            </a:pPr>
            <a:r>
              <a:rPr lang="en-US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Anamnezdə</a:t>
            </a:r>
            <a:r>
              <a:rPr lang="en-US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0" dirty="0"/>
              <a:t>- </a:t>
            </a:r>
            <a:r>
              <a:rPr lang="en-US" b="0" dirty="0" err="1"/>
              <a:t>radioterapiya</a:t>
            </a:r>
            <a:r>
              <a:rPr lang="en-US" b="0" dirty="0"/>
              <a:t> </a:t>
            </a:r>
          </a:p>
          <a:p>
            <a:pPr>
              <a:buBlip>
                <a:blip r:embed="rId2"/>
              </a:buBlip>
            </a:pPr>
            <a:r>
              <a:rPr lang="en-US" b="0" dirty="0"/>
              <a:t> </a:t>
            </a:r>
            <a:r>
              <a:rPr lang="en-US" b="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Biopsiyada</a:t>
            </a:r>
            <a:r>
              <a:rPr lang="en-US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0" dirty="0"/>
              <a:t>– </a:t>
            </a:r>
            <a:r>
              <a:rPr lang="en-US" b="0" dirty="0" err="1"/>
              <a:t>eozinofilik</a:t>
            </a:r>
            <a:r>
              <a:rPr lang="en-US" b="0" dirty="0"/>
              <a:t> </a:t>
            </a:r>
            <a:r>
              <a:rPr lang="en-US" b="0" dirty="0" err="1"/>
              <a:t>infiltratlar</a:t>
            </a:r>
            <a:r>
              <a:rPr lang="en-US" b="0" dirty="0"/>
              <a:t>, </a:t>
            </a:r>
            <a:r>
              <a:rPr lang="en-US" b="0" dirty="0" err="1"/>
              <a:t>epitelialatipiya,fibroz</a:t>
            </a:r>
            <a:r>
              <a:rPr lang="en-US" b="0" dirty="0"/>
              <a:t> </a:t>
            </a:r>
            <a:r>
              <a:rPr lang="en-US" b="0" dirty="0" err="1"/>
              <a:t>və</a:t>
            </a:r>
            <a:r>
              <a:rPr lang="en-US" b="0" dirty="0"/>
              <a:t> </a:t>
            </a:r>
            <a:r>
              <a:rPr lang="en-US" b="0" dirty="0" err="1"/>
              <a:t>kapilya</a:t>
            </a:r>
            <a:r>
              <a:rPr lang="az-Latn-AZ" b="0" dirty="0"/>
              <a:t>r</a:t>
            </a:r>
            <a:r>
              <a:rPr lang="en-US" b="0" dirty="0"/>
              <a:t> </a:t>
            </a:r>
            <a:r>
              <a:rPr lang="en-US" b="0" dirty="0" err="1"/>
              <a:t>telenagioektaziya</a:t>
            </a:r>
            <a:r>
              <a:rPr lang="en-US" b="0" dirty="0"/>
              <a:t> </a:t>
            </a:r>
            <a:endParaRPr lang="az-Latn-AZ" b="0" dirty="0"/>
          </a:p>
        </p:txBody>
      </p:sp>
      <p:pic>
        <p:nvPicPr>
          <p:cNvPr id="1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28049" y="4437112"/>
            <a:ext cx="4832244" cy="1668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Placeholder 10"/>
          <p:cNvSpPr>
            <a:spLocks noGrp="1"/>
          </p:cNvSpPr>
          <p:nvPr>
            <p:ph type="body" sz="quarter" idx="3"/>
          </p:nvPr>
        </p:nvSpPr>
        <p:spPr>
          <a:xfrm>
            <a:off x="6172200" y="1484784"/>
            <a:ext cx="5183188" cy="1531813"/>
          </a:xfrm>
        </p:spPr>
        <p:txBody>
          <a:bodyPr>
            <a:normAutofit fontScale="85000" lnSpcReduction="20000"/>
          </a:bodyPr>
          <a:lstStyle/>
          <a:p>
            <a:endParaRPr lang="az-Latn-AZ" sz="2300" b="0" dirty="0"/>
          </a:p>
          <a:p>
            <a:pPr algn="r"/>
            <a:r>
              <a:rPr lang="en-US" sz="2600" dirty="0" err="1"/>
              <a:t>Solitar</a:t>
            </a:r>
            <a:r>
              <a:rPr lang="en-US" sz="2600" dirty="0"/>
              <a:t> </a:t>
            </a:r>
            <a:r>
              <a:rPr lang="en-US" sz="2600" dirty="0" err="1"/>
              <a:t>rektal</a:t>
            </a:r>
            <a:r>
              <a:rPr lang="en-US" sz="2600" dirty="0"/>
              <a:t> </a:t>
            </a:r>
            <a:r>
              <a:rPr lang="en-US" sz="2600" dirty="0" err="1"/>
              <a:t>xoraları</a:t>
            </a:r>
            <a:r>
              <a:rPr lang="en-US" sz="2600" dirty="0"/>
              <a:t> </a:t>
            </a:r>
            <a:r>
              <a:rPr lang="en-US" sz="2600" b="0" dirty="0" err="1"/>
              <a:t>xoralı</a:t>
            </a:r>
            <a:r>
              <a:rPr lang="en-US" sz="2600" b="0" dirty="0"/>
              <a:t> </a:t>
            </a:r>
            <a:r>
              <a:rPr lang="en-US" sz="2600" b="0" dirty="0" err="1"/>
              <a:t>koitdən</a:t>
            </a:r>
            <a:r>
              <a:rPr lang="en-US" sz="2600" b="0" dirty="0"/>
              <a:t> </a:t>
            </a:r>
            <a:r>
              <a:rPr lang="en-US" sz="2600" b="0" dirty="0" err="1"/>
              <a:t>fərqləndirmə</a:t>
            </a:r>
            <a:r>
              <a:rPr lang="az-Latn-AZ" sz="2600" b="0" dirty="0"/>
              <a:t> </a:t>
            </a:r>
            <a:r>
              <a:rPr lang="en-US" sz="2600" b="0" dirty="0" err="1"/>
              <a:t>yerləşmə</a:t>
            </a:r>
            <a:r>
              <a:rPr lang="en-US" sz="2600" b="0" dirty="0"/>
              <a:t> </a:t>
            </a:r>
            <a:r>
              <a:rPr lang="en-US" sz="2600" b="0" dirty="0" err="1"/>
              <a:t>yerinə</a:t>
            </a:r>
            <a:r>
              <a:rPr lang="en-US" sz="2600" b="0" dirty="0"/>
              <a:t> </a:t>
            </a:r>
            <a:r>
              <a:rPr lang="en-US" sz="2600" b="0" dirty="0" err="1"/>
              <a:t>görə</a:t>
            </a:r>
            <a:r>
              <a:rPr lang="en-US" sz="2600" b="0" dirty="0"/>
              <a:t> </a:t>
            </a:r>
            <a:r>
              <a:rPr lang="en-US" sz="2600" b="0" dirty="0" err="1"/>
              <a:t>və</a:t>
            </a:r>
            <a:r>
              <a:rPr lang="en-US" sz="2600" b="0" dirty="0"/>
              <a:t> </a:t>
            </a:r>
            <a:r>
              <a:rPr lang="en-US" sz="2600" b="0" dirty="0" err="1"/>
              <a:t>adətən</a:t>
            </a:r>
            <a:r>
              <a:rPr lang="en-US" sz="2600" b="0" dirty="0"/>
              <a:t> </a:t>
            </a:r>
            <a:r>
              <a:rPr lang="en-US" sz="2600" b="0" dirty="0" err="1"/>
              <a:t>biospiya</a:t>
            </a:r>
            <a:r>
              <a:rPr lang="en-US" sz="2600" b="0" dirty="0"/>
              <a:t> </a:t>
            </a:r>
            <a:r>
              <a:rPr lang="en-US" sz="2600" b="0" dirty="0" err="1"/>
              <a:t>ilə</a:t>
            </a:r>
            <a:endParaRPr lang="az-Latn-AZ" sz="2600" b="0" dirty="0"/>
          </a:p>
          <a:p>
            <a:pPr algn="r"/>
            <a:r>
              <a:rPr lang="en-US" sz="2600" b="0" dirty="0" err="1"/>
              <a:t>mümkün</a:t>
            </a:r>
            <a:r>
              <a:rPr lang="en-US" sz="2600" b="0" dirty="0"/>
              <a:t> </a:t>
            </a:r>
            <a:r>
              <a:rPr lang="en-US" sz="2600" b="0" dirty="0" err="1"/>
              <a:t>olur</a:t>
            </a:r>
            <a:r>
              <a:rPr lang="en-US" sz="2600" b="0" dirty="0"/>
              <a:t>.</a:t>
            </a:r>
            <a:endParaRPr lang="en-US" sz="2900" b="0" dirty="0"/>
          </a:p>
          <a:p>
            <a:endParaRPr lang="en-US" dirty="0"/>
          </a:p>
        </p:txBody>
      </p:sp>
      <p:pic>
        <p:nvPicPr>
          <p:cNvPr id="18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36" y="4437112"/>
            <a:ext cx="4840623" cy="1668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81227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26712"/>
            <a:ext cx="10515600" cy="471587"/>
          </a:xfrm>
        </p:spPr>
        <p:txBody>
          <a:bodyPr>
            <a:normAutofit fontScale="90000"/>
          </a:bodyPr>
          <a:lstStyle/>
          <a:p>
            <a:r>
              <a:rPr lang="en-US" sz="3000" i="1" dirty="0" err="1"/>
              <a:t>Differensial</a:t>
            </a:r>
            <a:r>
              <a:rPr lang="en-US" sz="3000" i="1" dirty="0"/>
              <a:t> </a:t>
            </a:r>
            <a:r>
              <a:rPr lang="en-US" sz="3000" i="1" dirty="0" err="1"/>
              <a:t>diaqno</a:t>
            </a:r>
            <a:r>
              <a:rPr lang="az-Latn-AZ" sz="3000" i="1" dirty="0"/>
              <a:t>stika</a:t>
            </a:r>
            <a:endParaRPr lang="en-US" sz="30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837172" y="1519585"/>
            <a:ext cx="5157787" cy="1236315"/>
          </a:xfrm>
        </p:spPr>
        <p:txBody>
          <a:bodyPr>
            <a:normAutofit fontScale="85000" lnSpcReduction="20000"/>
          </a:bodyPr>
          <a:lstStyle/>
          <a:p>
            <a:r>
              <a:rPr lang="en-US" sz="2900" dirty="0" err="1"/>
              <a:t>Divertikulyar</a:t>
            </a:r>
            <a:r>
              <a:rPr lang="en-US" sz="2900" dirty="0"/>
              <a:t> </a:t>
            </a:r>
            <a:r>
              <a:rPr lang="en-US" sz="2900" dirty="0" err="1"/>
              <a:t>kolit</a:t>
            </a:r>
            <a:r>
              <a:rPr lang="en-US" sz="2600" dirty="0"/>
              <a:t> 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üçün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xarakterik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cəhət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divertikullar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arası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nahiyənin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iltihablaşması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divertikul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girişinin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isə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iltihabsız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olmasıdır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az-Latn-AZ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6155792" y="1549684"/>
            <a:ext cx="5183188" cy="1092299"/>
          </a:xfrm>
        </p:spPr>
        <p:txBody>
          <a:bodyPr>
            <a:normAutofit fontScale="92500"/>
          </a:bodyPr>
          <a:lstStyle/>
          <a:p>
            <a:r>
              <a:rPr lang="en-US" sz="2800" dirty="0"/>
              <a:t>Diversion </a:t>
            </a:r>
            <a:r>
              <a:rPr lang="en-US" sz="2800" dirty="0" err="1"/>
              <a:t>kolit</a:t>
            </a:r>
            <a:r>
              <a:rPr lang="en-US" sz="1900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kolostomiyalardan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distalda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funksiyasız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qalmış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bağırsaqda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baş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</a:rPr>
              <a:t>verir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en-US" sz="2800" dirty="0"/>
          </a:p>
        </p:txBody>
      </p:sp>
      <p:pic>
        <p:nvPicPr>
          <p:cNvPr id="14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29251" y="3006725"/>
            <a:ext cx="4909729" cy="3143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3006725"/>
            <a:ext cx="4608512" cy="3143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52969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9656" y="134419"/>
            <a:ext cx="5862851" cy="443374"/>
          </a:xfrm>
        </p:spPr>
        <p:txBody>
          <a:bodyPr>
            <a:noAutofit/>
          </a:bodyPr>
          <a:lstStyle/>
          <a:p>
            <a:r>
              <a:rPr lang="en-US" i="1" dirty="0" err="1"/>
              <a:t>Ağırlıq</a:t>
            </a:r>
            <a:r>
              <a:rPr lang="en-US" i="1" dirty="0"/>
              <a:t> </a:t>
            </a:r>
            <a:r>
              <a:rPr lang="en-US" i="1" dirty="0" err="1"/>
              <a:t>dərəcəsinin</a:t>
            </a:r>
            <a:r>
              <a:rPr lang="en-US" i="1" dirty="0"/>
              <a:t> </a:t>
            </a:r>
            <a:r>
              <a:rPr lang="en-US" i="1" dirty="0" err="1"/>
              <a:t>təyini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1700808"/>
            <a:ext cx="10515600" cy="4908203"/>
          </a:xfr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az-Latn-AZ" sz="3600" dirty="0">
                <a:ln>
                  <a:solidFill>
                    <a:schemeClr val="bg1"/>
                  </a:solidFill>
                </a:ln>
                <a:effectLst/>
              </a:rPr>
              <a:t> </a:t>
            </a:r>
            <a:r>
              <a:rPr lang="en-US" sz="3600" dirty="0" err="1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Klinik</a:t>
            </a:r>
            <a:r>
              <a:rPr lang="en-US" sz="3600" dirty="0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3600" dirty="0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endoskopik</a:t>
            </a:r>
            <a:r>
              <a:rPr lang="en-US" sz="3600" dirty="0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klassifikasiyalardan</a:t>
            </a:r>
            <a:r>
              <a:rPr lang="en-US" sz="3600" dirty="0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istifadə</a:t>
            </a:r>
            <a:r>
              <a:rPr lang="en-US" sz="3600" dirty="0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edilir</a:t>
            </a:r>
            <a:r>
              <a:rPr lang="en-US" sz="3600" dirty="0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az-Latn-AZ" sz="3600" dirty="0">
              <a:ln>
                <a:solidFill>
                  <a:schemeClr val="bg1"/>
                </a:solidFill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endParaRPr lang="en-US" sz="3600" dirty="0">
              <a:ln>
                <a:solidFill>
                  <a:schemeClr val="bg1"/>
                </a:solidFill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az-Latn-AZ" sz="3600" dirty="0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Ən</a:t>
            </a:r>
            <a:r>
              <a:rPr lang="en-US" sz="3600" dirty="0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çox</a:t>
            </a:r>
            <a:r>
              <a:rPr lang="en-US" sz="3600" dirty="0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tövsiyə</a:t>
            </a:r>
            <a:r>
              <a:rPr lang="en-US" sz="3600" dirty="0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olunan</a:t>
            </a:r>
            <a:r>
              <a:rPr lang="en-US" sz="3600" dirty="0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klassifiakasiya</a:t>
            </a:r>
            <a:r>
              <a:rPr lang="en-US" sz="3600" dirty="0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>
                <a:ln w="0"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Montreal </a:t>
            </a:r>
            <a:r>
              <a:rPr lang="en-US" sz="3600" b="1" dirty="0" err="1">
                <a:ln w="0"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klinik</a:t>
            </a:r>
            <a:r>
              <a:rPr lang="en-US" sz="3600" b="1" dirty="0">
                <a:ln w="31550" cmpd="sng">
                  <a:solidFill>
                    <a:schemeClr val="bg1"/>
                  </a:solidFill>
                  <a:prstDash val="solid"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n>
                  <a:solidFill>
                    <a:schemeClr val="bg1"/>
                  </a:solidFill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dərəcələndiriliməsidir</a:t>
            </a:r>
            <a:endParaRPr lang="en-US" sz="3600" dirty="0">
              <a:ln>
                <a:solidFill>
                  <a:schemeClr val="bg1"/>
                </a:solidFill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7106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Müalicə prinsipi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3432" y="1916832"/>
            <a:ext cx="10515600" cy="3684067"/>
          </a:xfrm>
        </p:spPr>
        <p:txBody>
          <a:bodyPr>
            <a:noAutofit/>
          </a:bodyPr>
          <a:lstStyle/>
          <a:p>
            <a:pPr algn="just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az-Latn-AZ" sz="3600" b="1" dirty="0"/>
              <a:t> Ə</a:t>
            </a:r>
            <a:r>
              <a:rPr lang="en-US" sz="3600" b="1" dirty="0" err="1"/>
              <a:t>sas</a:t>
            </a:r>
            <a:r>
              <a:rPr lang="en-US" sz="3600" b="1" dirty="0"/>
              <a:t> </a:t>
            </a:r>
            <a:r>
              <a:rPr lang="en-US" sz="3600" b="1" dirty="0" err="1"/>
              <a:t>hədəf</a:t>
            </a:r>
            <a:r>
              <a:rPr lang="en-US" sz="3600" b="1" dirty="0"/>
              <a:t> </a:t>
            </a:r>
            <a:r>
              <a:rPr lang="en-US" sz="3600" b="1" dirty="0" err="1"/>
              <a:t>kəskin</a:t>
            </a:r>
            <a:r>
              <a:rPr lang="en-US" sz="3600" b="1" dirty="0"/>
              <a:t> </a:t>
            </a:r>
            <a:r>
              <a:rPr lang="en-US" sz="3600" b="1" dirty="0" err="1"/>
              <a:t>fazanı</a:t>
            </a:r>
            <a:r>
              <a:rPr lang="en-US" sz="3600" b="1" dirty="0"/>
              <a:t> </a:t>
            </a:r>
            <a:r>
              <a:rPr lang="en-US" sz="3600" b="1" dirty="0" err="1"/>
              <a:t>söndürmək</a:t>
            </a:r>
            <a:r>
              <a:rPr lang="en-US" sz="3600" b="1" dirty="0"/>
              <a:t> </a:t>
            </a:r>
            <a:endParaRPr lang="az-Latn-AZ" sz="3600" b="1" dirty="0"/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Char char="q"/>
            </a:pPr>
            <a:endParaRPr lang="az-Latn-AZ" sz="3600" b="1" dirty="0"/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Char char="q"/>
            </a:pPr>
            <a:endParaRPr lang="az-Latn-AZ" sz="3600" b="1" dirty="0"/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sz="3600" b="1" dirty="0"/>
              <a:t> </a:t>
            </a:r>
            <a:r>
              <a:rPr lang="en-US" sz="3600" b="1" dirty="0" err="1"/>
              <a:t>Uzunmüddətli</a:t>
            </a:r>
            <a:r>
              <a:rPr lang="en-US" sz="3600" b="1" dirty="0"/>
              <a:t> </a:t>
            </a:r>
            <a:r>
              <a:rPr lang="en-US" sz="3600" b="1" dirty="0" err="1"/>
              <a:t>remissiyanı</a:t>
            </a:r>
            <a:r>
              <a:rPr lang="en-US" sz="3600" b="1" dirty="0"/>
              <a:t> </a:t>
            </a:r>
            <a:r>
              <a:rPr lang="en-US" sz="3600" b="1" dirty="0" err="1"/>
              <a:t>təmin</a:t>
            </a:r>
            <a:r>
              <a:rPr lang="en-US" sz="3600" b="1" dirty="0"/>
              <a:t> </a:t>
            </a:r>
            <a:r>
              <a:rPr lang="en-US" sz="3600" b="1" dirty="0" err="1"/>
              <a:t>etmək</a:t>
            </a:r>
            <a:endParaRPr lang="az-Latn-AZ" sz="3600" b="1" dirty="0"/>
          </a:p>
          <a:p>
            <a:pPr marL="0" indent="0" algn="just">
              <a:lnSpc>
                <a:spcPct val="80000"/>
              </a:lnSpc>
              <a:buNone/>
            </a:pPr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924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87690" y="514290"/>
            <a:ext cx="3948517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Yüngül </a:t>
            </a:r>
            <a:r>
              <a:rPr lang="az-Latn-AZ" sz="1400" b="1" dirty="0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 orta dərəcəli xoralı kolit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4268" y="914400"/>
            <a:ext cx="30155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 dirty="0">
                <a:latin typeface="Arial" panose="020B0604020202020204" pitchFamily="34" charset="0"/>
                <a:cs typeface="Arial" panose="020B0604020202020204" pitchFamily="34" charset="0"/>
              </a:rPr>
              <a:t>Proktit və ya proktosiqmoidit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4673" y="1653958"/>
            <a:ext cx="21547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Topikal 5-ASA</a:t>
            </a:r>
          </a:p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(şam + imalə / köpük)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0198" y="3498503"/>
            <a:ext cx="23037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400" dirty="0">
                <a:latin typeface="Arial" panose="020B0604020202020204" pitchFamily="34" charset="0"/>
                <a:cs typeface="Arial" panose="020B0604020202020204" pitchFamily="34" charset="0"/>
              </a:rPr>
              <a:t>Topikal</a:t>
            </a:r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 steroid və ya</a:t>
            </a:r>
          </a:p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Oral 5-ASA əlavə edilir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12022" y="2743200"/>
            <a:ext cx="1160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dirty="0"/>
              <a:t>Cavab </a:t>
            </a:r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yox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5779" y="4717722"/>
            <a:ext cx="1105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dirty="0"/>
              <a:t>Cavab </a:t>
            </a:r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var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83601" y="5602070"/>
            <a:ext cx="2016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Davamedici müalicə</a:t>
            </a:r>
          </a:p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Topikal 5-ASA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374715" y="914400"/>
            <a:ext cx="24000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 dirty="0">
                <a:latin typeface="Arial" panose="020B0604020202020204" pitchFamily="34" charset="0"/>
                <a:cs typeface="Arial" panose="020B0604020202020204" pitchFamily="34" charset="0"/>
              </a:rPr>
              <a:t>Sol kolit və ya pankolit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50307" y="1609811"/>
            <a:ext cx="20488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Kombinasiya: </a:t>
            </a:r>
          </a:p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topikal + oral 5-ASA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998282" y="2582219"/>
            <a:ext cx="1152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Cavab yox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70014" y="3277629"/>
            <a:ext cx="16094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Topikal  steroid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998282" y="3973039"/>
            <a:ext cx="1152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Cavab yox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491091" y="4668449"/>
            <a:ext cx="21672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Topikal və oral steroid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015115" y="5363859"/>
            <a:ext cx="11192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Cavab var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522351" y="6059270"/>
            <a:ext cx="21047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Davamedici müalicə</a:t>
            </a:r>
          </a:p>
          <a:p>
            <a:pPr algn="ctr"/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Topikal + oral  5-ASA</a:t>
            </a:r>
          </a:p>
        </p:txBody>
      </p:sp>
      <p:cxnSp>
        <p:nvCxnSpPr>
          <p:cNvPr id="18" name="Straight Arrow Connector 17"/>
          <p:cNvCxnSpPr>
            <a:stCxn id="3" idx="2"/>
            <a:endCxn id="4" idx="0"/>
          </p:cNvCxnSpPr>
          <p:nvPr/>
        </p:nvCxnSpPr>
        <p:spPr>
          <a:xfrm flipH="1">
            <a:off x="2692052" y="1252954"/>
            <a:ext cx="1" cy="40100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4" idx="2"/>
            <a:endCxn id="6" idx="0"/>
          </p:cNvCxnSpPr>
          <p:nvPr/>
        </p:nvCxnSpPr>
        <p:spPr>
          <a:xfrm>
            <a:off x="2692052" y="2238733"/>
            <a:ext cx="1" cy="50446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6" idx="2"/>
            <a:endCxn id="5" idx="0"/>
          </p:cNvCxnSpPr>
          <p:nvPr/>
        </p:nvCxnSpPr>
        <p:spPr>
          <a:xfrm flipH="1">
            <a:off x="2692052" y="3112532"/>
            <a:ext cx="1" cy="38597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5" idx="2"/>
            <a:endCxn id="7" idx="0"/>
          </p:cNvCxnSpPr>
          <p:nvPr/>
        </p:nvCxnSpPr>
        <p:spPr>
          <a:xfrm>
            <a:off x="2692052" y="4083278"/>
            <a:ext cx="6668" cy="63444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7" idx="2"/>
            <a:endCxn id="8" idx="0"/>
          </p:cNvCxnSpPr>
          <p:nvPr/>
        </p:nvCxnSpPr>
        <p:spPr>
          <a:xfrm flipH="1">
            <a:off x="2692051" y="5087054"/>
            <a:ext cx="6669" cy="51501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>
            <a:stCxn id="4" idx="1"/>
            <a:endCxn id="8" idx="1"/>
          </p:cNvCxnSpPr>
          <p:nvPr/>
        </p:nvCxnSpPr>
        <p:spPr>
          <a:xfrm rot="10800000" flipH="1" flipV="1">
            <a:off x="1614673" y="1946346"/>
            <a:ext cx="68928" cy="3948112"/>
          </a:xfrm>
          <a:prstGeom prst="bentConnector3">
            <a:avLst>
              <a:gd name="adj1" fmla="val -331650"/>
            </a:avLst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9574722" y="1283732"/>
            <a:ext cx="1" cy="32607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9574721" y="2256141"/>
            <a:ext cx="0" cy="32607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9574722" y="2951551"/>
            <a:ext cx="1" cy="32607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9574722" y="3646961"/>
            <a:ext cx="1" cy="32607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>
            <a:off x="9574722" y="4342371"/>
            <a:ext cx="1" cy="32607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9574722" y="5037781"/>
            <a:ext cx="1" cy="32607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9574721" y="5733191"/>
            <a:ext cx="0" cy="32607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Elbow Connector 49"/>
          <p:cNvCxnSpPr>
            <a:stCxn id="2" idx="3"/>
            <a:endCxn id="9" idx="0"/>
          </p:cNvCxnSpPr>
          <p:nvPr/>
        </p:nvCxnSpPr>
        <p:spPr>
          <a:xfrm>
            <a:off x="8336207" y="698956"/>
            <a:ext cx="1238516" cy="215444"/>
          </a:xfrm>
          <a:prstGeom prst="bentConnector2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Elbow Connector 51"/>
          <p:cNvCxnSpPr>
            <a:stCxn id="2" idx="1"/>
            <a:endCxn id="3" idx="0"/>
          </p:cNvCxnSpPr>
          <p:nvPr/>
        </p:nvCxnSpPr>
        <p:spPr>
          <a:xfrm rot="10800000" flipV="1">
            <a:off x="2692054" y="698956"/>
            <a:ext cx="1695637" cy="215444"/>
          </a:xfrm>
          <a:prstGeom prst="bentConnector2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Elbow Connector 53"/>
          <p:cNvCxnSpPr>
            <a:stCxn id="10" idx="3"/>
            <a:endCxn id="15" idx="3"/>
          </p:cNvCxnSpPr>
          <p:nvPr/>
        </p:nvCxnSpPr>
        <p:spPr>
          <a:xfrm flipH="1">
            <a:off x="10134332" y="1902199"/>
            <a:ext cx="464806" cy="3630937"/>
          </a:xfrm>
          <a:prstGeom prst="bentConnector3">
            <a:avLst>
              <a:gd name="adj1" fmla="val -49182"/>
            </a:avLst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Elbow Connector 55"/>
          <p:cNvCxnSpPr>
            <a:stCxn id="12" idx="1"/>
            <a:endCxn id="15" idx="1"/>
          </p:cNvCxnSpPr>
          <p:nvPr/>
        </p:nvCxnSpPr>
        <p:spPr>
          <a:xfrm rot="10800000" flipH="1" flipV="1">
            <a:off x="8770013" y="3446906"/>
            <a:ext cx="245101" cy="2086230"/>
          </a:xfrm>
          <a:prstGeom prst="bentConnector3">
            <a:avLst>
              <a:gd name="adj1" fmla="val -93268"/>
            </a:avLst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le 26"/>
          <p:cNvSpPr>
            <a:spLocks noGrp="1"/>
          </p:cNvSpPr>
          <p:nvPr>
            <p:ph type="title"/>
          </p:nvPr>
        </p:nvSpPr>
        <p:spPr>
          <a:xfrm>
            <a:off x="3358260" y="-9976"/>
            <a:ext cx="5862851" cy="613006"/>
          </a:xfrm>
        </p:spPr>
        <p:txBody>
          <a:bodyPr>
            <a:normAutofit/>
          </a:bodyPr>
          <a:lstStyle/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Müalicə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seçimi</a:t>
            </a:r>
            <a:endParaRPr lang="en-US" dirty="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71465854-F2AC-4525-84F5-D6E380714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dirty="0" err="1">
                <a:solidFill>
                  <a:schemeClr val="bg1">
                    <a:lumMod val="50000"/>
                  </a:schemeClr>
                </a:solidFill>
              </a:rPr>
              <a:t>Prof.Dr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. </a:t>
            </a:r>
            <a:r>
              <a:rPr lang="en-US" sz="1200" dirty="0" err="1">
                <a:solidFill>
                  <a:schemeClr val="bg1">
                    <a:lumMod val="50000"/>
                  </a:schemeClr>
                </a:solidFill>
              </a:rPr>
              <a:t>NYBay</a:t>
            </a:r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3251661" y="-50327"/>
            <a:ext cx="6076051" cy="463614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ru-RU" sz="3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68193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8917" y="621391"/>
            <a:ext cx="2929008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Ağır dərəcəli  xoralı kolit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97758" y="1207523"/>
            <a:ext cx="417133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Hospitalizasiya</a:t>
            </a:r>
          </a:p>
          <a:p>
            <a:pPr algn="ctr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Dəstək müalicələri</a:t>
            </a:r>
          </a:p>
          <a:p>
            <a:pPr algn="ctr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İntravenoz  steroid və ya</a:t>
            </a:r>
          </a:p>
          <a:p>
            <a:pPr algn="ctr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Oral steriod  </a:t>
            </a:r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  </a:t>
            </a:r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oral və topikal 5-ASA</a:t>
            </a:r>
          </a:p>
          <a:p>
            <a:pPr algn="ctr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(3-4 gün)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263792" y="5706070"/>
            <a:ext cx="24802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Davamedici müalicə</a:t>
            </a:r>
          </a:p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Oral steroid,və ya</a:t>
            </a:r>
          </a:p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5-ASA, Azatioprin və s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10321816" y="5143576"/>
            <a:ext cx="0" cy="57584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Elbow Connector 49"/>
          <p:cNvCxnSpPr/>
          <p:nvPr/>
        </p:nvCxnSpPr>
        <p:spPr>
          <a:xfrm rot="16200000" flipH="1">
            <a:off x="5431027" y="1132119"/>
            <a:ext cx="304791" cy="2"/>
          </a:xfrm>
          <a:prstGeom prst="bentConnector3">
            <a:avLst>
              <a:gd name="adj1" fmla="val 50000"/>
            </a:avLst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4946071" y="2907268"/>
            <a:ext cx="12747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Cavab yox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99685" y="3697069"/>
            <a:ext cx="29674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Siklosporin və ya İnfliximab</a:t>
            </a:r>
          </a:p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(3-4 gün)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46071" y="4888468"/>
            <a:ext cx="12747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Cavab yox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45320" y="5757445"/>
            <a:ext cx="20762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>
                <a:latin typeface="Arial" panose="020B0604020202020204" pitchFamily="34" charset="0"/>
                <a:cs typeface="Arial" panose="020B0604020202020204" pitchFamily="34" charset="0"/>
              </a:rPr>
              <a:t>Təcili əməliyyat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775545" y="4812268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Cavab var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7" name="Straight Arrow Connector 36"/>
          <p:cNvCxnSpPr>
            <a:stCxn id="9" idx="2"/>
            <a:endCxn id="39" idx="0"/>
          </p:cNvCxnSpPr>
          <p:nvPr/>
        </p:nvCxnSpPr>
        <p:spPr>
          <a:xfrm>
            <a:off x="5583426" y="2684851"/>
            <a:ext cx="0" cy="22241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41" idx="2"/>
            <a:endCxn id="27" idx="0"/>
          </p:cNvCxnSpPr>
          <p:nvPr/>
        </p:nvCxnSpPr>
        <p:spPr>
          <a:xfrm flipH="1">
            <a:off x="5583425" y="5257800"/>
            <a:ext cx="1" cy="49964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25" idx="2"/>
            <a:endCxn id="41" idx="0"/>
          </p:cNvCxnSpPr>
          <p:nvPr/>
        </p:nvCxnSpPr>
        <p:spPr>
          <a:xfrm>
            <a:off x="5583425" y="4343400"/>
            <a:ext cx="1" cy="54506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39" idx="2"/>
            <a:endCxn id="25" idx="0"/>
          </p:cNvCxnSpPr>
          <p:nvPr/>
        </p:nvCxnSpPr>
        <p:spPr>
          <a:xfrm flipH="1">
            <a:off x="5583425" y="3276600"/>
            <a:ext cx="1" cy="42046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Elbow Connector 66"/>
          <p:cNvCxnSpPr>
            <a:stCxn id="25" idx="3"/>
            <a:endCxn id="29" idx="0"/>
          </p:cNvCxnSpPr>
          <p:nvPr/>
        </p:nvCxnSpPr>
        <p:spPr>
          <a:xfrm>
            <a:off x="7067164" y="4020235"/>
            <a:ext cx="3326499" cy="792033"/>
          </a:xfrm>
          <a:prstGeom prst="bentConnector2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Elbow Connector 68"/>
          <p:cNvCxnSpPr>
            <a:stCxn id="9" idx="3"/>
            <a:endCxn id="29" idx="0"/>
          </p:cNvCxnSpPr>
          <p:nvPr/>
        </p:nvCxnSpPr>
        <p:spPr>
          <a:xfrm>
            <a:off x="7669093" y="1946187"/>
            <a:ext cx="2724570" cy="2866081"/>
          </a:xfrm>
          <a:prstGeom prst="bentConnector2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508000" y="5357337"/>
            <a:ext cx="24802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Ağırlaşmalar:</a:t>
            </a:r>
          </a:p>
          <a:p>
            <a:pPr lvl="1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Toksik meqakolon</a:t>
            </a:r>
          </a:p>
          <a:p>
            <a:pPr lvl="1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Perforasiya</a:t>
            </a:r>
          </a:p>
          <a:p>
            <a:pPr lvl="1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Massiv qanaxma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2" name="Elbow Connector 71"/>
          <p:cNvCxnSpPr>
            <a:stCxn id="2" idx="1"/>
            <a:endCxn id="70" idx="0"/>
          </p:cNvCxnSpPr>
          <p:nvPr/>
        </p:nvCxnSpPr>
        <p:spPr>
          <a:xfrm rot="10800000" flipV="1">
            <a:off x="1748117" y="806057"/>
            <a:ext cx="2370801" cy="4551280"/>
          </a:xfrm>
          <a:prstGeom prst="bentConnector2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>
            <a:stCxn id="70" idx="3"/>
            <a:endCxn id="27" idx="1"/>
          </p:cNvCxnSpPr>
          <p:nvPr/>
        </p:nvCxnSpPr>
        <p:spPr>
          <a:xfrm flipV="1">
            <a:off x="2988231" y="5957500"/>
            <a:ext cx="1557089" cy="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64574" y="-145237"/>
            <a:ext cx="5862851" cy="835878"/>
          </a:xfrm>
        </p:spPr>
        <p:txBody>
          <a:bodyPr>
            <a:normAutofit/>
          </a:bodyPr>
          <a:lstStyle/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Müalicə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seçimi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28D28E7-A01A-4672-B1BC-C4CABB90D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5227" y="6275074"/>
            <a:ext cx="4114800" cy="365125"/>
          </a:xfrm>
        </p:spPr>
        <p:txBody>
          <a:bodyPr/>
          <a:lstStyle/>
          <a:p>
            <a:r>
              <a:rPr lang="en-US" sz="1200" dirty="0" err="1">
                <a:solidFill>
                  <a:schemeClr val="bg1">
                    <a:lumMod val="50000"/>
                  </a:schemeClr>
                </a:solidFill>
              </a:rPr>
              <a:t>Prof.Dr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. </a:t>
            </a:r>
            <a:r>
              <a:rPr lang="en-US" sz="1200" dirty="0" err="1">
                <a:solidFill>
                  <a:schemeClr val="bg1">
                    <a:lumMod val="50000"/>
                  </a:schemeClr>
                </a:solidFill>
              </a:rPr>
              <a:t>NYBa</a:t>
            </a:r>
            <a:r>
              <a:rPr lang="az-Latn-AZ" sz="1200" dirty="0">
                <a:solidFill>
                  <a:schemeClr val="bg1">
                    <a:lumMod val="50000"/>
                  </a:schemeClr>
                </a:solidFill>
              </a:rPr>
              <a:t>y</a:t>
            </a:r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3105008" y="-60274"/>
            <a:ext cx="6375368" cy="473561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ru-RU" sz="3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00515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800" dirty="0" err="1"/>
              <a:t>Cərrahi</a:t>
            </a:r>
            <a:r>
              <a:rPr lang="en-US" sz="3800" dirty="0"/>
              <a:t> </a:t>
            </a:r>
            <a:r>
              <a:rPr lang="en-US" sz="3800" dirty="0" err="1"/>
              <a:t>müalicə</a:t>
            </a:r>
            <a:endParaRPr lang="ru-RU" sz="3800" dirty="0"/>
          </a:p>
        </p:txBody>
      </p:sp>
      <p:pic>
        <p:nvPicPr>
          <p:cNvPr id="6150" name="Picture 6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558" y="1098615"/>
            <a:ext cx="4011659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319" y="3861048"/>
            <a:ext cx="3857898" cy="24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551384" y="1700808"/>
            <a:ext cx="6096000" cy="412420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</a:t>
            </a:r>
            <a:r>
              <a:rPr lang="en-US" sz="2400" b="1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müalicələr</a:t>
            </a:r>
            <a:r>
              <a:rPr lang="en-US" sz="2400" b="1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 </a:t>
            </a:r>
            <a:r>
              <a:rPr lang="en-US" sz="20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ağırlaşmaların</a:t>
            </a:r>
            <a:r>
              <a:rPr lang="en-US" sz="20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müalicəsi</a:t>
            </a:r>
            <a:r>
              <a:rPr lang="en-US" sz="20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üçün</a:t>
            </a:r>
            <a:r>
              <a:rPr lang="en-US" sz="20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aparılır</a:t>
            </a:r>
            <a:endParaRPr lang="az-Latn-AZ" sz="2000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Proktokolektomiya</a:t>
            </a:r>
            <a:r>
              <a:rPr lang="en-US" sz="24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24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ileoanal</a:t>
            </a:r>
            <a:r>
              <a:rPr lang="en-US" sz="24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anstomoz</a:t>
            </a:r>
            <a:r>
              <a:rPr lang="en-US" sz="24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(İPAA)</a:t>
            </a:r>
            <a:endParaRPr lang="az-Latn-AZ" sz="2400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sz="2400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Proktokolektomiya</a:t>
            </a:r>
            <a:r>
              <a:rPr lang="en-US" sz="24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24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ileostomiya</a:t>
            </a:r>
            <a:endParaRPr lang="az-Latn-AZ" sz="2400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sz="2400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İkietaplı</a:t>
            </a:r>
            <a:r>
              <a:rPr lang="en-US" sz="24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əməliyyat</a:t>
            </a:r>
            <a:r>
              <a:rPr lang="en-US" sz="24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kolektomiya</a:t>
            </a:r>
            <a:r>
              <a:rPr lang="en-US" sz="24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24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ileostomiya</a:t>
            </a:r>
            <a:r>
              <a:rPr lang="en-US" sz="24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sonra</a:t>
            </a:r>
            <a:r>
              <a:rPr lang="en-US" sz="24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proktektomiya</a:t>
            </a:r>
            <a:r>
              <a:rPr lang="en-US" sz="24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24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ileoanal</a:t>
            </a:r>
            <a:r>
              <a:rPr lang="en-US" sz="2400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anastomoz</a:t>
            </a:r>
            <a:endParaRPr lang="en-US" sz="2400" b="0" i="0" dirty="0">
              <a:solidFill>
                <a:srgbClr val="25252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8445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/>
              <a:t>Yekun</a:t>
            </a:r>
            <a:endParaRPr lang="ru-RU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268760"/>
            <a:ext cx="10515600" cy="4908203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Xoralı</a:t>
            </a:r>
            <a:r>
              <a:rPr lang="en-US" dirty="0"/>
              <a:t> </a:t>
            </a:r>
            <a:r>
              <a:rPr lang="en-US" dirty="0" err="1"/>
              <a:t>kolitin</a:t>
            </a:r>
            <a:r>
              <a:rPr lang="en-US" dirty="0"/>
              <a:t> </a:t>
            </a:r>
            <a:r>
              <a:rPr lang="en-US" b="1" i="1" dirty="0" err="1"/>
              <a:t>əsas</a:t>
            </a:r>
            <a:r>
              <a:rPr lang="en-US" b="1" i="1" dirty="0"/>
              <a:t> </a:t>
            </a:r>
            <a:r>
              <a:rPr lang="en-US" b="1" i="1" dirty="0" err="1"/>
              <a:t>müalicəsi</a:t>
            </a:r>
            <a:r>
              <a:rPr lang="en-US" b="1" i="1" dirty="0"/>
              <a:t> </a:t>
            </a:r>
            <a:r>
              <a:rPr lang="en-US" b="1" i="1" dirty="0" err="1"/>
              <a:t>konservativdir</a:t>
            </a:r>
            <a:r>
              <a:rPr lang="en-US" b="1" dirty="0"/>
              <a:t>, </a:t>
            </a:r>
            <a:r>
              <a:rPr lang="en-US" dirty="0" err="1"/>
              <a:t>cərrahi</a:t>
            </a:r>
            <a:r>
              <a:rPr lang="en-US" dirty="0"/>
              <a:t> </a:t>
            </a:r>
            <a:r>
              <a:rPr lang="en-US" dirty="0" err="1"/>
              <a:t>müalicə</a:t>
            </a:r>
            <a:r>
              <a:rPr lang="en-US" dirty="0"/>
              <a:t> </a:t>
            </a:r>
            <a:r>
              <a:rPr lang="en-US" dirty="0" err="1"/>
              <a:t>göstərişə</a:t>
            </a:r>
            <a:r>
              <a:rPr lang="en-US" dirty="0"/>
              <a:t> </a:t>
            </a:r>
            <a:r>
              <a:rPr lang="en-US" dirty="0" err="1"/>
              <a:t>görə</a:t>
            </a:r>
            <a:r>
              <a:rPr lang="en-US" dirty="0"/>
              <a:t> </a:t>
            </a:r>
            <a:r>
              <a:rPr lang="en-US" dirty="0" err="1"/>
              <a:t>aparılır</a:t>
            </a:r>
            <a:r>
              <a:rPr lang="en-US" dirty="0"/>
              <a:t>.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endParaRPr lang="en-US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Konservativ</a:t>
            </a:r>
            <a:r>
              <a:rPr lang="en-US" dirty="0"/>
              <a:t> </a:t>
            </a:r>
            <a:r>
              <a:rPr lang="en-US" dirty="0" err="1"/>
              <a:t>müalicə</a:t>
            </a:r>
            <a:r>
              <a:rPr lang="en-US" dirty="0"/>
              <a:t> </a:t>
            </a:r>
            <a:r>
              <a:rPr lang="en-US" dirty="0" err="1"/>
              <a:t>kəskinləşməni</a:t>
            </a:r>
            <a:r>
              <a:rPr lang="en-US" dirty="0"/>
              <a:t> </a:t>
            </a:r>
            <a:r>
              <a:rPr lang="en-US" dirty="0" err="1"/>
              <a:t>söndürmək</a:t>
            </a:r>
            <a:r>
              <a:rPr lang="en-US" dirty="0"/>
              <a:t> </a:t>
            </a:r>
            <a:r>
              <a:rPr lang="en-US" dirty="0" err="1"/>
              <a:t>üçün</a:t>
            </a:r>
            <a:r>
              <a:rPr lang="en-US" dirty="0"/>
              <a:t> (</a:t>
            </a:r>
            <a:r>
              <a:rPr lang="en-US" dirty="0" err="1"/>
              <a:t>induk</a:t>
            </a:r>
            <a:r>
              <a:rPr lang="az-Latn-AZ" dirty="0"/>
              <a:t>s</a:t>
            </a:r>
            <a:r>
              <a:rPr lang="en-US" dirty="0" err="1"/>
              <a:t>iya</a:t>
            </a:r>
            <a:r>
              <a:rPr lang="en-US" dirty="0"/>
              <a:t>)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residivin</a:t>
            </a:r>
            <a:r>
              <a:rPr lang="en-US" dirty="0"/>
              <a:t> </a:t>
            </a:r>
            <a:r>
              <a:rPr lang="en-US" dirty="0" err="1"/>
              <a:t>profil</a:t>
            </a:r>
            <a:r>
              <a:rPr lang="az-Latn-AZ" dirty="0"/>
              <a:t>a</a:t>
            </a:r>
            <a:r>
              <a:rPr lang="en-US" dirty="0" err="1"/>
              <a:t>ktikası</a:t>
            </a:r>
            <a:r>
              <a:rPr lang="en-US" dirty="0"/>
              <a:t> </a:t>
            </a:r>
            <a:r>
              <a:rPr lang="en-US" dirty="0" err="1"/>
              <a:t>üçün</a:t>
            </a:r>
            <a:r>
              <a:rPr lang="en-US" dirty="0"/>
              <a:t> (</a:t>
            </a:r>
            <a:r>
              <a:rPr lang="en-US" dirty="0" err="1"/>
              <a:t>davamedici</a:t>
            </a:r>
            <a:r>
              <a:rPr lang="en-US" dirty="0"/>
              <a:t> </a:t>
            </a:r>
            <a:r>
              <a:rPr lang="en-US" dirty="0" err="1"/>
              <a:t>müalicə</a:t>
            </a:r>
            <a:r>
              <a:rPr lang="en-US" dirty="0"/>
              <a:t>), </a:t>
            </a:r>
            <a:r>
              <a:rPr lang="en-US" dirty="0" err="1"/>
              <a:t>əməliyyat</a:t>
            </a:r>
            <a:r>
              <a:rPr lang="en-US" dirty="0"/>
              <a:t> </a:t>
            </a:r>
            <a:r>
              <a:rPr lang="en-US" dirty="0" err="1"/>
              <a:t>isə</a:t>
            </a:r>
            <a:r>
              <a:rPr lang="en-US" dirty="0"/>
              <a:t> </a:t>
            </a:r>
            <a:r>
              <a:rPr lang="en-US" dirty="0" err="1"/>
              <a:t>adətən</a:t>
            </a:r>
            <a:r>
              <a:rPr lang="en-US" dirty="0"/>
              <a:t> </a:t>
            </a:r>
            <a:r>
              <a:rPr lang="en-US" dirty="0" err="1"/>
              <a:t>ağırlaşmaların</a:t>
            </a:r>
            <a:r>
              <a:rPr lang="en-US" dirty="0"/>
              <a:t> </a:t>
            </a:r>
            <a:r>
              <a:rPr lang="en-US" dirty="0" err="1"/>
              <a:t>müalicəsi</a:t>
            </a:r>
            <a:r>
              <a:rPr lang="en-US" dirty="0"/>
              <a:t> </a:t>
            </a:r>
            <a:r>
              <a:rPr lang="en-US" dirty="0" err="1"/>
              <a:t>üçün</a:t>
            </a:r>
            <a:r>
              <a:rPr lang="en-US" dirty="0"/>
              <a:t> </a:t>
            </a:r>
            <a:r>
              <a:rPr lang="en-US" dirty="0" err="1"/>
              <a:t>aparılır</a:t>
            </a:r>
            <a:r>
              <a:rPr lang="en-US" dirty="0"/>
              <a:t>.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endParaRPr lang="en-US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Müalicə</a:t>
            </a:r>
            <a:r>
              <a:rPr lang="en-US" dirty="0"/>
              <a:t> </a:t>
            </a:r>
            <a:r>
              <a:rPr lang="en-US" dirty="0" err="1"/>
              <a:t>üsulunun</a:t>
            </a:r>
            <a:r>
              <a:rPr lang="en-US" dirty="0"/>
              <a:t> </a:t>
            </a:r>
            <a:r>
              <a:rPr lang="en-US" dirty="0" err="1"/>
              <a:t>seçimində</a:t>
            </a:r>
            <a:r>
              <a:rPr lang="en-US" dirty="0"/>
              <a:t> </a:t>
            </a:r>
            <a:r>
              <a:rPr lang="en-US" dirty="0" err="1"/>
              <a:t>xəstəliyin</a:t>
            </a:r>
            <a:r>
              <a:rPr lang="en-US" dirty="0"/>
              <a:t> </a:t>
            </a:r>
            <a:r>
              <a:rPr lang="en-US" dirty="0" err="1"/>
              <a:t>ağırlıq</a:t>
            </a:r>
            <a:r>
              <a:rPr lang="en-US" dirty="0"/>
              <a:t> </a:t>
            </a:r>
            <a:r>
              <a:rPr lang="en-US" dirty="0" err="1"/>
              <a:t>dərəcəsinə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kolonun</a:t>
            </a:r>
            <a:r>
              <a:rPr lang="en-US" dirty="0"/>
              <a:t> </a:t>
            </a:r>
            <a:r>
              <a:rPr lang="en-US" dirty="0" err="1"/>
              <a:t>tutulumuna</a:t>
            </a:r>
            <a:r>
              <a:rPr lang="en-US" dirty="0"/>
              <a:t> </a:t>
            </a:r>
            <a:r>
              <a:rPr lang="en-US" dirty="0" err="1"/>
              <a:t>əsaslanılır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18026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639616" y="2708920"/>
            <a:ext cx="5862851" cy="835878"/>
          </a:xfrm>
        </p:spPr>
        <p:txBody>
          <a:bodyPr/>
          <a:lstStyle/>
          <a:p>
            <a:r>
              <a:rPr lang="az-Latn-AZ" dirty="0"/>
              <a:t>Diqqətiniz üçün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0725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745499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6895</TotalTime>
  <Words>1333</Words>
  <Application>Microsoft Office PowerPoint</Application>
  <PresentationFormat>Widescreen</PresentationFormat>
  <Paragraphs>218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Times New Roman</vt:lpstr>
      <vt:lpstr>Wingdings</vt:lpstr>
      <vt:lpstr>Praktiki dərs şablonu 7</vt:lpstr>
      <vt:lpstr>Qeyri-spesifik xoralı kolit</vt:lpstr>
      <vt:lpstr>Tərifi</vt:lpstr>
      <vt:lpstr>Təsnifatı </vt:lpstr>
      <vt:lpstr>TƏSNİFATI</vt:lpstr>
      <vt:lpstr>Rastgəlməsi</vt:lpstr>
      <vt:lpstr>Etiologiyası</vt:lpstr>
      <vt:lpstr>PATOGENEZİ</vt:lpstr>
      <vt:lpstr>MORFOGENEZİ</vt:lpstr>
      <vt:lpstr>GEDİŞİ</vt:lpstr>
      <vt:lpstr>Ağırlaşmalar</vt:lpstr>
      <vt:lpstr>KLİNİKASI</vt:lpstr>
      <vt:lpstr>Diaqnostikası</vt:lpstr>
      <vt:lpstr>Diaqnostikası</vt:lpstr>
      <vt:lpstr>Diaqnostikası</vt:lpstr>
      <vt:lpstr>Diaqnostikası</vt:lpstr>
      <vt:lpstr>Diaqnostikası</vt:lpstr>
      <vt:lpstr>Differensial diaqnostika</vt:lpstr>
      <vt:lpstr>Differensial diaqnostika</vt:lpstr>
      <vt:lpstr>Differensial diaqnostika</vt:lpstr>
      <vt:lpstr>Differensial diaqnostika</vt:lpstr>
      <vt:lpstr>Ağırlıq dərəcəsinin təyini</vt:lpstr>
      <vt:lpstr>Müalicə prinsipi</vt:lpstr>
      <vt:lpstr>Müalicə seçimi</vt:lpstr>
      <vt:lpstr>Müalicə seçimi</vt:lpstr>
      <vt:lpstr>Cərrahi müalicə</vt:lpstr>
      <vt:lpstr>Yekun</vt:lpstr>
      <vt:lpstr>Diqqətiniz üçün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235</cp:revision>
  <dcterms:created xsi:type="dcterms:W3CDTF">2001-04-16T20:54:45Z</dcterms:created>
  <dcterms:modified xsi:type="dcterms:W3CDTF">2021-07-31T13:33:13Z</dcterms:modified>
</cp:coreProperties>
</file>