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notesMasterIdLst>
    <p:notesMasterId r:id="rId13"/>
  </p:notesMasterIdLst>
  <p:handoutMasterIdLst>
    <p:handoutMasterId r:id="rId14"/>
  </p:handoutMasterIdLst>
  <p:sldIdLst>
    <p:sldId id="284" r:id="rId2"/>
    <p:sldId id="421" r:id="rId3"/>
    <p:sldId id="418" r:id="rId4"/>
    <p:sldId id="411" r:id="rId5"/>
    <p:sldId id="412" r:id="rId6"/>
    <p:sldId id="413" r:id="rId7"/>
    <p:sldId id="414" r:id="rId8"/>
    <p:sldId id="415" r:id="rId9"/>
    <p:sldId id="416" r:id="rId10"/>
    <p:sldId id="422" r:id="rId11"/>
    <p:sldId id="420" r:id="rId1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F155B4E-81FF-B449-A7B4-2009799C956D}">
          <p14:sldIdLst>
            <p14:sldId id="284"/>
            <p14:sldId id="421"/>
            <p14:sldId id="418"/>
            <p14:sldId id="411"/>
            <p14:sldId id="412"/>
            <p14:sldId id="413"/>
            <p14:sldId id="414"/>
            <p14:sldId id="415"/>
            <p14:sldId id="416"/>
            <p14:sldId id="422"/>
            <p14:sldId id="420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6" autoAdjust="0"/>
    <p:restoredTop sz="94660"/>
  </p:normalViewPr>
  <p:slideViewPr>
    <p:cSldViewPr>
      <p:cViewPr varScale="1">
        <p:scale>
          <a:sx n="51" d="100"/>
          <a:sy n="51" d="100"/>
        </p:scale>
        <p:origin x="55" y="2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974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33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14948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747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33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72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36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42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6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857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39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 alt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 alt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4FDD6-2C0A-4201-AC8A-5E7918B305D8}" type="slidenum">
              <a:rPr lang="az-Latn-AZ" altLang="en-US"/>
              <a:pPr>
                <a:defRPr/>
              </a:pPr>
              <a:t>‹#›</a:t>
            </a:fld>
            <a:endParaRPr lang="az-Latn-AZ" altLang="en-US"/>
          </a:p>
        </p:txBody>
      </p:sp>
    </p:spTree>
    <p:extLst>
      <p:ext uri="{BB962C8B-B14F-4D97-AF65-F5344CB8AC3E}">
        <p14:creationId xmlns:p14="http://schemas.microsoft.com/office/powerpoint/2010/main" val="3216354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71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24300"/>
            <a:ext cx="5384800" cy="21717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 altLang="en-US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ftr" sz="quarter" idx="11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 altLang="en-US"/>
          </a:p>
        </p:txBody>
      </p:sp>
      <p:sp>
        <p:nvSpPr>
          <p:cNvPr id="8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C230F-F608-4E90-B4C9-BD256CC01C40}" type="slidenum">
              <a:rPr lang="az-Latn-AZ" altLang="en-US"/>
              <a:pPr>
                <a:defRPr/>
              </a:pPr>
              <a:t>‹#›</a:t>
            </a:fld>
            <a:endParaRPr lang="az-Latn-AZ" altLang="en-US"/>
          </a:p>
        </p:txBody>
      </p:sp>
    </p:spTree>
    <p:extLst>
      <p:ext uri="{BB962C8B-B14F-4D97-AF65-F5344CB8AC3E}">
        <p14:creationId xmlns:p14="http://schemas.microsoft.com/office/powerpoint/2010/main" val="4076752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556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chemeClr val="tx1"/>
                </a:solidFill>
              </a:rPr>
              <a:t>Ass. Dr. M. Mahmudov, Dr.</a:t>
            </a:r>
            <a:r>
              <a:rPr lang="az-Latn-AZ" baseline="0" dirty="0">
                <a:solidFill>
                  <a:schemeClr val="tx1"/>
                </a:solidFill>
              </a:rPr>
              <a:t> N. Süleymanova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QB yad cismi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38456"/>
            <a:ext cx="5862851" cy="5845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45870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052737"/>
            <a:ext cx="9721080" cy="194421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az-Latn-AZ" sz="4400" dirty="0">
                <a:cs typeface="Times New Roman" panose="02020603050405020304" pitchFamily="18" charset="0"/>
              </a:rPr>
              <a:t>Qida borusunun yad cis</a:t>
            </a:r>
            <a:r>
              <a:rPr lang="en-US" sz="4400" dirty="0">
                <a:cs typeface="Times New Roman" panose="02020603050405020304" pitchFamily="18" charset="0"/>
              </a:rPr>
              <a:t>mi</a:t>
            </a:r>
            <a:endParaRPr lang="az-Latn-AZ" altLang="en-US" sz="8000" i="1" dirty="0"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647728" y="3429000"/>
            <a:ext cx="5007336" cy="201622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Ass. M. G Mahmudov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N.Z.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Azərbaycan Tibb Universitetinin 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I </a:t>
            </a:r>
            <a:r>
              <a:rPr lang="en-US" altLang="en-US" sz="2400" dirty="0"/>
              <a:t>C</a:t>
            </a:r>
            <a:r>
              <a:rPr lang="az-Latn-AZ" altLang="en-US" sz="2400" dirty="0"/>
              <a:t>ərrahi </a:t>
            </a:r>
            <a:r>
              <a:rPr lang="en-US" altLang="en-US" sz="2400" dirty="0"/>
              <a:t>X</a:t>
            </a:r>
            <a:r>
              <a:rPr lang="az-Latn-AZ" altLang="en-US" sz="2400" dirty="0"/>
              <a:t>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altLang="en-US" sz="22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az-Latn-AZ" altLang="en-US" sz="2700" dirty="0"/>
              <a:t>Kimlərdə daha çox müşahidə olunur ?</a:t>
            </a:r>
            <a:br>
              <a:rPr lang="az-Latn-AZ" altLang="en-US" dirty="0">
                <a:solidFill>
                  <a:schemeClr val="tx2">
                    <a:lumMod val="75000"/>
                  </a:schemeClr>
                </a:solidFill>
              </a:rPr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az-Latn-AZ" dirty="0"/>
              <a:t>Ən çox uşaqlarda (80%) rast gəlinir. </a:t>
            </a:r>
          </a:p>
          <a:p>
            <a:pPr algn="just"/>
            <a:r>
              <a:rPr lang="az-Latn-AZ" dirty="0"/>
              <a:t>Böyüklərdə psixi pozğunluğu olanlarda, məhkumlarda özünə qəsd məqsədilə rast gəlinir.</a:t>
            </a:r>
          </a:p>
          <a:p>
            <a:pPr algn="just"/>
            <a:r>
              <a:rPr lang="az-Latn-AZ" dirty="0"/>
              <a:t>Normal insanlarda əşyaların təsadüfi udulması, sürətli qida qəbuluna bağlı müşahidə olunur</a:t>
            </a:r>
          </a:p>
          <a:p>
            <a:pPr algn="just"/>
            <a:r>
              <a:rPr lang="az-Latn-AZ" dirty="0"/>
              <a:t>Yad cisim adətən bərk (sümük, metal) konsistensiyalı olur</a:t>
            </a:r>
            <a:endParaRPr lang="ru-RU" dirty="0"/>
          </a:p>
          <a:p>
            <a:endParaRPr lang="en-US" dirty="0"/>
          </a:p>
        </p:txBody>
      </p:sp>
      <p:pic>
        <p:nvPicPr>
          <p:cNvPr id="6" name="Content Placeholder 5" descr="A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888088" y="1825625"/>
            <a:ext cx="4680520" cy="39796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6999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274" y="0"/>
            <a:ext cx="10972800" cy="548680"/>
          </a:xfrm>
        </p:spPr>
        <p:txBody>
          <a:bodyPr/>
          <a:lstStyle/>
          <a:p>
            <a:r>
              <a:rPr lang="az-Latn-AZ" dirty="0"/>
              <a:t>Klinikası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38216" y="1357298"/>
            <a:ext cx="7170750" cy="44958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Ağrı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Udqunma zamanı ağrının artması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Boğulma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Hərarət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Dərialtı emfizema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/>
              <a:t>SİRS, sepsis</a:t>
            </a:r>
            <a:endParaRPr lang="ru-RU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952728" y="0"/>
            <a:ext cx="6572296" cy="54868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dirty="0"/>
              <a:t>A</a:t>
            </a:r>
            <a:r>
              <a:rPr lang="az-Latn-AZ" altLang="en-US" dirty="0"/>
              <a:t>ğırlaşmaları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02785" y="1412776"/>
            <a:ext cx="9122833" cy="41498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az-Latn-AZ" altLang="en-US" sz="3600" dirty="0"/>
              <a:t>Mukozal zədələnmə</a:t>
            </a:r>
          </a:p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az-Latn-AZ" altLang="en-US" sz="3600" dirty="0"/>
              <a:t>Perforasiya</a:t>
            </a:r>
          </a:p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az-Latn-AZ" altLang="en-US" sz="3200" dirty="0"/>
              <a:t>Boyun fleqmonası</a:t>
            </a:r>
          </a:p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az-Latn-AZ" altLang="en-US" sz="3200" dirty="0"/>
              <a:t>Mediastinit</a:t>
            </a:r>
          </a:p>
          <a:p>
            <a:pPr eaLnBrk="1" hangingPunct="1">
              <a:buFont typeface="Wingdings" panose="05000000000000000000" pitchFamily="2" charset="2"/>
              <a:buChar char="q"/>
              <a:defRPr/>
            </a:pPr>
            <a:r>
              <a:rPr lang="az-Latn-AZ" altLang="en-US" sz="3200" dirty="0"/>
              <a:t>Fistul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az-Latn-AZ" altLang="en-US" dirty="0"/>
              <a:t>Diaqnostika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838200" y="1353951"/>
            <a:ext cx="5329808" cy="4823012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az-Latn-AZ" sz="3200" dirty="0"/>
              <a:t>Anamnez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3200" dirty="0"/>
              <a:t>Rentgenografiya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3200" dirty="0"/>
              <a:t>KT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az-Latn-AZ" sz="3200" dirty="0"/>
              <a:t>Endoskopiya (həm də müalicə məqsədilə istifadə edilir)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4341" name="Picture 9" descr="A0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89869" y="1353951"/>
            <a:ext cx="3930667" cy="4823012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altLang="en-US" sz="2800" dirty="0"/>
              <a:t>KT-dərialtı emfizema</a:t>
            </a:r>
          </a:p>
        </p:txBody>
      </p:sp>
      <p:pic>
        <p:nvPicPr>
          <p:cNvPr id="15364" name="Picture 6" descr="Sekil 0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64426" y="1393451"/>
            <a:ext cx="4099526" cy="4783512"/>
          </a:xfrm>
          <a:noFill/>
        </p:spPr>
      </p:pic>
      <p:pic>
        <p:nvPicPr>
          <p:cNvPr id="15365" name="Picture 10" descr="Sekil 00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925887" y="1393452"/>
            <a:ext cx="4051649" cy="477123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az-Latn-AZ" altLang="en-US" dirty="0"/>
              <a:t>KT-dərialtı emfizema, yad cisim</a:t>
            </a:r>
          </a:p>
        </p:txBody>
      </p:sp>
      <p:pic>
        <p:nvPicPr>
          <p:cNvPr id="16388" name="Picture 8" descr="Sekil 0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71465" y="1116492"/>
            <a:ext cx="4320480" cy="5060471"/>
          </a:xfrm>
          <a:noFill/>
        </p:spPr>
      </p:pic>
      <p:pic>
        <p:nvPicPr>
          <p:cNvPr id="16389" name="Picture 12" descr="Sekil 00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744072" y="1122511"/>
            <a:ext cx="4248472" cy="5077700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az-Latn-AZ" altLang="en-US" dirty="0"/>
              <a:t>Dərialtı emfizema</a:t>
            </a:r>
          </a:p>
        </p:txBody>
      </p:sp>
      <p:pic>
        <p:nvPicPr>
          <p:cNvPr id="18437" name="Picture 9" descr="Ezofaqus zedelenm 0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83433" y="2029099"/>
            <a:ext cx="4280602" cy="3944389"/>
          </a:xfrm>
          <a:noFill/>
        </p:spPr>
      </p:pic>
      <p:pic>
        <p:nvPicPr>
          <p:cNvPr id="18438" name="Picture 11" descr="Ezofaqus zedelenm 0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60374" y="2029099"/>
            <a:ext cx="4605251" cy="3944389"/>
          </a:xfrm>
          <a:noFill/>
        </p:spPr>
      </p:pic>
      <p:sp>
        <p:nvSpPr>
          <p:cNvPr id="19463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196752"/>
            <a:ext cx="5807968" cy="4899248"/>
          </a:xfrm>
        </p:spPr>
        <p:txBody>
          <a:bodyPr/>
          <a:lstStyle/>
          <a:p>
            <a:pPr eaLnBrk="1" hangingPunct="1">
              <a:defRPr/>
            </a:pPr>
            <a:r>
              <a:rPr lang="az-Latn-AZ" altLang="en-US" sz="2800" dirty="0"/>
              <a:t>Perforasiya- Boyun fleqmonası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az-Latn-AZ" altLang="en-US" dirty="0"/>
              <a:t>Müalicə</a:t>
            </a:r>
          </a:p>
        </p:txBody>
      </p:sp>
      <p:pic>
        <p:nvPicPr>
          <p:cNvPr id="17412" name="Picture 7" descr="Sekil 0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75756" y="1484784"/>
            <a:ext cx="4572302" cy="4567675"/>
          </a:xfrm>
          <a:noFill/>
        </p:spPr>
      </p:pic>
      <p:pic>
        <p:nvPicPr>
          <p:cNvPr id="17413" name="Picture 8" descr="Sekil 0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72348" y="1484784"/>
            <a:ext cx="4744329" cy="4499095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15680" y="2492896"/>
            <a:ext cx="5862851" cy="1224136"/>
          </a:xfrm>
        </p:spPr>
        <p:txBody>
          <a:bodyPr>
            <a:normAutofit/>
          </a:bodyPr>
          <a:lstStyle/>
          <a:p>
            <a:r>
              <a:rPr lang="az-Latn-AZ" sz="3600" dirty="0"/>
              <a:t>Diqqətinizə görə təşəkkür</a:t>
            </a:r>
            <a:r>
              <a:rPr lang="az-Latn-AZ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632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1474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3067</TotalTime>
  <Words>145</Words>
  <Application>Microsoft Office PowerPoint</Application>
  <PresentationFormat>Widescreen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Courier New</vt:lpstr>
      <vt:lpstr>Times New Roman</vt:lpstr>
      <vt:lpstr>Wingdings</vt:lpstr>
      <vt:lpstr>Praktiki dərs şablonu 7</vt:lpstr>
      <vt:lpstr>Qida borusunun yad cismi</vt:lpstr>
      <vt:lpstr> Kimlərdə daha çox müşahidə olunur ? </vt:lpstr>
      <vt:lpstr>Klinikası </vt:lpstr>
      <vt:lpstr>Ağırlaşmaları</vt:lpstr>
      <vt:lpstr>Diaqnostika</vt:lpstr>
      <vt:lpstr>KT-dərialtı emfizema</vt:lpstr>
      <vt:lpstr>KT-dərialtı emfizema, yad cisim</vt:lpstr>
      <vt:lpstr>Dərialtı emfizema</vt:lpstr>
      <vt:lpstr>Müalicə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300</cp:revision>
  <dcterms:created xsi:type="dcterms:W3CDTF">2001-04-16T20:54:45Z</dcterms:created>
  <dcterms:modified xsi:type="dcterms:W3CDTF">2021-07-31T13:30:29Z</dcterms:modified>
</cp:coreProperties>
</file>