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1"/>
  </p:notesMasterIdLst>
  <p:handoutMasterIdLst>
    <p:handoutMasterId r:id="rId22"/>
  </p:handoutMasterIdLst>
  <p:sldIdLst>
    <p:sldId id="284" r:id="rId2"/>
    <p:sldId id="290" r:id="rId3"/>
    <p:sldId id="344" r:id="rId4"/>
    <p:sldId id="352" r:id="rId5"/>
    <p:sldId id="395" r:id="rId6"/>
    <p:sldId id="394" r:id="rId7"/>
    <p:sldId id="398" r:id="rId8"/>
    <p:sldId id="371" r:id="rId9"/>
    <p:sldId id="399" r:id="rId10"/>
    <p:sldId id="400" r:id="rId11"/>
    <p:sldId id="372" r:id="rId12"/>
    <p:sldId id="402" r:id="rId13"/>
    <p:sldId id="403" r:id="rId14"/>
    <p:sldId id="404" r:id="rId15"/>
    <p:sldId id="412" r:id="rId16"/>
    <p:sldId id="408" r:id="rId17"/>
    <p:sldId id="405" r:id="rId18"/>
    <p:sldId id="409" r:id="rId19"/>
    <p:sldId id="413" r:id="rId20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Default Section" id="{EF155B4E-81FF-B449-A7B4-2009799C956D}">
          <p14:sldIdLst>
            <p14:sldId id="284"/>
            <p14:sldId id="290"/>
            <p14:sldId id="344"/>
            <p14:sldId id="352"/>
            <p14:sldId id="395"/>
            <p14:sldId id="397"/>
            <p14:sldId id="394"/>
            <p14:sldId id="411"/>
            <p14:sldId id="398"/>
            <p14:sldId id="371"/>
            <p14:sldId id="399"/>
            <p14:sldId id="400"/>
            <p14:sldId id="372"/>
            <p14:sldId id="402"/>
            <p14:sldId id="403"/>
            <p14:sldId id="404"/>
            <p14:sldId id="412"/>
            <p14:sldId id="408"/>
            <p14:sldId id="405"/>
            <p14:sldId id="407"/>
            <p14:sldId id="409"/>
          </p14:sldIdLst>
        </p14:section>
        <p14:section name="Untitled Section" id="{322C324E-CFC9-3D4D-A044-4FDB5E8EC59E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>
      <p:cViewPr varScale="1">
        <p:scale>
          <a:sx n="54" d="100"/>
          <a:sy n="54" d="100"/>
        </p:scale>
        <p:origin x="-648" y="-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C73597-FE01-4058-990E-7D1839ACA602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A9023B-B6C1-4FE0-A1F3-413B09020729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After medical and diagnostic interventions of the Esophagus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479D8E2B-DFC7-4304-A5D6-911C13C4AB91}" type="parTrans" cxnId="{52CB585E-09D3-45F8-B530-B0B8C81B83DF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DA71FA1F-12B1-4A9B-AB56-42B00162BF20}" type="sibTrans" cxnId="{52CB585E-09D3-45F8-B530-B0B8C81B83DF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CFC82A3-8EAF-4766-9012-6D5624AB8300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Factors that increase intra-abdominal pressure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7439FCC6-5C83-4DE3-B84D-54954801E6B8}" type="parTrans" cxnId="{362B1FBD-A323-49F9-877C-558017EA3D0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8B3C05C-B5C7-4AFB-8C70-7117EF059F73}" type="sibTrans" cxnId="{362B1FBD-A323-49F9-877C-558017EA3D0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52873CD-DC80-4C54-90EC-4CF04CCF036F}">
      <dgm:prSet phldrT="[Текст]"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Pain in the neck, chest or abdomen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489A05E0-8A6A-4F35-987C-14E684FDDB99}" type="parTrans" cxnId="{F3417B66-ACF4-4E57-9F13-B13C7F4995DA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1AFA652E-74CD-4022-B940-1353EF0C83AB}" type="sibTrans" cxnId="{F3417B66-ACF4-4E57-9F13-B13C7F4995DA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86258C59-608C-411A-8B07-10A1FDE0DBE0}">
      <dgm:prSet/>
      <dgm:spPr/>
      <dgm:t>
        <a:bodyPr/>
        <a:lstStyle/>
        <a:p>
          <a:r>
            <a:rPr lang="en-US" dirty="0" smtClean="0">
              <a:latin typeface="+mn-lt"/>
              <a:cs typeface="Times New Roman" panose="02020603050405020304" pitchFamily="18" charset="0"/>
            </a:rPr>
            <a:t>Increased pain after swallowing</a:t>
          </a:r>
          <a:endParaRPr lang="ru-RU" dirty="0">
            <a:latin typeface="+mn-lt"/>
            <a:cs typeface="Times New Roman" panose="02020603050405020304" pitchFamily="18" charset="0"/>
          </a:endParaRPr>
        </a:p>
      </dgm:t>
    </dgm:pt>
    <dgm:pt modelId="{AFB1CCAE-7767-40D2-9FA3-84EEF310CD53}" type="parTrans" cxnId="{FC4623F2-E442-4B2A-B7C4-243CEF4A32E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B989ED4-EE14-4E2E-B570-EC7D563643C0}" type="sibTrans" cxnId="{FC4623F2-E442-4B2A-B7C4-243CEF4A32E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DF6FAFF2-F9A2-4FB1-ACD5-BE396EE305E3}" type="pres">
      <dgm:prSet presAssocID="{F6C73597-FE01-4058-990E-7D1839ACA60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FBAC1FD8-55CB-4CCC-B022-01EDF5D28682}" type="pres">
      <dgm:prSet presAssocID="{F6C73597-FE01-4058-990E-7D1839ACA602}" presName="pyramid" presStyleLbl="node1" presStyleIdx="0" presStyleCnt="1"/>
      <dgm:spPr/>
    </dgm:pt>
    <dgm:pt modelId="{4A8FBD96-25D7-480A-B8E5-8DF33BA2A831}" type="pres">
      <dgm:prSet presAssocID="{F6C73597-FE01-4058-990E-7D1839ACA602}" presName="theList" presStyleCnt="0"/>
      <dgm:spPr/>
    </dgm:pt>
    <dgm:pt modelId="{E323F156-58CE-49DA-9E8D-D441F6024124}" type="pres">
      <dgm:prSet presAssocID="{B3A9023B-B6C1-4FE0-A1F3-413B09020729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B480CC-AA7C-476A-9D5E-F499087DBEAA}" type="pres">
      <dgm:prSet presAssocID="{B3A9023B-B6C1-4FE0-A1F3-413B09020729}" presName="aSpace" presStyleCnt="0"/>
      <dgm:spPr/>
    </dgm:pt>
    <dgm:pt modelId="{37F72C9F-334F-48E1-8DE4-FFA8564FFF95}" type="pres">
      <dgm:prSet presAssocID="{9CFC82A3-8EAF-4766-9012-6D5624AB8300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6FB33D-F059-41A7-B0B0-0DE91CB5319F}" type="pres">
      <dgm:prSet presAssocID="{9CFC82A3-8EAF-4766-9012-6D5624AB8300}" presName="aSpace" presStyleCnt="0"/>
      <dgm:spPr/>
    </dgm:pt>
    <dgm:pt modelId="{E36D3108-CF61-428D-B241-BDA4677F689A}" type="pres">
      <dgm:prSet presAssocID="{652873CD-DC80-4C54-90EC-4CF04CCF036F}" presName="aNode" presStyleLbl="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E44D61-5088-427E-85DD-0A9719F472A4}" type="pres">
      <dgm:prSet presAssocID="{652873CD-DC80-4C54-90EC-4CF04CCF036F}" presName="aSpace" presStyleCnt="0"/>
      <dgm:spPr/>
    </dgm:pt>
    <dgm:pt modelId="{42DC4914-ED79-4AB6-802C-56ACCED59329}" type="pres">
      <dgm:prSet presAssocID="{86258C59-608C-411A-8B07-10A1FDE0DBE0}" presName="aNode" presStyleLbl="fgAcc1" presStyleIdx="3" presStyleCnt="4" custLinFactNeighborX="-608" custLinFactNeighborY="11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33B3BE-1A0D-41C6-B619-476B8234FE0E}" type="pres">
      <dgm:prSet presAssocID="{86258C59-608C-411A-8B07-10A1FDE0DBE0}" presName="aSpace" presStyleCnt="0"/>
      <dgm:spPr/>
    </dgm:pt>
  </dgm:ptLst>
  <dgm:cxnLst>
    <dgm:cxn modelId="{AA7F698B-D6EA-4191-88F7-42C1689D2D8E}" type="presOf" srcId="{9CFC82A3-8EAF-4766-9012-6D5624AB8300}" destId="{37F72C9F-334F-48E1-8DE4-FFA8564FFF95}" srcOrd="0" destOrd="0" presId="urn:microsoft.com/office/officeart/2005/8/layout/pyramid2"/>
    <dgm:cxn modelId="{F4619602-E84F-463D-BD43-7D94C9370202}" type="presOf" srcId="{B3A9023B-B6C1-4FE0-A1F3-413B09020729}" destId="{E323F156-58CE-49DA-9E8D-D441F6024124}" srcOrd="0" destOrd="0" presId="urn:microsoft.com/office/officeart/2005/8/layout/pyramid2"/>
    <dgm:cxn modelId="{31A1608B-4ECF-48AD-9561-84DDFD501338}" type="presOf" srcId="{86258C59-608C-411A-8B07-10A1FDE0DBE0}" destId="{42DC4914-ED79-4AB6-802C-56ACCED59329}" srcOrd="0" destOrd="0" presId="urn:microsoft.com/office/officeart/2005/8/layout/pyramid2"/>
    <dgm:cxn modelId="{F3417B66-ACF4-4E57-9F13-B13C7F4995DA}" srcId="{F6C73597-FE01-4058-990E-7D1839ACA602}" destId="{652873CD-DC80-4C54-90EC-4CF04CCF036F}" srcOrd="2" destOrd="0" parTransId="{489A05E0-8A6A-4F35-987C-14E684FDDB99}" sibTransId="{1AFA652E-74CD-4022-B940-1353EF0C83AB}"/>
    <dgm:cxn modelId="{52CB585E-09D3-45F8-B530-B0B8C81B83DF}" srcId="{F6C73597-FE01-4058-990E-7D1839ACA602}" destId="{B3A9023B-B6C1-4FE0-A1F3-413B09020729}" srcOrd="0" destOrd="0" parTransId="{479D8E2B-DFC7-4304-A5D6-911C13C4AB91}" sibTransId="{DA71FA1F-12B1-4A9B-AB56-42B00162BF20}"/>
    <dgm:cxn modelId="{FC4623F2-E442-4B2A-B7C4-243CEF4A32E2}" srcId="{F6C73597-FE01-4058-990E-7D1839ACA602}" destId="{86258C59-608C-411A-8B07-10A1FDE0DBE0}" srcOrd="3" destOrd="0" parTransId="{AFB1CCAE-7767-40D2-9FA3-84EEF310CD53}" sibTransId="{9B989ED4-EE14-4E2E-B570-EC7D563643C0}"/>
    <dgm:cxn modelId="{362B1FBD-A323-49F9-877C-558017EA3D01}" srcId="{F6C73597-FE01-4058-990E-7D1839ACA602}" destId="{9CFC82A3-8EAF-4766-9012-6D5624AB8300}" srcOrd="1" destOrd="0" parTransId="{7439FCC6-5C83-4DE3-B84D-54954801E6B8}" sibTransId="{68B3C05C-B5C7-4AFB-8C70-7117EF059F73}"/>
    <dgm:cxn modelId="{E0B963BF-10C1-42B7-BEC7-4819031FBCAF}" type="presOf" srcId="{652873CD-DC80-4C54-90EC-4CF04CCF036F}" destId="{E36D3108-CF61-428D-B241-BDA4677F689A}" srcOrd="0" destOrd="0" presId="urn:microsoft.com/office/officeart/2005/8/layout/pyramid2"/>
    <dgm:cxn modelId="{A2C8C6C4-4811-4D8A-9075-7D781C9582E1}" type="presOf" srcId="{F6C73597-FE01-4058-990E-7D1839ACA602}" destId="{DF6FAFF2-F9A2-4FB1-ACD5-BE396EE305E3}" srcOrd="0" destOrd="0" presId="urn:microsoft.com/office/officeart/2005/8/layout/pyramid2"/>
    <dgm:cxn modelId="{BA75869D-89F9-497B-858A-C86C117C67F7}" type="presParOf" srcId="{DF6FAFF2-F9A2-4FB1-ACD5-BE396EE305E3}" destId="{FBAC1FD8-55CB-4CCC-B022-01EDF5D28682}" srcOrd="0" destOrd="0" presId="urn:microsoft.com/office/officeart/2005/8/layout/pyramid2"/>
    <dgm:cxn modelId="{18448106-2C47-4DA1-8F45-8EDDCC8B6F27}" type="presParOf" srcId="{DF6FAFF2-F9A2-4FB1-ACD5-BE396EE305E3}" destId="{4A8FBD96-25D7-480A-B8E5-8DF33BA2A831}" srcOrd="1" destOrd="0" presId="urn:microsoft.com/office/officeart/2005/8/layout/pyramid2"/>
    <dgm:cxn modelId="{01C4ED7E-0ADD-4071-807C-62E13A3C3D07}" type="presParOf" srcId="{4A8FBD96-25D7-480A-B8E5-8DF33BA2A831}" destId="{E323F156-58CE-49DA-9E8D-D441F6024124}" srcOrd="0" destOrd="0" presId="urn:microsoft.com/office/officeart/2005/8/layout/pyramid2"/>
    <dgm:cxn modelId="{3B2DCB54-9D44-4624-80EE-1FF9B548AC7C}" type="presParOf" srcId="{4A8FBD96-25D7-480A-B8E5-8DF33BA2A831}" destId="{C9B480CC-AA7C-476A-9D5E-F499087DBEAA}" srcOrd="1" destOrd="0" presId="urn:microsoft.com/office/officeart/2005/8/layout/pyramid2"/>
    <dgm:cxn modelId="{FF669830-1791-4795-99A8-96C8B12DE399}" type="presParOf" srcId="{4A8FBD96-25D7-480A-B8E5-8DF33BA2A831}" destId="{37F72C9F-334F-48E1-8DE4-FFA8564FFF95}" srcOrd="2" destOrd="0" presId="urn:microsoft.com/office/officeart/2005/8/layout/pyramid2"/>
    <dgm:cxn modelId="{9447EB3A-4665-4ECE-A50D-D697BA1E01E5}" type="presParOf" srcId="{4A8FBD96-25D7-480A-B8E5-8DF33BA2A831}" destId="{226FB33D-F059-41A7-B0B0-0DE91CB5319F}" srcOrd="3" destOrd="0" presId="urn:microsoft.com/office/officeart/2005/8/layout/pyramid2"/>
    <dgm:cxn modelId="{00471CA3-AC2A-4300-918C-126958397FA2}" type="presParOf" srcId="{4A8FBD96-25D7-480A-B8E5-8DF33BA2A831}" destId="{E36D3108-CF61-428D-B241-BDA4677F689A}" srcOrd="4" destOrd="0" presId="urn:microsoft.com/office/officeart/2005/8/layout/pyramid2"/>
    <dgm:cxn modelId="{3BEED737-BDCE-4643-8DB3-F0C41E443713}" type="presParOf" srcId="{4A8FBD96-25D7-480A-B8E5-8DF33BA2A831}" destId="{FAE44D61-5088-427E-85DD-0A9719F472A4}" srcOrd="5" destOrd="0" presId="urn:microsoft.com/office/officeart/2005/8/layout/pyramid2"/>
    <dgm:cxn modelId="{07750638-B127-4198-AFDF-81ECCF9660CE}" type="presParOf" srcId="{4A8FBD96-25D7-480A-B8E5-8DF33BA2A831}" destId="{42DC4914-ED79-4AB6-802C-56ACCED59329}" srcOrd="6" destOrd="0" presId="urn:microsoft.com/office/officeart/2005/8/layout/pyramid2"/>
    <dgm:cxn modelId="{19F3712F-1839-406E-B0C9-5FEC26A1C31A}" type="presParOf" srcId="{4A8FBD96-25D7-480A-B8E5-8DF33BA2A831}" destId="{1F33B3BE-1A0D-41C6-B619-476B8234FE0E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AC1FD8-55CB-4CCC-B022-01EDF5D28682}">
      <dsp:nvSpPr>
        <dsp:cNvPr id="0" name=""/>
        <dsp:cNvSpPr/>
      </dsp:nvSpPr>
      <dsp:spPr>
        <a:xfrm>
          <a:off x="1297886" y="0"/>
          <a:ext cx="4810633" cy="481063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3F156-58CE-49DA-9E8D-D441F6024124}">
      <dsp:nvSpPr>
        <dsp:cNvPr id="0" name=""/>
        <dsp:cNvSpPr/>
      </dsp:nvSpPr>
      <dsp:spPr>
        <a:xfrm>
          <a:off x="3703202" y="481533"/>
          <a:ext cx="3126911" cy="8550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+mn-lt"/>
              <a:cs typeface="Times New Roman" panose="02020603050405020304" pitchFamily="18" charset="0"/>
            </a:rPr>
            <a:t>After medical and diagnostic interventions of the Esophagus</a:t>
          </a:r>
          <a:endParaRPr lang="ru-RU" sz="1800" kern="1200" dirty="0">
            <a:latin typeface="+mn-lt"/>
            <a:cs typeface="Times New Roman" panose="02020603050405020304" pitchFamily="18" charset="0"/>
          </a:endParaRPr>
        </a:p>
      </dsp:txBody>
      <dsp:txXfrm>
        <a:off x="3744940" y="523271"/>
        <a:ext cx="3043435" cy="771538"/>
      </dsp:txXfrm>
    </dsp:sp>
    <dsp:sp modelId="{37F72C9F-334F-48E1-8DE4-FFA8564FFF95}">
      <dsp:nvSpPr>
        <dsp:cNvPr id="0" name=""/>
        <dsp:cNvSpPr/>
      </dsp:nvSpPr>
      <dsp:spPr>
        <a:xfrm>
          <a:off x="3703202" y="1443424"/>
          <a:ext cx="3126911" cy="8550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+mn-lt"/>
              <a:cs typeface="Times New Roman" panose="02020603050405020304" pitchFamily="18" charset="0"/>
            </a:rPr>
            <a:t>Factors that increase intra-abdominal pressure</a:t>
          </a:r>
          <a:endParaRPr lang="ru-RU" sz="1800" kern="1200" dirty="0">
            <a:latin typeface="+mn-lt"/>
            <a:cs typeface="Times New Roman" panose="02020603050405020304" pitchFamily="18" charset="0"/>
          </a:endParaRPr>
        </a:p>
      </dsp:txBody>
      <dsp:txXfrm>
        <a:off x="3744940" y="1485162"/>
        <a:ext cx="3043435" cy="771538"/>
      </dsp:txXfrm>
    </dsp:sp>
    <dsp:sp modelId="{E36D3108-CF61-428D-B241-BDA4677F689A}">
      <dsp:nvSpPr>
        <dsp:cNvPr id="0" name=""/>
        <dsp:cNvSpPr/>
      </dsp:nvSpPr>
      <dsp:spPr>
        <a:xfrm>
          <a:off x="3703202" y="2405316"/>
          <a:ext cx="3126911" cy="8550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+mn-lt"/>
              <a:cs typeface="Times New Roman" panose="02020603050405020304" pitchFamily="18" charset="0"/>
            </a:rPr>
            <a:t>Pain in the neck, chest or abdomen</a:t>
          </a:r>
          <a:endParaRPr lang="ru-RU" sz="1800" kern="1200" dirty="0">
            <a:latin typeface="+mn-lt"/>
            <a:cs typeface="Times New Roman" panose="02020603050405020304" pitchFamily="18" charset="0"/>
          </a:endParaRPr>
        </a:p>
      </dsp:txBody>
      <dsp:txXfrm>
        <a:off x="3744940" y="2447054"/>
        <a:ext cx="3043435" cy="771538"/>
      </dsp:txXfrm>
    </dsp:sp>
    <dsp:sp modelId="{42DC4914-ED79-4AB6-802C-56ACCED59329}">
      <dsp:nvSpPr>
        <dsp:cNvPr id="0" name=""/>
        <dsp:cNvSpPr/>
      </dsp:nvSpPr>
      <dsp:spPr>
        <a:xfrm>
          <a:off x="3684190" y="3379929"/>
          <a:ext cx="3126911" cy="8550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+mn-lt"/>
              <a:cs typeface="Times New Roman" panose="02020603050405020304" pitchFamily="18" charset="0"/>
            </a:rPr>
            <a:t>Increased pain after swallowing</a:t>
          </a:r>
          <a:endParaRPr lang="ru-RU" sz="1800" kern="1200" dirty="0">
            <a:latin typeface="+mn-lt"/>
            <a:cs typeface="Times New Roman" panose="02020603050405020304" pitchFamily="18" charset="0"/>
          </a:endParaRPr>
        </a:p>
      </dsp:txBody>
      <dsp:txXfrm>
        <a:off x="3725928" y="3421667"/>
        <a:ext cx="3043435" cy="7715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9/24/2020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415480" y="1052736"/>
            <a:ext cx="9721080" cy="3054201"/>
          </a:xfrm>
        </p:spPr>
        <p:txBody>
          <a:bodyPr/>
          <a:lstStyle/>
          <a:p>
            <a:r>
              <a:rPr lang="az-Latn-AZ" alt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4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altLang="en-US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altLang="en-US" sz="8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sz="4800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sz="4800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sz="4800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7166340" y="4509120"/>
            <a:ext cx="5007336" cy="201622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b="1" dirty="0" smtClean="0">
                <a:latin typeface="Times New Roman" pitchFamily="18" charset="0"/>
                <a:cs typeface="Times New Roman" pitchFamily="18" charset="0"/>
              </a:rPr>
              <a:t>PhD </a:t>
            </a:r>
            <a:r>
              <a:rPr lang="en-US" altLang="en-US" sz="2400" b="1" dirty="0" err="1" smtClean="0">
                <a:latin typeface="Times New Roman" pitchFamily="18" charset="0"/>
                <a:cs typeface="Times New Roman" pitchFamily="18" charset="0"/>
              </a:rPr>
              <a:t>Salahova</a:t>
            </a:r>
            <a:r>
              <a:rPr lang="en-US" alt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dirty="0" err="1" smtClean="0">
                <a:latin typeface="Times New Roman" pitchFamily="18" charset="0"/>
                <a:cs typeface="Times New Roman" pitchFamily="18" charset="0"/>
              </a:rPr>
              <a:t>Sevinj</a:t>
            </a:r>
            <a:endParaRPr lang="en-US" alt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400" b="1" dirty="0" smtClean="0">
                <a:latin typeface="Times New Roman" pitchFamily="18" charset="0"/>
                <a:cs typeface="Times New Roman" pitchFamily="18" charset="0"/>
              </a:rPr>
              <a:t>PhD </a:t>
            </a:r>
            <a:r>
              <a:rPr lang="en-US" altLang="en-US" sz="2400" b="1" dirty="0" err="1" smtClean="0">
                <a:latin typeface="Times New Roman" pitchFamily="18" charset="0"/>
                <a:cs typeface="Times New Roman" pitchFamily="18" charset="0"/>
              </a:rPr>
              <a:t>Mahmudov</a:t>
            </a:r>
            <a:r>
              <a:rPr lang="en-US" alt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400" b="1" dirty="0" err="1" smtClean="0">
                <a:latin typeface="Times New Roman" pitchFamily="18" charset="0"/>
                <a:cs typeface="Times New Roman" pitchFamily="18" charset="0"/>
              </a:rPr>
              <a:t>Mahir</a:t>
            </a:r>
            <a:endParaRPr lang="az-Latn-AZ" altLang="en-US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itchFamily="18" charset="0"/>
                <a:cs typeface="Times New Roman" pitchFamily="18" charset="0"/>
              </a:rPr>
              <a:t>Azerbaijan Medical University</a:t>
            </a:r>
          </a:p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altLang="en-US" sz="2400" dirty="0" smtClean="0">
                <a:latin typeface="Times New Roman" pitchFamily="18" charset="0"/>
                <a:cs typeface="Times New Roman" pitchFamily="18" charset="0"/>
              </a:rPr>
              <a:t>Surgical Diseases Department</a:t>
            </a:r>
            <a:endParaRPr lang="az-Latn-AZ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480376" y="281221"/>
            <a:ext cx="2512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 smtClean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56154" y="293006"/>
            <a:ext cx="9892475" cy="766804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Definition</a:t>
            </a:r>
            <a:endParaRPr lang="az-Latn-AZ" altLang="en-US" sz="32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5400" y="1617743"/>
            <a:ext cx="4824535" cy="403244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az-Latn-A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cs typeface="Times New Roman" panose="02020603050405020304" pitchFamily="18" charset="0"/>
              </a:rPr>
              <a:t>- It </a:t>
            </a:r>
            <a:r>
              <a:rPr lang="en-US" sz="3200" dirty="0">
                <a:cs typeface="Times New Roman" panose="02020603050405020304" pitchFamily="18" charset="0"/>
              </a:rPr>
              <a:t>is a perforation of the wall of the </a:t>
            </a:r>
            <a:r>
              <a:rPr lang="en-US" sz="3200" dirty="0" smtClean="0">
                <a:cs typeface="Times New Roman" panose="02020603050405020304" pitchFamily="18" charset="0"/>
              </a:rPr>
              <a:t>esophagus</a:t>
            </a:r>
          </a:p>
          <a:p>
            <a:pPr marL="0" indent="0">
              <a:buNone/>
            </a:pPr>
            <a:r>
              <a:rPr lang="en-US" sz="3200" dirty="0" smtClean="0">
                <a:cs typeface="Times New Roman" panose="02020603050405020304" pitchFamily="18" charset="0"/>
              </a:rPr>
              <a:t>- It </a:t>
            </a:r>
            <a:r>
              <a:rPr lang="en-US" sz="3200" dirty="0">
                <a:cs typeface="Times New Roman" panose="02020603050405020304" pitchFamily="18" charset="0"/>
              </a:rPr>
              <a:t>is usually severe, with an increased risk of death </a:t>
            </a:r>
            <a:r>
              <a:rPr lang="en-US" sz="3200" dirty="0" smtClean="0">
                <a:cs typeface="Times New Roman" panose="02020603050405020304" pitchFamily="18" charset="0"/>
              </a:rPr>
              <a:t>if </a:t>
            </a:r>
            <a:r>
              <a:rPr lang="en-US" sz="3200" dirty="0">
                <a:cs typeface="Times New Roman" panose="02020603050405020304" pitchFamily="18" charset="0"/>
              </a:rPr>
              <a:t>not treated </a:t>
            </a:r>
            <a:r>
              <a:rPr lang="en-US" sz="3200" dirty="0" smtClean="0">
                <a:cs typeface="Times New Roman" panose="02020603050405020304" pitchFamily="18" charset="0"/>
              </a:rPr>
              <a:t>adequately at </a:t>
            </a:r>
            <a:r>
              <a:rPr lang="en-US" sz="3200" dirty="0">
                <a:cs typeface="Times New Roman" panose="02020603050405020304" pitchFamily="18" charset="0"/>
              </a:rPr>
              <a:t>an early stage </a:t>
            </a:r>
            <a:endParaRPr lang="az-Latn-AZ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79375" y="1639559"/>
            <a:ext cx="5040560" cy="4464496"/>
          </a:xfrm>
          <a:prstGeom prst="roundRect">
            <a:avLst/>
          </a:prstGeom>
          <a:noFill/>
          <a:ln w="381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673692" y="219940"/>
            <a:ext cx="2512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857" t="2094" r="3572" b="3407"/>
          <a:stretch/>
        </p:blipFill>
        <p:spPr>
          <a:xfrm>
            <a:off x="7104112" y="1149691"/>
            <a:ext cx="3456384" cy="49685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8414" y="214290"/>
            <a:ext cx="6076051" cy="611546"/>
          </a:xfrm>
        </p:spPr>
        <p:txBody>
          <a:bodyPr/>
          <a:lstStyle/>
          <a:p>
            <a:r>
              <a:rPr lang="en-US" altLang="en-US" sz="4000" dirty="0" smtClean="0">
                <a:solidFill>
                  <a:schemeClr val="tx1"/>
                </a:solidFill>
                <a:cs typeface="Times New Roman" pitchFamily="18" charset="0"/>
              </a:rPr>
              <a:t>Classification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83B26FE8-CC0D-7C4F-917E-D18927DE9E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34455783"/>
              </p:ext>
            </p:extLst>
          </p:nvPr>
        </p:nvGraphicFramePr>
        <p:xfrm>
          <a:off x="551384" y="1493867"/>
          <a:ext cx="11017224" cy="45560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07521">
                  <a:extLst>
                    <a:ext uri="{9D8B030D-6E8A-4147-A177-3AD203B41FA5}">
                      <a16:colId xmlns:a16="http://schemas.microsoft.com/office/drawing/2014/main" xmlns="" val="2710613517"/>
                    </a:ext>
                  </a:extLst>
                </a:gridCol>
                <a:gridCol w="8509703">
                  <a:extLst>
                    <a:ext uri="{9D8B030D-6E8A-4147-A177-3AD203B41FA5}">
                      <a16:colId xmlns:a16="http://schemas.microsoft.com/office/drawing/2014/main" xmlns="" val="2044643888"/>
                    </a:ext>
                  </a:extLst>
                </a:gridCol>
              </a:tblGrid>
              <a:tr h="272722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By  the Reason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Iatrogenic (damage with medical endoscopic instruments or metal (stents), etc.)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Barotrauma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By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cause of Esophagus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disease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Foreign body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Post-traumatic</a:t>
                      </a: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0608150"/>
                  </a:ext>
                </a:extLst>
              </a:tr>
              <a:tr h="92661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az-Latn-AZ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By </a:t>
                      </a: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the M</a:t>
                      </a:r>
                      <a:r>
                        <a:rPr lang="az-Latn-AZ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echanism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Internal (iatrogenic, barotrauma associated with hypertension, foreign body)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az-Latn-AZ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External (trauma)</a:t>
                      </a: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/>
                </a:tc>
                <a:extLst>
                  <a:ext uri="{0D108BD9-81ED-4DB2-BD59-A6C34878D82A}">
                    <a16:rowId xmlns:a16="http://schemas.microsoft.com/office/drawing/2014/main" xmlns="" val="2557141411"/>
                  </a:ext>
                </a:extLst>
              </a:tr>
              <a:tr h="61774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By the Term 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Early (first 24 hours)</a:t>
                      </a:r>
                    </a:p>
                    <a:p>
                      <a:pPr marL="342900" lvl="0" indent="-342900" algn="just"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Late (more than 24 hours)</a:t>
                      </a:r>
                      <a:endParaRPr lang="en-US" sz="24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093" marR="68093" marT="0" marB="0"/>
                </a:tc>
                <a:extLst>
                  <a:ext uri="{0D108BD9-81ED-4DB2-BD59-A6C34878D82A}">
                    <a16:rowId xmlns:a16="http://schemas.microsoft.com/office/drawing/2014/main" xmlns="" val="498879115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E944EE04-BCF9-C540-A135-45A5AAEFD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z-Latn-AZ" altLang="ja-JP" sz="1400" b="1" i="0" u="none" strike="noStrike" cap="none" normalizeH="0" baseline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Təsnifatı</a:t>
            </a:r>
            <a:endParaRPr kumimoji="0" lang="az-Latn-AZ" altLang="ja-JP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z-Latn-AZ" altLang="ja-JP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679774" y="309044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 smtClean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577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7568" y="475523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4000" dirty="0" smtClean="0">
                <a:solidFill>
                  <a:schemeClr val="tx1"/>
                </a:solidFill>
                <a:cs typeface="Times New Roman" pitchFamily="18" charset="0"/>
              </a:rPr>
              <a:t>F</a:t>
            </a:r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requency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440313"/>
            <a:ext cx="1116124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>
                <a:cs typeface="Times New Roman" panose="02020603050405020304" pitchFamily="18" charset="0"/>
              </a:rPr>
              <a:t>In the cervical part - 40-60%</a:t>
            </a:r>
          </a:p>
          <a:p>
            <a:r>
              <a:rPr lang="en-US" sz="4000" dirty="0">
                <a:cs typeface="Times New Roman" panose="02020603050405020304" pitchFamily="18" charset="0"/>
              </a:rPr>
              <a:t>In the thoracic </a:t>
            </a:r>
            <a:r>
              <a:rPr lang="en-US" sz="4000" dirty="0" smtClean="0">
                <a:cs typeface="Times New Roman" panose="02020603050405020304" pitchFamily="18" charset="0"/>
              </a:rPr>
              <a:t>part </a:t>
            </a:r>
            <a:r>
              <a:rPr lang="en-US" sz="4000" dirty="0">
                <a:cs typeface="Times New Roman" panose="02020603050405020304" pitchFamily="18" charset="0"/>
              </a:rPr>
              <a:t>- 40-50%</a:t>
            </a:r>
          </a:p>
          <a:p>
            <a:r>
              <a:rPr lang="en-US" sz="4000" dirty="0">
                <a:cs typeface="Times New Roman" panose="02020603050405020304" pitchFamily="18" charset="0"/>
              </a:rPr>
              <a:t>In the abdominal part - 10%.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706871" y="305773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media.springernature.com/lw785/springer-static/image/art%3A10.1186%2F1757-7241-19-66/MediaObjects/13049_2011_Article_317_Fig3_HT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340768"/>
            <a:ext cx="4495800" cy="472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28945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9003" y="424795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 smtClean="0">
                <a:solidFill>
                  <a:schemeClr val="tx1"/>
                </a:solidFill>
                <a:cs typeface="Times New Roman" pitchFamily="18" charset="0"/>
              </a:rPr>
              <a:t>Reasons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679774" y="335397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image.slidesharecdn.com/dr-yazeed-1304079931-phpapp01/95/esophageal-perforation-26-728.jpg?cb=13387931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1424" y="1124744"/>
            <a:ext cx="6934200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0329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5538" y="214290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3600" dirty="0" smtClean="0">
                <a:solidFill>
                  <a:schemeClr val="tx1"/>
                </a:solidFill>
                <a:cs typeface="Times New Roman" pitchFamily="18" charset="0"/>
              </a:rPr>
              <a:t>Clinical </a:t>
            </a:r>
            <a:r>
              <a:rPr lang="az-Latn-AZ" sz="3600" dirty="0">
                <a:solidFill>
                  <a:schemeClr val="tx1"/>
                </a:solidFill>
                <a:cs typeface="Times New Roman" pitchFamily="18" charset="0"/>
              </a:rPr>
              <a:t>course and complications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9376" y="1493035"/>
            <a:ext cx="66967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 smtClean="0">
                <a:cs typeface="Times New Roman" panose="02020603050405020304" pitchFamily="18" charset="0"/>
              </a:rPr>
              <a:t>is </a:t>
            </a:r>
            <a:r>
              <a:rPr lang="az-Latn-AZ" sz="2800" b="1" dirty="0" smtClean="0">
                <a:cs typeface="Times New Roman" panose="02020603050405020304" pitchFamily="18" charset="0"/>
              </a:rPr>
              <a:t>progressive</a:t>
            </a:r>
            <a:endParaRPr lang="en-US" sz="2800" b="1" dirty="0" smtClean="0">
              <a:cs typeface="Times New Roman" panose="02020603050405020304" pitchFamily="18" charset="0"/>
            </a:endParaRPr>
          </a:p>
          <a:p>
            <a:r>
              <a:rPr lang="en-US" sz="2800" i="1" dirty="0" smtClean="0">
                <a:cs typeface="Times New Roman" panose="02020603050405020304" pitchFamily="18" charset="0"/>
              </a:rPr>
              <a:t>Untimely </a:t>
            </a:r>
            <a:r>
              <a:rPr lang="en-US" sz="2800" i="1" dirty="0" smtClean="0">
                <a:cs typeface="Times New Roman" panose="02020603050405020304" pitchFamily="18" charset="0"/>
              </a:rPr>
              <a:t>and inadequate treatment leads to </a:t>
            </a:r>
            <a:r>
              <a:rPr lang="en-US" sz="2800" i="1" dirty="0" smtClean="0">
                <a:cs typeface="Times New Roman" panose="02020603050405020304" pitchFamily="18" charset="0"/>
              </a:rPr>
              <a:t>acute       </a:t>
            </a:r>
            <a:r>
              <a:rPr lang="en-US" sz="2800" i="1" dirty="0" smtClean="0">
                <a:cs typeface="Times New Roman" panose="02020603050405020304" pitchFamily="18" charset="0"/>
              </a:rPr>
              <a:t>inflammation, sepsis and death</a:t>
            </a:r>
            <a:endParaRPr lang="az-Latn-AZ" sz="2800" i="1" dirty="0" smtClean="0">
              <a:cs typeface="Times New Roman" panose="02020603050405020304" pitchFamily="18" charset="0"/>
            </a:endParaRPr>
          </a:p>
          <a:p>
            <a:pPr marL="457200" indent="-457200"/>
            <a:endParaRPr lang="az-Latn-AZ" sz="2800" b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cs typeface="Times New Roman" panose="02020603050405020304" pitchFamily="18" charset="0"/>
              </a:rPr>
              <a:t>Perforation of the neck </a:t>
            </a:r>
            <a:r>
              <a:rPr lang="en-US" sz="2800" dirty="0" smtClean="0">
                <a:cs typeface="Times New Roman" panose="02020603050405020304" pitchFamily="18" charset="0"/>
              </a:rPr>
              <a:t>can be caused </a:t>
            </a:r>
            <a:r>
              <a:rPr lang="en-US" sz="2800" dirty="0" err="1" smtClean="0">
                <a:cs typeface="Times New Roman" panose="02020603050405020304" pitchFamily="18" charset="0"/>
              </a:rPr>
              <a:t>phlegmon</a:t>
            </a:r>
            <a:r>
              <a:rPr lang="en-US" sz="2800" dirty="0" smtClean="0">
                <a:cs typeface="Times New Roman" panose="02020603050405020304" pitchFamily="18" charset="0"/>
              </a:rPr>
              <a:t> </a:t>
            </a:r>
            <a:r>
              <a:rPr lang="en-US" sz="2800" dirty="0">
                <a:cs typeface="Times New Roman" panose="02020603050405020304" pitchFamily="18" charset="0"/>
              </a:rPr>
              <a:t>of that area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cs typeface="Times New Roman" panose="02020603050405020304" pitchFamily="18" charset="0"/>
              </a:rPr>
              <a:t>Intrathoracic perforation </a:t>
            </a:r>
            <a:r>
              <a:rPr lang="en-US" sz="2800" dirty="0" smtClean="0">
                <a:cs typeface="Times New Roman" panose="02020603050405020304" pitchFamily="18" charset="0"/>
              </a:rPr>
              <a:t>-  </a:t>
            </a:r>
            <a:r>
              <a:rPr lang="en-US" sz="2800" dirty="0">
                <a:cs typeface="Times New Roman" panose="02020603050405020304" pitchFamily="18" charset="0"/>
              </a:rPr>
              <a:t>acute </a:t>
            </a:r>
            <a:r>
              <a:rPr lang="en-US" sz="2800" dirty="0" err="1">
                <a:cs typeface="Times New Roman" panose="02020603050405020304" pitchFamily="18" charset="0"/>
              </a:rPr>
              <a:t>mediastinitis</a:t>
            </a:r>
            <a:r>
              <a:rPr lang="en-US" sz="2800" dirty="0">
                <a:cs typeface="Times New Roman" panose="02020603050405020304" pitchFamily="18" charset="0"/>
              </a:rPr>
              <a:t>, acute pleurisy and </a:t>
            </a:r>
            <a:r>
              <a:rPr lang="en-US" sz="2800" dirty="0" err="1">
                <a:cs typeface="Times New Roman" panose="02020603050405020304" pitchFamily="18" charset="0"/>
              </a:rPr>
              <a:t>pyopneumothorax</a:t>
            </a:r>
            <a:endParaRPr lang="en-US" sz="2800" dirty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cs typeface="Times New Roman" panose="02020603050405020304" pitchFamily="18" charset="0"/>
              </a:rPr>
              <a:t>Perforation of the abdominal part </a:t>
            </a:r>
            <a:r>
              <a:rPr lang="en-US" sz="2800" dirty="0" smtClean="0">
                <a:cs typeface="Times New Roman" panose="02020603050405020304" pitchFamily="18" charset="0"/>
              </a:rPr>
              <a:t>- </a:t>
            </a:r>
            <a:r>
              <a:rPr lang="en-US" sz="2800" dirty="0">
                <a:cs typeface="Times New Roman" panose="02020603050405020304" pitchFamily="18" charset="0"/>
              </a:rPr>
              <a:t>acute </a:t>
            </a:r>
            <a:r>
              <a:rPr lang="en-US" sz="2800" dirty="0" smtClean="0">
                <a:cs typeface="Times New Roman" panose="02020603050405020304" pitchFamily="18" charset="0"/>
              </a:rPr>
              <a:t>peritonitis</a:t>
            </a:r>
            <a:endParaRPr lang="az-Latn-AZ" sz="2800" dirty="0" smtClean="0"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686516" y="283054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s://mdedge-files-live.s3.us-east-2.amazonaws.com/files/s3fs-public/images/journals/mfig003_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6120" y="1666485"/>
            <a:ext cx="4572833" cy="46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19541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5804" y="453979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err="1" smtClean="0">
                <a:solidFill>
                  <a:schemeClr val="tx1"/>
                </a:solidFill>
                <a:cs typeface="Times New Roman" pitchFamily="18" charset="0"/>
              </a:rPr>
              <a:t>Symtoms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73242" y="2276872"/>
            <a:ext cx="6060411" cy="325704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en-US" sz="2000" dirty="0">
                <a:cs typeface="Times New Roman" panose="02020603050405020304" pitchFamily="18" charset="0"/>
              </a:rPr>
              <a:t>Perforation </a:t>
            </a:r>
            <a:r>
              <a:rPr lang="en-US" sz="2000" dirty="0" smtClean="0">
                <a:cs typeface="Times New Roman" panose="02020603050405020304" pitchFamily="18" charset="0"/>
              </a:rPr>
              <a:t>to </a:t>
            </a:r>
            <a:r>
              <a:rPr lang="en-US" sz="2000" dirty="0">
                <a:cs typeface="Times New Roman" panose="02020603050405020304" pitchFamily="18" charset="0"/>
              </a:rPr>
              <a:t>the </a:t>
            </a:r>
            <a:r>
              <a:rPr lang="en-US" sz="2000" dirty="0" smtClean="0">
                <a:cs typeface="Times New Roman" panose="02020603050405020304" pitchFamily="18" charset="0"/>
              </a:rPr>
              <a:t>cervical </a:t>
            </a:r>
            <a:r>
              <a:rPr lang="en-US" sz="2000" dirty="0" smtClean="0">
                <a:cs typeface="Times New Roman" panose="02020603050405020304" pitchFamily="18" charset="0"/>
              </a:rPr>
              <a:t>part: </a:t>
            </a:r>
            <a:r>
              <a:rPr lang="en-US" sz="2000" dirty="0">
                <a:cs typeface="Times New Roman" panose="02020603050405020304" pitchFamily="18" charset="0"/>
              </a:rPr>
              <a:t>swelling, crepitation, pain and tenderness, redness and infiltration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en-US" sz="2000" dirty="0" smtClean="0">
                <a:cs typeface="Times New Roman" panose="02020603050405020304" pitchFamily="18" charset="0"/>
              </a:rPr>
              <a:t>Perforation to </a:t>
            </a:r>
            <a:r>
              <a:rPr lang="en-US" sz="2000" dirty="0">
                <a:cs typeface="Times New Roman" panose="02020603050405020304" pitchFamily="18" charset="0"/>
              </a:rPr>
              <a:t>the chest: emphysema in the neck, pneumothorax, acute pleurisy, signs of </a:t>
            </a:r>
            <a:r>
              <a:rPr lang="en-US" sz="2000" dirty="0" smtClean="0">
                <a:cs typeface="Times New Roman" panose="02020603050405020304" pitchFamily="18" charset="0"/>
              </a:rPr>
              <a:t>shortness </a:t>
            </a:r>
            <a:r>
              <a:rPr lang="en-US" sz="2000" dirty="0">
                <a:cs typeface="Times New Roman" panose="02020603050405020304" pitchFamily="18" charset="0"/>
              </a:rPr>
              <a:t>breath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en-US" sz="2000" dirty="0">
                <a:cs typeface="Times New Roman" panose="02020603050405020304" pitchFamily="18" charset="0"/>
              </a:rPr>
              <a:t>Perforation </a:t>
            </a:r>
            <a:r>
              <a:rPr lang="en-US" sz="2000" dirty="0" smtClean="0">
                <a:cs typeface="Times New Roman" panose="02020603050405020304" pitchFamily="18" charset="0"/>
              </a:rPr>
              <a:t>to </a:t>
            </a:r>
            <a:r>
              <a:rPr lang="en-US" sz="2000" dirty="0">
                <a:cs typeface="Times New Roman" panose="02020603050405020304" pitchFamily="18" charset="0"/>
              </a:rPr>
              <a:t>the abdomen: signs of acute peritonitis or abscess</a:t>
            </a:r>
          </a:p>
          <a:p>
            <a:pPr marL="3429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ü"/>
            </a:pPr>
            <a:r>
              <a:rPr lang="en-US" sz="2000" dirty="0">
                <a:cs typeface="Times New Roman" panose="02020603050405020304" pitchFamily="18" charset="0"/>
              </a:rPr>
              <a:t>Symptoms of sepsis: fever, tachycardia, shortness of breath, and </a:t>
            </a:r>
            <a:r>
              <a:rPr lang="en-US" sz="2000" dirty="0" smtClean="0">
                <a:cs typeface="Times New Roman" panose="02020603050405020304" pitchFamily="18" charset="0"/>
              </a:rPr>
              <a:t>hypotension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9376" y="1743956"/>
            <a:ext cx="3921715" cy="20621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cs typeface="Times New Roman" panose="02020603050405020304" pitchFamily="18" charset="0"/>
              </a:rPr>
              <a:t>Pains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cs typeface="Times New Roman" panose="02020603050405020304" pitchFamily="18" charset="0"/>
              </a:rPr>
              <a:t>Dysphagia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cs typeface="Times New Roman" panose="02020603050405020304" pitchFamily="18" charset="0"/>
              </a:rPr>
              <a:t>Shortness of breath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>
                <a:cs typeface="Times New Roman" panose="02020603050405020304" pitchFamily="18" charset="0"/>
              </a:rPr>
              <a:t>High </a:t>
            </a:r>
            <a:r>
              <a:rPr lang="en-US" sz="3200" dirty="0" smtClean="0">
                <a:cs typeface="Times New Roman" panose="02020603050405020304" pitchFamily="18" charset="0"/>
              </a:rPr>
              <a:t>temperature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9" name="Выгнутая вниз стрелка 8"/>
          <p:cNvSpPr/>
          <p:nvPr/>
        </p:nvSpPr>
        <p:spPr>
          <a:xfrm rot="1412089">
            <a:off x="3576411" y="5052636"/>
            <a:ext cx="1440160" cy="740571"/>
          </a:xfrm>
          <a:prstGeom prst="curvedUp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651988" y="322510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3395" y="4068243"/>
            <a:ext cx="57598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3600" dirty="0">
                <a:cs typeface="Times New Roman" panose="02020603050405020304" pitchFamily="18" charset="0"/>
              </a:rPr>
              <a:t>In an objective examination</a:t>
            </a:r>
            <a:endParaRPr lang="ru-RU" sz="36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7249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4199945595"/>
              </p:ext>
            </p:extLst>
          </p:nvPr>
        </p:nvGraphicFramePr>
        <p:xfrm>
          <a:off x="911424" y="1494076"/>
          <a:ext cx="8128000" cy="48106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 rot="17833007" flipH="1">
            <a:off x="-370555" y="198388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Create suspicion</a:t>
            </a:r>
            <a:r>
              <a:rPr lang="en-US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az-Latn-AZ" sz="2800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perforation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167702" y="2928934"/>
            <a:ext cx="372976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accent1"/>
                </a:solidFill>
                <a:cs typeface="Times New Roman" panose="02020603050405020304" pitchFamily="18" charset="0"/>
              </a:rPr>
              <a:t>If symptoms of neck swelling, emphysema, acute pleurisy, acute peritonitis, and sepsis appear within 24 hours of these events, the suspicion increases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51784" y="965041"/>
            <a:ext cx="15552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SUSPICION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647866" y="357592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42908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5360" y="3811765"/>
            <a:ext cx="1116124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600" dirty="0">
              <a:cs typeface="Times New Roman" panose="02020603050405020304" pitchFamily="18" charset="0"/>
            </a:endParaRPr>
          </a:p>
          <a:p>
            <a:endParaRPr lang="az-Latn-AZ" sz="3600" dirty="0" smtClean="0">
              <a:cs typeface="Times New Roman" panose="02020603050405020304" pitchFamily="18" charset="0"/>
            </a:endParaRPr>
          </a:p>
          <a:p>
            <a:r>
              <a:rPr lang="en-US" sz="3200" i="1" dirty="0">
                <a:cs typeface="Times New Roman" panose="02020603050405020304" pitchFamily="18" charset="0"/>
              </a:rPr>
              <a:t>When these examinations are less informative, an endoscopic examination should be performed.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11424" y="1043826"/>
            <a:ext cx="24865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az-Latn-AZ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onfirmation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661506" y="2753630"/>
            <a:ext cx="4042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800" dirty="0">
                <a:cs typeface="Times New Roman" panose="02020603050405020304" pitchFamily="18" charset="0"/>
              </a:rPr>
              <a:t>contrast </a:t>
            </a:r>
            <a:r>
              <a:rPr lang="en-US" sz="2800" dirty="0" smtClean="0">
                <a:cs typeface="Times New Roman" panose="02020603050405020304" pitchFamily="18" charset="0"/>
              </a:rPr>
              <a:t>radiography</a:t>
            </a:r>
            <a:r>
              <a:rPr lang="az-Latn-AZ" sz="2800" dirty="0" smtClean="0">
                <a:cs typeface="Times New Roman" panose="02020603050405020304" pitchFamily="18" charset="0"/>
              </a:rPr>
              <a:t> </a:t>
            </a:r>
            <a:r>
              <a:rPr lang="az-Latn-AZ" sz="2800" dirty="0">
                <a:cs typeface="Times New Roman" panose="02020603050405020304" pitchFamily="18" charset="0"/>
              </a:rPr>
              <a:t>or CT</a:t>
            </a:r>
            <a:endParaRPr lang="ru-RU" sz="28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9664277" y="357592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Diagnosis</a:t>
            </a:r>
            <a:endParaRPr lang="ru-RU" dirty="0"/>
          </a:p>
        </p:txBody>
      </p:sp>
      <p:pic>
        <p:nvPicPr>
          <p:cNvPr id="7170" name="Picture 2" descr="http://www.stepwards.com/wp-content/uploads/2016/06/article-g02_400_3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9277" y="995560"/>
            <a:ext cx="3810000" cy="3714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15786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3864AEFD-F125-6E49-842E-8C7BF6E488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86740198"/>
              </p:ext>
            </p:extLst>
          </p:nvPr>
        </p:nvGraphicFramePr>
        <p:xfrm>
          <a:off x="767408" y="1351015"/>
          <a:ext cx="10801200" cy="36732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6608">
                  <a:extLst>
                    <a:ext uri="{9D8B030D-6E8A-4147-A177-3AD203B41FA5}">
                      <a16:colId xmlns:a16="http://schemas.microsoft.com/office/drawing/2014/main" xmlns="" val="3170609023"/>
                    </a:ext>
                  </a:extLst>
                </a:gridCol>
                <a:gridCol w="8204592">
                  <a:extLst>
                    <a:ext uri="{9D8B030D-6E8A-4147-A177-3AD203B41FA5}">
                      <a16:colId xmlns:a16="http://schemas.microsoft.com/office/drawing/2014/main" xmlns="" val="3130811694"/>
                    </a:ext>
                  </a:extLst>
                </a:gridCol>
              </a:tblGrid>
              <a:tr h="18215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Contrast Radiography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It is the first and urgent examination, extravasation of the contrast solution is a pathognomonic symptom. The sensitivity in topical diagnosis of perforation is 90%</a:t>
                      </a:r>
                      <a:r>
                        <a:rPr lang="az-Latn-AZ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.   </a:t>
                      </a:r>
                      <a:endParaRPr lang="en-US" sz="2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7247690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Endoscopy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It is the second examination, determines the location and size of the perforation, diseases of the esophagus, changes around the perforation</a:t>
                      </a:r>
                      <a:r>
                        <a:rPr lang="az-Latn-AZ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.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4592567"/>
                  </a:ext>
                </a:extLst>
              </a:tr>
              <a:tr h="5898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CT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Confirms the diagnosis of perforation and its complications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41041136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9644100" y="339266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Diagnosis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89488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620" y="160714"/>
            <a:ext cx="705678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3600" dirty="0">
                <a:solidFill>
                  <a:schemeClr val="tx1"/>
                </a:solidFill>
                <a:cs typeface="Times New Roman" pitchFamily="18" charset="0"/>
              </a:rPr>
              <a:t>Diagnostic criteria</a:t>
            </a: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3392" y="1440313"/>
            <a:ext cx="108732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lvl="0" indent="-571500">
              <a:buFont typeface="Wingdings" pitchFamily="2" charset="2"/>
              <a:buChar char="ü"/>
            </a:pPr>
            <a:r>
              <a:rPr lang="en-US" sz="2800" dirty="0">
                <a:cs typeface="Times New Roman" panose="02020603050405020304" pitchFamily="18" charset="0"/>
              </a:rPr>
              <a:t>Symptoms of pain, dysphagia, shortness of breath, sepsis</a:t>
            </a:r>
          </a:p>
          <a:p>
            <a:pPr marL="571500" lvl="0" indent="-571500">
              <a:buFont typeface="Wingdings" pitchFamily="2" charset="2"/>
              <a:buChar char="ü"/>
            </a:pPr>
            <a:endParaRPr lang="en-US" sz="2800" dirty="0">
              <a:cs typeface="Times New Roman" panose="02020603050405020304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en-US" sz="2800" dirty="0">
                <a:cs typeface="Times New Roman" panose="02020603050405020304" pitchFamily="18" charset="0"/>
              </a:rPr>
              <a:t>Extravasation in contrast examinations</a:t>
            </a:r>
          </a:p>
          <a:p>
            <a:pPr marL="571500" lvl="0" indent="-571500">
              <a:buFont typeface="Wingdings" pitchFamily="2" charset="2"/>
              <a:buChar char="ü"/>
            </a:pPr>
            <a:endParaRPr lang="en-US" sz="2800" dirty="0">
              <a:cs typeface="Times New Roman" panose="02020603050405020304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en-US" sz="2800" dirty="0">
                <a:cs typeface="Times New Roman" panose="02020603050405020304" pitchFamily="18" charset="0"/>
              </a:rPr>
              <a:t>Fluid or air around the esophagus on CT</a:t>
            </a:r>
          </a:p>
          <a:p>
            <a:pPr marL="571500" lvl="0" indent="-571500">
              <a:buFont typeface="Wingdings" pitchFamily="2" charset="2"/>
              <a:buChar char="ü"/>
            </a:pPr>
            <a:endParaRPr lang="en-US" sz="2800" dirty="0">
              <a:cs typeface="Times New Roman" panose="02020603050405020304" pitchFamily="18" charset="0"/>
            </a:endParaRPr>
          </a:p>
          <a:p>
            <a:pPr marL="571500" lvl="0" indent="-571500">
              <a:buFont typeface="Wingdings" pitchFamily="2" charset="2"/>
              <a:buChar char="ü"/>
            </a:pPr>
            <a:r>
              <a:rPr lang="en-US" sz="2800" dirty="0">
                <a:cs typeface="Times New Roman" panose="02020603050405020304" pitchFamily="18" charset="0"/>
              </a:rPr>
              <a:t>Inflammation and perforation in endoscopy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624392" y="305773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0880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0279" y="1988840"/>
            <a:ext cx="47796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3600" dirty="0">
                <a:cs typeface="Times New Roman" panose="02020603050405020304" pitchFamily="18" charset="0"/>
              </a:rPr>
              <a:t>Anamnestic data and endoscopic examination results are </a:t>
            </a:r>
            <a:r>
              <a:rPr lang="en-US" sz="3600" dirty="0" smtClean="0">
                <a:cs typeface="Times New Roman" panose="02020603050405020304" pitchFamily="18" charset="0"/>
              </a:rPr>
              <a:t>considered to </a:t>
            </a:r>
            <a:r>
              <a:rPr lang="en-US" sz="3600" dirty="0">
                <a:cs typeface="Times New Roman" panose="02020603050405020304" pitchFamily="18" charset="0"/>
              </a:rPr>
              <a:t>determine esophageal disease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34" r="2376"/>
          <a:stretch/>
        </p:blipFill>
        <p:spPr>
          <a:xfrm>
            <a:off x="6312023" y="1441611"/>
            <a:ext cx="5184577" cy="465168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480376" y="357592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175122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340" y="214290"/>
            <a:ext cx="957706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chemeClr val="tx1"/>
                </a:solidFill>
                <a:cs typeface="Times New Roman" pitchFamily="18" charset="0"/>
              </a:rPr>
              <a:t>Complications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3392" y="1958293"/>
            <a:ext cx="56166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3600" dirty="0">
                <a:cs typeface="Times New Roman" panose="02020603050405020304" pitchFamily="18" charset="0"/>
              </a:rPr>
              <a:t>To diagnose complications of perforation and sepsis, </a:t>
            </a:r>
            <a:r>
              <a:rPr lang="en-US" sz="3600" dirty="0" smtClean="0">
                <a:cs typeface="Times New Roman" panose="02020603050405020304" pitchFamily="18" charset="0"/>
              </a:rPr>
              <a:t>the perforation time, </a:t>
            </a:r>
            <a:r>
              <a:rPr lang="en-US" sz="3600" dirty="0">
                <a:cs typeface="Times New Roman" panose="02020603050405020304" pitchFamily="18" charset="0"/>
              </a:rPr>
              <a:t>clinical data and CT results are taken into account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034" t="23674" r="7575"/>
          <a:stretch/>
        </p:blipFill>
        <p:spPr>
          <a:xfrm>
            <a:off x="6456724" y="1772816"/>
            <a:ext cx="5486886" cy="3960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9552384" y="427059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0721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7448" y="0"/>
            <a:ext cx="957706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cs typeface="Times New Roman" pitchFamily="18" charset="0"/>
              </a:rPr>
              <a:t>T</a:t>
            </a:r>
            <a:r>
              <a:rPr lang="az-Latn-AZ" sz="3200" dirty="0" smtClean="0">
                <a:solidFill>
                  <a:schemeClr val="tx1"/>
                </a:solidFill>
                <a:cs typeface="Times New Roman" pitchFamily="18" charset="0"/>
              </a:rPr>
              <a:t>reatment methods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679774" y="305773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34021" y="628740"/>
            <a:ext cx="26594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/>
              <a:t>Esophageal</a:t>
            </a:r>
            <a:r>
              <a:rPr lang="ru-RU" sz="2000" b="1" dirty="0"/>
              <a:t> </a:t>
            </a:r>
            <a:r>
              <a:rPr lang="ru-RU" sz="2000" b="1" dirty="0" err="1"/>
              <a:t>perforation</a:t>
            </a:r>
            <a:endParaRPr lang="ru-RU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34021" y="1196752"/>
            <a:ext cx="2759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/>
              <a:t>Eliminat</a:t>
            </a:r>
            <a:r>
              <a:rPr lang="en-US" dirty="0"/>
              <a:t>e</a:t>
            </a:r>
            <a:r>
              <a:rPr lang="ru-RU" dirty="0" smtClean="0"/>
              <a:t> </a:t>
            </a:r>
            <a:r>
              <a:rPr lang="ru-RU" dirty="0" err="1"/>
              <a:t>oral</a:t>
            </a:r>
            <a:r>
              <a:rPr lang="ru-RU" dirty="0"/>
              <a:t> </a:t>
            </a:r>
            <a:r>
              <a:rPr lang="ru-RU" dirty="0" err="1"/>
              <a:t>nutrition</a:t>
            </a:r>
            <a:endParaRPr lang="ru-RU" dirty="0"/>
          </a:p>
          <a:p>
            <a:pPr algn="ctr"/>
            <a:r>
              <a:rPr lang="ru-RU" dirty="0" err="1"/>
              <a:t>Infusion</a:t>
            </a:r>
            <a:endParaRPr lang="ru-RU" dirty="0"/>
          </a:p>
          <a:p>
            <a:pPr algn="ctr"/>
            <a:r>
              <a:rPr lang="ru-RU" dirty="0" err="1"/>
              <a:t>Antibiotics</a:t>
            </a:r>
            <a:endParaRPr lang="ru-RU" dirty="0"/>
          </a:p>
          <a:p>
            <a:pPr algn="ctr"/>
            <a:r>
              <a:rPr lang="ru-RU" dirty="0" err="1"/>
              <a:t>Cardiovascular</a:t>
            </a:r>
            <a:r>
              <a:rPr lang="ru-RU" dirty="0"/>
              <a:t> </a:t>
            </a:r>
            <a:r>
              <a:rPr lang="ru-RU" dirty="0" err="1"/>
              <a:t>support</a:t>
            </a:r>
            <a:endParaRPr lang="ru-RU" dirty="0"/>
          </a:p>
        </p:txBody>
      </p:sp>
      <p:cxnSp>
        <p:nvCxnSpPr>
          <p:cNvPr id="9" name="Straight Arrow Connector 13"/>
          <p:cNvCxnSpPr/>
          <p:nvPr/>
        </p:nvCxnSpPr>
        <p:spPr>
          <a:xfrm>
            <a:off x="6058273" y="978636"/>
            <a:ext cx="0" cy="36189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983432" y="2852936"/>
            <a:ext cx="2398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prstClr val="black"/>
                </a:solidFill>
              </a:rPr>
              <a:t>Has esophageal disease</a:t>
            </a:r>
          </a:p>
        </p:txBody>
      </p:sp>
      <p:cxnSp>
        <p:nvCxnSpPr>
          <p:cNvPr id="11" name="Straight Arrow Connector 15"/>
          <p:cNvCxnSpPr/>
          <p:nvPr/>
        </p:nvCxnSpPr>
        <p:spPr>
          <a:xfrm flipH="1">
            <a:off x="2522217" y="2397081"/>
            <a:ext cx="3591006" cy="5062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4896096" y="2903329"/>
            <a:ext cx="23243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No</a:t>
            </a:r>
            <a:r>
              <a:rPr lang="ru-RU" dirty="0"/>
              <a:t> </a:t>
            </a:r>
            <a:r>
              <a:rPr lang="ru-RU" dirty="0" err="1"/>
              <a:t>esophageal</a:t>
            </a:r>
            <a:r>
              <a:rPr lang="ru-RU" dirty="0"/>
              <a:t> </a:t>
            </a:r>
            <a:r>
              <a:rPr lang="ru-RU" dirty="0" err="1"/>
              <a:t>disease</a:t>
            </a:r>
            <a:endParaRPr lang="ru-RU" dirty="0"/>
          </a:p>
        </p:txBody>
      </p:sp>
      <p:cxnSp>
        <p:nvCxnSpPr>
          <p:cNvPr id="14" name="Straight Arrow Connector 17"/>
          <p:cNvCxnSpPr/>
          <p:nvPr/>
        </p:nvCxnSpPr>
        <p:spPr>
          <a:xfrm>
            <a:off x="6113223" y="2358623"/>
            <a:ext cx="0" cy="54470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8215494" y="2852936"/>
            <a:ext cx="2716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The patient is not </a:t>
            </a:r>
            <a:r>
              <a:rPr lang="en-US" dirty="0" err="1"/>
              <a:t>operabel</a:t>
            </a:r>
            <a:endParaRPr lang="ru-RU" dirty="0"/>
          </a:p>
        </p:txBody>
      </p:sp>
      <p:cxnSp>
        <p:nvCxnSpPr>
          <p:cNvPr id="18" name="Straight Arrow Connector 19"/>
          <p:cNvCxnSpPr>
            <a:stCxn id="6" idx="2"/>
          </p:cNvCxnSpPr>
          <p:nvPr/>
        </p:nvCxnSpPr>
        <p:spPr>
          <a:xfrm>
            <a:off x="6114005" y="2397081"/>
            <a:ext cx="3510665" cy="5062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1127448" y="6021288"/>
            <a:ext cx="1112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Resection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090236" y="3763827"/>
            <a:ext cx="24549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Less</a:t>
            </a:r>
            <a:r>
              <a:rPr lang="ru-RU" dirty="0"/>
              <a:t> </a:t>
            </a:r>
            <a:r>
              <a:rPr lang="ru-RU" dirty="0" err="1"/>
              <a:t>than</a:t>
            </a:r>
            <a:r>
              <a:rPr lang="ru-RU" dirty="0"/>
              <a:t> 24 </a:t>
            </a:r>
            <a:r>
              <a:rPr lang="ru-RU" dirty="0" err="1"/>
              <a:t>hours</a:t>
            </a:r>
            <a:r>
              <a:rPr lang="ru-RU" dirty="0"/>
              <a:t> </a:t>
            </a:r>
            <a:r>
              <a:rPr lang="ru-RU" dirty="0" err="1" smtClean="0"/>
              <a:t>later</a:t>
            </a:r>
            <a:r>
              <a:rPr lang="ru-RU" dirty="0" smtClean="0"/>
              <a:t>,</a:t>
            </a:r>
            <a:endParaRPr lang="en-US" dirty="0" smtClean="0"/>
          </a:p>
          <a:p>
            <a:r>
              <a:rPr lang="ru-RU" dirty="0" err="1" smtClean="0"/>
              <a:t>no</a:t>
            </a:r>
            <a:r>
              <a:rPr lang="ru-RU" dirty="0" smtClean="0"/>
              <a:t> </a:t>
            </a:r>
            <a:r>
              <a:rPr lang="ru-RU" dirty="0" err="1"/>
              <a:t>severe</a:t>
            </a:r>
            <a:r>
              <a:rPr lang="ru-RU" dirty="0"/>
              <a:t> </a:t>
            </a:r>
            <a:r>
              <a:rPr lang="ru-RU" dirty="0" err="1"/>
              <a:t>inflammation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436925" y="3758783"/>
            <a:ext cx="28648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More</a:t>
            </a:r>
            <a:r>
              <a:rPr lang="ru-RU" dirty="0"/>
              <a:t> </a:t>
            </a:r>
            <a:r>
              <a:rPr lang="ru-RU" dirty="0" err="1"/>
              <a:t>than</a:t>
            </a:r>
            <a:r>
              <a:rPr lang="ru-RU" dirty="0"/>
              <a:t> 24 </a:t>
            </a:r>
            <a:r>
              <a:rPr lang="ru-RU" dirty="0" err="1"/>
              <a:t>hours</a:t>
            </a:r>
            <a:r>
              <a:rPr lang="ru-RU" dirty="0"/>
              <a:t> </a:t>
            </a:r>
            <a:r>
              <a:rPr lang="ru-RU" dirty="0" err="1" smtClean="0"/>
              <a:t>later</a:t>
            </a:r>
            <a:r>
              <a:rPr lang="ru-RU" dirty="0" smtClean="0"/>
              <a:t>,</a:t>
            </a:r>
            <a:endParaRPr lang="en-US" dirty="0" smtClean="0"/>
          </a:p>
          <a:p>
            <a:r>
              <a:rPr lang="ru-RU" dirty="0" err="1" smtClean="0"/>
              <a:t>there</a:t>
            </a:r>
            <a:r>
              <a:rPr lang="ru-RU" dirty="0" smtClean="0"/>
              <a:t> </a:t>
            </a:r>
            <a:r>
              <a:rPr lang="ru-RU" dirty="0" err="1"/>
              <a:t>is</a:t>
            </a:r>
            <a:r>
              <a:rPr lang="ru-RU" dirty="0"/>
              <a:t> </a:t>
            </a:r>
            <a:r>
              <a:rPr lang="ru-RU" dirty="0" err="1"/>
              <a:t>severe</a:t>
            </a:r>
            <a:r>
              <a:rPr lang="ru-RU" dirty="0"/>
              <a:t> </a:t>
            </a:r>
            <a:r>
              <a:rPr lang="ru-RU" dirty="0" err="1"/>
              <a:t>inflammation</a:t>
            </a:r>
            <a:endParaRPr lang="ru-RU" dirty="0"/>
          </a:p>
        </p:txBody>
      </p:sp>
      <p:cxnSp>
        <p:nvCxnSpPr>
          <p:cNvPr id="23" name="Straight Arrow Connector 21"/>
          <p:cNvCxnSpPr>
            <a:stCxn id="13" idx="2"/>
          </p:cNvCxnSpPr>
          <p:nvPr/>
        </p:nvCxnSpPr>
        <p:spPr>
          <a:xfrm flipH="1">
            <a:off x="4896096" y="3272661"/>
            <a:ext cx="1162177" cy="55651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3"/>
          <p:cNvCxnSpPr/>
          <p:nvPr/>
        </p:nvCxnSpPr>
        <p:spPr>
          <a:xfrm>
            <a:off x="6041149" y="3272661"/>
            <a:ext cx="1179301" cy="55651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683754" y="3272661"/>
            <a:ext cx="0" cy="260461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2711624" y="5885687"/>
            <a:ext cx="1833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</a:rPr>
              <a:t>Primary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suturing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ru-RU" b="1" dirty="0" err="1" smtClean="0">
                <a:solidFill>
                  <a:srgbClr val="FF0000"/>
                </a:solidFill>
              </a:rPr>
              <a:t>and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drainage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4007768" y="4405114"/>
            <a:ext cx="0" cy="14001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7136091" y="5885687"/>
            <a:ext cx="22029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Isolation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or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resection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35" name="Прямая со стрелкой 34"/>
          <p:cNvCxnSpPr/>
          <p:nvPr/>
        </p:nvCxnSpPr>
        <p:spPr>
          <a:xfrm>
            <a:off x="8215494" y="4574912"/>
            <a:ext cx="0" cy="115834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9650241" y="5747234"/>
            <a:ext cx="26144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Stent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Percutaneous drainage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38" name="Прямая со стрелкой 37"/>
          <p:cNvCxnSpPr/>
          <p:nvPr/>
        </p:nvCxnSpPr>
        <p:spPr>
          <a:xfrm>
            <a:off x="10488488" y="3356992"/>
            <a:ext cx="0" cy="230425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547484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1900" y="341939"/>
            <a:ext cx="957706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az-Latn-AZ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chemeClr val="tx1"/>
                </a:solidFill>
                <a:cs typeface="Times New Roman" pitchFamily="18" charset="0"/>
              </a:rPr>
              <a:t>T</a:t>
            </a:r>
            <a:r>
              <a:rPr lang="az-Latn-AZ" sz="3200" dirty="0" smtClean="0">
                <a:solidFill>
                  <a:schemeClr val="tx1"/>
                </a:solidFill>
                <a:cs typeface="Times New Roman" pitchFamily="18" charset="0"/>
              </a:rPr>
              <a:t>reatment </a:t>
            </a:r>
            <a:r>
              <a:rPr lang="az-Latn-AZ" sz="3200" dirty="0">
                <a:solidFill>
                  <a:schemeClr val="tx1"/>
                </a:solidFill>
                <a:cs typeface="Times New Roman" pitchFamily="18" charset="0"/>
              </a:rPr>
              <a:t>methods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0D86776B-7B18-884A-A667-1FA7535062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7655744"/>
              </p:ext>
            </p:extLst>
          </p:nvPr>
        </p:nvGraphicFramePr>
        <p:xfrm>
          <a:off x="191344" y="1321078"/>
          <a:ext cx="6192688" cy="51901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xmlns="" val="527357119"/>
                    </a:ext>
                  </a:extLst>
                </a:gridCol>
                <a:gridCol w="4248472">
                  <a:extLst>
                    <a:ext uri="{9D8B030D-6E8A-4147-A177-3AD203B41FA5}">
                      <a16:colId xmlns:a16="http://schemas.microsoft.com/office/drawing/2014/main" xmlns="" val="1859302634"/>
                    </a:ext>
                  </a:extLst>
                </a:gridCol>
              </a:tblGrid>
              <a:tr h="28884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Construction of perforation hole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22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It is performed in a healthy Esophagus and in the early period (within 24 hours).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22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The mucous membrane and muscle layer are constructed with double-spaced sutures, additionally strengthen with pleura, peritoneal sheet, or diaphragm.</a:t>
                      </a:r>
                      <a:endParaRPr lang="en-US" sz="2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87648029"/>
                  </a:ext>
                </a:extLst>
              </a:tr>
              <a:tr h="1720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Drainage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The area around the perforation is drained.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It is used for small perforations that cannot be detected.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13460468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0543"/>
          <a:stretch/>
        </p:blipFill>
        <p:spPr>
          <a:xfrm>
            <a:off x="6528048" y="2205234"/>
            <a:ext cx="5663952" cy="319971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679774" y="305773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62344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310770"/>
            <a:ext cx="6076051" cy="611546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Treatment Methods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430982"/>
              </p:ext>
            </p:extLst>
          </p:nvPr>
        </p:nvGraphicFramePr>
        <p:xfrm>
          <a:off x="838200" y="1825625"/>
          <a:ext cx="10945216" cy="34701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xmlns="" val="3932312214"/>
                    </a:ext>
                  </a:extLst>
                </a:gridCol>
                <a:gridCol w="9001000">
                  <a:extLst>
                    <a:ext uri="{9D8B030D-6E8A-4147-A177-3AD203B41FA5}">
                      <a16:colId xmlns:a16="http://schemas.microsoft.com/office/drawing/2014/main" xmlns="" val="804482327"/>
                    </a:ext>
                  </a:extLst>
                </a:gridCol>
              </a:tblGrid>
              <a:tr h="2426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Resection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The perforated part is resected in healthy areas, the proximal tip is removed from the neck, an esophagostomy is placed, the distal end is closed and an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Jejunostomy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is placed, and </a:t>
                      </a:r>
                      <a:r>
                        <a:rPr lang="en-US" sz="2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esophagioplasty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is performed after the condition has stabilized.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Resection is more appropriate in cases of advanced perforation that cannot be repaired, is more than 48 hours, and is due to esophagus disease.</a:t>
                      </a:r>
                    </a:p>
                    <a:p>
                      <a:pPr marL="34290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itchFamily="2" charset="2"/>
                        <a:buChar char="ü"/>
                      </a:pPr>
                      <a:r>
                        <a:rPr lang="en-US" sz="2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Esophagoplasty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may be performed immediately after resection for early perforation due to esophagus disease.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4861258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9668043" y="310770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65696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8216" y="214290"/>
            <a:ext cx="9577064" cy="61154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cs typeface="Times New Roman" pitchFamily="18" charset="0"/>
              </a:rPr>
              <a:t>Treatment</a:t>
            </a:r>
            <a:endParaRPr lang="ru-RU" sz="3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xmlns="" id="{3498E341-9C4C-2148-9256-114EDFD8AF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14481710"/>
              </p:ext>
            </p:extLst>
          </p:nvPr>
        </p:nvGraphicFramePr>
        <p:xfrm>
          <a:off x="551384" y="1196752"/>
          <a:ext cx="11089232" cy="53977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1258">
                  <a:extLst>
                    <a:ext uri="{9D8B030D-6E8A-4147-A177-3AD203B41FA5}">
                      <a16:colId xmlns:a16="http://schemas.microsoft.com/office/drawing/2014/main" xmlns="" val="119948736"/>
                    </a:ext>
                  </a:extLst>
                </a:gridCol>
                <a:gridCol w="8347974">
                  <a:extLst>
                    <a:ext uri="{9D8B030D-6E8A-4147-A177-3AD203B41FA5}">
                      <a16:colId xmlns:a16="http://schemas.microsoft.com/office/drawing/2014/main" xmlns="" val="1290108244"/>
                    </a:ext>
                  </a:extLst>
                </a:gridCol>
              </a:tblGrid>
              <a:tr h="2213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Isolation (diversion, defusion)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The proximal part of the perforation is removed along the neck and an esophagostomy is placed, the distal end is closed, the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jejunostoma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is placed and the perforation area is drained. T-drainage can be placed in the perforation area to prevent reflux of gastric contents. An esophagostomy may form in the left breast through the subcutaneous tunnel</a:t>
                      </a:r>
                      <a:r>
                        <a:rPr lang="az-Latn-AZ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az-Latn-AZ" sz="24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 </a:t>
                      </a:r>
                      <a:endParaRPr lang="en-US" sz="20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01255436"/>
                  </a:ext>
                </a:extLst>
              </a:tr>
              <a:tr h="7384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Stent</a:t>
                      </a:r>
                      <a:endParaRPr lang="en-US" sz="200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It is placed when the operation is impossible</a:t>
                      </a:r>
                      <a:endParaRPr lang="en-US" sz="20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7559390"/>
                  </a:ext>
                </a:extLst>
              </a:tr>
              <a:tr h="21602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az-Latn-A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Konservativ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Perioperative is performed: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-Stop oral feeding, parenteral nutrition only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-Broad-spectrum antibiotics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-Correction of water-electrolyte balance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-Cardiorespiratory support therapy</a:t>
                      </a:r>
                      <a:endParaRPr lang="en-US" sz="2000" dirty="0">
                        <a:effectLst/>
                        <a:latin typeface="+mn-lt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6339578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9679774" y="335397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005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solidFill>
                  <a:schemeClr val="tx1"/>
                </a:solidFill>
                <a:cs typeface="Times New Roman" pitchFamily="18" charset="0"/>
              </a:rPr>
              <a:t>Treatment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82051" y="1092216"/>
            <a:ext cx="2847922" cy="49290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9407" y="1092216"/>
            <a:ext cx="4721451" cy="49290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flipH="1">
            <a:off x="2994552" y="6059328"/>
            <a:ext cx="58581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400" dirty="0">
                <a:cs typeface="Times New Roman" panose="02020603050405020304" pitchFamily="18" charset="0"/>
              </a:rPr>
              <a:t>Endoscopic stenting and clipping</a:t>
            </a:r>
            <a:endParaRPr lang="ru-RU" sz="2400" dirty="0"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9679774" y="323793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sophag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eal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b="1" dirty="0">
                <a:latin typeface="Times New Roman" pitchFamily="18" charset="0"/>
                <a:cs typeface="Times New Roman" pitchFamily="18" charset="0"/>
              </a:rPr>
              <a:t>Perforation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997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bodies</a:t>
            </a:r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mtClean="0"/>
              <a:t>Prof.Dr. Nuru Yusifoğlu Bayramov</a:t>
            </a:r>
            <a:endParaRPr lang="az-Latn-AZ" altLang="en-US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9654" y="1785926"/>
            <a:ext cx="310515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2474" y="1714488"/>
            <a:ext cx="3176599" cy="324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4826" y="1785926"/>
            <a:ext cx="292895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5377</TotalTime>
  <Words>855</Words>
  <Application>Microsoft Office PowerPoint</Application>
  <PresentationFormat>Произвольный</PresentationFormat>
  <Paragraphs>142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Praktiki dərs şablonu 1</vt:lpstr>
      <vt:lpstr>  Esophageal Perforation</vt:lpstr>
      <vt:lpstr>Definition</vt:lpstr>
      <vt:lpstr>Classification</vt:lpstr>
      <vt:lpstr>Frequency</vt:lpstr>
      <vt:lpstr>Reasons</vt:lpstr>
      <vt:lpstr>Clinical course and complications</vt:lpstr>
      <vt:lpstr> Symtoms </vt:lpstr>
      <vt:lpstr>Diagnosis</vt:lpstr>
      <vt:lpstr>Diagnosis</vt:lpstr>
      <vt:lpstr>Diagnosis</vt:lpstr>
      <vt:lpstr>   Diagnostic criteria  </vt:lpstr>
      <vt:lpstr>Слайд 12</vt:lpstr>
      <vt:lpstr>    Complications    </vt:lpstr>
      <vt:lpstr>Treatment methods</vt:lpstr>
      <vt:lpstr>    Treatment methods    </vt:lpstr>
      <vt:lpstr>Treatment Methods</vt:lpstr>
      <vt:lpstr>Treatment</vt:lpstr>
      <vt:lpstr>Treatment</vt:lpstr>
      <vt:lpstr>Foreign bodies</vt:lpstr>
    </vt:vector>
  </TitlesOfParts>
  <Company>ATU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windows-user</cp:lastModifiedBy>
  <cp:revision>326</cp:revision>
  <dcterms:created xsi:type="dcterms:W3CDTF">2001-04-16T20:54:45Z</dcterms:created>
  <dcterms:modified xsi:type="dcterms:W3CDTF">2020-09-24T07:17:39Z</dcterms:modified>
</cp:coreProperties>
</file>