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36"/>
  </p:notesMasterIdLst>
  <p:handoutMasterIdLst>
    <p:handoutMasterId r:id="rId37"/>
  </p:handoutMasterIdLst>
  <p:sldIdLst>
    <p:sldId id="284" r:id="rId2"/>
    <p:sldId id="290" r:id="rId3"/>
    <p:sldId id="370" r:id="rId4"/>
    <p:sldId id="344" r:id="rId5"/>
    <p:sldId id="346" r:id="rId6"/>
    <p:sldId id="345" r:id="rId7"/>
    <p:sldId id="371" r:id="rId8"/>
    <p:sldId id="347" r:id="rId9"/>
    <p:sldId id="352" r:id="rId10"/>
    <p:sldId id="354" r:id="rId11"/>
    <p:sldId id="372" r:id="rId12"/>
    <p:sldId id="355" r:id="rId13"/>
    <p:sldId id="356" r:id="rId14"/>
    <p:sldId id="357" r:id="rId15"/>
    <p:sldId id="358" r:id="rId16"/>
    <p:sldId id="366" r:id="rId17"/>
    <p:sldId id="361" r:id="rId18"/>
    <p:sldId id="368" r:id="rId19"/>
    <p:sldId id="363" r:id="rId20"/>
    <p:sldId id="369" r:id="rId21"/>
    <p:sldId id="373" r:id="rId22"/>
    <p:sldId id="364" r:id="rId23"/>
    <p:sldId id="376" r:id="rId24"/>
    <p:sldId id="379" r:id="rId25"/>
    <p:sldId id="381" r:id="rId26"/>
    <p:sldId id="382" r:id="rId27"/>
    <p:sldId id="383" r:id="rId28"/>
    <p:sldId id="384" r:id="rId29"/>
    <p:sldId id="377" r:id="rId30"/>
    <p:sldId id="386" r:id="rId31"/>
    <p:sldId id="375" r:id="rId32"/>
    <p:sldId id="385" r:id="rId33"/>
    <p:sldId id="378" r:id="rId34"/>
    <p:sldId id="374" r:id="rId3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290"/>
            <p14:sldId id="370"/>
            <p14:sldId id="344"/>
            <p14:sldId id="345"/>
            <p14:sldId id="371"/>
            <p14:sldId id="346"/>
            <p14:sldId id="347"/>
            <p14:sldId id="315"/>
            <p14:sldId id="367"/>
            <p14:sldId id="352"/>
            <p14:sldId id="372"/>
            <p14:sldId id="354"/>
            <p14:sldId id="355"/>
            <p14:sldId id="356"/>
            <p14:sldId id="357"/>
            <p14:sldId id="358"/>
          </p14:sldIdLst>
        </p14:section>
        <p14:section name="Untitled Section" id="{322C324E-CFC9-3D4D-A044-4FDB5E8EC59E}">
          <p14:sldIdLst>
            <p14:sldId id="366"/>
            <p14:sldId id="361"/>
            <p14:sldId id="368"/>
            <p14:sldId id="363"/>
            <p14:sldId id="369"/>
            <p14:sldId id="373"/>
            <p14:sldId id="364"/>
            <p14:sldId id="36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290D14-57B2-4CAA-8458-BCFC8DFDFE1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BC566B-4E5B-4C72-83F7-74F8DFC465CB}">
      <dgm:prSet phldrT="[Текст]" custT="1"/>
      <dgm:spPr/>
      <dgm:t>
        <a:bodyPr/>
        <a:lstStyle/>
        <a:p>
          <a:r>
            <a:rPr lang="en-US" sz="3200" dirty="0" smtClean="0">
              <a:latin typeface="+mn-lt"/>
              <a:cs typeface="Times New Roman" panose="02020603050405020304" pitchFamily="18" charset="0"/>
            </a:rPr>
            <a:t>Non erosive</a:t>
          </a:r>
          <a:endParaRPr lang="ru-RU" sz="3200" dirty="0">
            <a:latin typeface="+mn-lt"/>
            <a:cs typeface="Times New Roman" panose="02020603050405020304" pitchFamily="18" charset="0"/>
          </a:endParaRPr>
        </a:p>
      </dgm:t>
    </dgm:pt>
    <dgm:pt modelId="{B632FEF9-005A-426E-9334-24B086FB2DFD}" type="parTrans" cxnId="{872ECEAA-CFD4-49EF-94A7-B04331C0F1AE}">
      <dgm:prSet/>
      <dgm:spPr/>
      <dgm:t>
        <a:bodyPr/>
        <a:lstStyle/>
        <a:p>
          <a:endParaRPr lang="ru-RU"/>
        </a:p>
      </dgm:t>
    </dgm:pt>
    <dgm:pt modelId="{33A233B1-2B17-448B-AC39-FB525D077032}" type="sibTrans" cxnId="{872ECEAA-CFD4-49EF-94A7-B04331C0F1AE}">
      <dgm:prSet/>
      <dgm:spPr/>
      <dgm:t>
        <a:bodyPr/>
        <a:lstStyle/>
        <a:p>
          <a:endParaRPr lang="ru-RU"/>
        </a:p>
      </dgm:t>
    </dgm:pt>
    <dgm:pt modelId="{92B2FFA2-B503-486F-8B37-CEC92B4DDC25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There are no endoscopic changes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953C4A95-FC5D-42F5-89F5-2F92A85B5C1D}" type="parTrans" cxnId="{46B8501C-1ED7-4E01-B2E5-54DC6B114957}">
      <dgm:prSet/>
      <dgm:spPr/>
      <dgm:t>
        <a:bodyPr/>
        <a:lstStyle/>
        <a:p>
          <a:endParaRPr lang="ru-RU"/>
        </a:p>
      </dgm:t>
    </dgm:pt>
    <dgm:pt modelId="{AC745FCE-64FF-4A43-BB38-10B567F79783}" type="sibTrans" cxnId="{46B8501C-1ED7-4E01-B2E5-54DC6B114957}">
      <dgm:prSet/>
      <dgm:spPr/>
      <dgm:t>
        <a:bodyPr/>
        <a:lstStyle/>
        <a:p>
          <a:endParaRPr lang="ru-RU"/>
        </a:p>
      </dgm:t>
    </dgm:pt>
    <dgm:pt modelId="{ED3D975E-1E8F-4262-A1A3-86C2215257E6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It is found in 60% of cases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B34615CE-C963-4C34-BE7D-2AA584FC7A7D}" type="parTrans" cxnId="{702B1DC8-2BC1-43E9-A7EF-017A5437A235}">
      <dgm:prSet/>
      <dgm:spPr/>
      <dgm:t>
        <a:bodyPr/>
        <a:lstStyle/>
        <a:p>
          <a:endParaRPr lang="ru-RU"/>
        </a:p>
      </dgm:t>
    </dgm:pt>
    <dgm:pt modelId="{E3B321DA-8031-4602-AA2B-08AFA45D98EE}" type="sibTrans" cxnId="{702B1DC8-2BC1-43E9-A7EF-017A5437A235}">
      <dgm:prSet/>
      <dgm:spPr/>
      <dgm:t>
        <a:bodyPr/>
        <a:lstStyle/>
        <a:p>
          <a:endParaRPr lang="ru-RU"/>
        </a:p>
      </dgm:t>
    </dgm:pt>
    <dgm:pt modelId="{9B82398A-7839-43AB-B0E0-3F712066225D}">
      <dgm:prSet phldrT="[Текст]" custT="1"/>
      <dgm:spPr/>
      <dgm:t>
        <a:bodyPr/>
        <a:lstStyle/>
        <a:p>
          <a:r>
            <a:rPr lang="en-US" sz="3200" dirty="0" smtClean="0">
              <a:latin typeface="+mn-lt"/>
              <a:cs typeface="Times New Roman" panose="02020603050405020304" pitchFamily="18" charset="0"/>
            </a:rPr>
            <a:t>Erosive </a:t>
          </a:r>
          <a:endParaRPr lang="ru-RU" sz="3200" dirty="0">
            <a:latin typeface="+mn-lt"/>
            <a:cs typeface="Times New Roman" panose="02020603050405020304" pitchFamily="18" charset="0"/>
          </a:endParaRPr>
        </a:p>
      </dgm:t>
    </dgm:pt>
    <dgm:pt modelId="{F2CB983C-6790-491D-9B9D-0681FAFEDF08}" type="parTrans" cxnId="{90D53250-96E3-42BA-946F-52C8BAC0C2C8}">
      <dgm:prSet/>
      <dgm:spPr/>
      <dgm:t>
        <a:bodyPr/>
        <a:lstStyle/>
        <a:p>
          <a:endParaRPr lang="ru-RU"/>
        </a:p>
      </dgm:t>
    </dgm:pt>
    <dgm:pt modelId="{71190041-41DA-4CFD-B972-B4D5489A8014}" type="sibTrans" cxnId="{90D53250-96E3-42BA-946F-52C8BAC0C2C8}">
      <dgm:prSet/>
      <dgm:spPr/>
      <dgm:t>
        <a:bodyPr/>
        <a:lstStyle/>
        <a:p>
          <a:endParaRPr lang="ru-RU"/>
        </a:p>
      </dgm:t>
    </dgm:pt>
    <dgm:pt modelId="{B60F964E-504D-4D41-9016-804D75B23A95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Erosions are visible in the distal part of the during </a:t>
          </a:r>
          <a:r>
            <a:rPr lang="en-US" dirty="0" err="1" smtClean="0">
              <a:latin typeface="+mn-lt"/>
              <a:cs typeface="Times New Roman" panose="02020603050405020304" pitchFamily="18" charset="0"/>
            </a:rPr>
            <a:t>endoscopically</a:t>
          </a:r>
          <a:r>
            <a:rPr lang="en-US" dirty="0" smtClean="0">
              <a:latin typeface="+mn-lt"/>
              <a:cs typeface="Times New Roman" panose="02020603050405020304" pitchFamily="18" charset="0"/>
            </a:rPr>
            <a:t> 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2643C480-7BEB-4782-9CC9-30374C2D87C8}" type="parTrans" cxnId="{45AA2768-2BE2-4286-9ABE-3C736480374A}">
      <dgm:prSet/>
      <dgm:spPr/>
      <dgm:t>
        <a:bodyPr/>
        <a:lstStyle/>
        <a:p>
          <a:endParaRPr lang="ru-RU"/>
        </a:p>
      </dgm:t>
    </dgm:pt>
    <dgm:pt modelId="{ED06C087-9AAE-4FF3-B6E9-683A0EDBA4F6}" type="sibTrans" cxnId="{45AA2768-2BE2-4286-9ABE-3C736480374A}">
      <dgm:prSet/>
      <dgm:spPr/>
      <dgm:t>
        <a:bodyPr/>
        <a:lstStyle/>
        <a:p>
          <a:endParaRPr lang="ru-RU"/>
        </a:p>
      </dgm:t>
    </dgm:pt>
    <dgm:pt modelId="{2F77FD18-EC85-491D-A394-9DB4EC9A520B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Eliminates with conservative treatment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B024BF2-3480-4ED2-87EF-A9B8B5CB24E0}" type="parTrans" cxnId="{570F8494-2D3C-4EEC-9C18-BE8E76A2F727}">
      <dgm:prSet/>
      <dgm:spPr/>
      <dgm:t>
        <a:bodyPr/>
        <a:lstStyle/>
        <a:p>
          <a:endParaRPr lang="ru-RU"/>
        </a:p>
      </dgm:t>
    </dgm:pt>
    <dgm:pt modelId="{4FACDDE3-0892-4AD8-9AA7-2D71CFAC504C}" type="sibTrans" cxnId="{570F8494-2D3C-4EEC-9C18-BE8E76A2F727}">
      <dgm:prSet/>
      <dgm:spPr/>
      <dgm:t>
        <a:bodyPr/>
        <a:lstStyle/>
        <a:p>
          <a:endParaRPr lang="ru-RU"/>
        </a:p>
      </dgm:t>
    </dgm:pt>
    <dgm:pt modelId="{A6D55A42-05E0-42B7-8BB1-4070D56342E0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Eliminates with conservative treatment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DA57BB5C-CD5E-4D9C-BD3D-1D058CCE3F1B}" type="parTrans" cxnId="{8CB6D487-159D-4E49-ACE0-502D89293207}">
      <dgm:prSet/>
      <dgm:spPr/>
      <dgm:t>
        <a:bodyPr/>
        <a:lstStyle/>
        <a:p>
          <a:endParaRPr lang="ru-RU"/>
        </a:p>
      </dgm:t>
    </dgm:pt>
    <dgm:pt modelId="{7A5BDAE3-074B-4321-8F3F-6D38EEF482C0}" type="sibTrans" cxnId="{8CB6D487-159D-4E49-ACE0-502D89293207}">
      <dgm:prSet/>
      <dgm:spPr/>
      <dgm:t>
        <a:bodyPr/>
        <a:lstStyle/>
        <a:p>
          <a:endParaRPr lang="ru-RU"/>
        </a:p>
      </dgm:t>
    </dgm:pt>
    <dgm:pt modelId="{B24CDE69-AE63-4A2C-B541-7401432D35D0}">
      <dgm:prSet phldrT="[Текст]"/>
      <dgm:spPr/>
      <dgm:t>
        <a:bodyPr/>
        <a:lstStyle/>
        <a:p>
          <a:endParaRPr lang="ru-RU" dirty="0"/>
        </a:p>
      </dgm:t>
    </dgm:pt>
    <dgm:pt modelId="{EA9AC8E5-F914-4697-A231-89089593F326}" type="parTrans" cxnId="{AACABE1F-6792-480B-9198-495259A41A79}">
      <dgm:prSet/>
      <dgm:spPr/>
      <dgm:t>
        <a:bodyPr/>
        <a:lstStyle/>
        <a:p>
          <a:endParaRPr lang="ru-RU"/>
        </a:p>
      </dgm:t>
    </dgm:pt>
    <dgm:pt modelId="{B21BE578-6FA1-4803-A535-F20B7F35C46C}" type="sibTrans" cxnId="{AACABE1F-6792-480B-9198-495259A41A79}">
      <dgm:prSet/>
      <dgm:spPr/>
      <dgm:t>
        <a:bodyPr/>
        <a:lstStyle/>
        <a:p>
          <a:endParaRPr lang="ru-RU"/>
        </a:p>
      </dgm:t>
    </dgm:pt>
    <dgm:pt modelId="{BA0DC881-5E2B-4EC9-8F0D-759BBD62316F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Recurrence occurs in 25% of cases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3AA0BB24-B6A5-438E-8DCA-2E6054E23C5E}" type="parTrans" cxnId="{7BD2055A-7058-4357-B6F1-0BA4DB5C7F69}">
      <dgm:prSet/>
      <dgm:spPr/>
      <dgm:t>
        <a:bodyPr/>
        <a:lstStyle/>
        <a:p>
          <a:endParaRPr lang="ru-RU"/>
        </a:p>
      </dgm:t>
    </dgm:pt>
    <dgm:pt modelId="{5CF9AFFE-BD9C-4FCA-85D3-8EFC52B12B21}" type="sibTrans" cxnId="{7BD2055A-7058-4357-B6F1-0BA4DB5C7F69}">
      <dgm:prSet/>
      <dgm:spPr/>
      <dgm:t>
        <a:bodyPr/>
        <a:lstStyle/>
        <a:p>
          <a:endParaRPr lang="ru-RU"/>
        </a:p>
      </dgm:t>
    </dgm:pt>
    <dgm:pt modelId="{78B9B27F-60EE-4021-AE6F-DC9A69AC51AD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Occurs in 35% of cases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AEF62B0-CFBE-4989-BD45-8BDC9D0C5A26}" type="parTrans" cxnId="{AF2C05F0-0E18-446D-9F95-4A6C22731F65}">
      <dgm:prSet/>
      <dgm:spPr/>
      <dgm:t>
        <a:bodyPr/>
        <a:lstStyle/>
        <a:p>
          <a:endParaRPr lang="ru-RU"/>
        </a:p>
      </dgm:t>
    </dgm:pt>
    <dgm:pt modelId="{60E7A10A-4E8B-488C-9C1B-2126DEEB9EFB}" type="sibTrans" cxnId="{AF2C05F0-0E18-446D-9F95-4A6C22731F65}">
      <dgm:prSet/>
      <dgm:spPr/>
      <dgm:t>
        <a:bodyPr/>
        <a:lstStyle/>
        <a:p>
          <a:endParaRPr lang="ru-RU"/>
        </a:p>
      </dgm:t>
    </dgm:pt>
    <dgm:pt modelId="{9ECF029B-6DF5-4341-84C2-A67D204DC537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Recurrence occurs in 75% of cases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7097C40F-F616-4633-B12A-FAE8FB970A86}" type="parTrans" cxnId="{5B4C817F-7684-4E6F-A11F-9262AD2A3F5B}">
      <dgm:prSet/>
      <dgm:spPr/>
      <dgm:t>
        <a:bodyPr/>
        <a:lstStyle/>
        <a:p>
          <a:endParaRPr lang="ru-RU"/>
        </a:p>
      </dgm:t>
    </dgm:pt>
    <dgm:pt modelId="{A2AC8AB3-EAE8-478E-97E6-2B67C95481BB}" type="sibTrans" cxnId="{5B4C817F-7684-4E6F-A11F-9262AD2A3F5B}">
      <dgm:prSet/>
      <dgm:spPr/>
      <dgm:t>
        <a:bodyPr/>
        <a:lstStyle/>
        <a:p>
          <a:endParaRPr lang="ru-RU"/>
        </a:p>
      </dgm:t>
    </dgm:pt>
    <dgm:pt modelId="{6BA3313C-069E-4118-A271-9CD8B37C8885}" type="pres">
      <dgm:prSet presAssocID="{43290D14-57B2-4CAA-8458-BCFC8DFDFE1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04C1357-6693-4CDF-A2BF-AA4CEBCB107D}" type="pres">
      <dgm:prSet presAssocID="{93BC566B-4E5B-4C72-83F7-74F8DFC465CB}" presName="linNode" presStyleCnt="0"/>
      <dgm:spPr/>
    </dgm:pt>
    <dgm:pt modelId="{01916F7F-99F9-4606-A548-F9D6AC8B698B}" type="pres">
      <dgm:prSet presAssocID="{93BC566B-4E5B-4C72-83F7-74F8DFC465C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48478A-0F06-4298-8296-9D46E524342C}" type="pres">
      <dgm:prSet presAssocID="{93BC566B-4E5B-4C72-83F7-74F8DFC465C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ECA6D-D01F-4B03-81FF-AB4C291A87F4}" type="pres">
      <dgm:prSet presAssocID="{33A233B1-2B17-448B-AC39-FB525D077032}" presName="spacing" presStyleCnt="0"/>
      <dgm:spPr/>
    </dgm:pt>
    <dgm:pt modelId="{06952229-9EA5-4618-A957-5A29A8D856AB}" type="pres">
      <dgm:prSet presAssocID="{9B82398A-7839-43AB-B0E0-3F712066225D}" presName="linNode" presStyleCnt="0"/>
      <dgm:spPr/>
    </dgm:pt>
    <dgm:pt modelId="{F4089B52-F119-45FF-8C82-61CC30126D5A}" type="pres">
      <dgm:prSet presAssocID="{9B82398A-7839-43AB-B0E0-3F712066225D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6B868-7606-46B2-AA8A-C8C8AA4EFC68}" type="pres">
      <dgm:prSet presAssocID="{9B82398A-7839-43AB-B0E0-3F712066225D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CABE1F-6792-480B-9198-495259A41A79}" srcId="{93BC566B-4E5B-4C72-83F7-74F8DFC465CB}" destId="{B24CDE69-AE63-4A2C-B541-7401432D35D0}" srcOrd="4" destOrd="0" parTransId="{EA9AC8E5-F914-4697-A231-89089593F326}" sibTransId="{B21BE578-6FA1-4803-A535-F20B7F35C46C}"/>
    <dgm:cxn modelId="{B96CDEB4-4C71-420D-8697-864201740081}" type="presOf" srcId="{BA0DC881-5E2B-4EC9-8F0D-759BBD62316F}" destId="{4548478A-0F06-4298-8296-9D46E524342C}" srcOrd="0" destOrd="3" presId="urn:microsoft.com/office/officeart/2005/8/layout/vList6"/>
    <dgm:cxn modelId="{2169553C-EB45-42AE-8E90-84DD1811A3C7}" type="presOf" srcId="{B60F964E-504D-4D41-9016-804D75B23A95}" destId="{B556B868-7606-46B2-AA8A-C8C8AA4EFC68}" srcOrd="0" destOrd="0" presId="urn:microsoft.com/office/officeart/2005/8/layout/vList6"/>
    <dgm:cxn modelId="{BF237400-9ACC-46A6-BA08-B4FEC6668A54}" type="presOf" srcId="{B24CDE69-AE63-4A2C-B541-7401432D35D0}" destId="{4548478A-0F06-4298-8296-9D46E524342C}" srcOrd="0" destOrd="4" presId="urn:microsoft.com/office/officeart/2005/8/layout/vList6"/>
    <dgm:cxn modelId="{872ECEAA-CFD4-49EF-94A7-B04331C0F1AE}" srcId="{43290D14-57B2-4CAA-8458-BCFC8DFDFE16}" destId="{93BC566B-4E5B-4C72-83F7-74F8DFC465CB}" srcOrd="0" destOrd="0" parTransId="{B632FEF9-005A-426E-9334-24B086FB2DFD}" sibTransId="{33A233B1-2B17-448B-AC39-FB525D077032}"/>
    <dgm:cxn modelId="{46B8501C-1ED7-4E01-B2E5-54DC6B114957}" srcId="{93BC566B-4E5B-4C72-83F7-74F8DFC465CB}" destId="{92B2FFA2-B503-486F-8B37-CEC92B4DDC25}" srcOrd="0" destOrd="0" parTransId="{953C4A95-FC5D-42F5-89F5-2F92A85B5C1D}" sibTransId="{AC745FCE-64FF-4A43-BB38-10B567F79783}"/>
    <dgm:cxn modelId="{570F8494-2D3C-4EEC-9C18-BE8E76A2F727}" srcId="{9B82398A-7839-43AB-B0E0-3F712066225D}" destId="{2F77FD18-EC85-491D-A394-9DB4EC9A520B}" srcOrd="2" destOrd="0" parTransId="{4B024BF2-3480-4ED2-87EF-A9B8B5CB24E0}" sibTransId="{4FACDDE3-0892-4AD8-9AA7-2D71CFAC504C}"/>
    <dgm:cxn modelId="{87336BAD-3786-42B7-9341-B3F667D15388}" type="presOf" srcId="{92B2FFA2-B503-486F-8B37-CEC92B4DDC25}" destId="{4548478A-0F06-4298-8296-9D46E524342C}" srcOrd="0" destOrd="0" presId="urn:microsoft.com/office/officeart/2005/8/layout/vList6"/>
    <dgm:cxn modelId="{432686A1-6394-4BB9-8E52-DC9928C28AA6}" type="presOf" srcId="{43290D14-57B2-4CAA-8458-BCFC8DFDFE16}" destId="{6BA3313C-069E-4118-A271-9CD8B37C8885}" srcOrd="0" destOrd="0" presId="urn:microsoft.com/office/officeart/2005/8/layout/vList6"/>
    <dgm:cxn modelId="{5B4C817F-7684-4E6F-A11F-9262AD2A3F5B}" srcId="{9B82398A-7839-43AB-B0E0-3F712066225D}" destId="{9ECF029B-6DF5-4341-84C2-A67D204DC537}" srcOrd="3" destOrd="0" parTransId="{7097C40F-F616-4633-B12A-FAE8FB970A86}" sibTransId="{A2AC8AB3-EAE8-478E-97E6-2B67C95481BB}"/>
    <dgm:cxn modelId="{D76EF754-D19F-402F-BFFD-FDBE9CA59B9A}" type="presOf" srcId="{78B9B27F-60EE-4021-AE6F-DC9A69AC51AD}" destId="{B556B868-7606-46B2-AA8A-C8C8AA4EFC68}" srcOrd="0" destOrd="1" presId="urn:microsoft.com/office/officeart/2005/8/layout/vList6"/>
    <dgm:cxn modelId="{8CB6D487-159D-4E49-ACE0-502D89293207}" srcId="{93BC566B-4E5B-4C72-83F7-74F8DFC465CB}" destId="{A6D55A42-05E0-42B7-8BB1-4070D56342E0}" srcOrd="2" destOrd="0" parTransId="{DA57BB5C-CD5E-4D9C-BD3D-1D058CCE3F1B}" sibTransId="{7A5BDAE3-074B-4321-8F3F-6D38EEF482C0}"/>
    <dgm:cxn modelId="{702B1DC8-2BC1-43E9-A7EF-017A5437A235}" srcId="{93BC566B-4E5B-4C72-83F7-74F8DFC465CB}" destId="{ED3D975E-1E8F-4262-A1A3-86C2215257E6}" srcOrd="1" destOrd="0" parTransId="{B34615CE-C963-4C34-BE7D-2AA584FC7A7D}" sibTransId="{E3B321DA-8031-4602-AA2B-08AFA45D98EE}"/>
    <dgm:cxn modelId="{45AA2768-2BE2-4286-9ABE-3C736480374A}" srcId="{9B82398A-7839-43AB-B0E0-3F712066225D}" destId="{B60F964E-504D-4D41-9016-804D75B23A95}" srcOrd="0" destOrd="0" parTransId="{2643C480-7BEB-4782-9CC9-30374C2D87C8}" sibTransId="{ED06C087-9AAE-4FF3-B6E9-683A0EDBA4F6}"/>
    <dgm:cxn modelId="{4B766D27-EB42-4A14-A390-EE9C797BDBAD}" type="presOf" srcId="{ED3D975E-1E8F-4262-A1A3-86C2215257E6}" destId="{4548478A-0F06-4298-8296-9D46E524342C}" srcOrd="0" destOrd="1" presId="urn:microsoft.com/office/officeart/2005/8/layout/vList6"/>
    <dgm:cxn modelId="{7BD2055A-7058-4357-B6F1-0BA4DB5C7F69}" srcId="{93BC566B-4E5B-4C72-83F7-74F8DFC465CB}" destId="{BA0DC881-5E2B-4EC9-8F0D-759BBD62316F}" srcOrd="3" destOrd="0" parTransId="{3AA0BB24-B6A5-438E-8DCA-2E6054E23C5E}" sibTransId="{5CF9AFFE-BD9C-4FCA-85D3-8EFC52B12B21}"/>
    <dgm:cxn modelId="{0508371F-C5F7-42BE-BFB7-90D0536AFEAC}" type="presOf" srcId="{2F77FD18-EC85-491D-A394-9DB4EC9A520B}" destId="{B556B868-7606-46B2-AA8A-C8C8AA4EFC68}" srcOrd="0" destOrd="2" presId="urn:microsoft.com/office/officeart/2005/8/layout/vList6"/>
    <dgm:cxn modelId="{AF2C05F0-0E18-446D-9F95-4A6C22731F65}" srcId="{9B82398A-7839-43AB-B0E0-3F712066225D}" destId="{78B9B27F-60EE-4021-AE6F-DC9A69AC51AD}" srcOrd="1" destOrd="0" parTransId="{4AEF62B0-CFBE-4989-BD45-8BDC9D0C5A26}" sibTransId="{60E7A10A-4E8B-488C-9C1B-2126DEEB9EFB}"/>
    <dgm:cxn modelId="{962E73F3-5615-45F4-A6F5-F1AA45397B72}" type="presOf" srcId="{9ECF029B-6DF5-4341-84C2-A67D204DC537}" destId="{B556B868-7606-46B2-AA8A-C8C8AA4EFC68}" srcOrd="0" destOrd="3" presId="urn:microsoft.com/office/officeart/2005/8/layout/vList6"/>
    <dgm:cxn modelId="{58357B57-C0B9-47E5-BA5D-C74815220EC7}" type="presOf" srcId="{A6D55A42-05E0-42B7-8BB1-4070D56342E0}" destId="{4548478A-0F06-4298-8296-9D46E524342C}" srcOrd="0" destOrd="2" presId="urn:microsoft.com/office/officeart/2005/8/layout/vList6"/>
    <dgm:cxn modelId="{90D53250-96E3-42BA-946F-52C8BAC0C2C8}" srcId="{43290D14-57B2-4CAA-8458-BCFC8DFDFE16}" destId="{9B82398A-7839-43AB-B0E0-3F712066225D}" srcOrd="1" destOrd="0" parTransId="{F2CB983C-6790-491D-9B9D-0681FAFEDF08}" sibTransId="{71190041-41DA-4CFD-B972-B4D5489A8014}"/>
    <dgm:cxn modelId="{8247DEC5-E96A-486A-90B9-2482F36EB86E}" type="presOf" srcId="{9B82398A-7839-43AB-B0E0-3F712066225D}" destId="{F4089B52-F119-45FF-8C82-61CC30126D5A}" srcOrd="0" destOrd="0" presId="urn:microsoft.com/office/officeart/2005/8/layout/vList6"/>
    <dgm:cxn modelId="{7318C046-03E1-4881-A741-7B1F11FE7613}" type="presOf" srcId="{93BC566B-4E5B-4C72-83F7-74F8DFC465CB}" destId="{01916F7F-99F9-4606-A548-F9D6AC8B698B}" srcOrd="0" destOrd="0" presId="urn:microsoft.com/office/officeart/2005/8/layout/vList6"/>
    <dgm:cxn modelId="{D171D157-C2DD-47BD-A152-E0CDEF4CE3C5}" type="presParOf" srcId="{6BA3313C-069E-4118-A271-9CD8B37C8885}" destId="{504C1357-6693-4CDF-A2BF-AA4CEBCB107D}" srcOrd="0" destOrd="0" presId="urn:microsoft.com/office/officeart/2005/8/layout/vList6"/>
    <dgm:cxn modelId="{90FFB5F3-8B21-471E-ADA9-0804327AFEDA}" type="presParOf" srcId="{504C1357-6693-4CDF-A2BF-AA4CEBCB107D}" destId="{01916F7F-99F9-4606-A548-F9D6AC8B698B}" srcOrd="0" destOrd="0" presId="urn:microsoft.com/office/officeart/2005/8/layout/vList6"/>
    <dgm:cxn modelId="{9EEFE7C6-DF56-4CF5-B793-50C3E6E38B85}" type="presParOf" srcId="{504C1357-6693-4CDF-A2BF-AA4CEBCB107D}" destId="{4548478A-0F06-4298-8296-9D46E524342C}" srcOrd="1" destOrd="0" presId="urn:microsoft.com/office/officeart/2005/8/layout/vList6"/>
    <dgm:cxn modelId="{E37C2A62-3D08-4C80-A76C-F02D802E1FA0}" type="presParOf" srcId="{6BA3313C-069E-4118-A271-9CD8B37C8885}" destId="{A8DECA6D-D01F-4B03-81FF-AB4C291A87F4}" srcOrd="1" destOrd="0" presId="urn:microsoft.com/office/officeart/2005/8/layout/vList6"/>
    <dgm:cxn modelId="{6996A204-0534-40D7-859B-C490603170AC}" type="presParOf" srcId="{6BA3313C-069E-4118-A271-9CD8B37C8885}" destId="{06952229-9EA5-4618-A957-5A29A8D856AB}" srcOrd="2" destOrd="0" presId="urn:microsoft.com/office/officeart/2005/8/layout/vList6"/>
    <dgm:cxn modelId="{679C1F26-5E55-45C5-B7CB-9E73A2CDAD7E}" type="presParOf" srcId="{06952229-9EA5-4618-A957-5A29A8D856AB}" destId="{F4089B52-F119-45FF-8C82-61CC30126D5A}" srcOrd="0" destOrd="0" presId="urn:microsoft.com/office/officeart/2005/8/layout/vList6"/>
    <dgm:cxn modelId="{866B5150-B866-478F-B34F-22C2F2F899DA}" type="presParOf" srcId="{06952229-9EA5-4618-A957-5A29A8D856AB}" destId="{B556B868-7606-46B2-AA8A-C8C8AA4EFC6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B897B-6609-4B58-A5BF-565A88EA572E}" type="doc">
      <dgm:prSet loTypeId="urn:microsoft.com/office/officeart/2005/8/layout/default#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43475D01-6379-4A36-BE4B-CAC66EA92E33}">
      <dgm:prSet phldrT="[Текст]"/>
      <dgm:spPr/>
      <dgm:t>
        <a:bodyPr/>
        <a:lstStyle/>
        <a:p>
          <a:r>
            <a:rPr lang="en-US" dirty="0" smtClean="0"/>
            <a:t>Barrett’s esophagus</a:t>
          </a:r>
          <a:endParaRPr lang="ru-RU" dirty="0"/>
        </a:p>
      </dgm:t>
    </dgm:pt>
    <dgm:pt modelId="{199F33C2-E5C2-4854-99C2-404C110C66E4}" type="parTrans" cxnId="{25EDB47C-1C2C-4224-9069-04BF1C5E4D3D}">
      <dgm:prSet/>
      <dgm:spPr/>
      <dgm:t>
        <a:bodyPr/>
        <a:lstStyle/>
        <a:p>
          <a:endParaRPr lang="ru-RU"/>
        </a:p>
      </dgm:t>
    </dgm:pt>
    <dgm:pt modelId="{A696389D-9887-41D3-8F40-F85299DE3A3A}" type="sibTrans" cxnId="{25EDB47C-1C2C-4224-9069-04BF1C5E4D3D}">
      <dgm:prSet/>
      <dgm:spPr/>
      <dgm:t>
        <a:bodyPr/>
        <a:lstStyle/>
        <a:p>
          <a:endParaRPr lang="ru-RU"/>
        </a:p>
      </dgm:t>
    </dgm:pt>
    <dgm:pt modelId="{955770A7-1F71-4A4A-91A8-7C14BF31A14C}">
      <dgm:prSet phldrT="[Текст]"/>
      <dgm:spPr/>
      <dgm:t>
        <a:bodyPr/>
        <a:lstStyle/>
        <a:p>
          <a:r>
            <a:rPr lang="en-US" dirty="0" smtClean="0"/>
            <a:t>Ulcer</a:t>
          </a:r>
          <a:endParaRPr lang="ru-RU" dirty="0"/>
        </a:p>
      </dgm:t>
    </dgm:pt>
    <dgm:pt modelId="{B786F6B7-C2A0-40B8-9B82-5AE13FC444AC}" type="parTrans" cxnId="{0BA93D29-6FC8-40E7-AC8D-23CC96B36D88}">
      <dgm:prSet/>
      <dgm:spPr/>
      <dgm:t>
        <a:bodyPr/>
        <a:lstStyle/>
        <a:p>
          <a:endParaRPr lang="ru-RU"/>
        </a:p>
      </dgm:t>
    </dgm:pt>
    <dgm:pt modelId="{18995840-56BC-4C15-995F-1B6AA1F7CDB1}" type="sibTrans" cxnId="{0BA93D29-6FC8-40E7-AC8D-23CC96B36D88}">
      <dgm:prSet/>
      <dgm:spPr/>
      <dgm:t>
        <a:bodyPr/>
        <a:lstStyle/>
        <a:p>
          <a:endParaRPr lang="ru-RU"/>
        </a:p>
      </dgm:t>
    </dgm:pt>
    <dgm:pt modelId="{ECFCCAC3-1642-45BC-8B0E-5F3CD787123C}">
      <dgm:prSet phldrT="[Текст]"/>
      <dgm:spPr/>
      <dgm:t>
        <a:bodyPr/>
        <a:lstStyle/>
        <a:p>
          <a:r>
            <a:rPr lang="en-US" dirty="0" err="1" smtClean="0"/>
            <a:t>Stricure</a:t>
          </a:r>
          <a:r>
            <a:rPr lang="en-US" dirty="0" smtClean="0"/>
            <a:t> of esophagus</a:t>
          </a:r>
          <a:endParaRPr lang="ru-RU" dirty="0"/>
        </a:p>
      </dgm:t>
    </dgm:pt>
    <dgm:pt modelId="{76AB1255-EEA6-4A7F-AA74-D558C0F61757}" type="parTrans" cxnId="{113F9517-DFBB-4F91-9227-ACA300BA3297}">
      <dgm:prSet/>
      <dgm:spPr/>
      <dgm:t>
        <a:bodyPr/>
        <a:lstStyle/>
        <a:p>
          <a:endParaRPr lang="ru-RU"/>
        </a:p>
      </dgm:t>
    </dgm:pt>
    <dgm:pt modelId="{846174B4-BEC9-48A9-B041-69FAE53A3620}" type="sibTrans" cxnId="{113F9517-DFBB-4F91-9227-ACA300BA3297}">
      <dgm:prSet/>
      <dgm:spPr/>
      <dgm:t>
        <a:bodyPr/>
        <a:lstStyle/>
        <a:p>
          <a:endParaRPr lang="ru-RU"/>
        </a:p>
      </dgm:t>
    </dgm:pt>
    <dgm:pt modelId="{6FB0454D-F3D0-410D-96E1-B696C912A2D9}">
      <dgm:prSet phldrT="[Текст]"/>
      <dgm:spPr/>
      <dgm:t>
        <a:bodyPr/>
        <a:lstStyle/>
        <a:p>
          <a:r>
            <a:rPr lang="en-US" dirty="0" smtClean="0"/>
            <a:t>Aspiration pneumonia</a:t>
          </a:r>
          <a:endParaRPr lang="ru-RU" dirty="0"/>
        </a:p>
      </dgm:t>
    </dgm:pt>
    <dgm:pt modelId="{07705F35-14A9-4BDB-B7DF-F0240684539B}" type="parTrans" cxnId="{A2DAACF9-1B63-495C-BB73-2DE071517DA6}">
      <dgm:prSet/>
      <dgm:spPr/>
      <dgm:t>
        <a:bodyPr/>
        <a:lstStyle/>
        <a:p>
          <a:endParaRPr lang="ru-RU"/>
        </a:p>
      </dgm:t>
    </dgm:pt>
    <dgm:pt modelId="{AED0F844-C1E2-4F60-AA4B-56F28150AA63}" type="sibTrans" cxnId="{A2DAACF9-1B63-495C-BB73-2DE071517DA6}">
      <dgm:prSet/>
      <dgm:spPr/>
      <dgm:t>
        <a:bodyPr/>
        <a:lstStyle/>
        <a:p>
          <a:endParaRPr lang="ru-RU"/>
        </a:p>
      </dgm:t>
    </dgm:pt>
    <dgm:pt modelId="{FA257071-8068-46D4-85D3-DBF3CB301EA1}">
      <dgm:prSet phldrT="[Текст]"/>
      <dgm:spPr/>
      <dgm:t>
        <a:bodyPr/>
        <a:lstStyle/>
        <a:p>
          <a:r>
            <a:rPr lang="en-US" dirty="0" err="1" smtClean="0"/>
            <a:t>Pharyngitis</a:t>
          </a:r>
          <a:r>
            <a:rPr lang="az-Latn-AZ" dirty="0" smtClean="0"/>
            <a:t> </a:t>
          </a:r>
          <a:endParaRPr lang="ru-RU" dirty="0"/>
        </a:p>
      </dgm:t>
    </dgm:pt>
    <dgm:pt modelId="{AC177124-9C62-4167-BE3F-3342014D2F60}" type="parTrans" cxnId="{04508E80-1B96-453F-B9DA-3BD103D04FE0}">
      <dgm:prSet/>
      <dgm:spPr/>
      <dgm:t>
        <a:bodyPr/>
        <a:lstStyle/>
        <a:p>
          <a:endParaRPr lang="ru-RU"/>
        </a:p>
      </dgm:t>
    </dgm:pt>
    <dgm:pt modelId="{F4FB7268-F3BB-4FD6-A2DB-A126C3C14A51}" type="sibTrans" cxnId="{04508E80-1B96-453F-B9DA-3BD103D04FE0}">
      <dgm:prSet/>
      <dgm:spPr/>
      <dgm:t>
        <a:bodyPr/>
        <a:lstStyle/>
        <a:p>
          <a:endParaRPr lang="ru-RU"/>
        </a:p>
      </dgm:t>
    </dgm:pt>
    <dgm:pt modelId="{BB4D7260-7B07-453E-995F-A701E62D0B1A}">
      <dgm:prSet/>
      <dgm:spPr/>
      <dgm:t>
        <a:bodyPr/>
        <a:lstStyle/>
        <a:p>
          <a:r>
            <a:rPr lang="az-Latn-AZ" dirty="0" smtClean="0"/>
            <a:t>Ast</a:t>
          </a:r>
          <a:r>
            <a:rPr lang="en-US" dirty="0" smtClean="0"/>
            <a:t>h</a:t>
          </a:r>
          <a:r>
            <a:rPr lang="az-Latn-AZ" dirty="0" smtClean="0"/>
            <a:t>ma</a:t>
          </a:r>
          <a:endParaRPr lang="ru-RU" dirty="0"/>
        </a:p>
      </dgm:t>
    </dgm:pt>
    <dgm:pt modelId="{D57B2942-DB7C-4C9A-BDC8-7C7B65531624}" type="parTrans" cxnId="{7E801182-3813-4711-9681-978DB33AE5DF}">
      <dgm:prSet/>
      <dgm:spPr/>
      <dgm:t>
        <a:bodyPr/>
        <a:lstStyle/>
        <a:p>
          <a:endParaRPr lang="ru-RU"/>
        </a:p>
      </dgm:t>
    </dgm:pt>
    <dgm:pt modelId="{E934CF58-AF15-48FD-BCF6-56B4E1731533}" type="sibTrans" cxnId="{7E801182-3813-4711-9681-978DB33AE5DF}">
      <dgm:prSet/>
      <dgm:spPr/>
      <dgm:t>
        <a:bodyPr/>
        <a:lstStyle/>
        <a:p>
          <a:endParaRPr lang="ru-RU"/>
        </a:p>
      </dgm:t>
    </dgm:pt>
    <dgm:pt modelId="{EC9264DE-E5C5-4F5B-A4E7-4EAEBEDE24A1}">
      <dgm:prSet/>
      <dgm:spPr/>
      <dgm:t>
        <a:bodyPr/>
        <a:lstStyle/>
        <a:p>
          <a:endParaRPr lang="ru-RU"/>
        </a:p>
      </dgm:t>
    </dgm:pt>
    <dgm:pt modelId="{48A1BCFC-74B0-4831-8DB7-2C816290E832}" type="parTrans" cxnId="{727A1A7A-49F2-4352-8396-2CEAE9401EFF}">
      <dgm:prSet/>
      <dgm:spPr/>
      <dgm:t>
        <a:bodyPr/>
        <a:lstStyle/>
        <a:p>
          <a:endParaRPr lang="ru-RU"/>
        </a:p>
      </dgm:t>
    </dgm:pt>
    <dgm:pt modelId="{F0F22D0F-F7D3-43F5-B467-2E9CC2E3D2D0}" type="sibTrans" cxnId="{727A1A7A-49F2-4352-8396-2CEAE9401EFF}">
      <dgm:prSet/>
      <dgm:spPr/>
      <dgm:t>
        <a:bodyPr/>
        <a:lstStyle/>
        <a:p>
          <a:endParaRPr lang="ru-RU"/>
        </a:p>
      </dgm:t>
    </dgm:pt>
    <dgm:pt modelId="{00CA808C-9B2D-4AAB-9DC0-F4644399CFB4}" type="pres">
      <dgm:prSet presAssocID="{B90B897B-6609-4B58-A5BF-565A88EA572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7A25B1-EF32-46B4-BC8F-C9E1DEFE1C18}" type="pres">
      <dgm:prSet presAssocID="{43475D01-6379-4A36-BE4B-CAC66EA92E3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12514-32B2-484E-9729-4CE277098D98}" type="pres">
      <dgm:prSet presAssocID="{A696389D-9887-41D3-8F40-F85299DE3A3A}" presName="sibTrans" presStyleCnt="0"/>
      <dgm:spPr/>
    </dgm:pt>
    <dgm:pt modelId="{DAAEBFD8-8FF8-4307-A48C-E449BE77F8FA}" type="pres">
      <dgm:prSet presAssocID="{BB4D7260-7B07-453E-995F-A701E62D0B1A}" presName="node" presStyleLbl="node1" presStyleIdx="1" presStyleCnt="7" custLinFactNeighborX="-436" custLinFactNeighborY="-2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2C1EE-3C3F-4A2F-896E-7E6BBDD62B48}" type="pres">
      <dgm:prSet presAssocID="{E934CF58-AF15-48FD-BCF6-56B4E1731533}" presName="sibTrans" presStyleCnt="0"/>
      <dgm:spPr/>
    </dgm:pt>
    <dgm:pt modelId="{20022199-BFCA-42F8-BDAF-ECAC9138A85E}" type="pres">
      <dgm:prSet presAssocID="{EC9264DE-E5C5-4F5B-A4E7-4EAEBEDE24A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0294F-3AD6-4D21-93D5-BF30CBFD88F3}" type="pres">
      <dgm:prSet presAssocID="{F0F22D0F-F7D3-43F5-B467-2E9CC2E3D2D0}" presName="sibTrans" presStyleCnt="0"/>
      <dgm:spPr/>
    </dgm:pt>
    <dgm:pt modelId="{31B43EAE-3F60-4307-A10F-31D3823D2925}" type="pres">
      <dgm:prSet presAssocID="{955770A7-1F71-4A4A-91A8-7C14BF31A14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94EDDC-F4AE-41D0-9B1C-FD95FCEFBA0D}" type="pres">
      <dgm:prSet presAssocID="{18995840-56BC-4C15-995F-1B6AA1F7CDB1}" presName="sibTrans" presStyleCnt="0"/>
      <dgm:spPr/>
    </dgm:pt>
    <dgm:pt modelId="{DA96A5A1-9424-4CF4-A04B-2F442C0597CD}" type="pres">
      <dgm:prSet presAssocID="{ECFCCAC3-1642-45BC-8B0E-5F3CD787123C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4DDF4-A725-4341-AC6B-DFCA40B6DD13}" type="pres">
      <dgm:prSet presAssocID="{846174B4-BEC9-48A9-B041-69FAE53A3620}" presName="sibTrans" presStyleCnt="0"/>
      <dgm:spPr/>
    </dgm:pt>
    <dgm:pt modelId="{A6D2F273-905D-4DE9-A90C-7B0B7F6B943E}" type="pres">
      <dgm:prSet presAssocID="{6FB0454D-F3D0-410D-96E1-B696C912A2D9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165ED3-06E5-4F62-A825-ACF35001FCD2}" type="pres">
      <dgm:prSet presAssocID="{AED0F844-C1E2-4F60-AA4B-56F28150AA63}" presName="sibTrans" presStyleCnt="0"/>
      <dgm:spPr/>
    </dgm:pt>
    <dgm:pt modelId="{C806D934-3451-4CE6-B04F-CC86BA8BE657}" type="pres">
      <dgm:prSet presAssocID="{FA257071-8068-46D4-85D3-DBF3CB301EA1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AE48D4-C9FA-4FCC-B159-4D0A15D011E2}" type="presOf" srcId="{EC9264DE-E5C5-4F5B-A4E7-4EAEBEDE24A1}" destId="{20022199-BFCA-42F8-BDAF-ECAC9138A85E}" srcOrd="0" destOrd="0" presId="urn:microsoft.com/office/officeart/2005/8/layout/default#1"/>
    <dgm:cxn modelId="{113F9517-DFBB-4F91-9227-ACA300BA3297}" srcId="{B90B897B-6609-4B58-A5BF-565A88EA572E}" destId="{ECFCCAC3-1642-45BC-8B0E-5F3CD787123C}" srcOrd="4" destOrd="0" parTransId="{76AB1255-EEA6-4A7F-AA74-D558C0F61757}" sibTransId="{846174B4-BEC9-48A9-B041-69FAE53A3620}"/>
    <dgm:cxn modelId="{44FC415B-6672-4F1A-8A06-09DE26F1981D}" type="presOf" srcId="{FA257071-8068-46D4-85D3-DBF3CB301EA1}" destId="{C806D934-3451-4CE6-B04F-CC86BA8BE657}" srcOrd="0" destOrd="0" presId="urn:microsoft.com/office/officeart/2005/8/layout/default#1"/>
    <dgm:cxn modelId="{3A4AC743-3C67-4C5D-B9ED-933E0566A9F4}" type="presOf" srcId="{BB4D7260-7B07-453E-995F-A701E62D0B1A}" destId="{DAAEBFD8-8FF8-4307-A48C-E449BE77F8FA}" srcOrd="0" destOrd="0" presId="urn:microsoft.com/office/officeart/2005/8/layout/default#1"/>
    <dgm:cxn modelId="{677CCD1D-8AA8-49B3-8ADF-B3D7059BE34B}" type="presOf" srcId="{955770A7-1F71-4A4A-91A8-7C14BF31A14C}" destId="{31B43EAE-3F60-4307-A10F-31D3823D2925}" srcOrd="0" destOrd="0" presId="urn:microsoft.com/office/officeart/2005/8/layout/default#1"/>
    <dgm:cxn modelId="{727A1A7A-49F2-4352-8396-2CEAE9401EFF}" srcId="{B90B897B-6609-4B58-A5BF-565A88EA572E}" destId="{EC9264DE-E5C5-4F5B-A4E7-4EAEBEDE24A1}" srcOrd="2" destOrd="0" parTransId="{48A1BCFC-74B0-4831-8DB7-2C816290E832}" sibTransId="{F0F22D0F-F7D3-43F5-B467-2E9CC2E3D2D0}"/>
    <dgm:cxn modelId="{0BA93D29-6FC8-40E7-AC8D-23CC96B36D88}" srcId="{B90B897B-6609-4B58-A5BF-565A88EA572E}" destId="{955770A7-1F71-4A4A-91A8-7C14BF31A14C}" srcOrd="3" destOrd="0" parTransId="{B786F6B7-C2A0-40B8-9B82-5AE13FC444AC}" sibTransId="{18995840-56BC-4C15-995F-1B6AA1F7CDB1}"/>
    <dgm:cxn modelId="{F078A2BA-270A-473C-950C-A2D1F8E0816E}" type="presOf" srcId="{ECFCCAC3-1642-45BC-8B0E-5F3CD787123C}" destId="{DA96A5A1-9424-4CF4-A04B-2F442C0597CD}" srcOrd="0" destOrd="0" presId="urn:microsoft.com/office/officeart/2005/8/layout/default#1"/>
    <dgm:cxn modelId="{25EDB47C-1C2C-4224-9069-04BF1C5E4D3D}" srcId="{B90B897B-6609-4B58-A5BF-565A88EA572E}" destId="{43475D01-6379-4A36-BE4B-CAC66EA92E33}" srcOrd="0" destOrd="0" parTransId="{199F33C2-E5C2-4854-99C2-404C110C66E4}" sibTransId="{A696389D-9887-41D3-8F40-F85299DE3A3A}"/>
    <dgm:cxn modelId="{04508E80-1B96-453F-B9DA-3BD103D04FE0}" srcId="{B90B897B-6609-4B58-A5BF-565A88EA572E}" destId="{FA257071-8068-46D4-85D3-DBF3CB301EA1}" srcOrd="6" destOrd="0" parTransId="{AC177124-9C62-4167-BE3F-3342014D2F60}" sibTransId="{F4FB7268-F3BB-4FD6-A2DB-A126C3C14A51}"/>
    <dgm:cxn modelId="{3C85F33E-6009-49BE-925E-1D1D085814D1}" type="presOf" srcId="{6FB0454D-F3D0-410D-96E1-B696C912A2D9}" destId="{A6D2F273-905D-4DE9-A90C-7B0B7F6B943E}" srcOrd="0" destOrd="0" presId="urn:microsoft.com/office/officeart/2005/8/layout/default#1"/>
    <dgm:cxn modelId="{001E7833-9540-4210-969D-594A4D0F815C}" type="presOf" srcId="{43475D01-6379-4A36-BE4B-CAC66EA92E33}" destId="{967A25B1-EF32-46B4-BC8F-C9E1DEFE1C18}" srcOrd="0" destOrd="0" presId="urn:microsoft.com/office/officeart/2005/8/layout/default#1"/>
    <dgm:cxn modelId="{7E801182-3813-4711-9681-978DB33AE5DF}" srcId="{B90B897B-6609-4B58-A5BF-565A88EA572E}" destId="{BB4D7260-7B07-453E-995F-A701E62D0B1A}" srcOrd="1" destOrd="0" parTransId="{D57B2942-DB7C-4C9A-BDC8-7C7B65531624}" sibTransId="{E934CF58-AF15-48FD-BCF6-56B4E1731533}"/>
    <dgm:cxn modelId="{A2DAACF9-1B63-495C-BB73-2DE071517DA6}" srcId="{B90B897B-6609-4B58-A5BF-565A88EA572E}" destId="{6FB0454D-F3D0-410D-96E1-B696C912A2D9}" srcOrd="5" destOrd="0" parTransId="{07705F35-14A9-4BDB-B7DF-F0240684539B}" sibTransId="{AED0F844-C1E2-4F60-AA4B-56F28150AA63}"/>
    <dgm:cxn modelId="{AA34886C-13BE-408B-B274-9C5874A10BEC}" type="presOf" srcId="{B90B897B-6609-4B58-A5BF-565A88EA572E}" destId="{00CA808C-9B2D-4AAB-9DC0-F4644399CFB4}" srcOrd="0" destOrd="0" presId="urn:microsoft.com/office/officeart/2005/8/layout/default#1"/>
    <dgm:cxn modelId="{950C0D0A-ECF1-421B-8C7D-DE4F3486879A}" type="presParOf" srcId="{00CA808C-9B2D-4AAB-9DC0-F4644399CFB4}" destId="{967A25B1-EF32-46B4-BC8F-C9E1DEFE1C18}" srcOrd="0" destOrd="0" presId="urn:microsoft.com/office/officeart/2005/8/layout/default#1"/>
    <dgm:cxn modelId="{65F5CB39-E219-4E0F-A368-35D21AFCFB5D}" type="presParOf" srcId="{00CA808C-9B2D-4AAB-9DC0-F4644399CFB4}" destId="{9B112514-32B2-484E-9729-4CE277098D98}" srcOrd="1" destOrd="0" presId="urn:microsoft.com/office/officeart/2005/8/layout/default#1"/>
    <dgm:cxn modelId="{3BD3F765-AD3E-488B-9291-104299512D70}" type="presParOf" srcId="{00CA808C-9B2D-4AAB-9DC0-F4644399CFB4}" destId="{DAAEBFD8-8FF8-4307-A48C-E449BE77F8FA}" srcOrd="2" destOrd="0" presId="urn:microsoft.com/office/officeart/2005/8/layout/default#1"/>
    <dgm:cxn modelId="{B302417D-E70B-4E83-853F-88811CBD4A80}" type="presParOf" srcId="{00CA808C-9B2D-4AAB-9DC0-F4644399CFB4}" destId="{93B2C1EE-3C3F-4A2F-896E-7E6BBDD62B48}" srcOrd="3" destOrd="0" presId="urn:microsoft.com/office/officeart/2005/8/layout/default#1"/>
    <dgm:cxn modelId="{4CE2E651-8B9A-44FE-9938-DF87CEEB2681}" type="presParOf" srcId="{00CA808C-9B2D-4AAB-9DC0-F4644399CFB4}" destId="{20022199-BFCA-42F8-BDAF-ECAC9138A85E}" srcOrd="4" destOrd="0" presId="urn:microsoft.com/office/officeart/2005/8/layout/default#1"/>
    <dgm:cxn modelId="{92B2873D-9319-438B-9A69-07DA2B12D508}" type="presParOf" srcId="{00CA808C-9B2D-4AAB-9DC0-F4644399CFB4}" destId="{FF20294F-3AD6-4D21-93D5-BF30CBFD88F3}" srcOrd="5" destOrd="0" presId="urn:microsoft.com/office/officeart/2005/8/layout/default#1"/>
    <dgm:cxn modelId="{56C5B2CC-4C69-4015-915C-71EDD328BE26}" type="presParOf" srcId="{00CA808C-9B2D-4AAB-9DC0-F4644399CFB4}" destId="{31B43EAE-3F60-4307-A10F-31D3823D2925}" srcOrd="6" destOrd="0" presId="urn:microsoft.com/office/officeart/2005/8/layout/default#1"/>
    <dgm:cxn modelId="{242C297F-6A2B-47B9-9988-9619EAAA550D}" type="presParOf" srcId="{00CA808C-9B2D-4AAB-9DC0-F4644399CFB4}" destId="{5694EDDC-F4AE-41D0-9B1C-FD95FCEFBA0D}" srcOrd="7" destOrd="0" presId="urn:microsoft.com/office/officeart/2005/8/layout/default#1"/>
    <dgm:cxn modelId="{9E952440-D8B9-4A70-973C-C93BBC2F017F}" type="presParOf" srcId="{00CA808C-9B2D-4AAB-9DC0-F4644399CFB4}" destId="{DA96A5A1-9424-4CF4-A04B-2F442C0597CD}" srcOrd="8" destOrd="0" presId="urn:microsoft.com/office/officeart/2005/8/layout/default#1"/>
    <dgm:cxn modelId="{0D4F0F7B-E7AC-4EED-BD28-1722543FCD2C}" type="presParOf" srcId="{00CA808C-9B2D-4AAB-9DC0-F4644399CFB4}" destId="{D1C4DDF4-A725-4341-AC6B-DFCA40B6DD13}" srcOrd="9" destOrd="0" presId="urn:microsoft.com/office/officeart/2005/8/layout/default#1"/>
    <dgm:cxn modelId="{9C8E1ACF-95E5-46F6-8DC0-11A25A74E73E}" type="presParOf" srcId="{00CA808C-9B2D-4AAB-9DC0-F4644399CFB4}" destId="{A6D2F273-905D-4DE9-A90C-7B0B7F6B943E}" srcOrd="10" destOrd="0" presId="urn:microsoft.com/office/officeart/2005/8/layout/default#1"/>
    <dgm:cxn modelId="{89C59144-4C99-4717-9106-3F97AD8C340C}" type="presParOf" srcId="{00CA808C-9B2D-4AAB-9DC0-F4644399CFB4}" destId="{26165ED3-06E5-4F62-A825-ACF35001FCD2}" srcOrd="11" destOrd="0" presId="urn:microsoft.com/office/officeart/2005/8/layout/default#1"/>
    <dgm:cxn modelId="{6EC09237-27AE-484F-A5AF-A3060E1178CE}" type="presParOf" srcId="{00CA808C-9B2D-4AAB-9DC0-F4644399CFB4}" destId="{C806D934-3451-4CE6-B04F-CC86BA8BE657}" srcOrd="1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9D01E0-8E68-4EF0-B817-56CB66732ECF}" type="doc">
      <dgm:prSet loTypeId="urn:microsoft.com/office/officeart/2005/8/layout/chevron1" loCatId="process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6CBF5B15-46A7-4772-8C48-9964D7E43F24}">
      <dgm:prSet phldrT="[Текст]"/>
      <dgm:spPr/>
      <dgm:t>
        <a:bodyPr/>
        <a:lstStyle/>
        <a:p>
          <a:r>
            <a:rPr lang="en-US" b="1" dirty="0" smtClean="0">
              <a:cs typeface="Times New Roman" panose="02020603050405020304" pitchFamily="18" charset="0"/>
            </a:rPr>
            <a:t>Typical symptoms </a:t>
          </a:r>
          <a:endParaRPr lang="ru-RU" dirty="0"/>
        </a:p>
      </dgm:t>
    </dgm:pt>
    <dgm:pt modelId="{99D9C534-2053-4F51-A7E2-443927170014}" type="parTrans" cxnId="{A1450C0E-0D4C-4065-8ECC-515BD0CEE4BF}">
      <dgm:prSet/>
      <dgm:spPr/>
      <dgm:t>
        <a:bodyPr/>
        <a:lstStyle/>
        <a:p>
          <a:endParaRPr lang="ru-RU"/>
        </a:p>
      </dgm:t>
    </dgm:pt>
    <dgm:pt modelId="{7DF967FD-5691-401C-A0BF-D501A5CF7F30}" type="sibTrans" cxnId="{A1450C0E-0D4C-4065-8ECC-515BD0CEE4BF}">
      <dgm:prSet/>
      <dgm:spPr/>
      <dgm:t>
        <a:bodyPr/>
        <a:lstStyle/>
        <a:p>
          <a:endParaRPr lang="ru-RU"/>
        </a:p>
      </dgm:t>
    </dgm:pt>
    <dgm:pt modelId="{662AE37D-CB2B-42E5-86AD-A403C3E91F04}">
      <dgm:prSet phldrT="[Текст]"/>
      <dgm:spPr/>
      <dgm:t>
        <a:bodyPr/>
        <a:lstStyle/>
        <a:p>
          <a:r>
            <a:rPr lang="en-US" b="1" dirty="0" smtClean="0">
              <a:cs typeface="Times New Roman" panose="02020603050405020304" pitchFamily="18" charset="0"/>
            </a:rPr>
            <a:t>Atypical symptoms </a:t>
          </a:r>
          <a:endParaRPr lang="ru-RU" dirty="0"/>
        </a:p>
      </dgm:t>
    </dgm:pt>
    <dgm:pt modelId="{BC430D60-388A-4096-9EB9-B1B6F1D7057A}" type="parTrans" cxnId="{AD3A921B-E005-4782-82D5-1B335C074016}">
      <dgm:prSet/>
      <dgm:spPr/>
      <dgm:t>
        <a:bodyPr/>
        <a:lstStyle/>
        <a:p>
          <a:endParaRPr lang="ru-RU"/>
        </a:p>
      </dgm:t>
    </dgm:pt>
    <dgm:pt modelId="{DDF92648-982F-4AC2-8E18-AA30C33CAC46}" type="sibTrans" cxnId="{AD3A921B-E005-4782-82D5-1B335C074016}">
      <dgm:prSet/>
      <dgm:spPr/>
      <dgm:t>
        <a:bodyPr/>
        <a:lstStyle/>
        <a:p>
          <a:endParaRPr lang="ru-RU"/>
        </a:p>
      </dgm:t>
    </dgm:pt>
    <dgm:pt modelId="{258C992A-CA10-4DBE-ADA7-209CB6BEE6C7}">
      <dgm:prSet phldrT="[Текст]"/>
      <dgm:spPr/>
      <dgm:t>
        <a:bodyPr/>
        <a:lstStyle/>
        <a:p>
          <a:r>
            <a:rPr lang="az-Latn-AZ" dirty="0" smtClean="0"/>
            <a:t>Hiatal </a:t>
          </a:r>
          <a:r>
            <a:rPr lang="en-US" dirty="0" smtClean="0"/>
            <a:t>hernia</a:t>
          </a:r>
          <a:endParaRPr lang="ru-RU" dirty="0"/>
        </a:p>
      </dgm:t>
    </dgm:pt>
    <dgm:pt modelId="{0B2337E6-030B-4EE8-B226-7AC28C18BAC1}" type="parTrans" cxnId="{7C60C044-1C8D-49DF-B84F-17FDE8EF2C7C}">
      <dgm:prSet/>
      <dgm:spPr/>
      <dgm:t>
        <a:bodyPr/>
        <a:lstStyle/>
        <a:p>
          <a:endParaRPr lang="ru-RU"/>
        </a:p>
      </dgm:t>
    </dgm:pt>
    <dgm:pt modelId="{F1F1AF8B-C259-42A1-9892-85EE9144374B}" type="sibTrans" cxnId="{7C60C044-1C8D-49DF-B84F-17FDE8EF2C7C}">
      <dgm:prSet/>
      <dgm:spPr/>
      <dgm:t>
        <a:bodyPr/>
        <a:lstStyle/>
        <a:p>
          <a:endParaRPr lang="ru-RU"/>
        </a:p>
      </dgm:t>
    </dgm:pt>
    <dgm:pt modelId="{B7BDD00C-228B-4563-95B5-1D6340EA103C}" type="pres">
      <dgm:prSet presAssocID="{989D01E0-8E68-4EF0-B817-56CB66732EC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3BEAD6-D10D-433B-BF96-92663DFB9178}" type="pres">
      <dgm:prSet presAssocID="{6CBF5B15-46A7-4772-8C48-9964D7E43F24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722D8-BDD9-413C-B6BF-6B3ED9E18611}" type="pres">
      <dgm:prSet presAssocID="{7DF967FD-5691-401C-A0BF-D501A5CF7F30}" presName="parTxOnlySpace" presStyleCnt="0"/>
      <dgm:spPr/>
    </dgm:pt>
    <dgm:pt modelId="{EBFADB9B-980F-4C64-9343-EE9F7B838EBF}" type="pres">
      <dgm:prSet presAssocID="{662AE37D-CB2B-42E5-86AD-A403C3E91F04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FBABA7-1FBE-4B03-93FD-B663E3559B6B}" type="pres">
      <dgm:prSet presAssocID="{DDF92648-982F-4AC2-8E18-AA30C33CAC46}" presName="parTxOnlySpace" presStyleCnt="0"/>
      <dgm:spPr/>
    </dgm:pt>
    <dgm:pt modelId="{FB02F2E6-B8EE-4419-A7AE-E50E6F2275CC}" type="pres">
      <dgm:prSet presAssocID="{258C992A-CA10-4DBE-ADA7-209CB6BEE6C7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3A921B-E005-4782-82D5-1B335C074016}" srcId="{989D01E0-8E68-4EF0-B817-56CB66732ECF}" destId="{662AE37D-CB2B-42E5-86AD-A403C3E91F04}" srcOrd="1" destOrd="0" parTransId="{BC430D60-388A-4096-9EB9-B1B6F1D7057A}" sibTransId="{DDF92648-982F-4AC2-8E18-AA30C33CAC46}"/>
    <dgm:cxn modelId="{7C60C044-1C8D-49DF-B84F-17FDE8EF2C7C}" srcId="{989D01E0-8E68-4EF0-B817-56CB66732ECF}" destId="{258C992A-CA10-4DBE-ADA7-209CB6BEE6C7}" srcOrd="2" destOrd="0" parTransId="{0B2337E6-030B-4EE8-B226-7AC28C18BAC1}" sibTransId="{F1F1AF8B-C259-42A1-9892-85EE9144374B}"/>
    <dgm:cxn modelId="{A1450C0E-0D4C-4065-8ECC-515BD0CEE4BF}" srcId="{989D01E0-8E68-4EF0-B817-56CB66732ECF}" destId="{6CBF5B15-46A7-4772-8C48-9964D7E43F24}" srcOrd="0" destOrd="0" parTransId="{99D9C534-2053-4F51-A7E2-443927170014}" sibTransId="{7DF967FD-5691-401C-A0BF-D501A5CF7F30}"/>
    <dgm:cxn modelId="{0B609D62-70E3-49C4-9FA4-0C07C1F2E0B0}" type="presOf" srcId="{662AE37D-CB2B-42E5-86AD-A403C3E91F04}" destId="{EBFADB9B-980F-4C64-9343-EE9F7B838EBF}" srcOrd="0" destOrd="0" presId="urn:microsoft.com/office/officeart/2005/8/layout/chevron1"/>
    <dgm:cxn modelId="{4A7F201A-DCC1-43F6-89CB-CDB09EFA878D}" type="presOf" srcId="{6CBF5B15-46A7-4772-8C48-9964D7E43F24}" destId="{673BEAD6-D10D-433B-BF96-92663DFB9178}" srcOrd="0" destOrd="0" presId="urn:microsoft.com/office/officeart/2005/8/layout/chevron1"/>
    <dgm:cxn modelId="{48B2A19B-1277-4026-8C47-09B433DDF10F}" type="presOf" srcId="{258C992A-CA10-4DBE-ADA7-209CB6BEE6C7}" destId="{FB02F2E6-B8EE-4419-A7AE-E50E6F2275CC}" srcOrd="0" destOrd="0" presId="urn:microsoft.com/office/officeart/2005/8/layout/chevron1"/>
    <dgm:cxn modelId="{112E1F16-2755-4945-953A-2E89DDA06DEA}" type="presOf" srcId="{989D01E0-8E68-4EF0-B817-56CB66732ECF}" destId="{B7BDD00C-228B-4563-95B5-1D6340EA103C}" srcOrd="0" destOrd="0" presId="urn:microsoft.com/office/officeart/2005/8/layout/chevron1"/>
    <dgm:cxn modelId="{245B4CDE-AC90-4648-BD92-1830E2758D4F}" type="presParOf" srcId="{B7BDD00C-228B-4563-95B5-1D6340EA103C}" destId="{673BEAD6-D10D-433B-BF96-92663DFB9178}" srcOrd="0" destOrd="0" presId="urn:microsoft.com/office/officeart/2005/8/layout/chevron1"/>
    <dgm:cxn modelId="{AA92F1D2-04D9-4DE1-823E-3F0342D72058}" type="presParOf" srcId="{B7BDD00C-228B-4563-95B5-1D6340EA103C}" destId="{6CB722D8-BDD9-413C-B6BF-6B3ED9E18611}" srcOrd="1" destOrd="0" presId="urn:microsoft.com/office/officeart/2005/8/layout/chevron1"/>
    <dgm:cxn modelId="{EB0F3D33-D893-4E7F-AE2C-F0A7A453D6AF}" type="presParOf" srcId="{B7BDD00C-228B-4563-95B5-1D6340EA103C}" destId="{EBFADB9B-980F-4C64-9343-EE9F7B838EBF}" srcOrd="2" destOrd="0" presId="urn:microsoft.com/office/officeart/2005/8/layout/chevron1"/>
    <dgm:cxn modelId="{C3D3871D-D521-41BC-88B3-A54E8D347AF5}" type="presParOf" srcId="{B7BDD00C-228B-4563-95B5-1D6340EA103C}" destId="{76FBABA7-1FBE-4B03-93FD-B663E3559B6B}" srcOrd="3" destOrd="0" presId="urn:microsoft.com/office/officeart/2005/8/layout/chevron1"/>
    <dgm:cxn modelId="{66B74723-6C23-47E9-AFA9-0DE4FB806AF9}" type="presParOf" srcId="{B7BDD00C-228B-4563-95B5-1D6340EA103C}" destId="{FB02F2E6-B8EE-4419-A7AE-E50E6F2275C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C088C1-C15D-45E8-BE12-6F4E53799E54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069F98-46E4-4622-88A6-B1AC9426CB2C}">
      <dgm:prSet phldrT="[Текст]"/>
      <dgm:spPr>
        <a:solidFill>
          <a:schemeClr val="accent5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If the symptoms of reflux recur at least 2-3 times a day or week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E32344A0-13C3-480B-B6C7-A4C40E446175}" type="parTrans" cxnId="{0742EF35-2830-437C-9524-574271FAA63E}">
      <dgm:prSet/>
      <dgm:spPr/>
      <dgm:t>
        <a:bodyPr/>
        <a:lstStyle/>
        <a:p>
          <a:endParaRPr lang="ru-RU"/>
        </a:p>
      </dgm:t>
    </dgm:pt>
    <dgm:pt modelId="{7151505E-95DA-4DCE-AD7F-674423E532E7}" type="sibTrans" cxnId="{0742EF35-2830-437C-9524-574271FAA63E}">
      <dgm:prSet/>
      <dgm:spPr/>
      <dgm:t>
        <a:bodyPr/>
        <a:lstStyle/>
        <a:p>
          <a:endParaRPr lang="ru-RU"/>
        </a:p>
      </dgm:t>
    </dgm:pt>
    <dgm:pt modelId="{0A88E5EC-145E-4F7C-BA3B-B67DCCFCADE8}">
      <dgm:prSet phldrT="[Текст]"/>
      <dgm:spPr>
        <a:solidFill>
          <a:schemeClr val="accent5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If reflux symptoms persist for the last 2-3 months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1288D43F-AA9F-46E9-9730-ED3B0090DA01}" type="parTrans" cxnId="{2E758912-C522-4C13-9678-FDE4E4AE4731}">
      <dgm:prSet/>
      <dgm:spPr/>
      <dgm:t>
        <a:bodyPr/>
        <a:lstStyle/>
        <a:p>
          <a:endParaRPr lang="ru-RU"/>
        </a:p>
      </dgm:t>
    </dgm:pt>
    <dgm:pt modelId="{001C60FB-6519-4A57-8615-374EB5044F76}" type="sibTrans" cxnId="{2E758912-C522-4C13-9678-FDE4E4AE4731}">
      <dgm:prSet/>
      <dgm:spPr/>
      <dgm:t>
        <a:bodyPr/>
        <a:lstStyle/>
        <a:p>
          <a:endParaRPr lang="ru-RU"/>
        </a:p>
      </dgm:t>
    </dgm:pt>
    <dgm:pt modelId="{51A8867D-5B1C-4428-A13E-A0E5C4E7DB76}" type="pres">
      <dgm:prSet presAssocID="{3DC088C1-C15D-45E8-BE12-6F4E53799E5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22A7AB-EAFA-4AFA-BD59-F392DA66F8AB}" type="pres">
      <dgm:prSet presAssocID="{53069F98-46E4-4622-88A6-B1AC9426CB2C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0F2A3-2681-4B2B-856F-72BC6CE7D18E}" type="pres">
      <dgm:prSet presAssocID="{0A88E5EC-145E-4F7C-BA3B-B67DCCFCADE8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42EF35-2830-437C-9524-574271FAA63E}" srcId="{3DC088C1-C15D-45E8-BE12-6F4E53799E54}" destId="{53069F98-46E4-4622-88A6-B1AC9426CB2C}" srcOrd="0" destOrd="0" parTransId="{E32344A0-13C3-480B-B6C7-A4C40E446175}" sibTransId="{7151505E-95DA-4DCE-AD7F-674423E532E7}"/>
    <dgm:cxn modelId="{6597008A-3821-4607-826B-3FA4A4404E57}" type="presOf" srcId="{53069F98-46E4-4622-88A6-B1AC9426CB2C}" destId="{6922A7AB-EAFA-4AFA-BD59-F392DA66F8AB}" srcOrd="0" destOrd="0" presId="urn:microsoft.com/office/officeart/2005/8/layout/arrow5"/>
    <dgm:cxn modelId="{F273A030-D174-4C85-8417-4F73B4EA7ED1}" type="presOf" srcId="{3DC088C1-C15D-45E8-BE12-6F4E53799E54}" destId="{51A8867D-5B1C-4428-A13E-A0E5C4E7DB76}" srcOrd="0" destOrd="0" presId="urn:microsoft.com/office/officeart/2005/8/layout/arrow5"/>
    <dgm:cxn modelId="{2E758912-C522-4C13-9678-FDE4E4AE4731}" srcId="{3DC088C1-C15D-45E8-BE12-6F4E53799E54}" destId="{0A88E5EC-145E-4F7C-BA3B-B67DCCFCADE8}" srcOrd="1" destOrd="0" parTransId="{1288D43F-AA9F-46E9-9730-ED3B0090DA01}" sibTransId="{001C60FB-6519-4A57-8615-374EB5044F76}"/>
    <dgm:cxn modelId="{9EDFCBDD-1872-4C1D-A674-78EF0554B210}" type="presOf" srcId="{0A88E5EC-145E-4F7C-BA3B-B67DCCFCADE8}" destId="{76C0F2A3-2681-4B2B-856F-72BC6CE7D18E}" srcOrd="0" destOrd="0" presId="urn:microsoft.com/office/officeart/2005/8/layout/arrow5"/>
    <dgm:cxn modelId="{57975A23-A97A-4FA3-A27F-5668691C9E04}" type="presParOf" srcId="{51A8867D-5B1C-4428-A13E-A0E5C4E7DB76}" destId="{6922A7AB-EAFA-4AFA-BD59-F392DA66F8AB}" srcOrd="0" destOrd="0" presId="urn:microsoft.com/office/officeart/2005/8/layout/arrow5"/>
    <dgm:cxn modelId="{610C8BCE-97F4-488A-97A7-1B89D2E011D4}" type="presParOf" srcId="{51A8867D-5B1C-4428-A13E-A0E5C4E7DB76}" destId="{76C0F2A3-2681-4B2B-856F-72BC6CE7D18E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48478A-0F06-4298-8296-9D46E524342C}">
      <dsp:nvSpPr>
        <dsp:cNvPr id="0" name=""/>
        <dsp:cNvSpPr/>
      </dsp:nvSpPr>
      <dsp:spPr>
        <a:xfrm>
          <a:off x="3251199" y="594"/>
          <a:ext cx="4876800" cy="23180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Endoskopik</a:t>
          </a:r>
          <a:r>
            <a:rPr lang="en-US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d</a:t>
          </a: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əyişikliklər olmur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60% hallarda rast gəlinir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Konservativ müalicə ilə aradan qalxır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25% hallarda residivlər baş verir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900" kern="1200" dirty="0"/>
        </a:p>
      </dsp:txBody>
      <dsp:txXfrm>
        <a:off x="3251199" y="290354"/>
        <a:ext cx="4007520" cy="1738561"/>
      </dsp:txXfrm>
    </dsp:sp>
    <dsp:sp modelId="{01916F7F-99F9-4606-A548-F9D6AC8B698B}">
      <dsp:nvSpPr>
        <dsp:cNvPr id="0" name=""/>
        <dsp:cNvSpPr/>
      </dsp:nvSpPr>
      <dsp:spPr>
        <a:xfrm>
          <a:off x="0" y="594"/>
          <a:ext cx="3251200" cy="23180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Qeyri-eroziv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159" y="113753"/>
        <a:ext cx="3024882" cy="2091763"/>
      </dsp:txXfrm>
    </dsp:sp>
    <dsp:sp modelId="{B556B868-7606-46B2-AA8A-C8C8AA4EFC68}">
      <dsp:nvSpPr>
        <dsp:cNvPr id="0" name=""/>
        <dsp:cNvSpPr/>
      </dsp:nvSpPr>
      <dsp:spPr>
        <a:xfrm>
          <a:off x="3251199" y="2550484"/>
          <a:ext cx="4876800" cy="23180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Endoskopik olaraq QB-nun distal hissəsində eroziyalar görünür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35% hallarda rast gəlir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Konservativ müalicə ilə aradan qalxır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az-Latn-AZ" sz="1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70% hallarda residiv baş verir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1199" y="2840244"/>
        <a:ext cx="4007520" cy="1738561"/>
      </dsp:txXfrm>
    </dsp:sp>
    <dsp:sp modelId="{F4089B52-F119-45FF-8C82-61CC30126D5A}">
      <dsp:nvSpPr>
        <dsp:cNvPr id="0" name=""/>
        <dsp:cNvSpPr/>
      </dsp:nvSpPr>
      <dsp:spPr>
        <a:xfrm>
          <a:off x="0" y="2550484"/>
          <a:ext cx="3251200" cy="23180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Eroziv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3159" y="2663643"/>
        <a:ext cx="3024882" cy="20917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A25B1-EF32-46B4-BC8F-C9E1DEFE1C18}">
      <dsp:nvSpPr>
        <dsp:cNvPr id="0" name=""/>
        <dsp:cNvSpPr/>
      </dsp:nvSpPr>
      <dsp:spPr>
        <a:xfrm>
          <a:off x="142895" y="2957"/>
          <a:ext cx="2395825" cy="143749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Barrett ezofaqusu</a:t>
          </a:r>
          <a:endParaRPr lang="ru-RU" sz="3300" kern="1200" dirty="0"/>
        </a:p>
      </dsp:txBody>
      <dsp:txXfrm>
        <a:off x="142895" y="2957"/>
        <a:ext cx="2395825" cy="1437495"/>
      </dsp:txXfrm>
    </dsp:sp>
    <dsp:sp modelId="{DAAEBFD8-8FF8-4307-A48C-E449BE77F8FA}">
      <dsp:nvSpPr>
        <dsp:cNvPr id="0" name=""/>
        <dsp:cNvSpPr/>
      </dsp:nvSpPr>
      <dsp:spPr>
        <a:xfrm>
          <a:off x="2767857" y="0"/>
          <a:ext cx="2395825" cy="1437495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Astma</a:t>
          </a:r>
          <a:endParaRPr lang="ru-RU" sz="3300" kern="1200" dirty="0"/>
        </a:p>
      </dsp:txBody>
      <dsp:txXfrm>
        <a:off x="2767857" y="0"/>
        <a:ext cx="2395825" cy="1437495"/>
      </dsp:txXfrm>
    </dsp:sp>
    <dsp:sp modelId="{20022199-BFCA-42F8-BDAF-ECAC9138A85E}">
      <dsp:nvSpPr>
        <dsp:cNvPr id="0" name=""/>
        <dsp:cNvSpPr/>
      </dsp:nvSpPr>
      <dsp:spPr>
        <a:xfrm>
          <a:off x="5413711" y="2957"/>
          <a:ext cx="2395825" cy="1437495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300" kern="1200"/>
        </a:p>
      </dsp:txBody>
      <dsp:txXfrm>
        <a:off x="5413711" y="2957"/>
        <a:ext cx="2395825" cy="1437495"/>
      </dsp:txXfrm>
    </dsp:sp>
    <dsp:sp modelId="{31B43EAE-3F60-4307-A10F-31D3823D2925}">
      <dsp:nvSpPr>
        <dsp:cNvPr id="0" name=""/>
        <dsp:cNvSpPr/>
      </dsp:nvSpPr>
      <dsp:spPr>
        <a:xfrm>
          <a:off x="142895" y="1680034"/>
          <a:ext cx="2395825" cy="1437495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Xora</a:t>
          </a:r>
          <a:endParaRPr lang="ru-RU" sz="3300" kern="1200" dirty="0"/>
        </a:p>
      </dsp:txBody>
      <dsp:txXfrm>
        <a:off x="142895" y="1680034"/>
        <a:ext cx="2395825" cy="1437495"/>
      </dsp:txXfrm>
    </dsp:sp>
    <dsp:sp modelId="{DA96A5A1-9424-4CF4-A04B-2F442C0597CD}">
      <dsp:nvSpPr>
        <dsp:cNvPr id="0" name=""/>
        <dsp:cNvSpPr/>
      </dsp:nvSpPr>
      <dsp:spPr>
        <a:xfrm>
          <a:off x="2778303" y="1680034"/>
          <a:ext cx="2395825" cy="1437495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QB strikturası</a:t>
          </a:r>
          <a:endParaRPr lang="ru-RU" sz="3300" kern="1200" dirty="0"/>
        </a:p>
      </dsp:txBody>
      <dsp:txXfrm>
        <a:off x="2778303" y="1680034"/>
        <a:ext cx="2395825" cy="1437495"/>
      </dsp:txXfrm>
    </dsp:sp>
    <dsp:sp modelId="{A6D2F273-905D-4DE9-A90C-7B0B7F6B943E}">
      <dsp:nvSpPr>
        <dsp:cNvPr id="0" name=""/>
        <dsp:cNvSpPr/>
      </dsp:nvSpPr>
      <dsp:spPr>
        <a:xfrm>
          <a:off x="5413711" y="1680034"/>
          <a:ext cx="2395825" cy="1437495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Aspirasion pnevmoniya</a:t>
          </a:r>
          <a:endParaRPr lang="ru-RU" sz="3300" kern="1200" dirty="0"/>
        </a:p>
      </dsp:txBody>
      <dsp:txXfrm>
        <a:off x="5413711" y="1680034"/>
        <a:ext cx="2395825" cy="1437495"/>
      </dsp:txXfrm>
    </dsp:sp>
    <dsp:sp modelId="{C806D934-3451-4CE6-B04F-CC86BA8BE657}">
      <dsp:nvSpPr>
        <dsp:cNvPr id="0" name=""/>
        <dsp:cNvSpPr/>
      </dsp:nvSpPr>
      <dsp:spPr>
        <a:xfrm>
          <a:off x="2778303" y="3357112"/>
          <a:ext cx="2395825" cy="143749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300" kern="1200" dirty="0" smtClean="0"/>
            <a:t>Faringit </a:t>
          </a:r>
          <a:endParaRPr lang="ru-RU" sz="3300" kern="1200" dirty="0"/>
        </a:p>
      </dsp:txBody>
      <dsp:txXfrm>
        <a:off x="2778303" y="3357112"/>
        <a:ext cx="2395825" cy="14374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3BEAD6-D10D-433B-BF96-92663DFB9178}">
      <dsp:nvSpPr>
        <dsp:cNvPr id="0" name=""/>
        <dsp:cNvSpPr/>
      </dsp:nvSpPr>
      <dsp:spPr>
        <a:xfrm>
          <a:off x="2698" y="2051678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018" tIns="46673" rIns="46673" bIns="46673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500" kern="1200" dirty="0" smtClean="0"/>
            <a:t>Tipik əlamətlər</a:t>
          </a:r>
          <a:endParaRPr lang="ru-RU" sz="3500" kern="1200" dirty="0"/>
        </a:p>
      </dsp:txBody>
      <dsp:txXfrm>
        <a:off x="660353" y="2051678"/>
        <a:ext cx="1972966" cy="1315310"/>
      </dsp:txXfrm>
    </dsp:sp>
    <dsp:sp modelId="{EBFADB9B-980F-4C64-9343-EE9F7B838EBF}">
      <dsp:nvSpPr>
        <dsp:cNvPr id="0" name=""/>
        <dsp:cNvSpPr/>
      </dsp:nvSpPr>
      <dsp:spPr>
        <a:xfrm>
          <a:off x="2962147" y="2051678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95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018" tIns="46673" rIns="46673" bIns="46673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500" kern="1200" dirty="0" smtClean="0"/>
            <a:t>Atipik əlamətlər</a:t>
          </a:r>
          <a:endParaRPr lang="ru-RU" sz="3500" kern="1200" dirty="0"/>
        </a:p>
      </dsp:txBody>
      <dsp:txXfrm>
        <a:off x="3619802" y="2051678"/>
        <a:ext cx="1972966" cy="1315310"/>
      </dsp:txXfrm>
    </dsp:sp>
    <dsp:sp modelId="{FB02F2E6-B8EE-4419-A7AE-E50E6F2275CC}">
      <dsp:nvSpPr>
        <dsp:cNvPr id="0" name=""/>
        <dsp:cNvSpPr/>
      </dsp:nvSpPr>
      <dsp:spPr>
        <a:xfrm>
          <a:off x="5921596" y="2051678"/>
          <a:ext cx="3288276" cy="1315310"/>
        </a:xfrm>
        <a:prstGeom prst="chevron">
          <a:avLst/>
        </a:prstGeom>
        <a:solidFill>
          <a:schemeClr val="accent3">
            <a:shade val="80000"/>
            <a:hueOff val="0"/>
            <a:satOff val="0"/>
            <a:lumOff val="190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018" tIns="46673" rIns="46673" bIns="46673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500" kern="1200" dirty="0" smtClean="0"/>
            <a:t>Hiatal yırtıq</a:t>
          </a:r>
          <a:endParaRPr lang="ru-RU" sz="3500" kern="1200" dirty="0"/>
        </a:p>
      </dsp:txBody>
      <dsp:txXfrm>
        <a:off x="6579251" y="2051678"/>
        <a:ext cx="1972966" cy="13153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2A7AB-EAFA-4AFA-BD59-F392DA66F8AB}">
      <dsp:nvSpPr>
        <dsp:cNvPr id="0" name=""/>
        <dsp:cNvSpPr/>
      </dsp:nvSpPr>
      <dsp:spPr>
        <a:xfrm rot="16200000">
          <a:off x="1763" y="744802"/>
          <a:ext cx="3929062" cy="3929062"/>
        </a:xfrm>
        <a:prstGeom prst="downArrow">
          <a:avLst>
            <a:gd name="adj1" fmla="val 50000"/>
            <a:gd name="adj2" fmla="val 35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9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Reflüks əlamətləri hər gün və ya həftədə ən azı 2-3 dəfə təkrarlanırsa </a:t>
          </a:r>
          <a:endParaRPr lang="ru-RU" sz="2900" kern="1200" dirty="0">
            <a:solidFill>
              <a:schemeClr val="tx1"/>
            </a:solidFill>
          </a:endParaRPr>
        </a:p>
      </dsp:txBody>
      <dsp:txXfrm rot="5400000">
        <a:off x="1764" y="1727067"/>
        <a:ext cx="3241476" cy="1964531"/>
      </dsp:txXfrm>
    </dsp:sp>
    <dsp:sp modelId="{76C0F2A3-2681-4B2B-856F-72BC6CE7D18E}">
      <dsp:nvSpPr>
        <dsp:cNvPr id="0" name=""/>
        <dsp:cNvSpPr/>
      </dsp:nvSpPr>
      <dsp:spPr>
        <a:xfrm rot="5400000">
          <a:off x="4197174" y="744802"/>
          <a:ext cx="3929062" cy="3929062"/>
        </a:xfrm>
        <a:prstGeom prst="downArrow">
          <a:avLst>
            <a:gd name="adj1" fmla="val 50000"/>
            <a:gd name="adj2" fmla="val 35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9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Reflüks əlamətləri son 2-3 ayda davam edirsə </a:t>
          </a:r>
          <a:endParaRPr lang="ru-RU" sz="2900" kern="1200" dirty="0">
            <a:solidFill>
              <a:schemeClr val="tx1"/>
            </a:solidFill>
          </a:endParaRPr>
        </a:p>
      </dsp:txBody>
      <dsp:txXfrm rot="-5400000">
        <a:off x="4884761" y="1727068"/>
        <a:ext cx="3241476" cy="1964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663952" y="4509120"/>
            <a:ext cx="6984776" cy="20406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Ph.D</a:t>
            </a: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en-US" alt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AZERBAIJAN MEDICAL UNIVERSITY</a:t>
            </a:r>
            <a:endParaRPr lang="az-Latn-AZ" alt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382280" y="35716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666976" y="2500306"/>
            <a:ext cx="6715172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ctr" defTabSz="68580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b="1" dirty="0" err="1" smtClean="0"/>
              <a:t>Gastroesophageal</a:t>
            </a:r>
            <a:r>
              <a:rPr lang="en-US" sz="3200" b="1" dirty="0" smtClean="0"/>
              <a:t> Reflux </a:t>
            </a:r>
            <a:r>
              <a:rPr lang="en-US" sz="3200" b="1" dirty="0" smtClean="0"/>
              <a:t>Disease (GERD),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337" y="1340768"/>
            <a:ext cx="5833788" cy="44456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n-US" sz="24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i="1" dirty="0" smtClean="0">
                <a:cs typeface="Times New Roman" panose="02020603050405020304" pitchFamily="18" charset="0"/>
              </a:rPr>
              <a:t>Reflux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en-US" sz="2400" dirty="0">
                <a:cs typeface="Times New Roman" panose="02020603050405020304" pitchFamily="18" charset="0"/>
              </a:rPr>
              <a:t>- </a:t>
            </a:r>
            <a:r>
              <a:rPr lang="en-US" sz="2400" dirty="0" smtClean="0">
                <a:cs typeface="Times New Roman" panose="02020603050405020304" pitchFamily="18" charset="0"/>
              </a:rPr>
              <a:t>is the event that the content returns to a previous anatomical region.</a:t>
            </a: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cs typeface="Times New Roman" panose="02020603050405020304" pitchFamily="18" charset="0"/>
              </a:rPr>
              <a:t> Returning content is called </a:t>
            </a:r>
            <a:r>
              <a:rPr lang="en-US" sz="2400" dirty="0" err="1" smtClean="0">
                <a:cs typeface="Times New Roman" panose="02020603050405020304" pitchFamily="18" charset="0"/>
              </a:rPr>
              <a:t>refluxate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cs typeface="Times New Roman" panose="02020603050405020304" pitchFamily="18" charset="0"/>
              </a:rPr>
              <a:t> </a:t>
            </a:r>
            <a:r>
              <a:rPr lang="en-US" sz="2400" b="1" i="1" dirty="0" smtClean="0"/>
              <a:t> Regurgitation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en-US" sz="2400" dirty="0">
                <a:cs typeface="Times New Roman" panose="02020603050405020304" pitchFamily="18" charset="0"/>
              </a:rPr>
              <a:t>- </a:t>
            </a:r>
            <a:r>
              <a:rPr lang="en-US" sz="2400" dirty="0" smtClean="0">
                <a:cs typeface="Times New Roman" panose="02020603050405020304" pitchFamily="18" charset="0"/>
              </a:rPr>
              <a:t>is the return of gastric contents to the esophagus and mouth.</a:t>
            </a:r>
            <a:endParaRPr lang="az-Latn-AZ" sz="3600" b="1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762"/>
          <a:stretch/>
        </p:blipFill>
        <p:spPr>
          <a:xfrm>
            <a:off x="6024562" y="1357298"/>
            <a:ext cx="6020587" cy="4500594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595538" y="0"/>
            <a:ext cx="6715172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az-Latn-AZ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62327" y="98947"/>
            <a:ext cx="1882438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defTabSz="685800">
              <a:lnSpc>
                <a:spcPct val="90000"/>
              </a:lnSpc>
              <a:spcBef>
                <a:spcPts val="750"/>
              </a:spcBef>
            </a:pPr>
            <a:r>
              <a:rPr lang="en-US" sz="3200" b="1" dirty="0" smtClean="0">
                <a:cs typeface="Times New Roman" panose="02020603050405020304" pitchFamily="18" charset="0"/>
              </a:rPr>
              <a:t>Definition</a:t>
            </a:r>
            <a:endParaRPr lang="en-US" sz="3200" b="1" dirty="0"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382280" y="35716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6043618" cy="4351338"/>
          </a:xfrm>
        </p:spPr>
        <p:txBody>
          <a:bodyPr>
            <a:normAutofit/>
          </a:bodyPr>
          <a:lstStyle/>
          <a:p>
            <a:pPr algn="just"/>
            <a:r>
              <a:rPr lang="en-US" sz="2400" b="1" dirty="0" err="1" smtClean="0">
                <a:cs typeface="Times New Roman" panose="02020603050405020304" pitchFamily="18" charset="0"/>
              </a:rPr>
              <a:t>Peflux</a:t>
            </a:r>
            <a:r>
              <a:rPr lang="en-US" sz="2400" b="1" dirty="0" smtClean="0"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cs typeface="Times New Roman" panose="02020603050405020304" pitchFamily="18" charset="0"/>
              </a:rPr>
              <a:t>esophagitis</a:t>
            </a:r>
            <a:r>
              <a:rPr lang="en-US" sz="2400" dirty="0" smtClean="0">
                <a:cs typeface="Times New Roman" panose="02020603050405020304" pitchFamily="18" charset="0"/>
              </a:rPr>
              <a:t> </a:t>
            </a:r>
            <a:r>
              <a:rPr lang="en-US" sz="2400" dirty="0">
                <a:cs typeface="Times New Roman" panose="02020603050405020304" pitchFamily="18" charset="0"/>
              </a:rPr>
              <a:t>‒ </a:t>
            </a:r>
            <a:r>
              <a:rPr lang="en-US" sz="2400" dirty="0" smtClean="0">
                <a:cs typeface="Times New Roman" panose="02020603050405020304" pitchFamily="18" charset="0"/>
              </a:rPr>
              <a:t>It is a chemical inflammatory process involving the distal part of the esophagus as a result of reflux of gastric or </a:t>
            </a:r>
            <a:r>
              <a:rPr lang="en-US" sz="2400" dirty="0" err="1" smtClean="0">
                <a:cs typeface="Times New Roman" panose="02020603050405020304" pitchFamily="18" charset="0"/>
              </a:rPr>
              <a:t>gastroduodenal</a:t>
            </a:r>
            <a:r>
              <a:rPr lang="en-US" sz="2400" dirty="0" smtClean="0">
                <a:cs typeface="Times New Roman" panose="02020603050405020304" pitchFamily="18" charset="0"/>
              </a:rPr>
              <a:t> contents and visible </a:t>
            </a:r>
            <a:r>
              <a:rPr lang="en-US" sz="2400" dirty="0" err="1" smtClean="0">
                <a:cs typeface="Times New Roman" panose="02020603050405020304" pitchFamily="18" charset="0"/>
              </a:rPr>
              <a:t>endoscopically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cs typeface="Times New Roman" panose="02020603050405020304" pitchFamily="18" charset="0"/>
              </a:rPr>
              <a:t>GERD</a:t>
            </a:r>
            <a:r>
              <a:rPr lang="en-US" sz="2400" dirty="0" smtClean="0">
                <a:cs typeface="Times New Roman" panose="02020603050405020304" pitchFamily="18" charset="0"/>
              </a:rPr>
              <a:t>‒ It is a chemical inflammatory process in the distal part as a result of reflux of gastric or </a:t>
            </a:r>
            <a:r>
              <a:rPr lang="en-US" sz="2400" dirty="0" err="1" smtClean="0">
                <a:cs typeface="Times New Roman" panose="02020603050405020304" pitchFamily="18" charset="0"/>
              </a:rPr>
              <a:t>gastroduodenal</a:t>
            </a:r>
            <a:r>
              <a:rPr lang="en-US" sz="2400" dirty="0" smtClean="0">
                <a:cs typeface="Times New Roman" panose="02020603050405020304" pitchFamily="18" charset="0"/>
              </a:rPr>
              <a:t> contents, presented with symptoms but may not be visible </a:t>
            </a:r>
            <a:r>
              <a:rPr lang="en-US" sz="2400" dirty="0" err="1" smtClean="0">
                <a:cs typeface="Times New Roman" panose="02020603050405020304" pitchFamily="18" charset="0"/>
              </a:rPr>
              <a:t>endoscopically</a:t>
            </a:r>
            <a:r>
              <a:rPr lang="en-US" sz="2400" dirty="0" smtClean="0">
                <a:cs typeface="Times New Roman" panose="02020603050405020304" pitchFamily="18" charset="0"/>
              </a:rPr>
              <a:t>..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4694" y="1428736"/>
            <a:ext cx="5146633" cy="4357718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381620" y="142852"/>
            <a:ext cx="4011034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750"/>
              </a:spcBef>
            </a:pP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- continued</a:t>
            </a:r>
            <a:endParaRPr lang="en-US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382280" y="35716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33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" y="1700808"/>
            <a:ext cx="11405952" cy="39912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 smtClean="0">
                <a:cs typeface="Times New Roman" panose="02020603050405020304" pitchFamily="18" charset="0"/>
              </a:rPr>
              <a:t>Accounts for 75% of esophageal diseases</a:t>
            </a:r>
            <a:r>
              <a:rPr lang="az-Latn-AZ" sz="3200" dirty="0" smtClean="0">
                <a:cs typeface="Times New Roman" panose="02020603050405020304" pitchFamily="18" charset="0"/>
              </a:rPr>
              <a:t>. </a:t>
            </a:r>
            <a:endParaRPr lang="en-US" sz="3200" dirty="0" smtClean="0"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cs typeface="Times New Roman" panose="02020603050405020304" pitchFamily="18" charset="0"/>
              </a:rPr>
              <a:t>20-30% of the population has persistent or recurrent reflux disease</a:t>
            </a:r>
            <a:r>
              <a:rPr lang="az-Latn-AZ" sz="3200" dirty="0" smtClean="0">
                <a:cs typeface="Times New Roman" panose="02020603050405020304" pitchFamily="18" charset="0"/>
              </a:rPr>
              <a:t>.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F</a:t>
            </a:r>
            <a:r>
              <a:rPr lang="az-Latn-AZ" sz="3200" dirty="0" smtClean="0"/>
              <a:t>requency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852" y="214290"/>
            <a:ext cx="6076051" cy="611546"/>
          </a:xfrm>
        </p:spPr>
        <p:txBody>
          <a:bodyPr/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cs typeface="Times New Roman" pitchFamily="18" charset="0"/>
              </a:rPr>
              <a:t>Ae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tiology-risk factors 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368" y="1512590"/>
            <a:ext cx="7403144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sz="36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az-Latn-AZ" sz="36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800" dirty="0">
                <a:cs typeface="Times New Roman" panose="02020603050405020304" pitchFamily="18" charset="0"/>
              </a:rPr>
              <a:t>Hiatal </a:t>
            </a:r>
            <a:r>
              <a:rPr lang="en-US" sz="2800" dirty="0" smtClean="0">
                <a:cs typeface="Times New Roman" panose="02020603050405020304" pitchFamily="18" charset="0"/>
              </a:rPr>
              <a:t>hernia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cs typeface="Times New Roman" panose="02020603050405020304" pitchFamily="18" charset="0"/>
              </a:rPr>
              <a:t>Obesity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cs typeface="Times New Roman" panose="02020603050405020304" pitchFamily="18" charset="0"/>
              </a:rPr>
              <a:t>Anticholinergic</a:t>
            </a:r>
            <a:r>
              <a:rPr lang="en-US" sz="2800" dirty="0" smtClean="0">
                <a:cs typeface="Times New Roman" panose="02020603050405020304" pitchFamily="18" charset="0"/>
              </a:rPr>
              <a:t> medications, caffeine, nicotine intake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az-Latn-AZ" sz="2800" dirty="0" smtClean="0">
                <a:cs typeface="Times New Roman" panose="02020603050405020304" pitchFamily="18" charset="0"/>
              </a:rPr>
              <a:t>Scleroderma, collagen, vascular diseases, etc.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cs typeface="Times New Roman" panose="02020603050405020304" pitchFamily="18" charset="0"/>
              </a:rPr>
              <a:t>Esophageal trauma </a:t>
            </a:r>
            <a:endParaRPr lang="en-US" sz="2800" dirty="0">
              <a:cs typeface="Times New Roman" panose="02020603050405020304" pitchFamily="18" charset="0"/>
            </a:endParaRPr>
          </a:p>
          <a:p>
            <a:pPr lvl="0" algn="just"/>
            <a:r>
              <a:rPr lang="az-Latn-AZ" sz="2800" dirty="0">
                <a:cs typeface="Times New Roman" panose="02020603050405020304" pitchFamily="18" charset="0"/>
              </a:rPr>
              <a:t> </a:t>
            </a:r>
            <a:r>
              <a:rPr lang="az-Latn-AZ" sz="2800" dirty="0" smtClean="0">
                <a:cs typeface="Times New Roman" panose="02020603050405020304" pitchFamily="18" charset="0"/>
              </a:rPr>
              <a:t>Pregnancy.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7174" y="6357958"/>
            <a:ext cx="4114800" cy="228600"/>
          </a:xfrm>
        </p:spPr>
        <p:txBody>
          <a:bodyPr/>
          <a:lstStyle/>
          <a:p>
            <a:r>
              <a:rPr lang="az-Latn-AZ" altLang="en-US" sz="1600" dirty="0">
                <a:latin typeface="Times New Roman" pitchFamily="18" charset="0"/>
                <a:cs typeface="Times New Roman" pitchFamily="18" charset="0"/>
              </a:rPr>
              <a:t>Prof. Dr. Adil QEYBULLA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A hiatal hernia occurs when the upper part of the stomach pushes through an  opening in the diâ¦ | Hiatal hernia diet, Hernia symptoms, Natural remedies  for heartburn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9074" y="1928802"/>
            <a:ext cx="445292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852" y="142852"/>
            <a:ext cx="6076051" cy="61154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Classification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3BF6FF5C-011B-E74F-81A5-7BD3538236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47284054"/>
              </p:ext>
            </p:extLst>
          </p:nvPr>
        </p:nvGraphicFramePr>
        <p:xfrm>
          <a:off x="309522" y="857232"/>
          <a:ext cx="5715041" cy="56436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5629">
                  <a:extLst>
                    <a:ext uri="{9D8B030D-6E8A-4147-A177-3AD203B41FA5}">
                      <a16:colId xmlns:a16="http://schemas.microsoft.com/office/drawing/2014/main" xmlns="" val="621833223"/>
                    </a:ext>
                  </a:extLst>
                </a:gridCol>
                <a:gridCol w="4199412">
                  <a:extLst>
                    <a:ext uri="{9D8B030D-6E8A-4147-A177-3AD203B41FA5}">
                      <a16:colId xmlns:a16="http://schemas.microsoft.com/office/drawing/2014/main" xmlns="" val="686309302"/>
                    </a:ext>
                  </a:extLst>
                </a:gridCol>
              </a:tblGrid>
              <a:tr h="485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+mn-lt"/>
                        </a:rPr>
                        <a:t> </a:t>
                      </a:r>
                      <a:endParaRPr lang="en-US" sz="1200" dirty="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+mn-lt"/>
                        </a:rPr>
                        <a:t> </a:t>
                      </a:r>
                      <a:endParaRPr lang="en-US" sz="120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12606443"/>
                  </a:ext>
                </a:extLst>
              </a:tr>
              <a:tr h="1934333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az-Latn-AZ" sz="20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According to the course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az-Latn-AZ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Er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osive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Non erosive 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+mn-lt"/>
                        </a:rPr>
                        <a:t> </a:t>
                      </a:r>
                      <a:endParaRPr lang="en-US" sz="1200" dirty="0">
                        <a:effectLst/>
                        <a:latin typeface="+mn-lt"/>
                        <a:ea typeface="MS Mincho" panose="02020609040205080304" pitchFamily="49" charset="-128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4450702"/>
                  </a:ext>
                </a:extLst>
              </a:tr>
              <a:tr h="32238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According to the clinic</a:t>
                      </a: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al presentation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Typical symptoms</a:t>
                      </a:r>
                      <a:endParaRPr lang="en-US" sz="1800" dirty="0" smtClean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Atip</a:t>
                      </a:r>
                      <a:r>
                        <a:rPr lang="en-US" sz="200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ical</a:t>
                      </a: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symptoms</a:t>
                      </a:r>
                      <a:endParaRPr lang="en-US" sz="1800" dirty="0" smtClean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az-Latn-AZ" sz="20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98010858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218E0913-D195-BB41-8665-ACB43AF63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398" y="-880179"/>
            <a:ext cx="126979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az-Latn-AZ" altLang="en-US" sz="1400" b="1" i="0" u="none" strike="noStrike" cap="none" normalizeH="0" baseline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Təsnifatı</a:t>
            </a:r>
            <a:endParaRPr kumimoji="0" lang="az-Latn-AZ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az-Latn-AZ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GIC0502-06-052A">
            <a:extLst>
              <a:ext uri="{FF2B5EF4-FFF2-40B4-BE49-F238E27FC236}">
                <a16:creationId xmlns:a16="http://schemas.microsoft.com/office/drawing/2014/main" xmlns="" id="{F705F2FA-E931-F14A-8965-6ACADA65CE2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02" b="9356"/>
          <a:stretch/>
        </p:blipFill>
        <p:spPr bwMode="auto">
          <a:xfrm>
            <a:off x="6310314" y="714356"/>
            <a:ext cx="5028562" cy="30003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Picture 10" descr="GIC0502-06-052B">
            <a:extLst>
              <a:ext uri="{FF2B5EF4-FFF2-40B4-BE49-F238E27FC236}">
                <a16:creationId xmlns:a16="http://schemas.microsoft.com/office/drawing/2014/main" xmlns="" id="{0EA259BA-57E1-7A47-9B5B-4E1FD150C8EE}"/>
              </a:ext>
            </a:extLst>
          </p:cNvPr>
          <p:cNvPicPr/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310314" y="3857628"/>
            <a:ext cx="5143536" cy="27645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662537"/>
          </a:xfrm>
        </p:spPr>
        <p:txBody>
          <a:bodyPr/>
          <a:lstStyle/>
          <a:p>
            <a:r>
              <a:rPr lang="az-Latn-AZ" sz="2800" dirty="0" smtClean="0">
                <a:solidFill>
                  <a:schemeClr val="tx1"/>
                </a:solidFill>
                <a:cs typeface="Times New Roman" pitchFamily="18" charset="0"/>
              </a:rPr>
              <a:t>Classification-continuation 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(</a:t>
            </a:r>
            <a:r>
              <a:rPr lang="az-Latn-AZ" sz="2800" dirty="0" smtClean="0">
                <a:solidFill>
                  <a:schemeClr val="tx1"/>
                </a:solidFill>
                <a:cs typeface="Times New Roman" pitchFamily="18" charset="0"/>
              </a:rPr>
              <a:t>by severity</a:t>
            </a:r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9313" y="928670"/>
            <a:ext cx="5930616" cy="56323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According to the Los Angeles classification, there are 4 degrees of severity of erosive GERD</a:t>
            </a:r>
            <a:r>
              <a:rPr lang="az-Latn-AZ" sz="2400" dirty="0" smtClean="0">
                <a:cs typeface="Times New Roman" panose="02020603050405020304" pitchFamily="18" charset="0"/>
              </a:rPr>
              <a:t>: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n-US" sz="2400" dirty="0" smtClean="0"/>
              <a:t>Grade A</a:t>
            </a:r>
            <a:r>
              <a:rPr lang="az-Latn-AZ" sz="2400" dirty="0" smtClean="0">
                <a:cs typeface="Times New Roman" panose="02020603050405020304" pitchFamily="18" charset="0"/>
              </a:rPr>
              <a:t> (I </a:t>
            </a:r>
            <a:r>
              <a:rPr lang="en-US" sz="2400" dirty="0" smtClean="0">
                <a:cs typeface="Times New Roman" panose="02020603050405020304" pitchFamily="18" charset="0"/>
              </a:rPr>
              <a:t>degree</a:t>
            </a:r>
            <a:r>
              <a:rPr lang="az-Latn-AZ" sz="2400" dirty="0" smtClean="0">
                <a:cs typeface="Times New Roman" panose="02020603050405020304" pitchFamily="18" charset="0"/>
              </a:rPr>
              <a:t>) </a:t>
            </a:r>
            <a:r>
              <a:rPr lang="en-US" sz="2400" dirty="0" smtClean="0">
                <a:cs typeface="Times New Roman" panose="02020603050405020304" pitchFamily="18" charset="0"/>
              </a:rPr>
              <a:t>there is </a:t>
            </a:r>
            <a:r>
              <a:rPr lang="en-US" sz="2400" dirty="0" err="1" smtClean="0">
                <a:cs typeface="Times New Roman" panose="02020603050405020304" pitchFamily="18" charset="0"/>
              </a:rPr>
              <a:t>erythema</a:t>
            </a:r>
            <a:r>
              <a:rPr lang="en-US" sz="2400" dirty="0" smtClean="0">
                <a:cs typeface="Times New Roman" panose="02020603050405020304" pitchFamily="18" charset="0"/>
              </a:rPr>
              <a:t> and edema, one or more lines, &lt;5 mm in size, unconnected erosions;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n-US" sz="2400" dirty="0" smtClean="0">
                <a:cs typeface="Times New Roman" panose="02020603050405020304" pitchFamily="18" charset="0"/>
              </a:rPr>
              <a:t>Grade </a:t>
            </a:r>
            <a:r>
              <a:rPr lang="az-Latn-AZ" sz="2400" dirty="0" smtClean="0">
                <a:cs typeface="Times New Roman" panose="02020603050405020304" pitchFamily="18" charset="0"/>
              </a:rPr>
              <a:t>B </a:t>
            </a:r>
            <a:r>
              <a:rPr lang="az-Latn-AZ" sz="2400" dirty="0">
                <a:cs typeface="Times New Roman" panose="02020603050405020304" pitchFamily="18" charset="0"/>
              </a:rPr>
              <a:t>(II </a:t>
            </a:r>
            <a:r>
              <a:rPr lang="az-Latn-AZ" sz="2400" dirty="0" smtClean="0">
                <a:cs typeface="Times New Roman" panose="02020603050405020304" pitchFamily="18" charset="0"/>
              </a:rPr>
              <a:t>d</a:t>
            </a:r>
            <a:r>
              <a:rPr lang="en-US" sz="2400" dirty="0" err="1" smtClean="0">
                <a:cs typeface="Times New Roman" panose="02020603050405020304" pitchFamily="18" charset="0"/>
              </a:rPr>
              <a:t>egree</a:t>
            </a:r>
            <a:r>
              <a:rPr lang="az-Latn-AZ" sz="2400" dirty="0" smtClean="0">
                <a:cs typeface="Times New Roman" panose="02020603050405020304" pitchFamily="18" charset="0"/>
              </a:rPr>
              <a:t>) </a:t>
            </a:r>
            <a:r>
              <a:rPr lang="en-US" sz="2400" dirty="0" smtClean="0">
                <a:cs typeface="Times New Roman" panose="02020603050405020304" pitchFamily="18" charset="0"/>
              </a:rPr>
              <a:t>there is &gt; 5mm size linear erosions that circular covered &lt;75% of esophageal wall 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n-US" sz="2400" dirty="0" smtClean="0">
                <a:cs typeface="Times New Roman" panose="02020603050405020304" pitchFamily="18" charset="0"/>
              </a:rPr>
              <a:t>Grade </a:t>
            </a:r>
            <a:r>
              <a:rPr lang="az-Latn-AZ" sz="2400" dirty="0" smtClean="0">
                <a:cs typeface="Times New Roman" panose="02020603050405020304" pitchFamily="18" charset="0"/>
              </a:rPr>
              <a:t>C </a:t>
            </a:r>
            <a:r>
              <a:rPr lang="az-Latn-AZ" sz="2400" dirty="0">
                <a:cs typeface="Times New Roman" panose="02020603050405020304" pitchFamily="18" charset="0"/>
              </a:rPr>
              <a:t>(III </a:t>
            </a:r>
            <a:r>
              <a:rPr lang="az-Latn-AZ" sz="2400" dirty="0" smtClean="0">
                <a:cs typeface="Times New Roman" panose="02020603050405020304" pitchFamily="18" charset="0"/>
              </a:rPr>
              <a:t>d</a:t>
            </a:r>
            <a:r>
              <a:rPr lang="en-US" sz="2400" dirty="0" err="1" smtClean="0">
                <a:cs typeface="Times New Roman" panose="02020603050405020304" pitchFamily="18" charset="0"/>
              </a:rPr>
              <a:t>egree</a:t>
            </a:r>
            <a:r>
              <a:rPr lang="az-Latn-AZ" sz="2400" dirty="0" smtClean="0">
                <a:cs typeface="Times New Roman" panose="02020603050405020304" pitchFamily="18" charset="0"/>
              </a:rPr>
              <a:t>) </a:t>
            </a:r>
            <a:r>
              <a:rPr lang="en-US" sz="2400" dirty="0" smtClean="0">
                <a:cs typeface="Times New Roman" panose="02020603050405020304" pitchFamily="18" charset="0"/>
              </a:rPr>
              <a:t>diffuse and linear erosions that circular covered </a:t>
            </a:r>
            <a:r>
              <a:rPr lang="az-Latn-AZ" sz="2400" dirty="0" smtClean="0">
                <a:cs typeface="Times New Roman" panose="02020603050405020304" pitchFamily="18" charset="0"/>
              </a:rPr>
              <a:t> </a:t>
            </a:r>
            <a:r>
              <a:rPr lang="az-Latn-AZ" sz="2400" dirty="0">
                <a:cs typeface="Times New Roman" panose="02020603050405020304" pitchFamily="18" charset="0"/>
              </a:rPr>
              <a:t>&gt;75</a:t>
            </a:r>
            <a:r>
              <a:rPr lang="az-Latn-AZ" sz="2400" dirty="0" smtClean="0">
                <a:cs typeface="Times New Roman" panose="02020603050405020304" pitchFamily="18" charset="0"/>
              </a:rPr>
              <a:t>%</a:t>
            </a:r>
            <a:r>
              <a:rPr lang="en-US" sz="2400" dirty="0" smtClean="0">
                <a:cs typeface="Times New Roman" panose="02020603050405020304" pitchFamily="18" charset="0"/>
              </a:rPr>
              <a:t> of esophageal wall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n-US" sz="2400" dirty="0" smtClean="0">
                <a:cs typeface="Times New Roman" panose="02020603050405020304" pitchFamily="18" charset="0"/>
              </a:rPr>
              <a:t>Grade </a:t>
            </a:r>
            <a:r>
              <a:rPr lang="az-Latn-AZ" sz="2400" dirty="0" smtClean="0">
                <a:cs typeface="Times New Roman" panose="02020603050405020304" pitchFamily="18" charset="0"/>
              </a:rPr>
              <a:t>D </a:t>
            </a:r>
            <a:r>
              <a:rPr lang="az-Latn-AZ" sz="2400" dirty="0">
                <a:cs typeface="Times New Roman" panose="02020603050405020304" pitchFamily="18" charset="0"/>
              </a:rPr>
              <a:t>(IV </a:t>
            </a:r>
            <a:r>
              <a:rPr lang="az-Latn-AZ" sz="2400" dirty="0" smtClean="0">
                <a:cs typeface="Times New Roman" panose="02020603050405020304" pitchFamily="18" charset="0"/>
              </a:rPr>
              <a:t>d</a:t>
            </a:r>
            <a:r>
              <a:rPr lang="en-US" sz="2400" dirty="0" err="1" smtClean="0">
                <a:cs typeface="Times New Roman" panose="02020603050405020304" pitchFamily="18" charset="0"/>
              </a:rPr>
              <a:t>egree</a:t>
            </a:r>
            <a:r>
              <a:rPr lang="az-Latn-AZ" sz="2400" dirty="0" smtClean="0">
                <a:cs typeface="Times New Roman" panose="02020603050405020304" pitchFamily="18" charset="0"/>
              </a:rPr>
              <a:t>) </a:t>
            </a:r>
            <a:r>
              <a:rPr lang="en-US" sz="2400" dirty="0" smtClean="0">
                <a:cs typeface="Times New Roman" panose="02020603050405020304" pitchFamily="18" charset="0"/>
              </a:rPr>
              <a:t>chronic mucosal lesions, ulcers, strictures , Barrett's esophagus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0" descr="Описание: Slide1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3190" y="928670"/>
            <a:ext cx="264320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5" descr="Описание: Slide1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2148" y="928670"/>
            <a:ext cx="2571768" cy="287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7" descr="Описание: Slide10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3190" y="3857628"/>
            <a:ext cx="2643206" cy="278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1" descr="Описание: Slide10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2148" y="3857628"/>
            <a:ext cx="2592288" cy="283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979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3552" y="139541"/>
            <a:ext cx="6076051" cy="611546"/>
          </a:xfrm>
        </p:spPr>
        <p:txBody>
          <a:bodyPr/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Pathogenesis </a:t>
            </a:r>
            <a:r>
              <a:rPr lang="en-US" sz="4000" dirty="0">
                <a:solidFill>
                  <a:srgbClr val="C00000"/>
                </a:solidFill>
              </a:rPr>
              <a:t/>
            </a:r>
            <a:br>
              <a:rPr lang="en-US" sz="4000" dirty="0">
                <a:solidFill>
                  <a:srgbClr val="C00000"/>
                </a:solidFill>
              </a:rPr>
            </a:b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09" y="1268760"/>
            <a:ext cx="12110122" cy="437481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cs typeface="Times New Roman" panose="02020603050405020304" pitchFamily="18" charset="0"/>
              </a:rPr>
              <a:t>Weakening of the </a:t>
            </a:r>
            <a:r>
              <a:rPr lang="en-US" sz="2800" b="1" dirty="0" err="1" smtClean="0">
                <a:cs typeface="Times New Roman" panose="02020603050405020304" pitchFamily="18" charset="0"/>
              </a:rPr>
              <a:t>gastroesophageal</a:t>
            </a:r>
            <a:r>
              <a:rPr lang="en-US" sz="2800" b="1" dirty="0" smtClean="0">
                <a:cs typeface="Times New Roman" panose="02020603050405020304" pitchFamily="18" charset="0"/>
              </a:rPr>
              <a:t> barrier: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 algn="just"/>
            <a:r>
              <a:rPr lang="en-US" sz="2800" dirty="0" smtClean="0">
                <a:cs typeface="Times New Roman" panose="02020603050405020304" pitchFamily="18" charset="0"/>
              </a:rPr>
              <a:t>Weakening of the lower esophageal sphincter (the main pathological mechanism)</a:t>
            </a:r>
          </a:p>
          <a:p>
            <a:pPr lvl="1" algn="just"/>
            <a:r>
              <a:rPr lang="en-US" sz="2800" dirty="0" smtClean="0">
                <a:cs typeface="Times New Roman" panose="02020603050405020304" pitchFamily="18" charset="0"/>
              </a:rPr>
              <a:t>Relaxation of diaphragmatic </a:t>
            </a:r>
            <a:r>
              <a:rPr lang="en-US" sz="2800" dirty="0" err="1" smtClean="0">
                <a:cs typeface="Times New Roman" panose="02020603050405020304" pitchFamily="18" charset="0"/>
              </a:rPr>
              <a:t>crurs</a:t>
            </a:r>
            <a:r>
              <a:rPr lang="en-US" sz="2800" dirty="0" smtClean="0">
                <a:cs typeface="Times New Roman" panose="02020603050405020304" pitchFamily="18" charset="0"/>
              </a:rPr>
              <a:t>-legs</a:t>
            </a:r>
            <a:r>
              <a:rPr lang="az-Latn-AZ" sz="2800" dirty="0" smtClean="0"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cs typeface="Times New Roman" panose="02020603050405020304" pitchFamily="18" charset="0"/>
              </a:rPr>
              <a:t>enlargement of hiatus</a:t>
            </a:r>
            <a:r>
              <a:rPr lang="az-Latn-AZ" sz="2800" dirty="0" smtClean="0">
                <a:cs typeface="Times New Roman" panose="02020603050405020304" pitchFamily="18" charset="0"/>
              </a:rPr>
              <a:t>)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pPr lvl="1" algn="just"/>
            <a:r>
              <a:rPr lang="en-US" sz="2800" dirty="0" smtClean="0">
                <a:cs typeface="Times New Roman" panose="02020603050405020304" pitchFamily="18" charset="0"/>
              </a:rPr>
              <a:t>Opening the angle of His</a:t>
            </a:r>
          </a:p>
          <a:p>
            <a:pPr marL="342900" lvl="1" indent="0" algn="just">
              <a:buNone/>
            </a:pP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07" y="3429000"/>
            <a:ext cx="12110123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b="1" dirty="0" smtClean="0">
                <a:cs typeface="Times New Roman" panose="02020603050405020304" pitchFamily="18" charset="0"/>
              </a:rPr>
              <a:t>Weakening of physiological clearance of GB: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anose="02020603050405020304" pitchFamily="18" charset="0"/>
              </a:rPr>
              <a:t> Weakening of peristalsis of GB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anose="02020603050405020304" pitchFamily="18" charset="0"/>
              </a:rPr>
              <a:t>Increase of </a:t>
            </a:r>
            <a:r>
              <a:rPr lang="en-US" sz="2800" dirty="0" err="1" smtClean="0">
                <a:cs typeface="Times New Roman" panose="02020603050405020304" pitchFamily="18" charset="0"/>
              </a:rPr>
              <a:t>intragastric</a:t>
            </a:r>
            <a:r>
              <a:rPr lang="en-US" sz="2800" dirty="0" smtClean="0">
                <a:cs typeface="Times New Roman" panose="02020603050405020304" pitchFamily="18" charset="0"/>
              </a:rPr>
              <a:t> pressure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9786" y="214290"/>
            <a:ext cx="7056784" cy="611546"/>
          </a:xfrm>
        </p:spPr>
        <p:txBody>
          <a:bodyPr/>
          <a:lstStyle/>
          <a:p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Clinical course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804993552"/>
              </p:ext>
            </p:extLst>
          </p:nvPr>
        </p:nvGraphicFramePr>
        <p:xfrm>
          <a:off x="695400" y="1542679"/>
          <a:ext cx="8128000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89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0"/>
            <a:ext cx="7272808" cy="785794"/>
          </a:xfrm>
        </p:spPr>
        <p:txBody>
          <a:bodyPr/>
          <a:lstStyle/>
          <a:p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chemeClr val="tx1"/>
                </a:solidFill>
                <a:cs typeface="Times New Roman" pitchFamily="18" charset="0"/>
              </a:rPr>
              <a:t>Clinical presentation</a:t>
            </a:r>
            <a:r>
              <a:rPr lang="az-Latn-AZ" sz="36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</a:rPr>
              <a:t/>
            </a:r>
            <a:br>
              <a:rPr lang="en-US" sz="3600" dirty="0">
                <a:solidFill>
                  <a:schemeClr val="tx1"/>
                </a:solidFill>
              </a:rPr>
            </a:b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1332719"/>
            <a:ext cx="118813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cs typeface="Times New Roman" panose="02020603050405020304" pitchFamily="18" charset="0"/>
              </a:rPr>
              <a:t>QERD is presented by typical and atypical symptoms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en-US" sz="2400" b="1" dirty="0" smtClean="0">
                <a:cs typeface="Times New Roman" panose="02020603050405020304" pitchFamily="18" charset="0"/>
              </a:rPr>
              <a:t>Typical symptoms - common in most patients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en-US" sz="2400" i="1" dirty="0" smtClean="0">
                <a:cs typeface="Times New Roman" panose="02020603050405020304" pitchFamily="18" charset="0"/>
              </a:rPr>
              <a:t>heartburn</a:t>
            </a:r>
            <a:endParaRPr lang="az-Latn-AZ" sz="2400" i="1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sz="2400" i="1" dirty="0" smtClean="0">
                <a:cs typeface="Times New Roman" panose="02020603050405020304" pitchFamily="18" charset="0"/>
              </a:rPr>
              <a:t>Re</a:t>
            </a:r>
            <a:r>
              <a:rPr lang="en-US" sz="2400" i="1" dirty="0" err="1" smtClean="0">
                <a:cs typeface="Times New Roman" panose="02020603050405020304" pitchFamily="18" charset="0"/>
              </a:rPr>
              <a:t>guritation</a:t>
            </a:r>
            <a:r>
              <a:rPr lang="az-Latn-AZ" sz="2400" i="1" dirty="0" smtClean="0">
                <a:cs typeface="Times New Roman" panose="02020603050405020304" pitchFamily="18" charset="0"/>
              </a:rPr>
              <a:t> </a:t>
            </a:r>
          </a:p>
          <a:p>
            <a:pPr lvl="0"/>
            <a:endParaRPr lang="en-US" sz="2400" dirty="0"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en-US" sz="2400" b="1" dirty="0" smtClean="0">
                <a:cs typeface="Times New Roman" panose="02020603050405020304" pitchFamily="18" charset="0"/>
              </a:rPr>
              <a:t>Atypical symptoms occur when there are complications.</a:t>
            </a:r>
            <a:r>
              <a:rPr lang="az-Latn-AZ" sz="2400" dirty="0" smtClean="0">
                <a:cs typeface="Times New Roman" panose="02020603050405020304" pitchFamily="18" charset="0"/>
              </a:rPr>
              <a:t>. 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sz="2400" dirty="0" smtClean="0">
                <a:cs typeface="Times New Roman" panose="02020603050405020304" pitchFamily="18" charset="0"/>
              </a:rPr>
              <a:t>non-cardiac retrosternal pain in the </a:t>
            </a:r>
            <a:r>
              <a:rPr lang="en-US" sz="2400" dirty="0" smtClean="0">
                <a:cs typeface="Times New Roman" panose="02020603050405020304" pitchFamily="18" charset="0"/>
              </a:rPr>
              <a:t>thorax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en-US" sz="2400" dirty="0" smtClean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sz="2400" dirty="0" smtClean="0"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cs typeface="Times New Roman" panose="02020603050405020304" pitchFamily="18" charset="0"/>
              </a:rPr>
              <a:t>shortness of breath, asthma, chronic cough</a:t>
            </a:r>
            <a:r>
              <a:rPr lang="az-Latn-AZ" sz="2400" dirty="0" smtClean="0">
                <a:cs typeface="Times New Roman" panose="02020603050405020304" pitchFamily="18" charset="0"/>
              </a:rPr>
              <a:t>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US" sz="2400" dirty="0" smtClean="0">
                <a:cs typeface="Times New Roman" panose="02020603050405020304" pitchFamily="18" charset="0"/>
              </a:rPr>
              <a:t>voice changes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US" sz="2400" dirty="0" err="1" smtClean="0">
                <a:cs typeface="Times New Roman" panose="02020603050405020304" pitchFamily="18" charset="0"/>
              </a:rPr>
              <a:t>hematemesis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US" sz="2400" dirty="0" err="1" smtClean="0">
                <a:cs typeface="Times New Roman" panose="02020603050405020304" pitchFamily="18" charset="0"/>
              </a:rPr>
              <a:t>odynophagia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sz="2400" dirty="0" smtClean="0">
                <a:cs typeface="Times New Roman" panose="02020603050405020304" pitchFamily="18" charset="0"/>
              </a:rPr>
              <a:t>d</a:t>
            </a:r>
            <a:r>
              <a:rPr lang="en-US" sz="2400" dirty="0" smtClean="0">
                <a:cs typeface="Times New Roman" panose="02020603050405020304" pitchFamily="18" charset="0"/>
              </a:rPr>
              <a:t>y</a:t>
            </a:r>
            <a:r>
              <a:rPr lang="az-Latn-AZ" sz="2400" dirty="0" smtClean="0">
                <a:cs typeface="Times New Roman" panose="02020603050405020304" pitchFamily="18" charset="0"/>
              </a:rPr>
              <a:t>s</a:t>
            </a:r>
            <a:r>
              <a:rPr lang="en-US" sz="2400" dirty="0" smtClean="0">
                <a:cs typeface="Times New Roman" panose="02020603050405020304" pitchFamily="18" charset="0"/>
              </a:rPr>
              <a:t>ph</a:t>
            </a:r>
            <a:r>
              <a:rPr lang="az-Latn-AZ" sz="2400" dirty="0" smtClean="0">
                <a:cs typeface="Times New Roman" panose="02020603050405020304" pitchFamily="18" charset="0"/>
              </a:rPr>
              <a:t>agia</a:t>
            </a:r>
            <a:r>
              <a:rPr lang="az-Latn-AZ" sz="2400" dirty="0">
                <a:cs typeface="Times New Roman" panose="02020603050405020304" pitchFamily="18" charset="0"/>
              </a:rPr>
              <a:t>.</a:t>
            </a:r>
            <a:endParaRPr lang="en-US" sz="3200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4607" y="3517947"/>
            <a:ext cx="4030068" cy="268182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6976" y="0"/>
            <a:ext cx="6076051" cy="691562"/>
          </a:xfrm>
        </p:spPr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Complications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2475021951"/>
              </p:ext>
            </p:extLst>
          </p:nvPr>
        </p:nvGraphicFramePr>
        <p:xfrm>
          <a:off x="2032000" y="1340768"/>
          <a:ext cx="7952432" cy="4797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453322" y="1576335"/>
            <a:ext cx="23510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 defi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ciency</a:t>
            </a:r>
            <a:r>
              <a:rPr lang="az-Latn-AZ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anem</a:t>
            </a:r>
            <a:r>
              <a:rPr lang="en-US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74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3" y="51819"/>
            <a:ext cx="6709524" cy="611546"/>
          </a:xfrm>
        </p:spPr>
        <p:txBody>
          <a:bodyPr/>
          <a:lstStyle/>
          <a:p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D</a:t>
            </a:r>
            <a:r>
              <a:rPr lang="en-US" sz="4000" dirty="0" err="1" smtClean="0">
                <a:solidFill>
                  <a:schemeClr val="tx1"/>
                </a:solidFill>
                <a:cs typeface="Times New Roman" pitchFamily="18" charset="0"/>
              </a:rPr>
              <a:t>iagnosis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1344" y="927302"/>
            <a:ext cx="11737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i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of the below symptoms may indicate reflux:</a:t>
            </a:r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3240874127"/>
              </p:ext>
            </p:extLst>
          </p:nvPr>
        </p:nvGraphicFramePr>
        <p:xfrm>
          <a:off x="911424" y="960687"/>
          <a:ext cx="921257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925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147424282"/>
              </p:ext>
            </p:extLst>
          </p:nvPr>
        </p:nvGraphicFramePr>
        <p:xfrm>
          <a:off x="1631504" y="61387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783632" y="5282521"/>
            <a:ext cx="8674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Endoscopic examination should be performed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</a:t>
            </a:r>
            <a:r>
              <a:rPr lang="en-US" dirty="0" err="1" smtClean="0"/>
              <a:t>iagnosis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376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89896"/>
            <a:ext cx="6076051" cy="61154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Diagnosis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5400" y="1556792"/>
            <a:ext cx="587519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cs typeface="Times New Roman" panose="02020603050405020304" pitchFamily="18" charset="0"/>
              </a:rPr>
              <a:t>X ray with contrast-</a:t>
            </a:r>
            <a:r>
              <a:rPr lang="en-US" sz="2800" dirty="0" err="1" smtClean="0">
                <a:cs typeface="Times New Roman" panose="02020603050405020304" pitchFamily="18" charset="0"/>
              </a:rPr>
              <a:t>esophagography</a:t>
            </a:r>
            <a:endParaRPr lang="az-Latn-AZ" sz="2800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sz="2800" dirty="0" smtClean="0">
                <a:cs typeface="Times New Roman" panose="02020603050405020304" pitchFamily="18" charset="0"/>
              </a:rPr>
              <a:t>E</a:t>
            </a:r>
            <a:r>
              <a:rPr lang="en-US" sz="2800" dirty="0" err="1" smtClean="0">
                <a:cs typeface="Times New Roman" panose="02020603050405020304" pitchFamily="18" charset="0"/>
              </a:rPr>
              <a:t>ndoscopy</a:t>
            </a:r>
            <a:endParaRPr lang="az-Latn-AZ" sz="2800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sz="2800" dirty="0" smtClean="0">
                <a:cs typeface="Times New Roman" panose="02020603050405020304" pitchFamily="18" charset="0"/>
              </a:rPr>
              <a:t>24-hour pH-meter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sz="2800" dirty="0" smtClean="0">
                <a:cs typeface="Times New Roman" panose="02020603050405020304" pitchFamily="18" charset="0"/>
              </a:rPr>
              <a:t>Manometr</a:t>
            </a:r>
            <a:r>
              <a:rPr lang="en-US" sz="2800" dirty="0" smtClean="0">
                <a:cs typeface="Times New Roman" panose="02020603050405020304" pitchFamily="18" charset="0"/>
              </a:rPr>
              <a:t>y</a:t>
            </a:r>
            <a:endParaRPr lang="az-Latn-AZ" sz="2800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cs typeface="Times New Roman" panose="02020603050405020304" pitchFamily="18" charset="0"/>
              </a:rPr>
              <a:t>PPI test</a:t>
            </a:r>
            <a:endParaRPr lang="ru-RU" sz="2800" dirty="0"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7368" y="1412776"/>
            <a:ext cx="1137726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3200" dirty="0" smtClean="0">
                <a:cs typeface="Times New Roman" panose="02020603050405020304" pitchFamily="18" charset="0"/>
              </a:rPr>
              <a:t>Symptoms of reflux recur at least 2-3 times a day or week and goes on for the last 2-3 months;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3200" dirty="0" smtClean="0">
                <a:cs typeface="Times New Roman" panose="02020603050405020304" pitchFamily="18" charset="0"/>
              </a:rPr>
              <a:t>Detection of </a:t>
            </a:r>
            <a:r>
              <a:rPr lang="en-US" sz="3200" dirty="0" err="1" smtClean="0">
                <a:cs typeface="Times New Roman" panose="02020603050405020304" pitchFamily="18" charset="0"/>
              </a:rPr>
              <a:t>esophagitis</a:t>
            </a:r>
            <a:r>
              <a:rPr lang="en-US" sz="3200" dirty="0" smtClean="0">
                <a:cs typeface="Times New Roman" panose="02020603050405020304" pitchFamily="18" charset="0"/>
              </a:rPr>
              <a:t> on endoscopic examination(biopsy)</a:t>
            </a:r>
            <a:r>
              <a:rPr lang="az-Latn-AZ" sz="3200" dirty="0" smtClean="0">
                <a:cs typeface="Times New Roman" panose="02020603050405020304" pitchFamily="18" charset="0"/>
              </a:rPr>
              <a:t>;</a:t>
            </a:r>
            <a:endParaRPr lang="en-US" sz="3200" dirty="0" smtClean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3200" dirty="0" smtClean="0">
                <a:cs typeface="Times New Roman" panose="02020603050405020304" pitchFamily="18" charset="0"/>
              </a:rPr>
              <a:t>Denial of other diseases that cause erosions in the QB (next slide)</a:t>
            </a:r>
            <a:endParaRPr lang="en-US" dirty="0"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Diagnostic criteria for erosive </a:t>
            </a:r>
            <a:r>
              <a:rPr lang="en-US" dirty="0" smtClean="0"/>
              <a:t>G</a:t>
            </a:r>
            <a:r>
              <a:rPr lang="az-Latn-AZ" dirty="0" smtClean="0"/>
              <a:t>ER</a:t>
            </a:r>
            <a:r>
              <a:rPr lang="en-US" dirty="0" smtClean="0"/>
              <a:t>D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692AE581-8AD3-764A-A3A0-C054B8AFD1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87916405"/>
              </p:ext>
            </p:extLst>
          </p:nvPr>
        </p:nvGraphicFramePr>
        <p:xfrm>
          <a:off x="839416" y="908720"/>
          <a:ext cx="1065718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>
                  <a:extLst>
                    <a:ext uri="{9D8B030D-6E8A-4147-A177-3AD203B41FA5}">
                      <a16:colId xmlns:a16="http://schemas.microsoft.com/office/drawing/2014/main" xmlns="" val="1446614327"/>
                    </a:ext>
                  </a:extLst>
                </a:gridCol>
                <a:gridCol w="5328592">
                  <a:extLst>
                    <a:ext uri="{9D8B030D-6E8A-4147-A177-3AD203B41FA5}">
                      <a16:colId xmlns:a16="http://schemas.microsoft.com/office/drawing/2014/main" xmlns="" val="225561818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endParaRPr lang="en-US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39977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QER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D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İnfe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ctions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Candidas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az-Latn-A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irus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es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(CMV, 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herpes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AIDS)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az-Latn-AZ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Bacteria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Nocardia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az-Latn-A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ru-RU" sz="2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ifilis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az-Latn-AZ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M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oba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terium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(TBS,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type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A</a:t>
                      </a:r>
                      <a:r>
                        <a:rPr lang="ru-RU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en-US" sz="18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Systemic diseases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Skin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epidermolisis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pem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ph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iqus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Beh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disease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Rejection of transplant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Inflamatory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bowel diseases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Sar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coidosis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Metastati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 cancer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Collagen diseases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Iatrogenic 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medication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tetra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cic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lin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KCl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NSAD)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chemotherapy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cleroterapy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Long-term 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nasogastric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tube</a:t>
                      </a:r>
                    </a:p>
                    <a:p>
                      <a:pPr marL="285750" lvl="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Zollinger-Ellison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0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yndrome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1372998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en-US" dirty="0" smtClean="0"/>
              <a:t>Diseases that cause erosive </a:t>
            </a:r>
            <a:r>
              <a:rPr lang="en-US" dirty="0" err="1" smtClean="0"/>
              <a:t>esophagitis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838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360" y="1376250"/>
            <a:ext cx="1152128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 </a:t>
            </a:r>
          </a:p>
          <a:p>
            <a:endParaRPr lang="az-Latn-AZ" b="1" dirty="0"/>
          </a:p>
          <a:p>
            <a:endParaRPr lang="en-US" dirty="0"/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sz="2800" dirty="0" smtClean="0">
                <a:cs typeface="Times New Roman" panose="02020603050405020304" pitchFamily="18" charset="0"/>
              </a:rPr>
              <a:t>Eliminate the cause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Reduction of reflux or </a:t>
            </a:r>
            <a:r>
              <a:rPr lang="en-US" sz="2800" dirty="0" err="1" smtClean="0">
                <a:cs typeface="Times New Roman" panose="02020603050405020304" pitchFamily="18" charset="0"/>
              </a:rPr>
              <a:t>reflucat</a:t>
            </a:r>
            <a:r>
              <a:rPr lang="en-US" sz="2800" dirty="0" smtClean="0">
                <a:cs typeface="Times New Roman" panose="02020603050405020304" pitchFamily="18" charset="0"/>
              </a:rPr>
              <a:t> aggression.</a:t>
            </a:r>
            <a:endParaRPr lang="en-US" sz="5400" dirty="0">
              <a:cs typeface="Times New Roman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az-Latn-AZ" dirty="0" smtClean="0"/>
              <a:t>Principles of treatment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1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360" y="1376250"/>
            <a:ext cx="11521280" cy="1466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 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endParaRPr lang="en-US" sz="5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7F059A3A-33CB-3947-A02E-66A777386B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3092810"/>
              </p:ext>
            </p:extLst>
          </p:nvPr>
        </p:nvGraphicFramePr>
        <p:xfrm>
          <a:off x="459887" y="1742307"/>
          <a:ext cx="6993436" cy="33972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381">
                  <a:extLst>
                    <a:ext uri="{9D8B030D-6E8A-4147-A177-3AD203B41FA5}">
                      <a16:colId xmlns:a16="http://schemas.microsoft.com/office/drawing/2014/main" xmlns="" val="1280549004"/>
                    </a:ext>
                  </a:extLst>
                </a:gridCol>
                <a:gridCol w="5373055">
                  <a:extLst>
                    <a:ext uri="{9D8B030D-6E8A-4147-A177-3AD203B41FA5}">
                      <a16:colId xmlns:a16="http://schemas.microsoft.com/office/drawing/2014/main" xmlns="" val="2951970516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Therapeutic </a:t>
                      </a: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(healthy) </a:t>
                      </a:r>
                      <a:r>
                        <a:rPr lang="az-Latn-AZ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lifestyle</a:t>
                      </a:r>
                      <a:endParaRPr lang="en-US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Prevention of factors affecting the mechanism of reflux, diet, avoidance of harmful habits.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98360733"/>
                  </a:ext>
                </a:extLst>
              </a:tr>
              <a:tr h="1068287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Medication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Medications that reduce gastric acidity.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Medications that increase the tonus of LES.</a:t>
                      </a:r>
                      <a:endParaRPr lang="en-US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95081033"/>
                  </a:ext>
                </a:extLst>
              </a:tr>
              <a:tr h="763762">
                <a:tc>
                  <a:txBody>
                    <a:bodyPr/>
                    <a:lstStyle/>
                    <a:p>
                      <a:pPr marL="180340" indent="-13843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Endoscopic</a:t>
                      </a:r>
                      <a:endParaRPr lang="en-US" sz="2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8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Endoscopic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plication</a:t>
                      </a:r>
                      <a:endParaRPr lang="en-US" sz="24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8314498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az-Latn-AZ" dirty="0" smtClean="0"/>
              <a:t>Principles of treatment</a:t>
            </a:r>
            <a:endParaRPr lang="ru-RU" dirty="0"/>
          </a:p>
        </p:txBody>
      </p:sp>
      <p:pic>
        <p:nvPicPr>
          <p:cNvPr id="11" name="Рисунок 10" descr="Do Endoscopic Antireflux Procedures Fit in the Current Treatment Paradigm  of Gastroesophageal Reflux Disease? - Clinical Gastroenterology and  Hepatology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6" y="1500174"/>
            <a:ext cx="435771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26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51384" y="1232760"/>
            <a:ext cx="1101722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Conservative treatment is prescribed (2 months);</a:t>
            </a: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In patients with a positive response, regular treatment - medication or surgery - is recommended;</a:t>
            </a:r>
            <a:endParaRPr lang="en-US" sz="16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In the absence of a positive response to conservative treatment, the reflux is extensively reassessed and a high-dose PPI is prescribed;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During complications, PPI and appropriate treatment - control, more surgical treatment is preferred..</a:t>
            </a:r>
            <a:endParaRPr lang="en-US" sz="4000" dirty="0">
              <a:cs typeface="Times New Roman" pitchFamily="18" charset="0"/>
            </a:endParaRPr>
          </a:p>
        </p:txBody>
      </p:sp>
      <p:sp>
        <p:nvSpPr>
          <p:cNvPr id="10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az-Latn-AZ" dirty="0" smtClean="0"/>
              <a:t>Treatment tactics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16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51384" y="1376250"/>
            <a:ext cx="1101722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Ineffectiveness of conservative treatment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young patients</a:t>
            </a:r>
            <a:r>
              <a:rPr lang="az-Latn-AZ" sz="2800" dirty="0" smtClean="0">
                <a:cs typeface="Times New Roman" panose="02020603050405020304" pitchFamily="18" charset="0"/>
              </a:rPr>
              <a:t>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sz="2800" dirty="0">
                <a:cs typeface="Times New Roman" panose="02020603050405020304" pitchFamily="18" charset="0"/>
              </a:rPr>
              <a:t>Hiatal </a:t>
            </a:r>
            <a:r>
              <a:rPr lang="en-US" sz="2800" dirty="0" smtClean="0">
                <a:cs typeface="Times New Roman" panose="02020603050405020304" pitchFamily="18" charset="0"/>
              </a:rPr>
              <a:t>hernia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sz="2800" dirty="0" smtClean="0">
                <a:cs typeface="Times New Roman" panose="02020603050405020304" pitchFamily="18" charset="0"/>
              </a:rPr>
              <a:t>Barret</a:t>
            </a:r>
            <a:r>
              <a:rPr lang="en-US" sz="2800" dirty="0" smtClean="0">
                <a:cs typeface="Times New Roman" panose="02020603050405020304" pitchFamily="18" charset="0"/>
              </a:rPr>
              <a:t>s</a:t>
            </a:r>
            <a:r>
              <a:rPr lang="az-Latn-AZ" sz="2800" dirty="0" smtClean="0">
                <a:cs typeface="Times New Roman" panose="02020603050405020304" pitchFamily="18" charset="0"/>
              </a:rPr>
              <a:t> e</a:t>
            </a:r>
            <a:r>
              <a:rPr lang="en-US" sz="2800" dirty="0" err="1" smtClean="0">
                <a:cs typeface="Times New Roman" panose="02020603050405020304" pitchFamily="18" charset="0"/>
              </a:rPr>
              <a:t>sophagus</a:t>
            </a:r>
            <a:r>
              <a:rPr lang="az-Latn-AZ" sz="2800" dirty="0" smtClean="0">
                <a:cs typeface="Times New Roman" panose="02020603050405020304" pitchFamily="18" charset="0"/>
              </a:rPr>
              <a:t>;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2800" dirty="0" smtClean="0">
                <a:cs typeface="Times New Roman" panose="02020603050405020304" pitchFamily="18" charset="0"/>
              </a:rPr>
              <a:t>Complications</a:t>
            </a:r>
            <a:r>
              <a:rPr lang="az-Latn-AZ" sz="2800" dirty="0" smtClean="0">
                <a:cs typeface="Times New Roman" panose="02020603050405020304" pitchFamily="18" charset="0"/>
              </a:rPr>
              <a:t>: stri</a:t>
            </a:r>
            <a:r>
              <a:rPr lang="en-US" sz="2800" dirty="0" err="1" smtClean="0">
                <a:cs typeface="Times New Roman" panose="02020603050405020304" pitchFamily="18" charset="0"/>
              </a:rPr>
              <a:t>cture</a:t>
            </a:r>
            <a:r>
              <a:rPr lang="az-Latn-AZ" sz="2800" dirty="0" smtClean="0">
                <a:cs typeface="Times New Roman" panose="02020603050405020304" pitchFamily="18" charset="0"/>
              </a:rPr>
              <a:t>, </a:t>
            </a:r>
            <a:r>
              <a:rPr lang="en-US" sz="2800" dirty="0" smtClean="0">
                <a:cs typeface="Times New Roman" panose="02020603050405020304" pitchFamily="18" charset="0"/>
              </a:rPr>
              <a:t>bleeding</a:t>
            </a:r>
            <a:r>
              <a:rPr lang="az-Latn-AZ" sz="2800" dirty="0" smtClean="0">
                <a:cs typeface="Times New Roman" panose="02020603050405020304" pitchFamily="18" charset="0"/>
              </a:rPr>
              <a:t>, perfora</a:t>
            </a:r>
            <a:r>
              <a:rPr lang="en-US" sz="2800" dirty="0" err="1" smtClean="0">
                <a:cs typeface="Times New Roman" panose="02020603050405020304" pitchFamily="18" charset="0"/>
              </a:rPr>
              <a:t>tion</a:t>
            </a:r>
            <a:endParaRPr lang="en-US" sz="2800" dirty="0"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7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en-US" dirty="0" smtClean="0"/>
              <a:t>Indication for surgery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506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39416" y="1484784"/>
            <a:ext cx="87911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dirty="0" err="1" smtClean="0">
                <a:cs typeface="Times New Roman" panose="02020603050405020304" pitchFamily="18" charset="0"/>
              </a:rPr>
              <a:t>Fundoplication</a:t>
            </a:r>
            <a:r>
              <a:rPr lang="az-Latn-AZ" sz="3200" dirty="0" smtClean="0">
                <a:cs typeface="Times New Roman" panose="02020603050405020304" pitchFamily="18" charset="0"/>
              </a:rPr>
              <a:t> – </a:t>
            </a:r>
            <a:r>
              <a:rPr lang="az-Latn-AZ" sz="3200" dirty="0">
                <a:cs typeface="Times New Roman" panose="02020603050405020304" pitchFamily="18" charset="0"/>
              </a:rPr>
              <a:t>Nissen </a:t>
            </a:r>
            <a:r>
              <a:rPr lang="az-Latn-AZ" sz="3200" dirty="0" smtClean="0">
                <a:cs typeface="Times New Roman" panose="02020603050405020304" pitchFamily="18" charset="0"/>
              </a:rPr>
              <a:t>(</a:t>
            </a:r>
            <a:r>
              <a:rPr lang="az-Latn-AZ" sz="3200" dirty="0">
                <a:cs typeface="Times New Roman" panose="02020603050405020304" pitchFamily="18" charset="0"/>
              </a:rPr>
              <a:t>360°), Toupet </a:t>
            </a:r>
            <a:r>
              <a:rPr lang="az-Latn-AZ" sz="3200" dirty="0" smtClean="0">
                <a:cs typeface="Times New Roman" panose="02020603050405020304" pitchFamily="18" charset="0"/>
              </a:rPr>
              <a:t>(</a:t>
            </a:r>
            <a:r>
              <a:rPr lang="az-Latn-AZ" sz="3200" dirty="0">
                <a:cs typeface="Times New Roman" panose="02020603050405020304" pitchFamily="18" charset="0"/>
              </a:rPr>
              <a:t>180-270°);</a:t>
            </a:r>
            <a:endParaRPr lang="en-US" sz="3200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dirty="0" smtClean="0">
                <a:cs typeface="Times New Roman" panose="02020603050405020304" pitchFamily="18" charset="0"/>
              </a:rPr>
              <a:t>Resection of esophagus</a:t>
            </a:r>
            <a:r>
              <a:rPr lang="az-Latn-AZ" sz="3200" dirty="0" smtClean="0">
                <a:cs typeface="Times New Roman" panose="02020603050405020304" pitchFamily="18" charset="0"/>
              </a:rPr>
              <a:t>: </a:t>
            </a:r>
            <a:r>
              <a:rPr lang="en-US" sz="3200" dirty="0" smtClean="0">
                <a:cs typeface="Times New Roman" panose="02020603050405020304" pitchFamily="18" charset="0"/>
              </a:rPr>
              <a:t>in severe </a:t>
            </a:r>
            <a:r>
              <a:rPr lang="en-US" sz="3200" dirty="0" err="1" smtClean="0">
                <a:cs typeface="Times New Roman" panose="02020603050405020304" pitchFamily="18" charset="0"/>
              </a:rPr>
              <a:t>displasia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Typs</a:t>
            </a:r>
            <a:r>
              <a:rPr lang="en-US" dirty="0" smtClean="0"/>
              <a:t> of surgery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606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1376250"/>
            <a:ext cx="12072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4000" dirty="0">
              <a:latin typeface="Times New Roman" pitchFamily="18" charset="0"/>
              <a:cs typeface="Times New Roman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Şəkil 1">
            <a:extLst>
              <a:ext uri="{FF2B5EF4-FFF2-40B4-BE49-F238E27FC236}">
                <a16:creationId xmlns:a16="http://schemas.microsoft.com/office/drawing/2014/main" xmlns="" id="{FB2589DD-E83A-154B-A42A-A3102562D49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544" b="14054"/>
          <a:stretch/>
        </p:blipFill>
        <p:spPr bwMode="auto">
          <a:xfrm>
            <a:off x="695400" y="1484784"/>
            <a:ext cx="5760640" cy="25991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Şəkil 1">
            <a:extLst>
              <a:ext uri="{FF2B5EF4-FFF2-40B4-BE49-F238E27FC236}">
                <a16:creationId xmlns:a16="http://schemas.microsoft.com/office/drawing/2014/main" xmlns="" id="{C5C04F48-2FD9-C54A-9A7F-00D5F4628E1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9052" y="1484784"/>
            <a:ext cx="2664296" cy="25773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2D2FCE0-06F4-4148-BD1C-5490FC24B454}"/>
              </a:ext>
            </a:extLst>
          </p:cNvPr>
          <p:cNvSpPr/>
          <p:nvPr/>
        </p:nvSpPr>
        <p:spPr>
          <a:xfrm>
            <a:off x="1199456" y="4268201"/>
            <a:ext cx="10081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az-Latn-A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Nissen </a:t>
            </a:r>
            <a:r>
              <a:rPr lang="az-Latn-AZ" sz="2400" dirty="0" smtClean="0">
                <a:cs typeface="Times New Roman" panose="02020603050405020304" pitchFamily="18" charset="0"/>
              </a:rPr>
              <a:t>fundopli</a:t>
            </a:r>
            <a:r>
              <a:rPr lang="en-US" sz="2400" dirty="0" err="1" smtClean="0">
                <a:cs typeface="Times New Roman" panose="02020603050405020304" pitchFamily="18" charset="0"/>
              </a:rPr>
              <a:t>cation</a:t>
            </a:r>
            <a:r>
              <a:rPr lang="az-Latn-A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az-Latn-A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Toupet </a:t>
            </a:r>
            <a:r>
              <a:rPr lang="az-Latn-AZ" sz="2400" dirty="0" smtClean="0">
                <a:cs typeface="Times New Roman" panose="02020603050405020304" pitchFamily="18" charset="0"/>
              </a:rPr>
              <a:t>fundopli</a:t>
            </a:r>
            <a:r>
              <a:rPr lang="en-US" sz="2400" dirty="0" err="1" smtClean="0">
                <a:cs typeface="Times New Roman" panose="02020603050405020304" pitchFamily="18" charset="0"/>
              </a:rPr>
              <a:t>cation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310842" y="285728"/>
            <a:ext cx="851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Заголовок 6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en-US" dirty="0" err="1" smtClean="0"/>
              <a:t>Typs</a:t>
            </a:r>
            <a:r>
              <a:rPr lang="en-US" dirty="0" smtClean="0"/>
              <a:t> of surgery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845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Collis </a:t>
            </a:r>
            <a:r>
              <a:rPr lang="en-US" dirty="0" err="1" smtClean="0"/>
              <a:t>gastroplasty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62425" y="1495425"/>
            <a:ext cx="386715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382280" y="357166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ERD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Barrett's </a:t>
            </a:r>
            <a:r>
              <a:rPr lang="en-US" i="1" dirty="0" err="1" smtClean="0"/>
              <a:t>oesophagus</a:t>
            </a:r>
            <a:endParaRPr lang="ru-RU" dirty="0"/>
          </a:p>
        </p:txBody>
      </p:sp>
      <p:pic>
        <p:nvPicPr>
          <p:cNvPr id="5" name="Рисунок 4" descr="Barrett's esophagus: Cancer risk is highest in first year after diagnosis |  GI and Hepatology News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3190" y="1000108"/>
            <a:ext cx="535785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09522" y="1857364"/>
            <a:ext cx="6096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It is the </a:t>
            </a:r>
            <a:r>
              <a:rPr lang="en-US" sz="3200" dirty="0" err="1" smtClean="0"/>
              <a:t>metaplastic</a:t>
            </a:r>
            <a:r>
              <a:rPr lang="en-US" sz="3200" dirty="0" smtClean="0"/>
              <a:t> changes in the mucosa of the </a:t>
            </a:r>
            <a:r>
              <a:rPr lang="en-US" sz="3200" dirty="0" err="1" smtClean="0"/>
              <a:t>oesophagus</a:t>
            </a:r>
            <a:r>
              <a:rPr lang="en-US" sz="3200" dirty="0" smtClean="0"/>
              <a:t> as the result of GORD.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0025090" y="214290"/>
            <a:ext cx="1928826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Barrett's </a:t>
            </a:r>
            <a:r>
              <a:rPr kumimoji="0" lang="en-US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oesophagus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(Based on Length)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67042" y="171448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i="1" dirty="0" smtClean="0"/>
              <a:t>1. long segment Barrett’s </a:t>
            </a:r>
            <a:r>
              <a:rPr lang="en-US" sz="3600" i="1" dirty="0" err="1" smtClean="0"/>
              <a:t>oesophagus</a:t>
            </a:r>
            <a:r>
              <a:rPr lang="en-US" sz="3600" dirty="0" smtClean="0"/>
              <a:t>—classic Barrett type.</a:t>
            </a:r>
            <a:endParaRPr lang="ru-RU" sz="3600" dirty="0" smtClean="0"/>
          </a:p>
          <a:p>
            <a:r>
              <a:rPr lang="en-US" sz="3600" dirty="0" smtClean="0"/>
              <a:t>2. </a:t>
            </a:r>
            <a:r>
              <a:rPr lang="en-US" sz="3600" i="1" dirty="0" smtClean="0"/>
              <a:t>short segment Barrett’s </a:t>
            </a:r>
            <a:r>
              <a:rPr lang="en-US" sz="3600" i="1" dirty="0" err="1" smtClean="0"/>
              <a:t>oesophagus</a:t>
            </a:r>
            <a:r>
              <a:rPr lang="en-US" sz="3600" dirty="0" smtClean="0"/>
              <a:t>.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025090" y="214290"/>
            <a:ext cx="1928826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Barrett's </a:t>
            </a:r>
            <a:r>
              <a:rPr kumimoji="0" lang="en-US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oesophagus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Histological Types</a:t>
            </a:r>
            <a:endParaRPr lang="ru-RU" dirty="0"/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166910" y="1214422"/>
            <a:ext cx="78581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a. 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Gastric type: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b. 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Intestinal type: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c.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Junctional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type: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025090" y="214290"/>
            <a:ext cx="1928826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Barrett's </a:t>
            </a:r>
            <a:r>
              <a:rPr kumimoji="0" lang="en-US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oesophagus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Clinical Features</a:t>
            </a:r>
            <a:endParaRPr lang="ru-RU" dirty="0"/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1952596" y="2071678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/>
                <a:cs typeface="Times New Roman" pitchFamily="18" charset="0"/>
              </a:rPr>
              <a:t>Features of GORD.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Haematemesis.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of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Barrett’s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oesophagus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Ulcerations and stricture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Dysphagia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Bleeding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. Perforation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solidFill>
                  <a:srgbClr val="000000"/>
                </a:solidFill>
                <a:latin typeface="+mj-lt"/>
                <a:ea typeface="Calibri" pitchFamily="34" charset="0"/>
                <a:cs typeface="Times New Roman" pitchFamily="18" charset="0"/>
              </a:rPr>
              <a:t>Common in </a:t>
            </a:r>
            <a:r>
              <a:rPr lang="en-US" sz="3200" b="1" i="1" dirty="0" smtClean="0">
                <a:solidFill>
                  <a:srgbClr val="000000"/>
                </a:solidFill>
                <a:latin typeface="+mj-lt"/>
                <a:ea typeface="Calibri" pitchFamily="34" charset="0"/>
                <a:cs typeface="Times New Roman" pitchFamily="18" charset="0"/>
              </a:rPr>
              <a:t>men</a:t>
            </a:r>
            <a:r>
              <a:rPr lang="en-US" sz="3200" b="1" dirty="0" smtClean="0">
                <a:solidFill>
                  <a:srgbClr val="000000"/>
                </a:solidFill>
                <a:latin typeface="+mj-lt"/>
                <a:ea typeface="Calibri" pitchFamily="34" charset="0"/>
                <a:cs typeface="Times New Roman" pitchFamily="18" charset="0"/>
              </a:rPr>
              <a:t>; common in </a:t>
            </a:r>
            <a:r>
              <a:rPr lang="en-US" sz="3200" b="1" dirty="0" err="1" smtClean="0">
                <a:solidFill>
                  <a:srgbClr val="000000"/>
                </a:solidFill>
                <a:latin typeface="+mj-lt"/>
                <a:ea typeface="Calibri" pitchFamily="34" charset="0"/>
                <a:cs typeface="Times New Roman" pitchFamily="18" charset="0"/>
              </a:rPr>
              <a:t>whites.</a:t>
            </a:r>
            <a:r>
              <a:rPr lang="en-US" sz="3200" b="1" dirty="0" err="1" smtClean="0">
                <a:solidFill>
                  <a:srgbClr val="FFFFFF"/>
                </a:solidFill>
                <a:latin typeface="+mj-lt"/>
                <a:ea typeface="Calibri" pitchFamily="34" charset="0"/>
                <a:cs typeface="Times New Roman" pitchFamily="18" charset="0"/>
              </a:rPr>
              <a:t>mplications</a:t>
            </a:r>
            <a:r>
              <a:rPr lang="en-US" sz="3200" b="1" dirty="0" smtClean="0">
                <a:solidFill>
                  <a:srgbClr val="FFFFFF"/>
                </a:solidFill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025090" y="214290"/>
            <a:ext cx="1928826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Barrett's </a:t>
            </a:r>
            <a:r>
              <a:rPr kumimoji="0" lang="en-US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oesophagus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2800" dirty="0" smtClean="0">
                <a:solidFill>
                  <a:srgbClr val="0000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Management</a:t>
            </a:r>
            <a:endParaRPr lang="ru-RU" dirty="0"/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738150" y="1928802"/>
            <a:ext cx="771530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 charset="-128"/>
                <a:cs typeface="Times New Roman" pitchFamily="18" charset="0"/>
              </a:rPr>
              <a:t>Regular endoscopic biopsy and surveillance for low-grade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dysplasia.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Ablation of Barrett’s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oesophagus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by laser.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Photodynamic therapy—through endoscopy.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Argon beam coagulation.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Proton pump inhibitors—high dose for 3–6 months.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 charset="-128"/>
                <a:cs typeface="Times New Roman" pitchFamily="18" charset="0"/>
              </a:rPr>
              <a:t>Antireflux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 charset="-128"/>
                <a:cs typeface="Times New Roman" pitchFamily="18" charset="0"/>
              </a:rPr>
              <a:t> treatment by surgery.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 charset="-128"/>
                <a:cs typeface="Times New Roman" pitchFamily="18" charset="0"/>
              </a:rPr>
              <a:t>Resection—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Always better choice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—for high-grade dysplasia.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666666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TimesNewRomanPSMT" charset="-128"/>
                <a:cs typeface="Times New Roman" pitchFamily="18" charset="0"/>
              </a:rPr>
              <a:t>Endoscopic mucosal rese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ction.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5" name="Рисунок 4" descr="Figure 28 from [Esophageal cancer. Introduction]. | Semantic Schola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79915" y="1785926"/>
            <a:ext cx="411208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Mucosal Ablation of Barrett Esophagus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6817" y="4286256"/>
            <a:ext cx="3965183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0025090" y="214290"/>
            <a:ext cx="1928826" cy="5000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Barrett's </a:t>
            </a:r>
            <a:r>
              <a:rPr kumimoji="0" lang="en-US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oesophagus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Hiatus hernia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1158" y="1428736"/>
            <a:ext cx="485775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0380" y="3071810"/>
            <a:ext cx="46101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953652" y="142852"/>
            <a:ext cx="200026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Hiatus hernia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Paraesophageal</a:t>
            </a:r>
            <a:r>
              <a:rPr lang="en-US" dirty="0" smtClean="0"/>
              <a:t> hernia</a:t>
            </a:r>
            <a:endParaRPr lang="ru-RU" dirty="0"/>
          </a:p>
        </p:txBody>
      </p:sp>
      <p:pic>
        <p:nvPicPr>
          <p:cNvPr id="4" name="Рисунок 3" descr="Laparoscopic Repair of Hiatal Hernia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398" y="1000108"/>
            <a:ext cx="400052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Anti-Reflux Surgery Perth | Reflux Treatment Perth | Reflux Disease Perth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8134" y="928670"/>
            <a:ext cx="764386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9953652" y="142852"/>
            <a:ext cx="200026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Hiatus hernia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 ray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2794" y="1038225"/>
            <a:ext cx="6858047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953652" y="142852"/>
            <a:ext cx="200026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Hiatus hernia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CT</a:t>
            </a:r>
            <a:endParaRPr lang="ru-RU" dirty="0"/>
          </a:p>
        </p:txBody>
      </p:sp>
      <p:pic>
        <p:nvPicPr>
          <p:cNvPr id="4" name="Рисунок 3" descr="Iranian Red Crescent Medical Journal | Laparoscopic Hiatal Herniorrhaphy in  a Large Hiatal Hernia as a Rare Cause of Dyspnea and Anemia: A Case Report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2596" y="1000109"/>
            <a:ext cx="821537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953652" y="142852"/>
            <a:ext cx="200026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Hiatus hernia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Endoscopic view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67125" y="2247900"/>
            <a:ext cx="48577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738678" y="6519446"/>
            <a:ext cx="24484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Ph. D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r>
              <a:rPr lang="en-US" alt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6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endParaRPr lang="az-Latn-AZ" alt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9953652" y="142852"/>
            <a:ext cx="2000264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Hiatus hernia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5538" y="2786058"/>
            <a:ext cx="6076051" cy="611546"/>
          </a:xfrm>
        </p:spPr>
        <p:txBody>
          <a:bodyPr/>
          <a:lstStyle/>
          <a:p>
            <a:r>
              <a:rPr lang="en-US" dirty="0" smtClean="0"/>
              <a:t>THANK YOU FOR ATTENTION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6716</TotalTime>
  <Words>1175</Words>
  <Application>Microsoft Office PowerPoint</Application>
  <PresentationFormat>Произвольный</PresentationFormat>
  <Paragraphs>260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Praktiki dərs şablonu 1</vt:lpstr>
      <vt:lpstr>Слайд 1</vt:lpstr>
      <vt:lpstr>Слайд 2</vt:lpstr>
      <vt:lpstr>Definition - continued</vt:lpstr>
      <vt:lpstr>Frequency</vt:lpstr>
      <vt:lpstr>  Aetiology-risk factors  </vt:lpstr>
      <vt:lpstr>Classification</vt:lpstr>
      <vt:lpstr>Classification-continuation (by severity)</vt:lpstr>
      <vt:lpstr>  Pathogenesis  </vt:lpstr>
      <vt:lpstr>Clinical course</vt:lpstr>
      <vt:lpstr> Clinical presentation  </vt:lpstr>
      <vt:lpstr>Complications</vt:lpstr>
      <vt:lpstr>Diagnosis</vt:lpstr>
      <vt:lpstr>Diagnosis</vt:lpstr>
      <vt:lpstr>Diagnosis </vt:lpstr>
      <vt:lpstr>Diagnostic criteria for erosive GERD</vt:lpstr>
      <vt:lpstr>Diseases that cause erosive esophagitis</vt:lpstr>
      <vt:lpstr>Principles of treatment</vt:lpstr>
      <vt:lpstr>Principles of treatment</vt:lpstr>
      <vt:lpstr>Treatment tactics</vt:lpstr>
      <vt:lpstr>Indication for surgery</vt:lpstr>
      <vt:lpstr>Typs of surgery</vt:lpstr>
      <vt:lpstr>Typs of surgery</vt:lpstr>
      <vt:lpstr>Collis gastroplasty</vt:lpstr>
      <vt:lpstr>Barrett's oesophagus</vt:lpstr>
      <vt:lpstr>Types (Based on Length)</vt:lpstr>
      <vt:lpstr>Histological Types</vt:lpstr>
      <vt:lpstr>Clinical Features</vt:lpstr>
      <vt:lpstr>Management</vt:lpstr>
      <vt:lpstr>Hiatus hernia</vt:lpstr>
      <vt:lpstr>Paraesophageal hernia</vt:lpstr>
      <vt:lpstr>X ray</vt:lpstr>
      <vt:lpstr>CT</vt:lpstr>
      <vt:lpstr>Endoscopic view</vt:lpstr>
      <vt:lpstr>THANK YOU FOR ATTENTION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276</cp:revision>
  <dcterms:created xsi:type="dcterms:W3CDTF">2001-04-16T20:54:45Z</dcterms:created>
  <dcterms:modified xsi:type="dcterms:W3CDTF">2020-11-25T07:08:30Z</dcterms:modified>
</cp:coreProperties>
</file>