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7"/>
  </p:notesMasterIdLst>
  <p:handoutMasterIdLst>
    <p:handoutMasterId r:id="rId8"/>
  </p:handoutMasterIdLst>
  <p:sldIdLst>
    <p:sldId id="284" r:id="rId2"/>
    <p:sldId id="290" r:id="rId3"/>
    <p:sldId id="270" r:id="rId4"/>
    <p:sldId id="291" r:id="rId5"/>
    <p:sldId id="292" r:id="rId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3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775520" y="1268414"/>
            <a:ext cx="8856984" cy="1470025"/>
          </a:xfrm>
        </p:spPr>
        <p:txBody>
          <a:bodyPr/>
          <a:lstStyle/>
          <a:p>
            <a:r>
              <a:rPr lang="en-US" altLang="en-US" sz="44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stomach</a:t>
            </a:r>
            <a:endParaRPr lang="az-Latn-AZ" altLang="en-US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571212" y="142852"/>
            <a:ext cx="262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stomach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A6E452A2-56C7-2043-A266-5DB48C56083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b="1" dirty="0" smtClean="0"/>
              <a:t>PhD </a:t>
            </a:r>
            <a:r>
              <a:rPr lang="az-Latn-AZ" altLang="en-US" sz="2400" b="1" dirty="0" smtClean="0"/>
              <a:t>Mahir G</a:t>
            </a:r>
            <a:r>
              <a:rPr lang="en-US" altLang="en-US" sz="2400" b="1" dirty="0" smtClean="0"/>
              <a:t>u</a:t>
            </a:r>
            <a:r>
              <a:rPr lang="az-Latn-AZ" altLang="en-US" sz="2400" b="1" dirty="0" smtClean="0"/>
              <a:t>mrah </a:t>
            </a:r>
            <a:r>
              <a:rPr lang="az-Latn-AZ" altLang="en-US" sz="2400" b="1" dirty="0"/>
              <a:t>oğlu </a:t>
            </a:r>
            <a:r>
              <a:rPr lang="az-Latn-AZ" altLang="en-US" sz="2400" b="1" dirty="0" smtClean="0"/>
              <a:t>Mahmudov</a:t>
            </a:r>
            <a:r>
              <a:rPr lang="en-US" altLang="en-US" sz="2400" b="1" dirty="0" smtClean="0"/>
              <a:t>,</a:t>
            </a:r>
          </a:p>
          <a:p>
            <a:pPr>
              <a:lnSpc>
                <a:spcPct val="80000"/>
              </a:lnSpc>
            </a:pPr>
            <a:r>
              <a:rPr lang="en-US" altLang="en-US" sz="2400" b="1" dirty="0" smtClean="0"/>
              <a:t>PhD </a:t>
            </a:r>
            <a:r>
              <a:rPr lang="en-US" altLang="en-US" sz="2400" b="1" dirty="0" err="1" smtClean="0"/>
              <a:t>Sevinj</a:t>
            </a:r>
            <a:r>
              <a:rPr lang="en-US" altLang="en-US" sz="2400" b="1" dirty="0" smtClean="0"/>
              <a:t> </a:t>
            </a:r>
            <a:r>
              <a:rPr lang="en-US" altLang="en-US" sz="2400" b="1" dirty="0" err="1" smtClean="0"/>
              <a:t>Salahova</a:t>
            </a:r>
            <a:r>
              <a:rPr lang="en-US" altLang="en-US" sz="2400" b="1" dirty="0" smtClean="0"/>
              <a:t> </a:t>
            </a:r>
            <a:r>
              <a:rPr lang="en-US" altLang="en-US" sz="2400" b="1" dirty="0" err="1" smtClean="0"/>
              <a:t>Shahin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en-US" altLang="en-US" sz="2400" dirty="0" smtClean="0"/>
              <a:t>AMU</a:t>
            </a:r>
            <a:r>
              <a:rPr lang="az-Latn-AZ" altLang="en-US" sz="2400" dirty="0" smtClean="0"/>
              <a:t>, </a:t>
            </a:r>
            <a:r>
              <a:rPr lang="en-US" altLang="en-US" sz="2400" dirty="0" err="1" smtClean="0"/>
              <a:t>Departament</a:t>
            </a:r>
            <a:r>
              <a:rPr lang="en-US" altLang="en-US" sz="2400" dirty="0" smtClean="0"/>
              <a:t> of </a:t>
            </a:r>
            <a:r>
              <a:rPr lang="az-Latn-AZ" altLang="en-US" sz="2400" dirty="0" smtClean="0"/>
              <a:t>I </a:t>
            </a:r>
            <a:r>
              <a:rPr lang="en-US" altLang="en-US" sz="2400" dirty="0" smtClean="0"/>
              <a:t>Surgical Diseases</a:t>
            </a:r>
            <a:endParaRPr lang="az-Latn-AZ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83632" y="314697"/>
            <a:ext cx="6143668" cy="825860"/>
          </a:xfrm>
        </p:spPr>
        <p:txBody>
          <a:bodyPr>
            <a:normAutofit fontScale="90000"/>
          </a:bodyPr>
          <a:lstStyle/>
          <a:p>
            <a:r>
              <a:rPr lang="az-Latn-AZ" sz="4400" dirty="0"/>
              <a:t/>
            </a:r>
            <a:br>
              <a:rPr lang="az-Latn-AZ" sz="4400" dirty="0"/>
            </a:br>
            <a:r>
              <a:rPr lang="en-US" sz="4800" dirty="0">
                <a:solidFill>
                  <a:schemeClr val="accent1">
                    <a:lumMod val="75000"/>
                  </a:schemeClr>
                </a:solidFill>
              </a:rPr>
              <a:t>Principle</a:t>
            </a:r>
            <a:r>
              <a:rPr lang="ru-RU" sz="4400" dirty="0"/>
              <a:t/>
            </a:r>
            <a:br>
              <a:rPr lang="ru-RU" sz="4400" dirty="0"/>
            </a:b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2276476"/>
            <a:ext cx="8229600" cy="362902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xaminations 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of the stomach and </a:t>
            </a: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duodenum should 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be performed to confirm or exclude, first of all, urgent diseases, and then organic diseases. 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89AC18A7-01A7-E744-9C3D-0FE40803EA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571212" y="142852"/>
            <a:ext cx="262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stomach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en-US" sz="4300" dirty="0" smtClean="0">
                <a:solidFill>
                  <a:schemeClr val="accent1">
                    <a:lumMod val="75000"/>
                  </a:schemeClr>
                </a:solidFill>
              </a:rPr>
              <a:t>Suspicion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52" name="Text Box 24">
            <a:extLst>
              <a:ext uri="{FF2B5EF4-FFF2-40B4-BE49-F238E27FC236}">
                <a16:creationId xmlns:a16="http://schemas.microsoft.com/office/drawing/2014/main" xmlns="" id="{8473E0CB-E7C3-4F09-9E53-19F09C839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968" y="1571613"/>
            <a:ext cx="9144064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If patient has any of the following symptoms we have to suspect diseases of stomach and duodenum </a:t>
            </a: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ru-RU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epigastric pain</a:t>
            </a:r>
            <a:endParaRPr lang="ru-RU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Inflation</a:t>
            </a:r>
          </a:p>
          <a:p>
            <a:pPr marL="914400" lvl="1" indent="-457200">
              <a:buFont typeface="Wingdings" pitchFamily="2" charset="2"/>
              <a:buChar char="ü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nausea</a:t>
            </a:r>
            <a:endParaRPr lang="ru-RU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vomiting</a:t>
            </a:r>
            <a:endParaRPr lang="ru-RU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</a:rPr>
              <a:t>bloody vomiting (hematemesis)</a:t>
            </a:r>
            <a:endParaRPr lang="ru-RU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melena 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E94858DE-62C0-2447-80D9-28724571FB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571212" y="142852"/>
            <a:ext cx="262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stomach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First step examination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587C2CCF-CE4F-1B44-A0B1-CBC8C5FB39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571212" y="142852"/>
            <a:ext cx="262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stomach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83632" y="716345"/>
            <a:ext cx="6868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SUSP</a:t>
            </a:r>
            <a:r>
              <a:rPr lang="en-US" b="1" dirty="0" smtClean="0">
                <a:solidFill>
                  <a:srgbClr val="FF0000"/>
                </a:solidFill>
              </a:rPr>
              <a:t>ISION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OF GASTROINTESTINAL AND </a:t>
            </a:r>
            <a:r>
              <a:rPr lang="en-US" b="1" dirty="0" smtClean="0">
                <a:solidFill>
                  <a:srgbClr val="FF0000"/>
                </a:solidFill>
              </a:rPr>
              <a:t>DUODENUM </a:t>
            </a:r>
            <a:r>
              <a:rPr lang="ru-RU" b="1" dirty="0" smtClean="0">
                <a:solidFill>
                  <a:srgbClr val="FF0000"/>
                </a:solidFill>
              </a:rPr>
              <a:t>DISEASES</a:t>
            </a:r>
            <a:endParaRPr lang="ru-RU" b="1" dirty="0">
              <a:solidFill>
                <a:srgbClr val="FF0000"/>
              </a:solidFill>
            </a:endParaRPr>
          </a:p>
          <a:p>
            <a:pPr algn="ctr"/>
            <a:r>
              <a:rPr lang="ru-RU" dirty="0" err="1"/>
              <a:t>Pain</a:t>
            </a:r>
            <a:r>
              <a:rPr lang="ru-RU" dirty="0"/>
              <a:t>, </a:t>
            </a:r>
            <a:r>
              <a:rPr lang="ru-RU" dirty="0" err="1"/>
              <a:t>nausea</a:t>
            </a:r>
            <a:r>
              <a:rPr lang="ru-RU" dirty="0"/>
              <a:t>, </a:t>
            </a:r>
            <a:r>
              <a:rPr lang="ru-RU" dirty="0" err="1"/>
              <a:t>vomiting</a:t>
            </a:r>
            <a:r>
              <a:rPr lang="ru-RU" dirty="0"/>
              <a:t>, </a:t>
            </a:r>
            <a:r>
              <a:rPr lang="ru-RU" dirty="0" err="1"/>
              <a:t>bloating</a:t>
            </a:r>
            <a:r>
              <a:rPr lang="ru-RU" dirty="0"/>
              <a:t> </a:t>
            </a:r>
            <a:r>
              <a:rPr lang="ru-RU" dirty="0" err="1"/>
              <a:t>and</a:t>
            </a:r>
            <a:r>
              <a:rPr lang="ru-RU" dirty="0"/>
              <a:t> </a:t>
            </a:r>
            <a:r>
              <a:rPr lang="ru-RU" dirty="0" err="1"/>
              <a:t>discomfort</a:t>
            </a:r>
            <a:r>
              <a:rPr lang="ru-RU" dirty="0"/>
              <a:t>, </a:t>
            </a:r>
            <a:r>
              <a:rPr lang="en-US" dirty="0" smtClean="0"/>
              <a:t>heartburn</a:t>
            </a:r>
            <a:r>
              <a:rPr lang="ru-RU" dirty="0" smtClean="0"/>
              <a:t>, </a:t>
            </a:r>
            <a:r>
              <a:rPr lang="ru-RU" dirty="0" err="1"/>
              <a:t>diarrhea</a:t>
            </a:r>
            <a:r>
              <a:rPr lang="ru-RU" dirty="0"/>
              <a:t>,</a:t>
            </a:r>
          </a:p>
          <a:p>
            <a:pPr algn="ctr"/>
            <a:r>
              <a:rPr lang="en-US" dirty="0"/>
              <a:t>b</a:t>
            </a:r>
            <a:r>
              <a:rPr lang="en-US" dirty="0" smtClean="0"/>
              <a:t>lood vomiting</a:t>
            </a:r>
            <a:r>
              <a:rPr lang="ru-RU" dirty="0" smtClean="0"/>
              <a:t>, </a:t>
            </a:r>
            <a:r>
              <a:rPr lang="ru-RU" dirty="0" err="1"/>
              <a:t>melena</a:t>
            </a:r>
            <a:r>
              <a:rPr lang="ru-RU" dirty="0"/>
              <a:t>, </a:t>
            </a:r>
            <a:r>
              <a:rPr lang="ru-RU" dirty="0" err="1"/>
              <a:t>epigastric</a:t>
            </a:r>
            <a:r>
              <a:rPr lang="ru-RU" dirty="0"/>
              <a:t> </a:t>
            </a:r>
            <a:r>
              <a:rPr lang="ru-RU" dirty="0" err="1" smtClean="0"/>
              <a:t>tension</a:t>
            </a:r>
            <a:r>
              <a:rPr lang="en-US" dirty="0" smtClean="0"/>
              <a:t>,</a:t>
            </a:r>
            <a:r>
              <a:rPr lang="ru-RU" dirty="0" smtClean="0"/>
              <a:t> </a:t>
            </a:r>
            <a:r>
              <a:rPr lang="ru-RU" dirty="0" err="1"/>
              <a:t>mass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80000">
            <a:off x="6217995" y="1639675"/>
            <a:ext cx="22021" cy="42117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2783632" y="199537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FIRST STEP </a:t>
            </a:r>
            <a:r>
              <a:rPr lang="ru-RU" b="1" dirty="0" smtClean="0">
                <a:solidFill>
                  <a:srgbClr val="FF0000"/>
                </a:solidFill>
              </a:rPr>
              <a:t>EXAMINATIONS</a:t>
            </a:r>
            <a:endParaRPr lang="ru-RU" b="1" dirty="0">
              <a:solidFill>
                <a:srgbClr val="FF0000"/>
              </a:solidFill>
            </a:endParaRPr>
          </a:p>
          <a:p>
            <a:pPr algn="ctr"/>
            <a:r>
              <a:rPr lang="ru-RU" dirty="0" err="1"/>
              <a:t>Extensive</a:t>
            </a:r>
            <a:r>
              <a:rPr lang="ru-RU" dirty="0"/>
              <a:t> </a:t>
            </a:r>
            <a:r>
              <a:rPr lang="ru-RU" dirty="0" err="1"/>
              <a:t>clinical</a:t>
            </a:r>
            <a:r>
              <a:rPr lang="ru-RU" dirty="0"/>
              <a:t> </a:t>
            </a:r>
            <a:r>
              <a:rPr lang="ru-RU" dirty="0" err="1"/>
              <a:t>examination</a:t>
            </a:r>
            <a:r>
              <a:rPr lang="ru-RU" dirty="0"/>
              <a:t>, USM, </a:t>
            </a:r>
            <a:r>
              <a:rPr lang="ru-RU" dirty="0" err="1"/>
              <a:t>Endoscopy</a:t>
            </a:r>
            <a:r>
              <a:rPr lang="ru-RU" dirty="0"/>
              <a:t>, </a:t>
            </a:r>
            <a:r>
              <a:rPr lang="ru-RU" dirty="0" err="1"/>
              <a:t>Hemogram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0036" y="3091040"/>
            <a:ext cx="2864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diagnosis</a:t>
            </a:r>
            <a:r>
              <a:rPr lang="ru-RU" dirty="0"/>
              <a:t> </a:t>
            </a:r>
            <a:r>
              <a:rPr lang="ru-RU" dirty="0" err="1"/>
              <a:t>becomes</a:t>
            </a:r>
            <a:r>
              <a:rPr lang="ru-RU" dirty="0"/>
              <a:t> </a:t>
            </a:r>
            <a:r>
              <a:rPr lang="ru-RU" dirty="0" err="1"/>
              <a:t>clear</a:t>
            </a:r>
            <a:endParaRPr lang="ru-RU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711624" y="2664174"/>
            <a:ext cx="1872208" cy="18876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3109095" y="2952540"/>
            <a:ext cx="27269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diagnosis</a:t>
            </a:r>
            <a:r>
              <a:rPr lang="ru-RU" dirty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 smtClean="0"/>
              <a:t>confirmed</a:t>
            </a:r>
            <a:r>
              <a:rPr lang="ru-RU" dirty="0" smtClean="0"/>
              <a:t>,</a:t>
            </a:r>
            <a:endParaRPr lang="en-US" dirty="0" smtClean="0"/>
          </a:p>
          <a:p>
            <a:r>
              <a:rPr lang="ru-RU" dirty="0" err="1" smtClean="0"/>
              <a:t>but</a:t>
            </a:r>
            <a:r>
              <a:rPr lang="ru-RU" dirty="0" smtClean="0"/>
              <a:t>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stage</a:t>
            </a:r>
            <a:r>
              <a:rPr lang="ru-RU" dirty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/>
              <a:t>not</a:t>
            </a:r>
            <a:r>
              <a:rPr lang="ru-RU" dirty="0"/>
              <a:t> </a:t>
            </a:r>
            <a:r>
              <a:rPr lang="ru-RU" dirty="0" err="1"/>
              <a:t>clear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831632" y="2930068"/>
            <a:ext cx="26786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There</a:t>
            </a:r>
            <a:r>
              <a:rPr lang="ru-RU" dirty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/>
              <a:t>an</a:t>
            </a:r>
            <a:r>
              <a:rPr lang="ru-RU" dirty="0"/>
              <a:t> </a:t>
            </a:r>
            <a:r>
              <a:rPr lang="ru-RU" dirty="0" err="1"/>
              <a:t>organic</a:t>
            </a:r>
            <a:r>
              <a:rPr lang="ru-RU" dirty="0"/>
              <a:t> </a:t>
            </a:r>
            <a:r>
              <a:rPr lang="ru-RU" dirty="0" err="1" smtClean="0"/>
              <a:t>change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 err="1"/>
              <a:t>but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nature</a:t>
            </a:r>
            <a:r>
              <a:rPr lang="ru-RU" dirty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/>
              <a:t>not</a:t>
            </a:r>
            <a:r>
              <a:rPr lang="ru-RU" dirty="0"/>
              <a:t> </a:t>
            </a:r>
            <a:r>
              <a:rPr lang="ru-RU" dirty="0" err="1"/>
              <a:t>clear</a:t>
            </a:r>
            <a:endParaRPr lang="ru-RU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4943872" y="2664174"/>
            <a:ext cx="0" cy="28836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14" idx="0"/>
          </p:cNvCxnSpPr>
          <p:nvPr/>
        </p:nvCxnSpPr>
        <p:spPr>
          <a:xfrm>
            <a:off x="7170941" y="2664174"/>
            <a:ext cx="0" cy="2658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8879632" y="2928209"/>
            <a:ext cx="28743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There</a:t>
            </a:r>
            <a:r>
              <a:rPr lang="ru-RU" dirty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/>
              <a:t>no</a:t>
            </a:r>
            <a:r>
              <a:rPr lang="ru-RU" dirty="0"/>
              <a:t> </a:t>
            </a:r>
            <a:r>
              <a:rPr lang="ru-RU" dirty="0" err="1"/>
              <a:t>organic</a:t>
            </a:r>
            <a:r>
              <a:rPr lang="ru-RU" dirty="0"/>
              <a:t> </a:t>
            </a:r>
            <a:r>
              <a:rPr lang="ru-RU" dirty="0" err="1" smtClean="0"/>
              <a:t>change</a:t>
            </a:r>
            <a:r>
              <a:rPr lang="ru-RU" dirty="0" smtClean="0"/>
              <a:t>,</a:t>
            </a:r>
            <a:endParaRPr lang="en-US" dirty="0" smtClean="0"/>
          </a:p>
          <a:p>
            <a:r>
              <a:rPr lang="ru-RU" dirty="0" err="1" smtClean="0"/>
              <a:t>but</a:t>
            </a:r>
            <a:r>
              <a:rPr lang="ru-RU" dirty="0" smtClean="0"/>
              <a:t> </a:t>
            </a:r>
            <a:r>
              <a:rPr lang="ru-RU" dirty="0" err="1"/>
              <a:t>there</a:t>
            </a:r>
            <a:r>
              <a:rPr lang="ru-RU" dirty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/>
              <a:t>clinical</a:t>
            </a:r>
            <a:r>
              <a:rPr lang="ru-RU" dirty="0"/>
              <a:t> </a:t>
            </a:r>
            <a:r>
              <a:rPr lang="ru-RU" dirty="0" err="1"/>
              <a:t>suspicion</a:t>
            </a:r>
            <a:endParaRPr lang="ru-RU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7968208" y="2664174"/>
            <a:ext cx="2160240" cy="2658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100036" y="361675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Emergency</a:t>
            </a:r>
            <a:r>
              <a:rPr lang="ru-RU" dirty="0"/>
              <a:t> </a:t>
            </a:r>
            <a:r>
              <a:rPr lang="ru-RU" dirty="0" err="1" smtClean="0"/>
              <a:t>diseases</a:t>
            </a: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 smtClean="0"/>
              <a:t>Acute</a:t>
            </a:r>
            <a:r>
              <a:rPr lang="ru-RU" dirty="0" smtClean="0"/>
              <a:t> </a:t>
            </a:r>
            <a:r>
              <a:rPr lang="ru-RU" dirty="0" err="1" smtClean="0"/>
              <a:t>gastritis</a:t>
            </a: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 smtClean="0"/>
              <a:t>Bacterial</a:t>
            </a:r>
            <a:r>
              <a:rPr lang="ru-RU" dirty="0" smtClean="0"/>
              <a:t> </a:t>
            </a:r>
            <a:r>
              <a:rPr lang="ru-RU" dirty="0" err="1" smtClean="0"/>
              <a:t>gastritis</a:t>
            </a: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 smtClean="0"/>
              <a:t>Reflux</a:t>
            </a:r>
            <a:r>
              <a:rPr lang="ru-RU" dirty="0" smtClean="0"/>
              <a:t> </a:t>
            </a:r>
            <a:r>
              <a:rPr lang="ru-RU" dirty="0" err="1" smtClean="0"/>
              <a:t>gastritis</a:t>
            </a: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 smtClean="0"/>
              <a:t>Duodenitis</a:t>
            </a: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/>
              <a:t>Ulcer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 smtClean="0"/>
              <a:t>Mallori</a:t>
            </a:r>
            <a:r>
              <a:rPr lang="ru-RU" dirty="0" smtClean="0"/>
              <a:t> – </a:t>
            </a:r>
            <a:r>
              <a:rPr lang="ru-RU" dirty="0" err="1" smtClean="0"/>
              <a:t>Weiss</a:t>
            </a: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 smtClean="0"/>
              <a:t>other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766064" y="482405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SECOND </a:t>
            </a:r>
            <a:r>
              <a:rPr lang="ru-RU" b="1" dirty="0" smtClean="0">
                <a:solidFill>
                  <a:srgbClr val="FF0000"/>
                </a:solidFill>
              </a:rPr>
              <a:t>STE</a:t>
            </a:r>
            <a:r>
              <a:rPr lang="en-US" b="1" dirty="0" smtClean="0">
                <a:solidFill>
                  <a:srgbClr val="FF0000"/>
                </a:solidFill>
              </a:rPr>
              <a:t>P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EXAMINATIONS</a:t>
            </a:r>
          </a:p>
          <a:p>
            <a:endParaRPr lang="ru-RU" dirty="0"/>
          </a:p>
          <a:p>
            <a:r>
              <a:rPr lang="ru-RU" dirty="0"/>
              <a:t>CT, </a:t>
            </a:r>
            <a:r>
              <a:rPr lang="ru-RU" dirty="0" err="1"/>
              <a:t>EndoUSM</a:t>
            </a:r>
            <a:r>
              <a:rPr lang="ru-RU" dirty="0"/>
              <a:t>, MRI, PET, </a:t>
            </a:r>
            <a:r>
              <a:rPr lang="ru-RU" dirty="0" err="1"/>
              <a:t>Biochemistry</a:t>
            </a:r>
            <a:r>
              <a:rPr lang="ru-RU" dirty="0"/>
              <a:t>, </a:t>
            </a:r>
            <a:r>
              <a:rPr lang="ru-RU" dirty="0" err="1"/>
              <a:t>Functional</a:t>
            </a:r>
            <a:r>
              <a:rPr lang="ru-RU" dirty="0"/>
              <a:t> </a:t>
            </a:r>
            <a:r>
              <a:rPr lang="ru-RU" dirty="0" err="1"/>
              <a:t>Examinations</a:t>
            </a:r>
            <a:endParaRPr lang="ru-RU" dirty="0"/>
          </a:p>
        </p:txBody>
      </p:sp>
      <p:sp>
        <p:nvSpPr>
          <p:cNvPr id="29" name="Левая фигурная скобка 28"/>
          <p:cNvSpPr/>
          <p:nvPr/>
        </p:nvSpPr>
        <p:spPr>
          <a:xfrm rot="-5400000">
            <a:off x="7193053" y="948655"/>
            <a:ext cx="471295" cy="59458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xmlns="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</a:rPr>
              <a:t>Second step examination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21DE0C98-8B0F-7149-A2D5-89A7D906AF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571212" y="142852"/>
            <a:ext cx="2620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600" dirty="0" smtClean="0">
                <a:solidFill>
                  <a:schemeClr val="accent1">
                    <a:lumMod val="75000"/>
                  </a:schemeClr>
                </a:solidFill>
              </a:rPr>
              <a:t>Diagnostic approach to surgical diseases of stomach</a:t>
            </a:r>
            <a:endParaRPr lang="ru-RU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57065" y="90872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SECOND STAGE EXAMINATIONS</a:t>
            </a:r>
          </a:p>
          <a:p>
            <a:pPr algn="ctr"/>
            <a:r>
              <a:rPr lang="ru-RU" dirty="0"/>
              <a:t>CT, </a:t>
            </a:r>
            <a:r>
              <a:rPr lang="ru-RU" dirty="0" err="1"/>
              <a:t>EndoUSM</a:t>
            </a:r>
            <a:r>
              <a:rPr lang="ru-RU" dirty="0"/>
              <a:t>, MRI, PET, </a:t>
            </a:r>
            <a:r>
              <a:rPr lang="ru-RU" dirty="0" err="1"/>
              <a:t>Biochemistry</a:t>
            </a:r>
            <a:r>
              <a:rPr lang="ru-RU" dirty="0"/>
              <a:t>, </a:t>
            </a:r>
            <a:r>
              <a:rPr lang="ru-RU" dirty="0" err="1"/>
              <a:t>Functional</a:t>
            </a:r>
            <a:r>
              <a:rPr lang="ru-RU" dirty="0"/>
              <a:t> </a:t>
            </a:r>
            <a:r>
              <a:rPr lang="ru-RU" dirty="0" err="1"/>
              <a:t>Examinations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55440" y="1988840"/>
            <a:ext cx="667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/>
              <a:t>C</a:t>
            </a:r>
            <a:r>
              <a:rPr lang="ru-RU" b="1" dirty="0" err="1" smtClean="0"/>
              <a:t>lear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1384" y="2985599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Cancer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Lymphoma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Perforation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Penetration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Stenosis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Diverticulum</a:t>
            </a: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/>
              <a:t>GIST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/>
              <a:t>other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847528" y="1555051"/>
            <a:ext cx="3024336" cy="4337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4836980" y="1988840"/>
            <a:ext cx="1422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/>
              <a:t>It</a:t>
            </a:r>
            <a:r>
              <a:rPr lang="ru-RU" b="1" dirty="0"/>
              <a:t> </a:t>
            </a:r>
            <a:r>
              <a:rPr lang="ru-RU" b="1" dirty="0" err="1"/>
              <a:t>is</a:t>
            </a:r>
            <a:r>
              <a:rPr lang="ru-RU" b="1" dirty="0"/>
              <a:t> </a:t>
            </a:r>
            <a:r>
              <a:rPr lang="ru-RU" b="1" dirty="0" err="1"/>
              <a:t>not</a:t>
            </a:r>
            <a:r>
              <a:rPr lang="ru-RU" b="1" dirty="0"/>
              <a:t> </a:t>
            </a:r>
            <a:r>
              <a:rPr lang="ru-RU" b="1" dirty="0" err="1"/>
              <a:t>clear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256240" y="197097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err="1"/>
              <a:t>Organic</a:t>
            </a:r>
            <a:r>
              <a:rPr lang="ru-RU" b="1" dirty="0"/>
              <a:t> </a:t>
            </a:r>
            <a:r>
              <a:rPr lang="ru-RU" b="1" dirty="0" err="1"/>
              <a:t>and</a:t>
            </a:r>
            <a:r>
              <a:rPr lang="ru-RU" b="1" dirty="0"/>
              <a:t> </a:t>
            </a:r>
            <a:r>
              <a:rPr lang="ru-RU" b="1" dirty="0" err="1"/>
              <a:t>functional</a:t>
            </a:r>
            <a:endParaRPr lang="ru-RU" b="1" dirty="0"/>
          </a:p>
          <a:p>
            <a:r>
              <a:rPr lang="ru-RU" b="1" dirty="0" err="1"/>
              <a:t>no</a:t>
            </a:r>
            <a:r>
              <a:rPr lang="ru-RU" b="1" dirty="0"/>
              <a:t> </a:t>
            </a:r>
            <a:r>
              <a:rPr lang="ru-RU" b="1" dirty="0" err="1"/>
              <a:t>change</a:t>
            </a:r>
            <a:endParaRPr lang="ru-RU" b="1" dirty="0"/>
          </a:p>
        </p:txBody>
      </p:sp>
      <p:cxnSp>
        <p:nvCxnSpPr>
          <p:cNvPr id="13" name="Прямая со стрелкой 12"/>
          <p:cNvCxnSpPr>
            <a:endCxn id="10" idx="0"/>
          </p:cNvCxnSpPr>
          <p:nvPr/>
        </p:nvCxnSpPr>
        <p:spPr>
          <a:xfrm>
            <a:off x="5548072" y="1555051"/>
            <a:ext cx="0" cy="4337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7320136" y="1598313"/>
            <a:ext cx="1812980" cy="3726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8256240" y="3514932"/>
            <a:ext cx="2167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/>
              <a:t>Find another disease</a:t>
            </a:r>
            <a:endParaRPr lang="ru-RU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500072" y="312135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THIRD </a:t>
            </a:r>
            <a:r>
              <a:rPr lang="en-US" b="1" dirty="0" smtClean="0">
                <a:solidFill>
                  <a:srgbClr val="FF0000"/>
                </a:solidFill>
              </a:rPr>
              <a:t>STEP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EXAMINATIONS</a:t>
            </a:r>
          </a:p>
          <a:p>
            <a:pPr algn="ctr"/>
            <a:r>
              <a:rPr lang="ru-RU" dirty="0" err="1"/>
              <a:t>Laparoscopy</a:t>
            </a:r>
            <a:endParaRPr lang="ru-RU" dirty="0"/>
          </a:p>
          <a:p>
            <a:pPr algn="ctr"/>
            <a:r>
              <a:rPr lang="en-US" dirty="0" err="1" smtClean="0"/>
              <a:t>L</a:t>
            </a:r>
            <a:r>
              <a:rPr lang="ru-RU" dirty="0" err="1" smtClean="0"/>
              <a:t>aparotomy</a:t>
            </a:r>
            <a:endParaRPr lang="ru-RU" dirty="0"/>
          </a:p>
        </p:txBody>
      </p:sp>
      <p:cxnSp>
        <p:nvCxnSpPr>
          <p:cNvPr id="20" name="Прямая со стрелкой 19"/>
          <p:cNvCxnSpPr>
            <a:stCxn id="10" idx="2"/>
          </p:cNvCxnSpPr>
          <p:nvPr/>
        </p:nvCxnSpPr>
        <p:spPr>
          <a:xfrm>
            <a:off x="5548072" y="2358172"/>
            <a:ext cx="0" cy="45242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4" idx="2"/>
          </p:cNvCxnSpPr>
          <p:nvPr/>
        </p:nvCxnSpPr>
        <p:spPr>
          <a:xfrm>
            <a:off x="1389025" y="2358172"/>
            <a:ext cx="0" cy="53235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9133116" y="2708920"/>
            <a:ext cx="0" cy="64558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1819</TotalTime>
  <Words>297</Words>
  <Application>Microsoft Office PowerPoint</Application>
  <PresentationFormat>Произвольный</PresentationFormat>
  <Paragraphs>67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Praktiki dərs şablonu 1</vt:lpstr>
      <vt:lpstr>Diagnostic approach to surgical diseases of stomach</vt:lpstr>
      <vt:lpstr> Principle </vt:lpstr>
      <vt:lpstr>Suspicion</vt:lpstr>
      <vt:lpstr>First step examination</vt:lpstr>
      <vt:lpstr>Second step examination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158</cp:revision>
  <dcterms:created xsi:type="dcterms:W3CDTF">2001-04-16T20:54:45Z</dcterms:created>
  <dcterms:modified xsi:type="dcterms:W3CDTF">2020-11-04T16:24:21Z</dcterms:modified>
</cp:coreProperties>
</file>