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27"/>
  </p:notesMasterIdLst>
  <p:handoutMasterIdLst>
    <p:handoutMasterId r:id="rId28"/>
  </p:handoutMasterIdLst>
  <p:sldIdLst>
    <p:sldId id="284" r:id="rId2"/>
    <p:sldId id="344" r:id="rId3"/>
    <p:sldId id="313" r:id="rId4"/>
    <p:sldId id="352" r:id="rId5"/>
    <p:sldId id="317" r:id="rId6"/>
    <p:sldId id="318" r:id="rId7"/>
    <p:sldId id="349" r:id="rId8"/>
    <p:sldId id="353" r:id="rId9"/>
    <p:sldId id="354" r:id="rId10"/>
    <p:sldId id="333" r:id="rId11"/>
    <p:sldId id="322" r:id="rId12"/>
    <p:sldId id="355" r:id="rId13"/>
    <p:sldId id="336" r:id="rId14"/>
    <p:sldId id="337" r:id="rId15"/>
    <p:sldId id="350" r:id="rId16"/>
    <p:sldId id="332" r:id="rId17"/>
    <p:sldId id="335" r:id="rId18"/>
    <p:sldId id="325" r:id="rId19"/>
    <p:sldId id="339" r:id="rId20"/>
    <p:sldId id="340" r:id="rId21"/>
    <p:sldId id="345" r:id="rId22"/>
    <p:sldId id="341" r:id="rId23"/>
    <p:sldId id="342" r:id="rId24"/>
    <p:sldId id="351" r:id="rId25"/>
    <p:sldId id="346" r:id="rId26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C3308"/>
    <a:srgbClr val="CC0066"/>
    <a:srgbClr val="990033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6374" autoAdjust="0"/>
    <p:restoredTop sz="92687" autoAdjust="0"/>
  </p:normalViewPr>
  <p:slideViewPr>
    <p:cSldViewPr>
      <p:cViewPr varScale="1">
        <p:scale>
          <a:sx n="50" d="100"/>
          <a:sy n="50" d="100"/>
        </p:scale>
        <p:origin x="-1085" y="-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xmlns="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xmlns="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xmlns="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xmlns="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xmlns="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xmlns="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xmlns="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xmlns="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az-Latn-AZ" sz="1200" dirty="0">
                <a:solidFill>
                  <a:srgbClr val="FF0000"/>
                </a:solidFill>
              </a:rPr>
              <a:t>Dalaqdan 1 dəqiqədə təxminən 300 ml qan keçir</a:t>
            </a:r>
          </a:p>
          <a:p>
            <a:pPr algn="just"/>
            <a:r>
              <a:rPr lang="az-Latn-AZ" sz="1200" b="1" dirty="0">
                <a:solidFill>
                  <a:srgbClr val="FF0000"/>
                </a:solidFill>
              </a:rPr>
              <a:t>Dalağın arterial təchizatı dalaq arteriyasından və kiçik mədə arteriyasından alınır.</a:t>
            </a:r>
          </a:p>
          <a:p>
            <a:pPr algn="just"/>
            <a:r>
              <a:rPr lang="az-Latn-AZ" b="1" dirty="0">
                <a:solidFill>
                  <a:srgbClr val="FF0000"/>
                </a:solidFill>
              </a:rPr>
              <a:t>Dalaq arteriyası günəş kötüyünün şaxəsidir</a:t>
            </a:r>
          </a:p>
          <a:p>
            <a:pPr algn="just"/>
            <a:r>
              <a:rPr lang="az-Latn-AZ" sz="2400" b="1" dirty="0">
                <a:solidFill>
                  <a:schemeClr val="accent1"/>
                </a:solidFill>
              </a:rPr>
              <a:t>Venoz qan axını dalaq venası ilə həyata keçirilir. </a:t>
            </a:r>
          </a:p>
          <a:p>
            <a:pPr algn="just"/>
            <a:r>
              <a:rPr lang="az-Latn-AZ" b="1" dirty="0">
                <a:solidFill>
                  <a:schemeClr val="accent1"/>
                </a:solidFill>
              </a:rPr>
              <a:t>Dalaq venası yuxarı çöz venası ilə birləşərək qapı venasını əmələ gətirir.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835465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xmlns="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xmlns="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xmlns="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40024" y="1797844"/>
            <a:ext cx="7772400" cy="1470025"/>
          </a:xfrm>
        </p:spPr>
        <p:txBody>
          <a:bodyPr/>
          <a:lstStyle/>
          <a:p>
            <a:r>
              <a:rPr lang="az-Latn-AZ" altLang="en-US" sz="8000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xmlns="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95600" y="3356992"/>
            <a:ext cx="6400800" cy="244827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800" dirty="0"/>
              <a:t>assistant professor</a:t>
            </a:r>
          </a:p>
          <a:p>
            <a:pPr>
              <a:lnSpc>
                <a:spcPct val="80000"/>
              </a:lnSpc>
            </a:pPr>
            <a:r>
              <a:rPr lang="az-Latn-AZ" altLang="en-US" sz="2800" dirty="0"/>
              <a:t>Tarverdi Mirzali oglu RZAYEV,</a:t>
            </a:r>
          </a:p>
          <a:p>
            <a:pPr>
              <a:lnSpc>
                <a:spcPct val="80000"/>
              </a:lnSpc>
            </a:pPr>
            <a:r>
              <a:rPr lang="az-Latn-AZ" altLang="en-US" sz="2800" dirty="0"/>
              <a:t>ATU, </a:t>
            </a:r>
            <a:r>
              <a:rPr lang="az-Latn-AZ" altLang="en-US" sz="2800" dirty="0" smtClean="0"/>
              <a:t>Department </a:t>
            </a:r>
            <a:r>
              <a:rPr lang="az-Latn-AZ" altLang="en-US" sz="2800" dirty="0"/>
              <a:t>of Surgical </a:t>
            </a:r>
            <a:r>
              <a:rPr lang="az-Latn-AZ" altLang="en-US" sz="2800" dirty="0" smtClean="0"/>
              <a:t>Diseases</a:t>
            </a:r>
            <a:r>
              <a:rPr lang="en-US" altLang="en-US" sz="2800" dirty="0" smtClean="0"/>
              <a:t> </a:t>
            </a:r>
            <a:r>
              <a:rPr lang="az-Latn-AZ" altLang="en-US" sz="2800" dirty="0" smtClean="0"/>
              <a:t>I </a:t>
            </a:r>
            <a:endParaRPr lang="az-Latn-AZ" altLang="en-US" sz="2800" dirty="0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305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xmlns="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84088" y="80391"/>
            <a:ext cx="4259039" cy="685800"/>
          </a:xfrm>
        </p:spPr>
        <p:txBody>
          <a:bodyPr/>
          <a:lstStyle/>
          <a:p>
            <a:r>
              <a:rPr lang="az-Latn-AZ" altLang="en-US" dirty="0">
                <a:solidFill>
                  <a:schemeClr val="accent1"/>
                </a:solidFill>
              </a:rPr>
              <a:t>Anatomy</a:t>
            </a:r>
            <a:endParaRPr lang="en-US" altLang="en-US" dirty="0">
              <a:solidFill>
                <a:schemeClr val="accent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305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pic>
        <p:nvPicPr>
          <p:cNvPr id="7" name="Picture 2" descr="C:\Users\Tarverdi\Desktop\Dalaq shekil\Splenic anatomiy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5400" y="880697"/>
            <a:ext cx="7632848" cy="5500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t.rzayev\Pictures\2018-12-27\Dalaq anatomiya 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00256" y="1887489"/>
            <a:ext cx="3637081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431602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7757" y="357592"/>
            <a:ext cx="6076051" cy="611546"/>
          </a:xfrm>
        </p:spPr>
        <p:txBody>
          <a:bodyPr/>
          <a:lstStyle/>
          <a:p>
            <a:r>
              <a:rPr lang="az-Latn-AZ" dirty="0">
                <a:solidFill>
                  <a:schemeClr val="accent1"/>
                </a:solidFill>
              </a:rPr>
              <a:t>Physiology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305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576354" y="2852936"/>
            <a:ext cx="867214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4400" b="1" dirty="0">
                <a:solidFill>
                  <a:srgbClr val="4472C4">
                    <a:lumMod val="75000"/>
                  </a:srgbClr>
                </a:solidFill>
              </a:rPr>
              <a:t> </a:t>
            </a:r>
            <a:endParaRPr lang="az-Latn-AZ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70844" y="1412776"/>
            <a:ext cx="4520914" cy="144016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3200" b="1" dirty="0">
                <a:solidFill>
                  <a:schemeClr val="accent1">
                    <a:lumMod val="75000"/>
                  </a:schemeClr>
                </a:solidFill>
              </a:rPr>
              <a:t>Cleaning-filter function</a:t>
            </a:r>
            <a:endParaRPr lang="az-Latn-AZ" sz="32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44204" y="5087404"/>
            <a:ext cx="4520914" cy="136815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z-Latn-AZ" sz="3600" b="1" dirty="0">
                <a:solidFill>
                  <a:srgbClr val="4472C4">
                    <a:lumMod val="75000"/>
                  </a:srgbClr>
                </a:solidFill>
              </a:rPr>
              <a:t>Storage </a:t>
            </a:r>
            <a:r>
              <a:rPr lang="az-Latn-AZ" sz="3600" b="1" dirty="0" smtClean="0">
                <a:solidFill>
                  <a:srgbClr val="4472C4">
                    <a:lumMod val="75000"/>
                  </a:srgbClr>
                </a:solidFill>
              </a:rPr>
              <a:t>function</a:t>
            </a:r>
            <a:endParaRPr lang="az-Latn-AZ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70844" y="3068960"/>
            <a:ext cx="4520914" cy="185827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rgbClr val="4472C4">
                    <a:lumMod val="75000"/>
                  </a:srgbClr>
                </a:solidFill>
              </a:rPr>
              <a:t>Immune function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4472C4">
                    <a:lumMod val="75000"/>
                  </a:srgbClr>
                </a:solidFill>
              </a:rPr>
              <a:t>Synthesis of </a:t>
            </a:r>
            <a:r>
              <a:rPr lang="en-US" sz="2400" b="1" dirty="0" err="1">
                <a:solidFill>
                  <a:srgbClr val="4472C4">
                    <a:lumMod val="75000"/>
                  </a:srgbClr>
                </a:solidFill>
              </a:rPr>
              <a:t>opsonins</a:t>
            </a:r>
            <a:endParaRPr lang="en-US" sz="2400" b="1" dirty="0">
              <a:solidFill>
                <a:srgbClr val="4472C4">
                  <a:lumMod val="75000"/>
                </a:srgb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4472C4">
                    <a:lumMod val="75000"/>
                  </a:srgbClr>
                </a:solidFill>
              </a:rPr>
              <a:t>Synthesis of antibodies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4472C4">
                    <a:lumMod val="75000"/>
                  </a:srgbClr>
                </a:solidFill>
              </a:rPr>
              <a:t>Phytocytosis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Tarverdi\Desktop\Dalaq shekil\Splen phisiolog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11130" y="1806600"/>
            <a:ext cx="6435711" cy="396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343130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4669813" y="759241"/>
            <a:ext cx="286334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az-Latn-AZ" altLang="en-US" sz="2000" b="1" dirty="0">
                <a:solidFill>
                  <a:srgbClr val="0070C0"/>
                </a:solidFill>
                <a:latin typeface="Calibri" panose="020F0502020204030204" pitchFamily="34" charset="0"/>
              </a:rPr>
              <a:t>suspected spleen disease</a:t>
            </a:r>
            <a:endParaRPr lang="en-US" altLang="en-US" sz="20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2CBD828-BC7C-4D4A-AFBF-C5D6AB5269D5}"/>
              </a:ext>
            </a:extLst>
          </p:cNvPr>
          <p:cNvSpPr txBox="1"/>
          <p:nvPr/>
        </p:nvSpPr>
        <p:spPr>
          <a:xfrm>
            <a:off x="4481825" y="1428722"/>
            <a:ext cx="3239324" cy="817245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>
              <a:defRPr/>
            </a:pPr>
            <a:r>
              <a:rPr lang="az-Latn-AZ" sz="2400" dirty="0"/>
              <a:t>First stage </a:t>
            </a:r>
            <a:r>
              <a:rPr lang="az-Latn-AZ" sz="2400" dirty="0" smtClean="0"/>
              <a:t>examinations</a:t>
            </a:r>
            <a:endParaRPr lang="en-US" sz="2400" dirty="0" smtClean="0"/>
          </a:p>
          <a:p>
            <a:pPr algn="ctr">
              <a:defRPr/>
            </a:pPr>
            <a:r>
              <a:rPr lang="az-Latn-AZ" dirty="0"/>
              <a:t>Clinical, </a:t>
            </a:r>
            <a:r>
              <a:rPr lang="az-Latn-AZ" dirty="0" smtClean="0"/>
              <a:t>hem</a:t>
            </a:r>
            <a:r>
              <a:rPr lang="en-US" dirty="0" smtClean="0"/>
              <a:t>o</a:t>
            </a:r>
            <a:r>
              <a:rPr lang="az-Latn-AZ" dirty="0" smtClean="0"/>
              <a:t>gram</a:t>
            </a:r>
            <a:r>
              <a:rPr lang="az-Latn-AZ" dirty="0"/>
              <a:t>, </a:t>
            </a:r>
            <a:r>
              <a:rPr lang="az-Latn-AZ" dirty="0" smtClean="0"/>
              <a:t>US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A92393A-D369-41D0-BE40-2E0179C44FF6}"/>
              </a:ext>
            </a:extLst>
          </p:cNvPr>
          <p:cNvSpPr txBox="1"/>
          <p:nvPr/>
        </p:nvSpPr>
        <p:spPr>
          <a:xfrm>
            <a:off x="1441978" y="1016001"/>
            <a:ext cx="2569109" cy="1464231"/>
          </a:xfrm>
          <a:prstGeom prst="roundRect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1" dirty="0"/>
              <a:t>Emergency illness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 smtClean="0"/>
              <a:t>Spleen </a:t>
            </a:r>
            <a:r>
              <a:rPr lang="en-US" sz="1600" b="1" dirty="0"/>
              <a:t>trauma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/>
              <a:t>Spontaneous explosion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/>
              <a:t>Spleen abs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/>
              <a:t>other</a:t>
            </a:r>
          </a:p>
        </p:txBody>
      </p:sp>
      <p:sp>
        <p:nvSpPr>
          <p:cNvPr id="3077" name="TextBox 4"/>
          <p:cNvSpPr txBox="1">
            <a:spLocks noChangeArrowheads="1"/>
          </p:cNvSpPr>
          <p:nvPr/>
        </p:nvSpPr>
        <p:spPr bwMode="auto">
          <a:xfrm>
            <a:off x="1793085" y="2998788"/>
            <a:ext cx="160813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az-Latn-AZ" altLang="en-US" sz="1800" dirty="0"/>
              <a:t>Diffuse</a:t>
            </a:r>
          </a:p>
          <a:p>
            <a:pPr algn="ctr">
              <a:spcBef>
                <a:spcPct val="0"/>
              </a:spcBef>
              <a:buNone/>
            </a:pPr>
            <a:r>
              <a:rPr lang="az-Latn-AZ" altLang="en-US" sz="1800" dirty="0"/>
              <a:t>splenomegaly</a:t>
            </a:r>
            <a:endParaRPr lang="en-US" altLang="en-US" sz="1800" dirty="0"/>
          </a:p>
        </p:txBody>
      </p:sp>
      <p:sp>
        <p:nvSpPr>
          <p:cNvPr id="3078" name="TextBox 5"/>
          <p:cNvSpPr txBox="1">
            <a:spLocks noChangeArrowheads="1"/>
          </p:cNvSpPr>
          <p:nvPr/>
        </p:nvSpPr>
        <p:spPr bwMode="auto">
          <a:xfrm>
            <a:off x="3746368" y="2998788"/>
            <a:ext cx="97975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Spleen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Lesions</a:t>
            </a:r>
            <a:endParaRPr lang="en-US" altLang="en-US" sz="1800" dirty="0"/>
          </a:p>
        </p:txBody>
      </p:sp>
      <p:sp>
        <p:nvSpPr>
          <p:cNvPr id="3079" name="TextBox 6"/>
          <p:cNvSpPr txBox="1">
            <a:spLocks noChangeArrowheads="1"/>
          </p:cNvSpPr>
          <p:nvPr/>
        </p:nvSpPr>
        <p:spPr bwMode="auto">
          <a:xfrm>
            <a:off x="6819901" y="2998788"/>
            <a:ext cx="165576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US" altLang="en-US" sz="1800" dirty="0"/>
              <a:t>The spleen is normal, there is </a:t>
            </a:r>
            <a:r>
              <a:rPr lang="en-US" altLang="en-US" sz="1800" dirty="0" err="1"/>
              <a:t>cytopenia</a:t>
            </a:r>
            <a:endParaRPr lang="en-US" altLang="en-US" sz="1800" dirty="0"/>
          </a:p>
        </p:txBody>
      </p:sp>
      <p:sp>
        <p:nvSpPr>
          <p:cNvPr id="3080" name="TextBox 7"/>
          <p:cNvSpPr txBox="1">
            <a:spLocks noChangeArrowheads="1"/>
          </p:cNvSpPr>
          <p:nvPr/>
        </p:nvSpPr>
        <p:spPr bwMode="auto">
          <a:xfrm>
            <a:off x="5173664" y="2998788"/>
            <a:ext cx="16970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US" altLang="en-US" sz="1800" dirty="0"/>
              <a:t>The </a:t>
            </a:r>
            <a:r>
              <a:rPr lang="en-US" altLang="en-US" sz="1800" dirty="0" smtClean="0"/>
              <a:t>spleen </a:t>
            </a:r>
            <a:r>
              <a:rPr lang="en-US" altLang="en-US" sz="1800" dirty="0"/>
              <a:t>is out of place</a:t>
            </a:r>
          </a:p>
        </p:txBody>
      </p:sp>
      <p:sp>
        <p:nvSpPr>
          <p:cNvPr id="3081" name="TextBox 8"/>
          <p:cNvSpPr txBox="1">
            <a:spLocks noChangeArrowheads="1"/>
          </p:cNvSpPr>
          <p:nvPr/>
        </p:nvSpPr>
        <p:spPr bwMode="auto">
          <a:xfrm>
            <a:off x="8615363" y="2998788"/>
            <a:ext cx="197961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US" altLang="en-US" sz="1800" dirty="0"/>
              <a:t>The spleen is normal, there is no </a:t>
            </a:r>
            <a:r>
              <a:rPr lang="en-US" altLang="en-US" sz="1800" dirty="0" err="1"/>
              <a:t>cytopenia</a:t>
            </a:r>
            <a:endParaRPr lang="en-US" altLang="en-US" sz="18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BE5D5ED-EB20-4DFD-98D0-765FE6D41023}"/>
              </a:ext>
            </a:extLst>
          </p:cNvPr>
          <p:cNvSpPr txBox="1"/>
          <p:nvPr/>
        </p:nvSpPr>
        <p:spPr>
          <a:xfrm>
            <a:off x="3359150" y="4535489"/>
            <a:ext cx="1157825" cy="408623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b="1" dirty="0" smtClean="0">
                <a:solidFill>
                  <a:schemeClr val="bg1"/>
                </a:solidFill>
              </a:rPr>
              <a:t>CT</a:t>
            </a:r>
            <a:r>
              <a:rPr lang="az-Latn-AZ" b="1" dirty="0" smtClean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chemeClr val="bg1"/>
                </a:solidFill>
              </a:rPr>
              <a:t>or</a:t>
            </a:r>
            <a:r>
              <a:rPr lang="az-Latn-AZ" b="1" dirty="0" smtClean="0">
                <a:solidFill>
                  <a:schemeClr val="bg1"/>
                </a:solidFill>
              </a:rPr>
              <a:t> MR</a:t>
            </a:r>
            <a:r>
              <a:rPr lang="en-US" b="1" dirty="0">
                <a:solidFill>
                  <a:schemeClr val="bg1"/>
                </a:solidFill>
              </a:rPr>
              <a:t>I</a:t>
            </a:r>
          </a:p>
        </p:txBody>
      </p:sp>
      <p:sp>
        <p:nvSpPr>
          <p:cNvPr id="3083" name="TextBox 10"/>
          <p:cNvSpPr txBox="1">
            <a:spLocks noChangeArrowheads="1"/>
          </p:cNvSpPr>
          <p:nvPr/>
        </p:nvSpPr>
        <p:spPr bwMode="auto">
          <a:xfrm>
            <a:off x="996469" y="5572991"/>
            <a:ext cx="29161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en-US" altLang="en-US" sz="1800" dirty="0"/>
              <a:t>the diagnosis is </a:t>
            </a:r>
            <a:r>
              <a:rPr lang="en-US" altLang="en-US" sz="1800" dirty="0" smtClean="0"/>
              <a:t> </a:t>
            </a:r>
            <a:r>
              <a:rPr lang="en-US" altLang="en-US" sz="1800" dirty="0"/>
              <a:t>confirmed</a:t>
            </a:r>
          </a:p>
        </p:txBody>
      </p:sp>
      <p:sp>
        <p:nvSpPr>
          <p:cNvPr id="3084" name="TextBox 11"/>
          <p:cNvSpPr txBox="1">
            <a:spLocks noChangeArrowheads="1"/>
          </p:cNvSpPr>
          <p:nvPr/>
        </p:nvSpPr>
        <p:spPr bwMode="auto">
          <a:xfrm>
            <a:off x="4205289" y="5589588"/>
            <a:ext cx="323678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en-US" altLang="en-US" sz="1800" dirty="0"/>
              <a:t>the diagnosis is not confirmed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07ABF63-8470-4144-B489-77787E73F449}"/>
              </a:ext>
            </a:extLst>
          </p:cNvPr>
          <p:cNvSpPr txBox="1"/>
          <p:nvPr/>
        </p:nvSpPr>
        <p:spPr>
          <a:xfrm>
            <a:off x="4237038" y="6327219"/>
            <a:ext cx="2006824" cy="408623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az-Latn-AZ" b="1" dirty="0">
                <a:solidFill>
                  <a:schemeClr val="bg1"/>
                </a:solidFill>
              </a:rPr>
              <a:t>Next examinations</a:t>
            </a:r>
            <a:endParaRPr lang="en-US" b="1" dirty="0">
              <a:solidFill>
                <a:schemeClr val="bg1"/>
              </a:solidFill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xmlns="" id="{8C05D88A-B4DF-4A41-98F0-7A9D7DA3EF89}"/>
              </a:ext>
            </a:extLst>
          </p:cNvPr>
          <p:cNvCxnSpPr/>
          <p:nvPr/>
        </p:nvCxnSpPr>
        <p:spPr>
          <a:xfrm>
            <a:off x="6029602" y="1104872"/>
            <a:ext cx="0" cy="323850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xmlns="" id="{BF3002F7-EF29-4862-8351-1460D0824146}"/>
              </a:ext>
            </a:extLst>
          </p:cNvPr>
          <p:cNvCxnSpPr>
            <a:endCxn id="3077" idx="0"/>
          </p:cNvCxnSpPr>
          <p:nvPr/>
        </p:nvCxnSpPr>
        <p:spPr>
          <a:xfrm flipH="1">
            <a:off x="2597152" y="2245967"/>
            <a:ext cx="3289300" cy="752821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xmlns="" id="{2173754F-19C9-4C94-AA2F-D952C2954AF3}"/>
              </a:ext>
            </a:extLst>
          </p:cNvPr>
          <p:cNvCxnSpPr>
            <a:endCxn id="3078" idx="0"/>
          </p:cNvCxnSpPr>
          <p:nvPr/>
        </p:nvCxnSpPr>
        <p:spPr>
          <a:xfrm flipH="1">
            <a:off x="4236246" y="2326481"/>
            <a:ext cx="1650208" cy="672307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xmlns="" id="{CD052EF4-0E2F-4B23-A73B-EF460068F5F6}"/>
              </a:ext>
            </a:extLst>
          </p:cNvPr>
          <p:cNvCxnSpPr>
            <a:endCxn id="3080" idx="0"/>
          </p:cNvCxnSpPr>
          <p:nvPr/>
        </p:nvCxnSpPr>
        <p:spPr>
          <a:xfrm>
            <a:off x="6021388" y="2326482"/>
            <a:ext cx="795" cy="672306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xmlns="" id="{AE18E6DF-9D80-4109-A822-64FF7D0706C0}"/>
              </a:ext>
            </a:extLst>
          </p:cNvPr>
          <p:cNvCxnSpPr>
            <a:endCxn id="3079" idx="0"/>
          </p:cNvCxnSpPr>
          <p:nvPr/>
        </p:nvCxnSpPr>
        <p:spPr>
          <a:xfrm>
            <a:off x="6073777" y="2339947"/>
            <a:ext cx="1574006" cy="658841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xmlns="" id="{C885E45B-53CD-41A6-8DA6-967F40F976B3}"/>
              </a:ext>
            </a:extLst>
          </p:cNvPr>
          <p:cNvCxnSpPr>
            <a:stCxn id="3" idx="2"/>
          </p:cNvCxnSpPr>
          <p:nvPr/>
        </p:nvCxnSpPr>
        <p:spPr>
          <a:xfrm>
            <a:off x="6101487" y="2245967"/>
            <a:ext cx="3512690" cy="766286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Elbow Connector 26">
            <a:extLst>
              <a:ext uri="{FF2B5EF4-FFF2-40B4-BE49-F238E27FC236}">
                <a16:creationId xmlns:a16="http://schemas.microsoft.com/office/drawing/2014/main" xmlns="" id="{0B011792-1B8A-412F-B87C-C25BE60570F1}"/>
              </a:ext>
            </a:extLst>
          </p:cNvPr>
          <p:cNvCxnSpPr>
            <a:cxnSpLocks/>
          </p:cNvCxnSpPr>
          <p:nvPr/>
        </p:nvCxnSpPr>
        <p:spPr>
          <a:xfrm rot="10800000" flipV="1">
            <a:off x="3924360" y="1723231"/>
            <a:ext cx="469900" cy="501650"/>
          </a:xfrm>
          <a:prstGeom prst="bentConnector3">
            <a:avLst>
              <a:gd name="adj1" fmla="val 50000"/>
            </a:avLst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93" name="TextBox 36"/>
          <p:cNvSpPr txBox="1">
            <a:spLocks noChangeArrowheads="1"/>
          </p:cNvSpPr>
          <p:nvPr/>
        </p:nvSpPr>
        <p:spPr bwMode="auto">
          <a:xfrm>
            <a:off x="6548439" y="4556125"/>
            <a:ext cx="295465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az-Latn-AZ" altLang="en-US" sz="1800" dirty="0"/>
              <a:t>Hematological examination</a:t>
            </a:r>
            <a:endParaRPr lang="en-US" altLang="en-US" sz="1800" dirty="0"/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xmlns="" id="{E1E3B11E-A222-41DB-B545-D32FD003F21F}"/>
              </a:ext>
            </a:extLst>
          </p:cNvPr>
          <p:cNvCxnSpPr/>
          <p:nvPr/>
        </p:nvCxnSpPr>
        <p:spPr>
          <a:xfrm>
            <a:off x="7647782" y="3929290"/>
            <a:ext cx="0" cy="613370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Elbow Connector 43">
            <a:extLst>
              <a:ext uri="{FF2B5EF4-FFF2-40B4-BE49-F238E27FC236}">
                <a16:creationId xmlns:a16="http://schemas.microsoft.com/office/drawing/2014/main" xmlns="" id="{FB34D03E-5804-4EFC-8F66-0803339C7A23}"/>
              </a:ext>
            </a:extLst>
          </p:cNvPr>
          <p:cNvCxnSpPr>
            <a:stCxn id="3077" idx="2"/>
            <a:endCxn id="10" idx="1"/>
          </p:cNvCxnSpPr>
          <p:nvPr/>
        </p:nvCxnSpPr>
        <p:spPr>
          <a:xfrm rot="16200000" flipH="1">
            <a:off x="2430463" y="3811588"/>
            <a:ext cx="1095375" cy="762000"/>
          </a:xfrm>
          <a:prstGeom prst="bentConnector2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xmlns="" id="{7A11B6C3-FEDD-42E7-8857-B09521D70729}"/>
              </a:ext>
            </a:extLst>
          </p:cNvPr>
          <p:cNvCxnSpPr>
            <a:stCxn id="10" idx="2"/>
            <a:endCxn id="3083" idx="0"/>
          </p:cNvCxnSpPr>
          <p:nvPr/>
        </p:nvCxnSpPr>
        <p:spPr>
          <a:xfrm flipH="1">
            <a:off x="2781300" y="4943476"/>
            <a:ext cx="1443038" cy="646113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xmlns="" id="{712127B7-C4DC-4FE3-A3E3-296A7E9167B9}"/>
              </a:ext>
            </a:extLst>
          </p:cNvPr>
          <p:cNvCxnSpPr>
            <a:stCxn id="10" idx="2"/>
            <a:endCxn id="3084" idx="0"/>
          </p:cNvCxnSpPr>
          <p:nvPr/>
        </p:nvCxnSpPr>
        <p:spPr>
          <a:xfrm>
            <a:off x="4224338" y="4943476"/>
            <a:ext cx="1117600" cy="646113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xmlns="" id="{1E75D8E0-82E9-44F4-AD11-1DB8D6E9592A}"/>
              </a:ext>
            </a:extLst>
          </p:cNvPr>
          <p:cNvCxnSpPr>
            <a:stCxn id="3084" idx="2"/>
            <a:endCxn id="13" idx="0"/>
          </p:cNvCxnSpPr>
          <p:nvPr/>
        </p:nvCxnSpPr>
        <p:spPr>
          <a:xfrm>
            <a:off x="5341938" y="5957888"/>
            <a:ext cx="0" cy="423862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9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7772400" y="6170613"/>
            <a:ext cx="2895600" cy="476250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tr-TR" altLang="en-US" smtClean="0"/>
              <a:t>Prof.Dr. NYBay</a:t>
            </a:r>
          </a:p>
        </p:txBody>
      </p:sp>
      <p:cxnSp>
        <p:nvCxnSpPr>
          <p:cNvPr id="6" name="Connector: Elbow 5">
            <a:extLst>
              <a:ext uri="{FF2B5EF4-FFF2-40B4-BE49-F238E27FC236}">
                <a16:creationId xmlns:a16="http://schemas.microsoft.com/office/drawing/2014/main" xmlns="" id="{FE342569-3D59-43F2-8F69-353E62F25A46}"/>
              </a:ext>
            </a:extLst>
          </p:cNvPr>
          <p:cNvCxnSpPr>
            <a:stCxn id="3080" idx="2"/>
            <a:endCxn id="10" idx="3"/>
          </p:cNvCxnSpPr>
          <p:nvPr/>
        </p:nvCxnSpPr>
        <p:spPr>
          <a:xfrm rot="5400000">
            <a:off x="5008564" y="3727451"/>
            <a:ext cx="1095375" cy="930275"/>
          </a:xfrm>
          <a:prstGeom prst="bentConnector2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xmlns="" id="{54478198-7B04-4CCE-8A21-F8766AA975BD}"/>
              </a:ext>
            </a:extLst>
          </p:cNvPr>
          <p:cNvCxnSpPr>
            <a:stCxn id="3078" idx="2"/>
            <a:endCxn id="10" idx="0"/>
          </p:cNvCxnSpPr>
          <p:nvPr/>
        </p:nvCxnSpPr>
        <p:spPr>
          <a:xfrm flipH="1">
            <a:off x="4224338" y="3644900"/>
            <a:ext cx="12700" cy="890588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4036820" y="242828"/>
            <a:ext cx="45316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DIAGNOSTIC APPROACH TO SPLEEN DISEASES</a:t>
            </a:r>
            <a:endParaRPr lang="ru-RU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9886561" y="140739"/>
            <a:ext cx="23054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21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172926"/>
            <a:ext cx="6076051" cy="611546"/>
          </a:xfrm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</a:rPr>
              <a:t>SPLENOMEGALY</a:t>
            </a:r>
            <a:endParaRPr lang="az-Latn-AZ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55855" y="4293096"/>
            <a:ext cx="3591154" cy="1938992"/>
          </a:xfrm>
          <a:prstGeom prst="rect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indent="355600" algn="just">
              <a:buFont typeface="Arial" pitchFamily="34" charset="0"/>
              <a:buChar char="•"/>
            </a:pPr>
            <a:r>
              <a:rPr lang="en-US" sz="2400" dirty="0" smtClean="0"/>
              <a:t>S</a:t>
            </a:r>
            <a:r>
              <a:rPr lang="az-Latn-AZ" sz="2400" dirty="0" smtClean="0"/>
              <a:t>plenomegaly</a:t>
            </a:r>
            <a:endParaRPr lang="az-Latn-AZ" sz="2400" dirty="0"/>
          </a:p>
          <a:p>
            <a:pPr indent="355600" algn="just">
              <a:buFont typeface="Arial" pitchFamily="34" charset="0"/>
              <a:buChar char="•"/>
            </a:pPr>
            <a:r>
              <a:rPr lang="az-Latn-AZ" sz="2400" dirty="0"/>
              <a:t>Cytopenia (mono-, di-, trisitopenia)</a:t>
            </a:r>
          </a:p>
          <a:p>
            <a:pPr indent="355600" algn="just">
              <a:buFont typeface="Arial" pitchFamily="34" charset="0"/>
              <a:buChar char="•"/>
            </a:pPr>
            <a:r>
              <a:rPr lang="az-Latn-AZ" sz="2400" dirty="0"/>
              <a:t>Bone marrow reactive hyperplasia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305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pic>
        <p:nvPicPr>
          <p:cNvPr id="7" name="Picture 2" descr="C:\Users\Tarverdi\Desktop\Splenomeqaliy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68208" y="1844824"/>
            <a:ext cx="3960440" cy="4118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88740" y="2186861"/>
            <a:ext cx="3475992" cy="954107"/>
          </a:xfrm>
          <a:prstGeom prst="rect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az-Latn-AZ" sz="2800" b="1" dirty="0">
                <a:solidFill>
                  <a:prstClr val="black"/>
                </a:solidFill>
              </a:rPr>
              <a:t>Splenomegaly </a:t>
            </a:r>
            <a:r>
              <a:rPr lang="en-US" sz="2800" b="1" dirty="0" smtClean="0">
                <a:solidFill>
                  <a:prstClr val="black"/>
                </a:solidFill>
              </a:rPr>
              <a:t>- </a:t>
            </a:r>
            <a:r>
              <a:rPr lang="az-Latn-AZ" sz="2800" dirty="0" smtClean="0">
                <a:solidFill>
                  <a:prstClr val="black"/>
                </a:solidFill>
              </a:rPr>
              <a:t>spleen </a:t>
            </a:r>
            <a:r>
              <a:rPr lang="az-Latn-AZ" sz="2800" dirty="0">
                <a:solidFill>
                  <a:prstClr val="black"/>
                </a:solidFill>
              </a:rPr>
              <a:t>volume growth</a:t>
            </a:r>
            <a:endParaRPr lang="az-Latn-AZ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307638" y="2188021"/>
            <a:ext cx="3339371" cy="1384995"/>
          </a:xfrm>
          <a:prstGeom prst="rect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lvl="0" algn="just"/>
            <a:r>
              <a:rPr lang="en-US" sz="2800" b="1" dirty="0" err="1">
                <a:solidFill>
                  <a:prstClr val="black"/>
                </a:solidFill>
              </a:rPr>
              <a:t>Hypersplenism</a:t>
            </a:r>
            <a:r>
              <a:rPr lang="en-US" sz="2800" b="1" dirty="0">
                <a:solidFill>
                  <a:prstClr val="black"/>
                </a:solidFill>
              </a:rPr>
              <a:t> </a:t>
            </a:r>
            <a:r>
              <a:rPr lang="en-US" sz="2800" dirty="0">
                <a:solidFill>
                  <a:prstClr val="black"/>
                </a:solidFill>
              </a:rPr>
              <a:t>is an increase in spleen size and function</a:t>
            </a:r>
            <a:endParaRPr lang="az-Latn-AZ" sz="2800" dirty="0">
              <a:solidFill>
                <a:prstClr val="black"/>
              </a:solidFill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5591944" y="3616106"/>
            <a:ext cx="360040" cy="6769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z-Latn-AZ"/>
          </a:p>
        </p:txBody>
      </p:sp>
      <p:sp>
        <p:nvSpPr>
          <p:cNvPr id="13" name="Стрелка углом вверх 12"/>
          <p:cNvSpPr/>
          <p:nvPr/>
        </p:nvSpPr>
        <p:spPr>
          <a:xfrm rot="10800000">
            <a:off x="1096104" y="968372"/>
            <a:ext cx="1440160" cy="1102336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z-Latn-AZ"/>
          </a:p>
        </p:txBody>
      </p:sp>
      <p:sp>
        <p:nvSpPr>
          <p:cNvPr id="15" name="Стрелка углом вверх 14"/>
          <p:cNvSpPr/>
          <p:nvPr/>
        </p:nvSpPr>
        <p:spPr>
          <a:xfrm flipV="1">
            <a:off x="5872798" y="968372"/>
            <a:ext cx="1368152" cy="1102336"/>
          </a:xfrm>
          <a:prstGeom prst="bentUpArrow">
            <a:avLst>
              <a:gd name="adj1" fmla="val 25000"/>
              <a:gd name="adj2" fmla="val 30307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z-Latn-AZ"/>
          </a:p>
        </p:txBody>
      </p:sp>
      <p:sp>
        <p:nvSpPr>
          <p:cNvPr id="16" name="Овал 15"/>
          <p:cNvSpPr/>
          <p:nvPr/>
        </p:nvSpPr>
        <p:spPr>
          <a:xfrm>
            <a:off x="2639616" y="542258"/>
            <a:ext cx="3096344" cy="108654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Definition</a:t>
            </a:r>
            <a:endParaRPr lang="az-Latn-A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6215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974" y="172926"/>
            <a:ext cx="6076051" cy="611546"/>
          </a:xfrm>
        </p:spPr>
        <p:txBody>
          <a:bodyPr/>
          <a:lstStyle/>
          <a:p>
            <a:r>
              <a:rPr lang="az-Latn-AZ" cap="all" dirty="0">
                <a:solidFill>
                  <a:schemeClr val="accent2">
                    <a:lumMod val="75000"/>
                  </a:schemeClr>
                </a:solidFill>
              </a:rPr>
              <a:t>The etiology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305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35360" y="3255646"/>
            <a:ext cx="3240360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800" dirty="0">
                <a:solidFill>
                  <a:schemeClr val="tx1"/>
                </a:solidFill>
              </a:rPr>
              <a:t>• Hematology (40%)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184232" y="5150526"/>
            <a:ext cx="3168352" cy="10667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az-Latn-AZ" sz="2800" dirty="0">
                <a:solidFill>
                  <a:schemeClr val="tx1"/>
                </a:solidFill>
              </a:rPr>
              <a:t>• Other reasons</a:t>
            </a:r>
          </a:p>
          <a:p>
            <a:pPr algn="just"/>
            <a:r>
              <a:rPr lang="az-Latn-AZ" sz="2800" dirty="0">
                <a:solidFill>
                  <a:schemeClr val="tx1"/>
                </a:solidFill>
              </a:rPr>
              <a:t>  (10%)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962124" y="4768664"/>
            <a:ext cx="2829620" cy="9361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az-Latn-AZ" sz="2800" dirty="0" smtClean="0">
                <a:solidFill>
                  <a:schemeClr val="tx1"/>
                </a:solidFill>
              </a:rPr>
              <a:t>•</a:t>
            </a:r>
            <a:r>
              <a:rPr lang="en-US" sz="2800" dirty="0" smtClean="0">
                <a:solidFill>
                  <a:schemeClr val="tx1"/>
                </a:solidFill>
              </a:rPr>
              <a:t>Liver</a:t>
            </a:r>
            <a:r>
              <a:rPr lang="az-Latn-AZ" sz="2800" dirty="0" smtClean="0">
                <a:solidFill>
                  <a:schemeClr val="tx1"/>
                </a:solidFill>
              </a:rPr>
              <a:t> </a:t>
            </a:r>
            <a:r>
              <a:rPr lang="az-Latn-AZ" sz="2800" dirty="0">
                <a:solidFill>
                  <a:schemeClr val="tx1"/>
                </a:solidFill>
              </a:rPr>
              <a:t>diseases </a:t>
            </a:r>
          </a:p>
          <a:p>
            <a:pPr algn="ctr"/>
            <a:r>
              <a:rPr lang="az-Latn-AZ" sz="2800" dirty="0">
                <a:solidFill>
                  <a:schemeClr val="tx1"/>
                </a:solidFill>
              </a:rPr>
              <a:t>(35%)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680176" y="3140968"/>
            <a:ext cx="3816424" cy="9361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az-Latn-AZ" sz="2800" dirty="0">
                <a:solidFill>
                  <a:schemeClr val="tx1"/>
                </a:solidFill>
              </a:rPr>
              <a:t>•Infectious diseases</a:t>
            </a:r>
          </a:p>
          <a:p>
            <a:pPr algn="just"/>
            <a:r>
              <a:rPr lang="az-Latn-AZ" sz="2800" dirty="0">
                <a:solidFill>
                  <a:schemeClr val="tx1"/>
                </a:solidFill>
              </a:rPr>
              <a:t>  (15%)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071664" y="1218456"/>
            <a:ext cx="5760640" cy="127444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3200" b="1" dirty="0">
                <a:solidFill>
                  <a:schemeClr val="tx1"/>
                </a:solidFill>
              </a:rPr>
              <a:t>Splenomegaly 95%</a:t>
            </a:r>
          </a:p>
          <a:p>
            <a:pPr algn="ctr"/>
            <a:r>
              <a:rPr lang="az-Latn-AZ" sz="3200" b="1" dirty="0">
                <a:solidFill>
                  <a:schemeClr val="tx1"/>
                </a:solidFill>
              </a:rPr>
              <a:t>   is secondary</a:t>
            </a:r>
            <a:endParaRPr lang="az-Latn-AZ" sz="3200" dirty="0">
              <a:solidFill>
                <a:schemeClr val="tx1"/>
              </a:solidFill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 flipH="1">
            <a:off x="3575720" y="3531958"/>
            <a:ext cx="2420437" cy="4500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>
            <a:off x="3835917" y="5238948"/>
            <a:ext cx="2232248" cy="0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endCxn id="11" idx="1"/>
          </p:cNvCxnSpPr>
          <p:nvPr/>
        </p:nvCxnSpPr>
        <p:spPr>
          <a:xfrm>
            <a:off x="6068165" y="3609020"/>
            <a:ext cx="1612011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6023992" y="2496964"/>
            <a:ext cx="7954" cy="325776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V="1">
            <a:off x="6023992" y="5733256"/>
            <a:ext cx="2160240" cy="1294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81265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7666" y="620688"/>
            <a:ext cx="6076051" cy="611546"/>
          </a:xfrm>
        </p:spPr>
        <p:txBody>
          <a:bodyPr/>
          <a:lstStyle/>
          <a:p>
            <a:r>
              <a:rPr lang="az-Latn-AZ" dirty="0">
                <a:solidFill>
                  <a:srgbClr val="CC0066"/>
                </a:solidFill>
              </a:rPr>
              <a:t>Classification </a:t>
            </a:r>
            <a:r>
              <a:rPr lang="en-US" dirty="0" smtClean="0">
                <a:solidFill>
                  <a:srgbClr val="CC0066"/>
                </a:solidFill>
              </a:rPr>
              <a:t>of </a:t>
            </a:r>
            <a:r>
              <a:rPr lang="az-Latn-AZ" dirty="0" smtClean="0">
                <a:solidFill>
                  <a:srgbClr val="CC0066"/>
                </a:solidFill>
              </a:rPr>
              <a:t>SPLENOME</a:t>
            </a:r>
            <a:r>
              <a:rPr lang="en-US" dirty="0">
                <a:solidFill>
                  <a:srgbClr val="CC0066"/>
                </a:solidFill>
              </a:rPr>
              <a:t>G</a:t>
            </a:r>
            <a:r>
              <a:rPr lang="az-Latn-AZ" dirty="0" smtClean="0">
                <a:solidFill>
                  <a:srgbClr val="CC0066"/>
                </a:solidFill>
              </a:rPr>
              <a:t>ALY</a:t>
            </a:r>
            <a:endParaRPr lang="az-Latn-AZ" dirty="0">
              <a:solidFill>
                <a:srgbClr val="CC0066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52694" y="2515325"/>
            <a:ext cx="2910925" cy="52322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az-Latn-AZ" sz="2800" b="1" dirty="0"/>
              <a:t>Etio-pathogenetic </a:t>
            </a:r>
            <a:endParaRPr lang="az-Latn-AZ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087888" y="2499730"/>
            <a:ext cx="2434776" cy="52322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az-Latn-AZ" sz="2800" b="1" dirty="0"/>
              <a:t>Functional</a:t>
            </a:r>
            <a:endParaRPr lang="az-Latn-AZ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641138" y="2438175"/>
            <a:ext cx="1325555" cy="584775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az-Latn-AZ" sz="3200" b="1" dirty="0"/>
              <a:t>By size</a:t>
            </a:r>
            <a:endParaRPr lang="az-Latn-AZ" sz="3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707908" y="3592227"/>
            <a:ext cx="3192016" cy="1631216"/>
          </a:xfrm>
          <a:prstGeom prst="rect">
            <a:avLst/>
          </a:prstGeom>
          <a:ln w="28575">
            <a:solidFill>
              <a:schemeClr val="accent1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en-US" sz="2000" dirty="0"/>
              <a:t>• Normal spleen - 7-12 cm</a:t>
            </a:r>
          </a:p>
          <a:p>
            <a:r>
              <a:rPr lang="en-US" sz="2000" dirty="0"/>
              <a:t>• Medium - 14-20 cm</a:t>
            </a:r>
          </a:p>
          <a:p>
            <a:r>
              <a:rPr lang="en-US" sz="2000" dirty="0"/>
              <a:t>• Large - 21-30 cm</a:t>
            </a:r>
          </a:p>
          <a:p>
            <a:r>
              <a:rPr lang="en-US" sz="2000" dirty="0"/>
              <a:t>• Giant </a:t>
            </a:r>
            <a:r>
              <a:rPr lang="en-US" sz="2000" dirty="0" smtClean="0"/>
              <a:t>spleen </a:t>
            </a:r>
            <a:r>
              <a:rPr lang="en-US" sz="2000" dirty="0"/>
              <a:t>- </a:t>
            </a:r>
            <a:r>
              <a:rPr lang="en-US" sz="2000" dirty="0" smtClean="0"/>
              <a:t>more </a:t>
            </a:r>
            <a:r>
              <a:rPr lang="en-US" sz="2000" dirty="0"/>
              <a:t>than 30 cm</a:t>
            </a:r>
            <a:endParaRPr lang="az-Latn-AZ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583832" y="3592227"/>
            <a:ext cx="3816423" cy="1631216"/>
          </a:xfrm>
          <a:prstGeom prst="rect">
            <a:avLst/>
          </a:prstGeom>
          <a:ln w="28575">
            <a:solidFill>
              <a:schemeClr val="accent1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az-Latn-AZ" sz="2000" dirty="0"/>
              <a:t>• Hypersplenism (with cytopenia)</a:t>
            </a:r>
          </a:p>
          <a:p>
            <a:r>
              <a:rPr lang="az-Latn-AZ" sz="2000" dirty="0"/>
              <a:t>• Normosplenism (no cytopenia)</a:t>
            </a:r>
          </a:p>
          <a:p>
            <a:r>
              <a:rPr lang="az-Latn-AZ" sz="2000" dirty="0"/>
              <a:t>• Hyposplenism (with thrombocytosis, erythrocytosis, leukemia, etc.)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79376" y="3595681"/>
            <a:ext cx="3744416" cy="2246769"/>
          </a:xfrm>
          <a:prstGeom prst="rect">
            <a:avLst/>
          </a:prstGeom>
          <a:ln w="28575">
            <a:solidFill>
              <a:schemeClr val="accent1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az-Latn-AZ" sz="2000" dirty="0"/>
              <a:t>• Stagnation (portal hypertension)</a:t>
            </a:r>
          </a:p>
          <a:p>
            <a:r>
              <a:rPr lang="az-Latn-AZ" sz="2000" dirty="0"/>
              <a:t>• Hypertrophy, hyperplasia (hematological)</a:t>
            </a:r>
          </a:p>
          <a:p>
            <a:r>
              <a:rPr lang="az-Latn-AZ" sz="2000" dirty="0"/>
              <a:t>• Reactive (infections)</a:t>
            </a:r>
          </a:p>
          <a:p>
            <a:r>
              <a:rPr lang="az-Latn-AZ" sz="2000" dirty="0"/>
              <a:t>• Neoplastic (hematological and metastatic neoplasia)</a:t>
            </a:r>
          </a:p>
          <a:p>
            <a:r>
              <a:rPr lang="az-Latn-AZ" sz="2000" dirty="0"/>
              <a:t>• Accumulation (metabolic)</a:t>
            </a: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2231200" y="3061426"/>
            <a:ext cx="0" cy="53425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6305276" y="3038545"/>
            <a:ext cx="0" cy="53542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10344472" y="3068960"/>
            <a:ext cx="0" cy="53425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9918621" y="234115"/>
            <a:ext cx="23054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05958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4"/>
          <p:cNvSpPr txBox="1">
            <a:spLocks noChangeArrowheads="1"/>
          </p:cNvSpPr>
          <p:nvPr/>
        </p:nvSpPr>
        <p:spPr bwMode="auto">
          <a:xfrm>
            <a:off x="1666876" y="3321050"/>
            <a:ext cx="1244251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az-Latn-AZ" altLang="en-US" sz="1600" b="1" dirty="0"/>
              <a:t>Stagnation</a:t>
            </a:r>
            <a:endParaRPr lang="tr-TR" altLang="en-US" sz="1600" b="1" dirty="0"/>
          </a:p>
        </p:txBody>
      </p:sp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3035301" y="3321051"/>
            <a:ext cx="140294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az-Latn-AZ" altLang="en-US" sz="1600" b="1" dirty="0"/>
              <a:t>Hypertrophy</a:t>
            </a:r>
          </a:p>
          <a:p>
            <a:pPr>
              <a:spcBef>
                <a:spcPct val="0"/>
              </a:spcBef>
              <a:buNone/>
            </a:pPr>
            <a:r>
              <a:rPr lang="az-Latn-AZ" altLang="en-US" sz="1600" b="1" dirty="0"/>
              <a:t>Hyperplasia</a:t>
            </a:r>
            <a:endParaRPr lang="tr-TR" altLang="en-US" sz="1600" b="1" dirty="0"/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4637088" y="3321050"/>
            <a:ext cx="154080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az-Latn-AZ" altLang="en-US" sz="1600" b="1" dirty="0"/>
              <a:t>Hyperreactive</a:t>
            </a:r>
            <a:endParaRPr lang="tr-TR" altLang="en-US" sz="1600" b="1" dirty="0"/>
          </a:p>
        </p:txBody>
      </p:sp>
      <p:sp>
        <p:nvSpPr>
          <p:cNvPr id="4101" name="Text Box 7"/>
          <p:cNvSpPr txBox="1">
            <a:spLocks noChangeArrowheads="1"/>
          </p:cNvSpPr>
          <p:nvPr/>
        </p:nvSpPr>
        <p:spPr bwMode="auto">
          <a:xfrm>
            <a:off x="6159501" y="3321050"/>
            <a:ext cx="122180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 b="1" dirty="0" smtClean="0"/>
              <a:t>Neoplasti</a:t>
            </a:r>
            <a:r>
              <a:rPr lang="en-US" altLang="en-US" sz="1600" b="1" dirty="0" smtClean="0"/>
              <a:t>c</a:t>
            </a:r>
            <a:endParaRPr lang="tr-TR" altLang="en-US" sz="1600" b="1" dirty="0"/>
          </a:p>
        </p:txBody>
      </p:sp>
      <p:sp>
        <p:nvSpPr>
          <p:cNvPr id="4102" name="Text Box 8"/>
          <p:cNvSpPr txBox="1">
            <a:spLocks noChangeArrowheads="1"/>
          </p:cNvSpPr>
          <p:nvPr/>
        </p:nvSpPr>
        <p:spPr bwMode="auto">
          <a:xfrm>
            <a:off x="7931261" y="3336927"/>
            <a:ext cx="100540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en-US" altLang="en-US" sz="1600" b="1" dirty="0"/>
              <a:t>E</a:t>
            </a:r>
            <a:r>
              <a:rPr lang="az-Latn-AZ" altLang="en-US" sz="1600" b="1" dirty="0" smtClean="0"/>
              <a:t>ffusion</a:t>
            </a:r>
            <a:endParaRPr lang="tr-TR" altLang="en-US" sz="1600" b="1" dirty="0"/>
          </a:p>
        </p:txBody>
      </p:sp>
      <p:sp>
        <p:nvSpPr>
          <p:cNvPr id="4103" name="Text Box 9"/>
          <p:cNvSpPr txBox="1">
            <a:spLocks noChangeArrowheads="1"/>
          </p:cNvSpPr>
          <p:nvPr/>
        </p:nvSpPr>
        <p:spPr bwMode="auto">
          <a:xfrm>
            <a:off x="1587500" y="691357"/>
            <a:ext cx="1244600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az-Latn-AZ" altLang="en-US" sz="1600" dirty="0"/>
              <a:t>Cirrhosis</a:t>
            </a:r>
          </a:p>
          <a:p>
            <a:pPr>
              <a:spcBef>
                <a:spcPct val="0"/>
              </a:spcBef>
              <a:buNone/>
            </a:pPr>
            <a:r>
              <a:rPr lang="az-Latn-AZ" altLang="en-US" sz="1600" dirty="0"/>
              <a:t>PVT</a:t>
            </a:r>
          </a:p>
          <a:p>
            <a:pPr>
              <a:spcBef>
                <a:spcPct val="0"/>
              </a:spcBef>
              <a:buNone/>
            </a:pPr>
            <a:r>
              <a:rPr lang="az-Latn-AZ" altLang="en-US" sz="1600" dirty="0"/>
              <a:t>DVT</a:t>
            </a:r>
          </a:p>
          <a:p>
            <a:pPr>
              <a:spcBef>
                <a:spcPct val="0"/>
              </a:spcBef>
              <a:buNone/>
            </a:pPr>
            <a:r>
              <a:rPr lang="az-Latn-AZ" altLang="en-US" sz="1600" dirty="0"/>
              <a:t>Baddi Kiari</a:t>
            </a:r>
            <a:endParaRPr lang="tr-TR" altLang="en-US" sz="1600" dirty="0"/>
          </a:p>
        </p:txBody>
      </p:sp>
      <p:sp>
        <p:nvSpPr>
          <p:cNvPr id="4104" name="Text Box 10"/>
          <p:cNvSpPr txBox="1">
            <a:spLocks noChangeArrowheads="1"/>
          </p:cNvSpPr>
          <p:nvPr/>
        </p:nvSpPr>
        <p:spPr bwMode="auto">
          <a:xfrm>
            <a:off x="1546296" y="2205936"/>
            <a:ext cx="138605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az-Latn-AZ" altLang="en-US" sz="1600" dirty="0"/>
              <a:t>Portal hypertension</a:t>
            </a:r>
            <a:endParaRPr lang="tr-TR" altLang="en-US" sz="1600" dirty="0"/>
          </a:p>
        </p:txBody>
      </p:sp>
      <p:sp>
        <p:nvSpPr>
          <p:cNvPr id="4105" name="Text Box 11"/>
          <p:cNvSpPr txBox="1">
            <a:spLocks noChangeArrowheads="1"/>
          </p:cNvSpPr>
          <p:nvPr/>
        </p:nvSpPr>
        <p:spPr bwMode="auto">
          <a:xfrm>
            <a:off x="3136764" y="1069008"/>
            <a:ext cx="1074738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az-Latn-AZ" altLang="en-US" sz="1600" dirty="0"/>
              <a:t>Hemolytic</a:t>
            </a:r>
          </a:p>
          <a:p>
            <a:pPr>
              <a:spcBef>
                <a:spcPct val="0"/>
              </a:spcBef>
              <a:buNone/>
            </a:pPr>
            <a:r>
              <a:rPr lang="az-Latn-AZ" altLang="en-US" sz="1600" dirty="0"/>
              <a:t>anemia</a:t>
            </a:r>
            <a:endParaRPr lang="tr-TR" altLang="en-US" sz="1600" dirty="0"/>
          </a:p>
        </p:txBody>
      </p:sp>
      <p:sp>
        <p:nvSpPr>
          <p:cNvPr id="4106" name="Text Box 12"/>
          <p:cNvSpPr txBox="1">
            <a:spLocks noChangeArrowheads="1"/>
          </p:cNvSpPr>
          <p:nvPr/>
        </p:nvSpPr>
        <p:spPr bwMode="auto">
          <a:xfrm>
            <a:off x="4519373" y="1002053"/>
            <a:ext cx="135966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az-Latn-AZ" altLang="en-US" sz="1600" dirty="0"/>
              <a:t>Inflammation</a:t>
            </a:r>
          </a:p>
          <a:p>
            <a:pPr>
              <a:spcBef>
                <a:spcPct val="0"/>
              </a:spcBef>
              <a:buNone/>
            </a:pPr>
            <a:r>
              <a:rPr lang="az-Latn-AZ" altLang="en-US" sz="1600" dirty="0"/>
              <a:t>Infection</a:t>
            </a:r>
          </a:p>
          <a:p>
            <a:pPr>
              <a:spcBef>
                <a:spcPct val="0"/>
              </a:spcBef>
              <a:buNone/>
            </a:pPr>
            <a:r>
              <a:rPr lang="az-Latn-AZ" altLang="en-US" sz="1600" dirty="0"/>
              <a:t>Sepsis</a:t>
            </a:r>
            <a:endParaRPr lang="tr-TR" altLang="en-US" sz="1600" dirty="0"/>
          </a:p>
        </p:txBody>
      </p:sp>
      <p:sp>
        <p:nvSpPr>
          <p:cNvPr id="4107" name="Text Box 13"/>
          <p:cNvSpPr txBox="1">
            <a:spLocks noChangeArrowheads="1"/>
          </p:cNvSpPr>
          <p:nvPr/>
        </p:nvSpPr>
        <p:spPr bwMode="auto">
          <a:xfrm>
            <a:off x="5839155" y="1006303"/>
            <a:ext cx="196598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az-Latn-AZ" altLang="en-US" sz="1600" dirty="0"/>
              <a:t>Myeloproliferative</a:t>
            </a:r>
          </a:p>
          <a:p>
            <a:pPr>
              <a:spcBef>
                <a:spcPct val="0"/>
              </a:spcBef>
              <a:buNone/>
            </a:pPr>
            <a:r>
              <a:rPr lang="az-Latn-AZ" altLang="en-US" sz="1600" dirty="0"/>
              <a:t>Lymphoproliferative</a:t>
            </a:r>
          </a:p>
          <a:p>
            <a:pPr>
              <a:spcBef>
                <a:spcPct val="0"/>
              </a:spcBef>
              <a:buNone/>
            </a:pPr>
            <a:r>
              <a:rPr lang="az-Latn-AZ" altLang="en-US" sz="1600" dirty="0"/>
              <a:t>Metastasis</a:t>
            </a:r>
            <a:endParaRPr lang="tr-TR" altLang="en-US" sz="1600" dirty="0"/>
          </a:p>
        </p:txBody>
      </p:sp>
      <p:sp>
        <p:nvSpPr>
          <p:cNvPr id="4108" name="Text Box 14"/>
          <p:cNvSpPr txBox="1">
            <a:spLocks noChangeArrowheads="1"/>
          </p:cNvSpPr>
          <p:nvPr/>
        </p:nvSpPr>
        <p:spPr bwMode="auto">
          <a:xfrm>
            <a:off x="7804060" y="992267"/>
            <a:ext cx="10858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az-Latn-AZ" altLang="en-US" sz="1600" dirty="0"/>
              <a:t>Metabolic</a:t>
            </a:r>
          </a:p>
          <a:p>
            <a:pPr>
              <a:spcBef>
                <a:spcPct val="0"/>
              </a:spcBef>
              <a:buNone/>
            </a:pPr>
            <a:r>
              <a:rPr lang="az-Latn-AZ" altLang="en-US" sz="1600" dirty="0"/>
              <a:t>diseases</a:t>
            </a:r>
            <a:endParaRPr lang="tr-TR" altLang="en-US" sz="1600" dirty="0"/>
          </a:p>
        </p:txBody>
      </p:sp>
      <p:sp>
        <p:nvSpPr>
          <p:cNvPr id="4109" name="Text Box 15"/>
          <p:cNvSpPr txBox="1">
            <a:spLocks noChangeArrowheads="1"/>
          </p:cNvSpPr>
          <p:nvPr/>
        </p:nvSpPr>
        <p:spPr bwMode="auto">
          <a:xfrm>
            <a:off x="9261340" y="1003300"/>
            <a:ext cx="1475084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en-US" altLang="en-US" sz="1600" dirty="0"/>
              <a:t>Primary tumor</a:t>
            </a:r>
          </a:p>
          <a:p>
            <a:pPr>
              <a:spcBef>
                <a:spcPct val="0"/>
              </a:spcBef>
              <a:buNone/>
            </a:pPr>
            <a:r>
              <a:rPr lang="en-US" altLang="en-US" sz="1600" dirty="0"/>
              <a:t>Metastasis</a:t>
            </a:r>
          </a:p>
          <a:p>
            <a:pPr>
              <a:spcBef>
                <a:spcPct val="0"/>
              </a:spcBef>
              <a:buNone/>
            </a:pPr>
            <a:r>
              <a:rPr lang="en-US" altLang="en-US" sz="1600" dirty="0"/>
              <a:t>Cysts</a:t>
            </a:r>
          </a:p>
          <a:p>
            <a:pPr>
              <a:spcBef>
                <a:spcPct val="0"/>
              </a:spcBef>
              <a:buNone/>
            </a:pPr>
            <a:r>
              <a:rPr lang="en-US" altLang="en-US" sz="1600" dirty="0" err="1" smtClean="0"/>
              <a:t>Absces</a:t>
            </a:r>
            <a:endParaRPr lang="en-US" altLang="en-US" sz="1600" dirty="0"/>
          </a:p>
          <a:p>
            <a:pPr>
              <a:spcBef>
                <a:spcPct val="0"/>
              </a:spcBef>
              <a:buNone/>
            </a:pPr>
            <a:r>
              <a:rPr lang="en-US" altLang="en-US" sz="1600" dirty="0"/>
              <a:t>Hematoma</a:t>
            </a:r>
            <a:endParaRPr lang="tr-TR" altLang="en-US" sz="1600" dirty="0"/>
          </a:p>
        </p:txBody>
      </p:sp>
      <p:sp>
        <p:nvSpPr>
          <p:cNvPr id="4110" name="AutoShape 16"/>
          <p:cNvSpPr>
            <a:spLocks noChangeArrowheads="1"/>
          </p:cNvSpPr>
          <p:nvPr/>
        </p:nvSpPr>
        <p:spPr bwMode="auto">
          <a:xfrm>
            <a:off x="4421189" y="4241801"/>
            <a:ext cx="1835319" cy="408623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az-Latn-AZ" altLang="en-US" sz="1800" b="1" dirty="0">
                <a:solidFill>
                  <a:schemeClr val="bg1"/>
                </a:solidFill>
              </a:rPr>
              <a:t>Diffuse growth</a:t>
            </a:r>
            <a:endParaRPr lang="tr-TR" altLang="en-US" sz="1800" b="1" dirty="0">
              <a:solidFill>
                <a:schemeClr val="bg1"/>
              </a:solidFill>
            </a:endParaRPr>
          </a:p>
        </p:txBody>
      </p:sp>
      <p:sp>
        <p:nvSpPr>
          <p:cNvPr id="4111" name="AutoShape 17"/>
          <p:cNvSpPr>
            <a:spLocks noChangeArrowheads="1"/>
          </p:cNvSpPr>
          <p:nvPr/>
        </p:nvSpPr>
        <p:spPr bwMode="auto">
          <a:xfrm>
            <a:off x="8875713" y="4241801"/>
            <a:ext cx="1652376" cy="408623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az-Latn-AZ" altLang="en-US" sz="1800" b="1" dirty="0">
                <a:solidFill>
                  <a:schemeClr val="bg1"/>
                </a:solidFill>
              </a:rPr>
              <a:t>Local growth</a:t>
            </a:r>
            <a:endParaRPr lang="tr-TR" altLang="en-US" sz="1800" b="1" dirty="0">
              <a:solidFill>
                <a:schemeClr val="bg1"/>
              </a:solidFill>
            </a:endParaRPr>
          </a:p>
        </p:txBody>
      </p:sp>
      <p:sp>
        <p:nvSpPr>
          <p:cNvPr id="4112" name="Text Box 18"/>
          <p:cNvSpPr txBox="1">
            <a:spLocks noChangeArrowheads="1"/>
          </p:cNvSpPr>
          <p:nvPr/>
        </p:nvSpPr>
        <p:spPr bwMode="auto">
          <a:xfrm>
            <a:off x="4151313" y="4941888"/>
            <a:ext cx="235224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en-US" altLang="en-US" sz="1800" b="1" dirty="0" smtClean="0"/>
              <a:t> </a:t>
            </a:r>
            <a:r>
              <a:rPr lang="az-Latn-AZ" altLang="en-US" sz="1800" b="1" dirty="0" smtClean="0"/>
              <a:t>SPLENOMEGAL</a:t>
            </a:r>
            <a:r>
              <a:rPr lang="en-US" altLang="en-US" sz="1800" b="1" dirty="0" smtClean="0"/>
              <a:t>Y   </a:t>
            </a:r>
            <a:endParaRPr lang="tr-TR" altLang="en-US" sz="1800" b="1" dirty="0"/>
          </a:p>
        </p:txBody>
      </p:sp>
      <p:sp>
        <p:nvSpPr>
          <p:cNvPr id="3089" name="AutoShape 19">
            <a:extLst>
              <a:ext uri="{FF2B5EF4-FFF2-40B4-BE49-F238E27FC236}">
                <a16:creationId xmlns:a16="http://schemas.microsoft.com/office/drawing/2014/main" xmlns="" id="{B32E380A-41F0-4BA9-8C33-E468E5F21B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0264" y="6030913"/>
            <a:ext cx="1252537" cy="374650"/>
          </a:xfrm>
          <a:prstGeom prst="roundRect">
            <a:avLst>
              <a:gd name="adj" fmla="val 16667"/>
            </a:avLst>
          </a:prstGeom>
          <a:ln>
            <a:solidFill>
              <a:srgbClr val="A50021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az-Latn-AZ" altLang="en-US" sz="1600" b="1" dirty="0"/>
              <a:t>Cytopenia</a:t>
            </a:r>
            <a:endParaRPr lang="tr-TR" altLang="en-US" sz="1600" b="1" dirty="0"/>
          </a:p>
        </p:txBody>
      </p:sp>
      <p:sp>
        <p:nvSpPr>
          <p:cNvPr id="3090" name="AutoShape 21">
            <a:extLst>
              <a:ext uri="{FF2B5EF4-FFF2-40B4-BE49-F238E27FC236}">
                <a16:creationId xmlns:a16="http://schemas.microsoft.com/office/drawing/2014/main" xmlns="" id="{FE1BC0E4-86C8-42D2-AE2A-5372319E82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9575" y="6030913"/>
            <a:ext cx="2192338" cy="374650"/>
          </a:xfrm>
          <a:prstGeom prst="roundRect">
            <a:avLst>
              <a:gd name="adj" fmla="val 16667"/>
            </a:avLst>
          </a:prstGeom>
          <a:ln>
            <a:solidFill>
              <a:srgbClr val="A50021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az-Latn-AZ" altLang="en-US" sz="1600" b="1" dirty="0"/>
              <a:t>Portal hypertension</a:t>
            </a:r>
            <a:endParaRPr lang="tr-TR" altLang="en-US" sz="1600" b="1" dirty="0"/>
          </a:p>
        </p:txBody>
      </p:sp>
      <p:sp>
        <p:nvSpPr>
          <p:cNvPr id="3091" name="AutoShape 22">
            <a:extLst>
              <a:ext uri="{FF2B5EF4-FFF2-40B4-BE49-F238E27FC236}">
                <a16:creationId xmlns:a16="http://schemas.microsoft.com/office/drawing/2014/main" xmlns="" id="{765A0664-B786-4FBE-BA38-D751ACAD27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7551" y="6030913"/>
            <a:ext cx="2651437" cy="374571"/>
          </a:xfrm>
          <a:prstGeom prst="roundRect">
            <a:avLst>
              <a:gd name="adj" fmla="val 16667"/>
            </a:avLst>
          </a:prstGeom>
          <a:ln>
            <a:solidFill>
              <a:srgbClr val="A50021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az-Latn-AZ" altLang="en-US" sz="1600" b="1" dirty="0"/>
              <a:t>Intracranial compression</a:t>
            </a:r>
            <a:endParaRPr lang="tr-TR" altLang="en-US" sz="1600" b="1" dirty="0"/>
          </a:p>
        </p:txBody>
      </p:sp>
      <p:cxnSp>
        <p:nvCxnSpPr>
          <p:cNvPr id="4116" name="AutoShape 23"/>
          <p:cNvCxnSpPr>
            <a:cxnSpLocks noChangeShapeType="1"/>
          </p:cNvCxnSpPr>
          <p:nvPr/>
        </p:nvCxnSpPr>
        <p:spPr bwMode="auto">
          <a:xfrm>
            <a:off x="2259015" y="1789304"/>
            <a:ext cx="1587" cy="412750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117" name="AutoShape 24"/>
          <p:cNvCxnSpPr>
            <a:cxnSpLocks noChangeShapeType="1"/>
            <a:endCxn id="4099" idx="0"/>
          </p:cNvCxnSpPr>
          <p:nvPr/>
        </p:nvCxnSpPr>
        <p:spPr bwMode="auto">
          <a:xfrm>
            <a:off x="3725863" y="1761332"/>
            <a:ext cx="10912" cy="1559719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118" name="AutoShape 25"/>
          <p:cNvCxnSpPr>
            <a:cxnSpLocks noChangeShapeType="1"/>
          </p:cNvCxnSpPr>
          <p:nvPr/>
        </p:nvCxnSpPr>
        <p:spPr bwMode="auto">
          <a:xfrm rot="-120000" flipH="1">
            <a:off x="5275375" y="1905000"/>
            <a:ext cx="50401" cy="1445420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119" name="AutoShape 26"/>
          <p:cNvCxnSpPr>
            <a:cxnSpLocks noChangeShapeType="1"/>
            <a:endCxn id="4101" idx="0"/>
          </p:cNvCxnSpPr>
          <p:nvPr/>
        </p:nvCxnSpPr>
        <p:spPr bwMode="auto">
          <a:xfrm>
            <a:off x="6751549" y="1905000"/>
            <a:ext cx="18857" cy="1416050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120" name="AutoShape 27"/>
          <p:cNvCxnSpPr>
            <a:cxnSpLocks noChangeShapeType="1"/>
          </p:cNvCxnSpPr>
          <p:nvPr/>
        </p:nvCxnSpPr>
        <p:spPr bwMode="auto">
          <a:xfrm rot="180000">
            <a:off x="8320992" y="1676402"/>
            <a:ext cx="112971" cy="1660525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121" name="AutoShape 28"/>
          <p:cNvCxnSpPr>
            <a:cxnSpLocks noChangeShapeType="1"/>
            <a:endCxn id="4111" idx="0"/>
          </p:cNvCxnSpPr>
          <p:nvPr/>
        </p:nvCxnSpPr>
        <p:spPr bwMode="auto">
          <a:xfrm>
            <a:off x="9699625" y="2205936"/>
            <a:ext cx="2276" cy="2035865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122" name="AutoShape 29"/>
          <p:cNvCxnSpPr>
            <a:cxnSpLocks noChangeShapeType="1"/>
          </p:cNvCxnSpPr>
          <p:nvPr/>
        </p:nvCxnSpPr>
        <p:spPr bwMode="auto">
          <a:xfrm rot="-180000" flipH="1">
            <a:off x="2271714" y="2819401"/>
            <a:ext cx="34925" cy="501649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123" name="AutoShape 30"/>
          <p:cNvCxnSpPr>
            <a:cxnSpLocks noChangeShapeType="1"/>
            <a:stCxn id="4098" idx="2"/>
            <a:endCxn id="4110" idx="1"/>
          </p:cNvCxnSpPr>
          <p:nvPr/>
        </p:nvCxnSpPr>
        <p:spPr bwMode="auto">
          <a:xfrm rot="16200000" flipH="1">
            <a:off x="2961841" y="2986764"/>
            <a:ext cx="786509" cy="2132187"/>
          </a:xfrm>
          <a:prstGeom prst="curvedConnector2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124" name="AutoShape 31"/>
          <p:cNvCxnSpPr>
            <a:cxnSpLocks noChangeShapeType="1"/>
            <a:stCxn id="4102" idx="2"/>
            <a:endCxn id="4110" idx="3"/>
          </p:cNvCxnSpPr>
          <p:nvPr/>
        </p:nvCxnSpPr>
        <p:spPr bwMode="auto">
          <a:xfrm rot="5400000">
            <a:off x="6959920" y="2972070"/>
            <a:ext cx="770632" cy="2177455"/>
          </a:xfrm>
          <a:prstGeom prst="curvedConnector2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125" name="AutoShape 32"/>
          <p:cNvCxnSpPr>
            <a:cxnSpLocks noChangeShapeType="1"/>
            <a:stCxn id="4101" idx="2"/>
            <a:endCxn id="4110" idx="3"/>
          </p:cNvCxnSpPr>
          <p:nvPr/>
        </p:nvCxnSpPr>
        <p:spPr bwMode="auto">
          <a:xfrm rot="5400000">
            <a:off x="6120203" y="3795909"/>
            <a:ext cx="786509" cy="513898"/>
          </a:xfrm>
          <a:prstGeom prst="curvedConnector2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126" name="AutoShape 33"/>
          <p:cNvCxnSpPr>
            <a:cxnSpLocks noChangeShapeType="1"/>
            <a:stCxn id="4099" idx="2"/>
            <a:endCxn id="4110" idx="1"/>
          </p:cNvCxnSpPr>
          <p:nvPr/>
        </p:nvCxnSpPr>
        <p:spPr bwMode="auto">
          <a:xfrm rot="16200000" flipH="1">
            <a:off x="3808839" y="3833762"/>
            <a:ext cx="540287" cy="684414"/>
          </a:xfrm>
          <a:prstGeom prst="curvedConnector2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127" name="AutoShape 34"/>
          <p:cNvCxnSpPr>
            <a:cxnSpLocks noChangeShapeType="1"/>
          </p:cNvCxnSpPr>
          <p:nvPr/>
        </p:nvCxnSpPr>
        <p:spPr bwMode="auto">
          <a:xfrm rot="-480000" flipH="1">
            <a:off x="5325777" y="3659604"/>
            <a:ext cx="81714" cy="582197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128" name="AutoShape 35"/>
          <p:cNvCxnSpPr>
            <a:cxnSpLocks noChangeShapeType="1"/>
            <a:stCxn id="4111" idx="2"/>
            <a:endCxn id="4112" idx="3"/>
          </p:cNvCxnSpPr>
          <p:nvPr/>
        </p:nvCxnSpPr>
        <p:spPr bwMode="auto">
          <a:xfrm rot="5400000">
            <a:off x="7864666" y="3289319"/>
            <a:ext cx="476130" cy="3198341"/>
          </a:xfrm>
          <a:prstGeom prst="curvedConnector2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129" name="AutoShape 36"/>
          <p:cNvCxnSpPr>
            <a:cxnSpLocks noChangeShapeType="1"/>
            <a:stCxn id="4110" idx="2"/>
            <a:endCxn id="4112" idx="0"/>
          </p:cNvCxnSpPr>
          <p:nvPr/>
        </p:nvCxnSpPr>
        <p:spPr bwMode="auto">
          <a:xfrm flipH="1">
            <a:off x="5327437" y="4650424"/>
            <a:ext cx="11412" cy="291464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130" name="AutoShape 37"/>
          <p:cNvCxnSpPr>
            <a:cxnSpLocks noChangeShapeType="1"/>
            <a:stCxn id="4112" idx="2"/>
            <a:endCxn id="3090" idx="0"/>
          </p:cNvCxnSpPr>
          <p:nvPr/>
        </p:nvCxnSpPr>
        <p:spPr bwMode="auto">
          <a:xfrm flipH="1">
            <a:off x="5315744" y="5311220"/>
            <a:ext cx="11693" cy="719693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131" name="AutoShape 38"/>
          <p:cNvCxnSpPr>
            <a:cxnSpLocks noChangeShapeType="1"/>
            <a:stCxn id="4112" idx="2"/>
            <a:endCxn id="3089" idx="0"/>
          </p:cNvCxnSpPr>
          <p:nvPr/>
        </p:nvCxnSpPr>
        <p:spPr bwMode="auto">
          <a:xfrm rot="5400000">
            <a:off x="3667139" y="4370614"/>
            <a:ext cx="719693" cy="2600904"/>
          </a:xfrm>
          <a:prstGeom prst="curvedConnector3">
            <a:avLst>
              <a:gd name="adj1" fmla="val 50000"/>
            </a:avLst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132" name="AutoShape 39"/>
          <p:cNvCxnSpPr>
            <a:cxnSpLocks noChangeShapeType="1"/>
            <a:stCxn id="4112" idx="2"/>
            <a:endCxn id="3091" idx="0"/>
          </p:cNvCxnSpPr>
          <p:nvPr/>
        </p:nvCxnSpPr>
        <p:spPr bwMode="auto">
          <a:xfrm rot="16200000" flipH="1">
            <a:off x="6500507" y="4138149"/>
            <a:ext cx="719693" cy="3065833"/>
          </a:xfrm>
          <a:prstGeom prst="curvedConnector3">
            <a:avLst>
              <a:gd name="adj1" fmla="val 50000"/>
            </a:avLst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133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904288" y="6557963"/>
            <a:ext cx="1649412" cy="188912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tr-TR" altLang="en-US" smtClean="0"/>
              <a:t>Prof.Dr. NYBay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903976" y="130811"/>
            <a:ext cx="21428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rgbClr val="CC0066"/>
                </a:solidFill>
              </a:rPr>
              <a:t>ETIO-P</a:t>
            </a:r>
            <a:r>
              <a:rPr lang="en-US" b="1" dirty="0">
                <a:solidFill>
                  <a:srgbClr val="CC0066"/>
                </a:solidFill>
              </a:rPr>
              <a:t>ATHOGENESIS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699625" y="161409"/>
            <a:ext cx="23054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766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Oval 4">
            <a:extLst>
              <a:ext uri="{FF2B5EF4-FFF2-40B4-BE49-F238E27FC236}">
                <a16:creationId xmlns:a16="http://schemas.microsoft.com/office/drawing/2014/main" xmlns="" id="{8AE4828A-4151-4951-BB22-47B2FC860B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552" y="1108075"/>
            <a:ext cx="2193446" cy="822305"/>
          </a:xfrm>
          <a:prstGeom prst="ellipse">
            <a:avLst/>
          </a:prstGeom>
          <a:solidFill>
            <a:srgbClr val="0070C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az-Latn-AZ" altLang="en-US" sz="16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DİFFU</a:t>
            </a:r>
            <a:r>
              <a:rPr lang="en-US" altLang="en-US" sz="16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SION</a:t>
            </a:r>
            <a:r>
              <a:rPr lang="az-Latn-AZ" altLang="en-US" sz="16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endParaRPr lang="az-Latn-AZ" altLang="en-US" sz="16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 eaLnBrk="1" hangingPunct="1">
              <a:defRPr/>
            </a:pPr>
            <a:r>
              <a:rPr lang="az-Latn-AZ" altLang="en-US" sz="16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SPLENOME</a:t>
            </a:r>
            <a:r>
              <a:rPr lang="en-US" altLang="en-US" sz="16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GALY</a:t>
            </a:r>
            <a:endParaRPr lang="tr-TR" altLang="en-US" sz="16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147" name="Text Box 11"/>
          <p:cNvSpPr txBox="1">
            <a:spLocks noChangeArrowheads="1"/>
          </p:cNvSpPr>
          <p:nvPr/>
        </p:nvSpPr>
        <p:spPr bwMode="auto">
          <a:xfrm>
            <a:off x="3026594" y="891548"/>
            <a:ext cx="1500147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en-US" altLang="en-US" sz="1600" dirty="0">
                <a:latin typeface="Calibri" panose="020F0502020204030204" pitchFamily="34" charset="0"/>
              </a:rPr>
              <a:t>In preliminary examination</a:t>
            </a:r>
          </a:p>
          <a:p>
            <a:pPr>
              <a:spcBef>
                <a:spcPct val="0"/>
              </a:spcBef>
              <a:buNone/>
            </a:pPr>
            <a:r>
              <a:rPr lang="en-US" altLang="en-US" sz="1600" dirty="0">
                <a:latin typeface="Calibri" panose="020F0502020204030204" pitchFamily="34" charset="0"/>
              </a:rPr>
              <a:t>no reason can be found</a:t>
            </a:r>
            <a:endParaRPr lang="tr-TR" altLang="en-US" sz="1600" dirty="0">
              <a:latin typeface="Calibri" panose="020F0502020204030204" pitchFamily="34" charset="0"/>
            </a:endParaRPr>
          </a:p>
        </p:txBody>
      </p:sp>
      <p:sp>
        <p:nvSpPr>
          <p:cNvPr id="6148" name="Text Box 12"/>
          <p:cNvSpPr txBox="1">
            <a:spLocks noChangeArrowheads="1"/>
          </p:cNvSpPr>
          <p:nvPr/>
        </p:nvSpPr>
        <p:spPr bwMode="auto">
          <a:xfrm>
            <a:off x="4800527" y="516526"/>
            <a:ext cx="2511585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az-Latn-AZ" altLang="en-US" sz="1600" b="1" dirty="0">
                <a:latin typeface="Calibri" panose="020F0502020204030204" pitchFamily="34" charset="0"/>
              </a:rPr>
              <a:t>Hematological examination</a:t>
            </a:r>
          </a:p>
          <a:p>
            <a:pPr>
              <a:spcBef>
                <a:spcPct val="0"/>
              </a:spcBef>
              <a:buNone/>
            </a:pPr>
            <a:r>
              <a:rPr lang="az-Latn-AZ" altLang="en-US" sz="1600" dirty="0">
                <a:latin typeface="Calibri" panose="020F0502020204030204" pitchFamily="34" charset="0"/>
              </a:rPr>
              <a:t>Hemogram, PY</a:t>
            </a:r>
          </a:p>
          <a:p>
            <a:pPr>
              <a:spcBef>
                <a:spcPct val="0"/>
              </a:spcBef>
              <a:buNone/>
            </a:pPr>
            <a:r>
              <a:rPr lang="az-Latn-AZ" altLang="en-US" sz="1600" dirty="0">
                <a:latin typeface="Calibri" panose="020F0502020204030204" pitchFamily="34" charset="0"/>
              </a:rPr>
              <a:t>Electrophoresis of Hb</a:t>
            </a:r>
          </a:p>
          <a:p>
            <a:pPr>
              <a:spcBef>
                <a:spcPct val="0"/>
              </a:spcBef>
              <a:buNone/>
            </a:pPr>
            <a:r>
              <a:rPr lang="az-Latn-AZ" altLang="en-US" sz="1600" dirty="0">
                <a:latin typeface="Calibri" panose="020F0502020204030204" pitchFamily="34" charset="0"/>
              </a:rPr>
              <a:t>Enzyme deficit</a:t>
            </a:r>
          </a:p>
          <a:p>
            <a:pPr>
              <a:spcBef>
                <a:spcPct val="0"/>
              </a:spcBef>
              <a:buNone/>
            </a:pPr>
            <a:r>
              <a:rPr lang="az-Latn-AZ" altLang="en-US" sz="1600" dirty="0">
                <a:latin typeface="Calibri" panose="020F0502020204030204" pitchFamily="34" charset="0"/>
              </a:rPr>
              <a:t>Autoimmin Tests</a:t>
            </a:r>
          </a:p>
          <a:p>
            <a:pPr>
              <a:spcBef>
                <a:spcPct val="0"/>
              </a:spcBef>
              <a:buNone/>
            </a:pPr>
            <a:r>
              <a:rPr lang="az-Latn-AZ" altLang="en-US" sz="1600" dirty="0">
                <a:latin typeface="Calibri" panose="020F0502020204030204" pitchFamily="34" charset="0"/>
              </a:rPr>
              <a:t>Biopsy</a:t>
            </a:r>
          </a:p>
          <a:p>
            <a:pPr>
              <a:spcBef>
                <a:spcPct val="0"/>
              </a:spcBef>
              <a:buNone/>
            </a:pPr>
            <a:r>
              <a:rPr lang="az-Latn-AZ" altLang="en-US" sz="1600" dirty="0">
                <a:latin typeface="Calibri" panose="020F0502020204030204" pitchFamily="34" charset="0"/>
              </a:rPr>
              <a:t>other</a:t>
            </a:r>
            <a:endParaRPr lang="tr-TR" altLang="en-US" sz="1600" dirty="0">
              <a:latin typeface="Calibri" panose="020F0502020204030204" pitchFamily="34" charset="0"/>
            </a:endParaRPr>
          </a:p>
        </p:txBody>
      </p:sp>
      <p:sp>
        <p:nvSpPr>
          <p:cNvPr id="6149" name="Text Box 13"/>
          <p:cNvSpPr txBox="1">
            <a:spLocks noChangeArrowheads="1"/>
          </p:cNvSpPr>
          <p:nvPr/>
        </p:nvSpPr>
        <p:spPr bwMode="auto">
          <a:xfrm>
            <a:off x="3438629" y="4439238"/>
            <a:ext cx="413126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US" altLang="en-US" sz="1600" dirty="0" err="1" smtClean="0">
                <a:latin typeface="Calibri" panose="020F0502020204030204" pitchFamily="34" charset="0"/>
              </a:rPr>
              <a:t>Hepato</a:t>
            </a:r>
            <a:r>
              <a:rPr lang="en-US" altLang="en-US" sz="1600" dirty="0" smtClean="0">
                <a:latin typeface="Calibri" panose="020F0502020204030204" pitchFamily="34" charset="0"/>
              </a:rPr>
              <a:t>-portal </a:t>
            </a:r>
            <a:r>
              <a:rPr lang="en-US" altLang="en-US" sz="1600" dirty="0" err="1" smtClean="0">
                <a:latin typeface="Calibri" panose="020F0502020204030204" pitchFamily="34" charset="0"/>
              </a:rPr>
              <a:t>desiases</a:t>
            </a:r>
            <a:r>
              <a:rPr lang="en-US" altLang="en-US" sz="1600" dirty="0" smtClean="0">
                <a:latin typeface="Calibri" panose="020F0502020204030204" pitchFamily="34" charset="0"/>
              </a:rPr>
              <a:t> has </a:t>
            </a:r>
            <a:r>
              <a:rPr lang="en-US" altLang="en-US" sz="1600" dirty="0">
                <a:latin typeface="Calibri" panose="020F0502020204030204" pitchFamily="34" charset="0"/>
              </a:rPr>
              <a:t>not been diagnosed</a:t>
            </a:r>
            <a:endParaRPr lang="tr-TR" altLang="en-US" sz="1600" dirty="0">
              <a:latin typeface="Calibri" panose="020F0502020204030204" pitchFamily="34" charset="0"/>
            </a:endParaRPr>
          </a:p>
        </p:txBody>
      </p:sp>
      <p:sp>
        <p:nvSpPr>
          <p:cNvPr id="6150" name="Text Box 14"/>
          <p:cNvSpPr txBox="1">
            <a:spLocks noChangeArrowheads="1"/>
          </p:cNvSpPr>
          <p:nvPr/>
        </p:nvSpPr>
        <p:spPr bwMode="auto">
          <a:xfrm>
            <a:off x="4618033" y="2822560"/>
            <a:ext cx="2488374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en-US" altLang="en-US" sz="1600" b="1" dirty="0" err="1">
                <a:latin typeface="Calibri" panose="020F0502020204030204" pitchFamily="34" charset="0"/>
              </a:rPr>
              <a:t>Hepato</a:t>
            </a:r>
            <a:r>
              <a:rPr lang="en-US" altLang="en-US" sz="1600" b="1" dirty="0">
                <a:latin typeface="Calibri" panose="020F0502020204030204" pitchFamily="34" charset="0"/>
              </a:rPr>
              <a:t>-portal examination</a:t>
            </a:r>
          </a:p>
          <a:p>
            <a:pPr>
              <a:spcBef>
                <a:spcPct val="0"/>
              </a:spcBef>
              <a:buNone/>
            </a:pPr>
            <a:r>
              <a:rPr lang="en-US" altLang="en-US" sz="1600" dirty="0">
                <a:latin typeface="Calibri" panose="020F0502020204030204" pitchFamily="34" charset="0"/>
              </a:rPr>
              <a:t>USM, CT / MRT</a:t>
            </a:r>
          </a:p>
          <a:p>
            <a:pPr>
              <a:spcBef>
                <a:spcPct val="0"/>
              </a:spcBef>
              <a:buNone/>
            </a:pPr>
            <a:r>
              <a:rPr lang="en-US" altLang="en-US" sz="1600" dirty="0" err="1">
                <a:latin typeface="Calibri" panose="020F0502020204030204" pitchFamily="34" charset="0"/>
              </a:rPr>
              <a:t>QcFT</a:t>
            </a:r>
            <a:endParaRPr lang="en-US" altLang="en-US" sz="1600" dirty="0">
              <a:latin typeface="Calibri" panose="020F0502020204030204" pitchFamily="34" charset="0"/>
            </a:endParaRPr>
          </a:p>
          <a:p>
            <a:pPr>
              <a:spcBef>
                <a:spcPct val="0"/>
              </a:spcBef>
              <a:buNone/>
            </a:pPr>
            <a:r>
              <a:rPr lang="en-US" altLang="en-US" sz="1600" dirty="0">
                <a:latin typeface="Calibri" panose="020F0502020204030204" pitchFamily="34" charset="0"/>
              </a:rPr>
              <a:t>Endoscopy</a:t>
            </a:r>
          </a:p>
          <a:p>
            <a:pPr>
              <a:spcBef>
                <a:spcPct val="0"/>
              </a:spcBef>
              <a:buNone/>
            </a:pPr>
            <a:r>
              <a:rPr lang="en-US" altLang="en-US" sz="1600" dirty="0" smtClean="0">
                <a:latin typeface="Calibri" panose="020F0502020204030204" pitchFamily="34" charset="0"/>
              </a:rPr>
              <a:t>Liver </a:t>
            </a:r>
            <a:r>
              <a:rPr lang="en-US" altLang="en-US" sz="1600" dirty="0">
                <a:latin typeface="Calibri" panose="020F0502020204030204" pitchFamily="34" charset="0"/>
              </a:rPr>
              <a:t>biopsy</a:t>
            </a:r>
          </a:p>
          <a:p>
            <a:pPr>
              <a:spcBef>
                <a:spcPct val="0"/>
              </a:spcBef>
              <a:buNone/>
            </a:pPr>
            <a:r>
              <a:rPr lang="en-US" altLang="en-US" sz="1600" dirty="0">
                <a:latin typeface="Calibri" panose="020F0502020204030204" pitchFamily="34" charset="0"/>
              </a:rPr>
              <a:t>Laparoscopy</a:t>
            </a:r>
            <a:endParaRPr lang="tr-TR" altLang="en-US" sz="1600" dirty="0">
              <a:latin typeface="Calibri" panose="020F0502020204030204" pitchFamily="34" charset="0"/>
            </a:endParaRPr>
          </a:p>
        </p:txBody>
      </p:sp>
      <p:sp>
        <p:nvSpPr>
          <p:cNvPr id="6151" name="Text Box 15"/>
          <p:cNvSpPr txBox="1">
            <a:spLocks noChangeArrowheads="1"/>
          </p:cNvSpPr>
          <p:nvPr/>
        </p:nvSpPr>
        <p:spPr bwMode="auto">
          <a:xfrm>
            <a:off x="3185341" y="5862004"/>
            <a:ext cx="108743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latin typeface="Calibri" panose="020F0502020204030204" pitchFamily="34" charset="0"/>
              </a:rPr>
              <a:t>Tapılmadı</a:t>
            </a:r>
            <a:endParaRPr lang="tr-TR" altLang="en-US" sz="1800" dirty="0">
              <a:latin typeface="Calibri" panose="020F0502020204030204" pitchFamily="34" charset="0"/>
            </a:endParaRPr>
          </a:p>
        </p:txBody>
      </p:sp>
      <p:sp>
        <p:nvSpPr>
          <p:cNvPr id="6152" name="Text Box 16"/>
          <p:cNvSpPr txBox="1">
            <a:spLocks noChangeArrowheads="1"/>
          </p:cNvSpPr>
          <p:nvPr/>
        </p:nvSpPr>
        <p:spPr bwMode="auto">
          <a:xfrm>
            <a:off x="4998088" y="4824810"/>
            <a:ext cx="1240468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az-Latn-AZ" altLang="en-US" sz="1600" b="1" dirty="0">
                <a:latin typeface="Calibri" panose="020F0502020204030204" pitchFamily="34" charset="0"/>
              </a:rPr>
              <a:t>Infections</a:t>
            </a:r>
          </a:p>
          <a:p>
            <a:pPr>
              <a:spcBef>
                <a:spcPct val="0"/>
              </a:spcBef>
              <a:buNone/>
            </a:pPr>
            <a:r>
              <a:rPr lang="az-Latn-AZ" altLang="en-US" sz="1600" dirty="0">
                <a:latin typeface="Calibri" panose="020F0502020204030204" pitchFamily="34" charset="0"/>
              </a:rPr>
              <a:t>AIDS</a:t>
            </a:r>
          </a:p>
          <a:p>
            <a:pPr>
              <a:spcBef>
                <a:spcPct val="0"/>
              </a:spcBef>
              <a:buNone/>
            </a:pPr>
            <a:r>
              <a:rPr lang="az-Latn-AZ" altLang="en-US" sz="1600" dirty="0">
                <a:latin typeface="Calibri" panose="020F0502020204030204" pitchFamily="34" charset="0"/>
              </a:rPr>
              <a:t>Tuberculosis</a:t>
            </a:r>
          </a:p>
          <a:p>
            <a:pPr>
              <a:spcBef>
                <a:spcPct val="0"/>
              </a:spcBef>
              <a:buNone/>
            </a:pPr>
            <a:r>
              <a:rPr lang="az-Latn-AZ" altLang="en-US" sz="1600" dirty="0">
                <a:latin typeface="Calibri" panose="020F0502020204030204" pitchFamily="34" charset="0"/>
              </a:rPr>
              <a:t>Brusella</a:t>
            </a:r>
          </a:p>
          <a:p>
            <a:pPr>
              <a:spcBef>
                <a:spcPct val="0"/>
              </a:spcBef>
              <a:buNone/>
            </a:pPr>
            <a:r>
              <a:rPr lang="az-Latn-AZ" altLang="en-US" sz="1600" dirty="0">
                <a:latin typeface="Calibri" panose="020F0502020204030204" pitchFamily="34" charset="0"/>
              </a:rPr>
              <a:t>Malaria</a:t>
            </a:r>
          </a:p>
          <a:p>
            <a:pPr>
              <a:spcBef>
                <a:spcPct val="0"/>
              </a:spcBef>
              <a:buNone/>
            </a:pPr>
            <a:r>
              <a:rPr lang="az-Latn-AZ" altLang="en-US" sz="1600" dirty="0">
                <a:latin typeface="Calibri" panose="020F0502020204030204" pitchFamily="34" charset="0"/>
              </a:rPr>
              <a:t>Leishmania</a:t>
            </a:r>
          </a:p>
          <a:p>
            <a:pPr>
              <a:spcBef>
                <a:spcPct val="0"/>
              </a:spcBef>
              <a:buNone/>
            </a:pPr>
            <a:r>
              <a:rPr lang="az-Latn-AZ" altLang="en-US" sz="1600" dirty="0">
                <a:latin typeface="Calibri" panose="020F0502020204030204" pitchFamily="34" charset="0"/>
              </a:rPr>
              <a:t>other</a:t>
            </a:r>
            <a:endParaRPr lang="tr-TR" altLang="en-US" sz="1600" dirty="0">
              <a:latin typeface="Calibri" panose="020F0502020204030204" pitchFamily="34" charset="0"/>
            </a:endParaRPr>
          </a:p>
        </p:txBody>
      </p:sp>
      <p:sp>
        <p:nvSpPr>
          <p:cNvPr id="6153" name="Text Box 17"/>
          <p:cNvSpPr txBox="1">
            <a:spLocks noChangeArrowheads="1"/>
          </p:cNvSpPr>
          <p:nvPr/>
        </p:nvSpPr>
        <p:spPr bwMode="auto">
          <a:xfrm>
            <a:off x="952500" y="5700553"/>
            <a:ext cx="1908175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b="1" dirty="0">
                <a:latin typeface="Calibri" panose="020F0502020204030204" pitchFamily="34" charset="0"/>
              </a:rPr>
              <a:t>İltihabi və digər xəstəlikləri axtar</a:t>
            </a:r>
            <a:endParaRPr lang="tr-TR" altLang="en-US" sz="1800" b="1" dirty="0">
              <a:latin typeface="Calibri" panose="020F0502020204030204" pitchFamily="34" charset="0"/>
            </a:endParaRPr>
          </a:p>
        </p:txBody>
      </p:sp>
      <p:sp>
        <p:nvSpPr>
          <p:cNvPr id="6154" name="Text Box 18"/>
          <p:cNvSpPr txBox="1">
            <a:spLocks noChangeArrowheads="1"/>
          </p:cNvSpPr>
          <p:nvPr/>
        </p:nvSpPr>
        <p:spPr bwMode="auto">
          <a:xfrm>
            <a:off x="947739" y="4972050"/>
            <a:ext cx="157797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b="1" dirty="0">
                <a:latin typeface="Calibri" panose="020F0502020204030204" pitchFamily="34" charset="0"/>
              </a:rPr>
              <a:t>Səbəb tapılmır</a:t>
            </a:r>
            <a:endParaRPr lang="tr-TR" altLang="en-US" sz="1800" b="1" dirty="0">
              <a:latin typeface="Calibri" panose="020F0502020204030204" pitchFamily="34" charset="0"/>
            </a:endParaRPr>
          </a:p>
        </p:txBody>
      </p:sp>
      <p:sp>
        <p:nvSpPr>
          <p:cNvPr id="6155" name="AutoShape 19"/>
          <p:cNvSpPr>
            <a:spLocks noChangeArrowheads="1"/>
          </p:cNvSpPr>
          <p:nvPr/>
        </p:nvSpPr>
        <p:spPr bwMode="auto">
          <a:xfrm>
            <a:off x="429598" y="4223266"/>
            <a:ext cx="2540407" cy="408623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Dia</a:t>
            </a:r>
            <a:r>
              <a:rPr lang="en-US" altLang="en-US" sz="18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g</a:t>
            </a:r>
            <a:r>
              <a:rPr lang="az-Latn-AZ" altLang="en-US" sz="18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nosti</a:t>
            </a:r>
            <a:r>
              <a:rPr lang="en-US" altLang="en-US" sz="18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c</a:t>
            </a:r>
            <a:r>
              <a:rPr lang="az-Latn-AZ" altLang="en-US" sz="18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  Splene</a:t>
            </a:r>
            <a:r>
              <a:rPr lang="en-US" altLang="en-US" sz="18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c</a:t>
            </a:r>
            <a:r>
              <a:rPr lang="az-Latn-AZ" altLang="en-US" sz="18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tomy</a:t>
            </a:r>
            <a:endParaRPr lang="tr-TR" altLang="en-US" sz="18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156" name="Text Box 20"/>
          <p:cNvSpPr txBox="1">
            <a:spLocks noChangeArrowheads="1"/>
          </p:cNvSpPr>
          <p:nvPr/>
        </p:nvSpPr>
        <p:spPr bwMode="auto">
          <a:xfrm>
            <a:off x="4000544" y="2388017"/>
            <a:ext cx="321491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US" altLang="en-US" sz="1600" dirty="0">
                <a:latin typeface="Calibri" panose="020F0502020204030204" pitchFamily="34" charset="0"/>
              </a:rPr>
              <a:t>No hematological disease was found</a:t>
            </a:r>
            <a:endParaRPr lang="tr-TR" altLang="en-US" sz="1600" dirty="0">
              <a:latin typeface="Calibri" panose="020F0502020204030204" pitchFamily="34" charset="0"/>
            </a:endParaRPr>
          </a:p>
        </p:txBody>
      </p:sp>
      <p:cxnSp>
        <p:nvCxnSpPr>
          <p:cNvPr id="3093" name="AutoShape 21">
            <a:extLst>
              <a:ext uri="{FF2B5EF4-FFF2-40B4-BE49-F238E27FC236}">
                <a16:creationId xmlns:a16="http://schemas.microsoft.com/office/drawing/2014/main" xmlns="" id="{5B54923B-40F5-4200-8A79-608934D98396}"/>
              </a:ext>
            </a:extLst>
          </p:cNvPr>
          <p:cNvCxnSpPr>
            <a:cxnSpLocks noChangeShapeType="1"/>
            <a:endCxn id="6156" idx="0"/>
          </p:cNvCxnSpPr>
          <p:nvPr/>
        </p:nvCxnSpPr>
        <p:spPr bwMode="auto">
          <a:xfrm>
            <a:off x="5608003" y="2142954"/>
            <a:ext cx="1" cy="245063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94" name="AutoShape 22">
            <a:extLst>
              <a:ext uri="{FF2B5EF4-FFF2-40B4-BE49-F238E27FC236}">
                <a16:creationId xmlns:a16="http://schemas.microsoft.com/office/drawing/2014/main" xmlns="" id="{EBDFC843-EE57-47E8-8F00-CB440CA6091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608003" y="2678368"/>
            <a:ext cx="0" cy="288383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95" name="AutoShape 23">
            <a:extLst>
              <a:ext uri="{FF2B5EF4-FFF2-40B4-BE49-F238E27FC236}">
                <a16:creationId xmlns:a16="http://schemas.microsoft.com/office/drawing/2014/main" xmlns="" id="{856FB144-2139-40B4-A01E-4065F7C3F33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611582" y="4294588"/>
            <a:ext cx="0" cy="195263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96" name="AutoShape 24">
            <a:extLst>
              <a:ext uri="{FF2B5EF4-FFF2-40B4-BE49-F238E27FC236}">
                <a16:creationId xmlns:a16="http://schemas.microsoft.com/office/drawing/2014/main" xmlns="" id="{CA11B100-98B5-404A-A91E-E537F4A9B75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642062" y="4675982"/>
            <a:ext cx="0" cy="196850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06" name="AutoShape 34">
            <a:extLst>
              <a:ext uri="{FF2B5EF4-FFF2-40B4-BE49-F238E27FC236}">
                <a16:creationId xmlns:a16="http://schemas.microsoft.com/office/drawing/2014/main" xmlns="" id="{55593794-23C1-41F7-A01F-987C3FFC255A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1736726" y="4675982"/>
            <a:ext cx="0" cy="334962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xmlns="" id="{0203762F-47B6-412F-A4B5-CAD5F5BC1DE6}"/>
              </a:ext>
            </a:extLst>
          </p:cNvPr>
          <p:cNvCxnSpPr/>
          <p:nvPr/>
        </p:nvCxnSpPr>
        <p:spPr>
          <a:xfrm>
            <a:off x="2678990" y="1411282"/>
            <a:ext cx="36583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xmlns="" id="{BDFDDD5F-748D-4E84-AADE-53A43363601B}"/>
              </a:ext>
            </a:extLst>
          </p:cNvPr>
          <p:cNvCxnSpPr/>
          <p:nvPr/>
        </p:nvCxnSpPr>
        <p:spPr>
          <a:xfrm>
            <a:off x="4526741" y="1340768"/>
            <a:ext cx="265113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xmlns="" id="{285F1E89-7D8E-4DA2-AD88-D8BC8F73DC78}"/>
              </a:ext>
            </a:extLst>
          </p:cNvPr>
          <p:cNvCxnSpPr/>
          <p:nvPr/>
        </p:nvCxnSpPr>
        <p:spPr>
          <a:xfrm flipH="1">
            <a:off x="2605087" y="6046154"/>
            <a:ext cx="51117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xmlns="" id="{7960EB53-E980-4961-95DA-A3CA3C0FBA27}"/>
              </a:ext>
            </a:extLst>
          </p:cNvPr>
          <p:cNvCxnSpPr/>
          <p:nvPr/>
        </p:nvCxnSpPr>
        <p:spPr>
          <a:xfrm flipH="1">
            <a:off x="4181478" y="6046154"/>
            <a:ext cx="69052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xmlns="" id="{6D6060AF-1AA2-48CA-9EB4-54B90726514C}"/>
              </a:ext>
            </a:extLst>
          </p:cNvPr>
          <p:cNvCxnSpPr/>
          <p:nvPr/>
        </p:nvCxnSpPr>
        <p:spPr>
          <a:xfrm flipV="1">
            <a:off x="1736726" y="5478462"/>
            <a:ext cx="0" cy="20161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Прямоугольник 3"/>
          <p:cNvSpPr/>
          <p:nvPr/>
        </p:nvSpPr>
        <p:spPr>
          <a:xfrm>
            <a:off x="3776671" y="74335"/>
            <a:ext cx="43322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dirty="0">
                <a:solidFill>
                  <a:srgbClr val="CC0066"/>
                </a:solidFill>
              </a:rPr>
              <a:t>DIAGNOSTIC APPROACH TO SPLENOMEGAL</a:t>
            </a:r>
            <a:r>
              <a:rPr lang="en-US" dirty="0">
                <a:solidFill>
                  <a:srgbClr val="CC0066"/>
                </a:solidFill>
              </a:rPr>
              <a:t>Y</a:t>
            </a:r>
            <a:endParaRPr lang="ru-RU" dirty="0"/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64152" y="1412776"/>
            <a:ext cx="4402291" cy="4741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9691630" y="241097"/>
            <a:ext cx="23054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0331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305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13" name="Овальная выноска 12"/>
          <p:cNvSpPr/>
          <p:nvPr/>
        </p:nvSpPr>
        <p:spPr>
          <a:xfrm>
            <a:off x="8840783" y="2996952"/>
            <a:ext cx="3024336" cy="1689968"/>
          </a:xfrm>
          <a:prstGeom prst="wedgeEllipseCallout">
            <a:avLst>
              <a:gd name="adj1" fmla="val -65636"/>
              <a:gd name="adj2" fmla="val -17063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000" b="1" dirty="0">
                <a:solidFill>
                  <a:prstClr val="black"/>
                </a:solidFill>
              </a:rPr>
              <a:t>leukopenia and infections</a:t>
            </a:r>
            <a:endParaRPr lang="az-Latn-AZ" sz="2000" dirty="0"/>
          </a:p>
        </p:txBody>
      </p:sp>
      <p:sp>
        <p:nvSpPr>
          <p:cNvPr id="14" name="Овальная выноска 13"/>
          <p:cNvSpPr/>
          <p:nvPr/>
        </p:nvSpPr>
        <p:spPr>
          <a:xfrm>
            <a:off x="8040216" y="764704"/>
            <a:ext cx="2538908" cy="1865706"/>
          </a:xfrm>
          <a:prstGeom prst="wedgeEllipseCallout">
            <a:avLst>
              <a:gd name="adj1" fmla="val -61102"/>
              <a:gd name="adj2" fmla="val 53887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800" b="1" dirty="0">
                <a:solidFill>
                  <a:prstClr val="black"/>
                </a:solidFill>
              </a:rPr>
              <a:t>anaemia</a:t>
            </a:r>
            <a:endParaRPr lang="az-Latn-AZ" sz="2800" dirty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6528048" y="4866940"/>
            <a:ext cx="3312368" cy="1656184"/>
          </a:xfrm>
          <a:prstGeom prst="wedgeEllipseCallout">
            <a:avLst>
              <a:gd name="adj1" fmla="val -31496"/>
              <a:gd name="adj2" fmla="val -75742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b="1" dirty="0" smtClean="0">
                <a:solidFill>
                  <a:prstClr val="black"/>
                </a:solidFill>
              </a:rPr>
              <a:t>Liver </a:t>
            </a:r>
            <a:r>
              <a:rPr lang="en-US" b="1" dirty="0">
                <a:solidFill>
                  <a:prstClr val="black"/>
                </a:solidFill>
              </a:rPr>
              <a:t>damage (</a:t>
            </a:r>
            <a:r>
              <a:rPr lang="en-US" b="1" dirty="0" err="1">
                <a:solidFill>
                  <a:prstClr val="black"/>
                </a:solidFill>
              </a:rPr>
              <a:t>Banti</a:t>
            </a:r>
            <a:r>
              <a:rPr lang="en-US" b="1" dirty="0">
                <a:solidFill>
                  <a:prstClr val="black"/>
                </a:solidFill>
              </a:rPr>
              <a:t> syndrome) and heart failure in giant splenomegaly</a:t>
            </a:r>
            <a:endParaRPr lang="az-Latn-AZ" dirty="0"/>
          </a:p>
        </p:txBody>
      </p:sp>
      <p:sp>
        <p:nvSpPr>
          <p:cNvPr id="5" name="Овальная выноска 4"/>
          <p:cNvSpPr/>
          <p:nvPr/>
        </p:nvSpPr>
        <p:spPr>
          <a:xfrm>
            <a:off x="3287688" y="542258"/>
            <a:ext cx="3704121" cy="1662606"/>
          </a:xfrm>
          <a:prstGeom prst="wedgeEllipseCallout">
            <a:avLst>
              <a:gd name="adj1" fmla="val 11544"/>
              <a:gd name="adj2" fmla="val 67314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z-Latn-AZ" sz="2400" b="1" dirty="0" smtClean="0">
                <a:solidFill>
                  <a:prstClr val="black"/>
                </a:solidFill>
              </a:rPr>
              <a:t>thrombocytopen</a:t>
            </a:r>
            <a:r>
              <a:rPr lang="en-US" sz="2400" b="1" dirty="0" err="1" smtClean="0">
                <a:solidFill>
                  <a:prstClr val="black"/>
                </a:solidFill>
              </a:rPr>
              <a:t>i</a:t>
            </a:r>
            <a:r>
              <a:rPr lang="az-Latn-AZ" sz="2400" b="1" dirty="0" smtClean="0">
                <a:solidFill>
                  <a:prstClr val="black"/>
                </a:solidFill>
              </a:rPr>
              <a:t>a </a:t>
            </a:r>
            <a:r>
              <a:rPr lang="az-Latn-AZ" sz="2400" b="1" dirty="0">
                <a:solidFill>
                  <a:prstClr val="black"/>
                </a:solidFill>
              </a:rPr>
              <a:t>and bleeding</a:t>
            </a:r>
          </a:p>
        </p:txBody>
      </p:sp>
      <p:sp>
        <p:nvSpPr>
          <p:cNvPr id="8" name="Овальная выноска 7"/>
          <p:cNvSpPr/>
          <p:nvPr/>
        </p:nvSpPr>
        <p:spPr>
          <a:xfrm>
            <a:off x="119336" y="1992412"/>
            <a:ext cx="3258988" cy="1512168"/>
          </a:xfrm>
          <a:prstGeom prst="wedgeEllipseCallout">
            <a:avLst>
              <a:gd name="adj1" fmla="val 68407"/>
              <a:gd name="adj2" fmla="val 29209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200" b="1" dirty="0" smtClean="0">
                <a:solidFill>
                  <a:prstClr val="black"/>
                </a:solidFill>
              </a:rPr>
              <a:t>p</a:t>
            </a:r>
            <a:r>
              <a:rPr lang="az-Latn-AZ" sz="2200" b="1" dirty="0" smtClean="0">
                <a:solidFill>
                  <a:prstClr val="black"/>
                </a:solidFill>
              </a:rPr>
              <a:t>ortal </a:t>
            </a:r>
            <a:r>
              <a:rPr lang="az-Latn-AZ" sz="2200" b="1" dirty="0">
                <a:solidFill>
                  <a:prstClr val="black"/>
                </a:solidFill>
              </a:rPr>
              <a:t>hypertension and varicose bleeding</a:t>
            </a:r>
          </a:p>
        </p:txBody>
      </p:sp>
      <p:sp>
        <p:nvSpPr>
          <p:cNvPr id="12" name="Овальная выноска 11"/>
          <p:cNvSpPr/>
          <p:nvPr/>
        </p:nvSpPr>
        <p:spPr>
          <a:xfrm>
            <a:off x="1271464" y="4866940"/>
            <a:ext cx="3600400" cy="1656184"/>
          </a:xfrm>
          <a:prstGeom prst="wedgeEllipseCallout">
            <a:avLst>
              <a:gd name="adj1" fmla="val 44823"/>
              <a:gd name="adj2" fmla="val -78766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z-Latn-AZ" sz="2400" b="1" dirty="0">
                <a:solidFill>
                  <a:prstClr val="black"/>
                </a:solidFill>
              </a:rPr>
              <a:t>compression of intra-abdominal organs</a:t>
            </a:r>
          </a:p>
        </p:txBody>
      </p:sp>
      <p:sp>
        <p:nvSpPr>
          <p:cNvPr id="15" name="Овал 14"/>
          <p:cNvSpPr/>
          <p:nvPr/>
        </p:nvSpPr>
        <p:spPr>
          <a:xfrm>
            <a:off x="4007767" y="2564904"/>
            <a:ext cx="4269349" cy="194421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C00000"/>
                </a:solidFill>
              </a:rPr>
              <a:t>COMPLICATIONS OF SPLENOMEGALY</a:t>
            </a:r>
            <a:endParaRPr lang="az-Latn-A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5788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305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799856" y="5006888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295800" y="2013496"/>
            <a:ext cx="3600400" cy="2062460"/>
          </a:xfrm>
          <a:prstGeom prst="roundRect">
            <a:avLst/>
          </a:prstGeom>
          <a:solidFill>
            <a:srgbClr val="FFFF00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prstClr val="black"/>
                </a:solidFill>
              </a:rPr>
              <a:t>These palliative measures are being implemented to treat complications of Splenomegaly</a:t>
            </a:r>
            <a:endParaRPr lang="az-Latn-AZ" sz="2400" dirty="0"/>
          </a:p>
        </p:txBody>
      </p:sp>
      <p:sp>
        <p:nvSpPr>
          <p:cNvPr id="3" name="Выноска-облако 2"/>
          <p:cNvSpPr/>
          <p:nvPr/>
        </p:nvSpPr>
        <p:spPr>
          <a:xfrm>
            <a:off x="354708" y="909489"/>
            <a:ext cx="3960440" cy="2208014"/>
          </a:xfrm>
          <a:prstGeom prst="cloudCallout">
            <a:avLst>
              <a:gd name="adj1" fmla="val 47901"/>
              <a:gd name="adj2" fmla="val 55599"/>
            </a:avLst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dirty="0">
                <a:solidFill>
                  <a:schemeClr val="tx1"/>
                </a:solidFill>
              </a:rPr>
              <a:t>Closure of the </a:t>
            </a:r>
            <a:r>
              <a:rPr lang="en-US" sz="2400" dirty="0" smtClean="0">
                <a:solidFill>
                  <a:schemeClr val="tx1"/>
                </a:solidFill>
              </a:rPr>
              <a:t>spleen </a:t>
            </a:r>
            <a:r>
              <a:rPr lang="az-Latn-AZ" sz="2400" dirty="0" smtClean="0">
                <a:solidFill>
                  <a:schemeClr val="tx1"/>
                </a:solidFill>
              </a:rPr>
              <a:t>artery</a:t>
            </a:r>
            <a:endParaRPr lang="az-Latn-AZ" sz="2400" dirty="0">
              <a:solidFill>
                <a:schemeClr val="tx1"/>
              </a:solidFill>
            </a:endParaRPr>
          </a:p>
        </p:txBody>
      </p:sp>
      <p:sp>
        <p:nvSpPr>
          <p:cNvPr id="13" name="Выноска-облако 12"/>
          <p:cNvSpPr/>
          <p:nvPr/>
        </p:nvSpPr>
        <p:spPr>
          <a:xfrm>
            <a:off x="7932204" y="836712"/>
            <a:ext cx="3960440" cy="1800200"/>
          </a:xfrm>
          <a:prstGeom prst="cloudCallout">
            <a:avLst>
              <a:gd name="adj1" fmla="val -48300"/>
              <a:gd name="adj2" fmla="val 69401"/>
            </a:avLst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dirty="0" smtClean="0">
                <a:solidFill>
                  <a:schemeClr val="tx1"/>
                </a:solidFill>
              </a:rPr>
              <a:t>splene</a:t>
            </a:r>
            <a:r>
              <a:rPr lang="en-US" sz="2400" dirty="0" smtClean="0">
                <a:solidFill>
                  <a:schemeClr val="tx1"/>
                </a:solidFill>
              </a:rPr>
              <a:t>c</a:t>
            </a:r>
            <a:r>
              <a:rPr lang="az-Latn-AZ" sz="2400" dirty="0" smtClean="0">
                <a:solidFill>
                  <a:schemeClr val="tx1"/>
                </a:solidFill>
              </a:rPr>
              <a:t>tomy</a:t>
            </a:r>
            <a:endParaRPr lang="az-Latn-AZ" sz="2400" dirty="0">
              <a:solidFill>
                <a:schemeClr val="tx1"/>
              </a:solidFill>
            </a:endParaRPr>
          </a:p>
        </p:txBody>
      </p:sp>
      <p:sp>
        <p:nvSpPr>
          <p:cNvPr id="14" name="Выноска-облако 13"/>
          <p:cNvSpPr/>
          <p:nvPr/>
        </p:nvSpPr>
        <p:spPr>
          <a:xfrm>
            <a:off x="354708" y="4365104"/>
            <a:ext cx="4608512" cy="2041996"/>
          </a:xfrm>
          <a:prstGeom prst="cloudCallout">
            <a:avLst>
              <a:gd name="adj1" fmla="val 32559"/>
              <a:gd name="adj2" fmla="val -90138"/>
            </a:avLst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Use of growth factor</a:t>
            </a: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  (</a:t>
            </a:r>
            <a:r>
              <a:rPr lang="en-US" sz="2000" dirty="0" err="1">
                <a:solidFill>
                  <a:schemeClr val="tx1"/>
                </a:solidFill>
              </a:rPr>
              <a:t>thrombopoietin</a:t>
            </a:r>
            <a:r>
              <a:rPr lang="en-US" sz="2000" dirty="0">
                <a:solidFill>
                  <a:schemeClr val="tx1"/>
                </a:solidFill>
              </a:rPr>
              <a:t>, granulocyte - monocyte </a:t>
            </a:r>
            <a:r>
              <a:rPr lang="en-US" sz="2000" dirty="0" smtClean="0">
                <a:solidFill>
                  <a:schemeClr val="tx1"/>
                </a:solidFill>
              </a:rPr>
              <a:t>stimulation, </a:t>
            </a:r>
            <a:r>
              <a:rPr lang="en-US" sz="2000" dirty="0">
                <a:solidFill>
                  <a:schemeClr val="tx1"/>
                </a:solidFill>
              </a:rPr>
              <a:t>etc.)</a:t>
            </a:r>
            <a:endParaRPr lang="az-Latn-AZ" sz="2000" dirty="0">
              <a:solidFill>
                <a:schemeClr val="tx1"/>
              </a:solidFill>
            </a:endParaRPr>
          </a:p>
        </p:txBody>
      </p:sp>
      <p:sp>
        <p:nvSpPr>
          <p:cNvPr id="15" name="Выноска-облако 14"/>
          <p:cNvSpPr/>
          <p:nvPr/>
        </p:nvSpPr>
        <p:spPr>
          <a:xfrm>
            <a:off x="7780370" y="4365104"/>
            <a:ext cx="3960440" cy="1872208"/>
          </a:xfrm>
          <a:prstGeom prst="cloudCallout">
            <a:avLst>
              <a:gd name="adj1" fmla="val -43811"/>
              <a:gd name="adj2" fmla="val -115196"/>
            </a:avLst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dirty="0">
                <a:solidFill>
                  <a:schemeClr val="tx1"/>
                </a:solidFill>
              </a:rPr>
              <a:t>Partial splenic embolization</a:t>
            </a:r>
          </a:p>
        </p:txBody>
      </p:sp>
    </p:spTree>
    <p:extLst>
      <p:ext uri="{BB962C8B-B14F-4D97-AF65-F5344CB8AC3E}">
        <p14:creationId xmlns:p14="http://schemas.microsoft.com/office/powerpoint/2010/main" xmlns="" val="42049659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1"/>
          <p:cNvSpPr>
            <a:spLocks noChangeArrowheads="1"/>
          </p:cNvSpPr>
          <p:nvPr/>
        </p:nvSpPr>
        <p:spPr bwMode="auto">
          <a:xfrm>
            <a:off x="4078102" y="1236891"/>
            <a:ext cx="3380282" cy="442674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az-Latn-AZ" sz="20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SPLEEN SYST IN ULTRASOUND</a:t>
            </a:r>
            <a:endParaRPr lang="en-US" altLang="az-Latn-AZ" sz="20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4632881" y="2195113"/>
            <a:ext cx="224202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az-Latn-AZ" altLang="az-Latn-AZ" sz="2000" b="1" dirty="0">
                <a:latin typeface="Calibri" panose="020F0502020204030204" pitchFamily="34" charset="0"/>
              </a:rPr>
              <a:t>Contrast CT or MRT</a:t>
            </a:r>
            <a:endParaRPr lang="en-US" altLang="az-Latn-AZ" sz="2000" b="1" dirty="0">
              <a:latin typeface="Calibri" panose="020F0502020204030204" pitchFamily="34" charset="0"/>
            </a:endParaRPr>
          </a:p>
        </p:txBody>
      </p:sp>
      <p:sp>
        <p:nvSpPr>
          <p:cNvPr id="7172" name="TextBox 3"/>
          <p:cNvSpPr txBox="1">
            <a:spLocks noChangeArrowheads="1"/>
          </p:cNvSpPr>
          <p:nvPr/>
        </p:nvSpPr>
        <p:spPr bwMode="auto">
          <a:xfrm>
            <a:off x="2438920" y="3534035"/>
            <a:ext cx="193899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az-Latn-AZ" altLang="az-Latn-AZ" sz="2000" b="1" dirty="0">
                <a:latin typeface="Calibri" panose="020F0502020204030204" pitchFamily="34" charset="0"/>
              </a:rPr>
              <a:t>Exinococcus cyst</a:t>
            </a:r>
            <a:endParaRPr lang="en-US" altLang="az-Latn-AZ" sz="2000" b="1" dirty="0">
              <a:latin typeface="Calibri" panose="020F0502020204030204" pitchFamily="34" charset="0"/>
            </a:endParaRPr>
          </a:p>
        </p:txBody>
      </p:sp>
      <p:sp>
        <p:nvSpPr>
          <p:cNvPr id="7173" name="TextBox 4"/>
          <p:cNvSpPr txBox="1">
            <a:spLocks noChangeArrowheads="1"/>
          </p:cNvSpPr>
          <p:nvPr/>
        </p:nvSpPr>
        <p:spPr bwMode="auto">
          <a:xfrm>
            <a:off x="7126288" y="3517823"/>
            <a:ext cx="157889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az-Latn-AZ" altLang="az-Latn-AZ" sz="2000" b="1" dirty="0">
                <a:latin typeface="Calibri" panose="020F0502020204030204" pitchFamily="34" charset="0"/>
              </a:rPr>
              <a:t>Dermoid syst</a:t>
            </a:r>
            <a:endParaRPr lang="en-US" altLang="az-Latn-AZ" sz="2000" b="1" dirty="0">
              <a:latin typeface="Calibri" panose="020F0502020204030204" pitchFamily="34" charset="0"/>
            </a:endParaRPr>
          </a:p>
        </p:txBody>
      </p:sp>
      <p:sp>
        <p:nvSpPr>
          <p:cNvPr id="7174" name="TextBox 5"/>
          <p:cNvSpPr txBox="1">
            <a:spLocks noChangeArrowheads="1"/>
          </p:cNvSpPr>
          <p:nvPr/>
        </p:nvSpPr>
        <p:spPr bwMode="auto">
          <a:xfrm>
            <a:off x="1055440" y="3530737"/>
            <a:ext cx="102175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US" altLang="az-Latn-AZ" sz="2000" b="1" dirty="0" smtClean="0">
                <a:latin typeface="Calibri" panose="020F0502020204030204" pitchFamily="34" charset="0"/>
              </a:rPr>
              <a:t>A</a:t>
            </a:r>
            <a:r>
              <a:rPr lang="az-Latn-AZ" altLang="az-Latn-AZ" sz="2000" b="1" dirty="0" smtClean="0">
                <a:latin typeface="Calibri" panose="020F0502020204030204" pitchFamily="34" charset="0"/>
              </a:rPr>
              <a:t>bscess</a:t>
            </a:r>
            <a:endParaRPr lang="en-US" altLang="az-Latn-AZ" sz="2000" b="1" dirty="0">
              <a:latin typeface="Calibri" panose="020F0502020204030204" pitchFamily="34" charset="0"/>
            </a:endParaRPr>
          </a:p>
        </p:txBody>
      </p:sp>
      <p:sp>
        <p:nvSpPr>
          <p:cNvPr id="7175" name="TextBox 6"/>
          <p:cNvSpPr txBox="1">
            <a:spLocks noChangeArrowheads="1"/>
          </p:cNvSpPr>
          <p:nvPr/>
        </p:nvSpPr>
        <p:spPr bwMode="auto">
          <a:xfrm>
            <a:off x="9336360" y="3527957"/>
            <a:ext cx="13335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az-Latn-AZ" altLang="az-Latn-AZ" sz="2000" b="1" dirty="0">
                <a:latin typeface="Calibri" panose="020F0502020204030204" pitchFamily="34" charset="0"/>
              </a:rPr>
              <a:t>Metastatic</a:t>
            </a:r>
            <a:endParaRPr lang="en-US" altLang="az-Latn-AZ" sz="2000" b="1" dirty="0">
              <a:latin typeface="Calibri" panose="020F0502020204030204" pitchFamily="34" charset="0"/>
            </a:endParaRPr>
          </a:p>
        </p:txBody>
      </p:sp>
      <p:sp>
        <p:nvSpPr>
          <p:cNvPr id="7176" name="TextBox 7"/>
          <p:cNvSpPr txBox="1">
            <a:spLocks noChangeArrowheads="1"/>
          </p:cNvSpPr>
          <p:nvPr/>
        </p:nvSpPr>
        <p:spPr bwMode="auto">
          <a:xfrm>
            <a:off x="5351379" y="3533457"/>
            <a:ext cx="80502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az-Latn-AZ" sz="2000" b="1" dirty="0" smtClean="0">
                <a:latin typeface="Calibri" panose="020F0502020204030204" pitchFamily="34" charset="0"/>
              </a:rPr>
              <a:t>Other</a:t>
            </a:r>
            <a:endParaRPr lang="en-US" altLang="az-Latn-AZ" sz="2000" b="1" dirty="0">
              <a:latin typeface="Calibri" panose="020F0502020204030204" pitchFamily="34" charset="0"/>
            </a:endParaRPr>
          </a:p>
        </p:txBody>
      </p:sp>
      <p:sp>
        <p:nvSpPr>
          <p:cNvPr id="7177" name="TextBox 8"/>
          <p:cNvSpPr txBox="1">
            <a:spLocks noChangeArrowheads="1"/>
          </p:cNvSpPr>
          <p:nvPr/>
        </p:nvSpPr>
        <p:spPr bwMode="auto">
          <a:xfrm>
            <a:off x="2560375" y="4526371"/>
            <a:ext cx="66559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US" altLang="az-Latn-AZ" sz="2000" b="1" dirty="0">
                <a:latin typeface="Calibri" panose="020F0502020204030204" pitchFamily="34" charset="0"/>
              </a:rPr>
              <a:t>The nature of the cystic by clinical and imaging is not defined</a:t>
            </a:r>
          </a:p>
        </p:txBody>
      </p:sp>
      <p:sp>
        <p:nvSpPr>
          <p:cNvPr id="7178" name="TextBox 9"/>
          <p:cNvSpPr txBox="1">
            <a:spLocks noChangeArrowheads="1"/>
          </p:cNvSpPr>
          <p:nvPr/>
        </p:nvSpPr>
        <p:spPr bwMode="auto">
          <a:xfrm>
            <a:off x="456850" y="5450884"/>
            <a:ext cx="42070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US" altLang="az-Latn-AZ" sz="2000" b="1" dirty="0">
                <a:latin typeface="Calibri" panose="020F0502020204030204" pitchFamily="34" charset="0"/>
              </a:rPr>
              <a:t>Large (less than 5 cm) or symptomatic</a:t>
            </a:r>
          </a:p>
        </p:txBody>
      </p:sp>
      <p:sp>
        <p:nvSpPr>
          <p:cNvPr id="7179" name="TextBox 10"/>
          <p:cNvSpPr txBox="1">
            <a:spLocks noChangeArrowheads="1"/>
          </p:cNvSpPr>
          <p:nvPr/>
        </p:nvSpPr>
        <p:spPr bwMode="auto">
          <a:xfrm>
            <a:off x="7731183" y="5432335"/>
            <a:ext cx="434266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US" altLang="az-Latn-AZ" sz="2000" b="1" dirty="0" smtClean="0">
                <a:latin typeface="Calibri" panose="020F0502020204030204" pitchFamily="34" charset="0"/>
              </a:rPr>
              <a:t>Small </a:t>
            </a:r>
            <a:r>
              <a:rPr lang="en-US" altLang="az-Latn-AZ" sz="2000" b="1" dirty="0">
                <a:latin typeface="Calibri" panose="020F0502020204030204" pitchFamily="34" charset="0"/>
              </a:rPr>
              <a:t>(less than 5 cm) or asymptomatic</a:t>
            </a:r>
          </a:p>
        </p:txBody>
      </p:sp>
      <p:sp>
        <p:nvSpPr>
          <p:cNvPr id="7180" name="TextBox 11"/>
          <p:cNvSpPr txBox="1">
            <a:spLocks noChangeArrowheads="1"/>
          </p:cNvSpPr>
          <p:nvPr/>
        </p:nvSpPr>
        <p:spPr bwMode="auto">
          <a:xfrm>
            <a:off x="1334837" y="6107083"/>
            <a:ext cx="175426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az-Latn-AZ" sz="20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SPLENECTOMY</a:t>
            </a:r>
            <a:endParaRPr lang="en-US" altLang="az-Latn-AZ" sz="20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7181" name="TextBox 12"/>
          <p:cNvSpPr txBox="1">
            <a:spLocks noChangeArrowheads="1"/>
          </p:cNvSpPr>
          <p:nvPr/>
        </p:nvSpPr>
        <p:spPr bwMode="auto">
          <a:xfrm>
            <a:off x="9603812" y="6205201"/>
            <a:ext cx="148963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az-Latn-AZ" altLang="az-Latn-AZ" sz="2000" b="1" dirty="0">
                <a:solidFill>
                  <a:srgbClr val="0070C0"/>
                </a:solidFill>
                <a:latin typeface="Calibri" panose="020F0502020204030204" pitchFamily="34" charset="0"/>
              </a:rPr>
              <a:t>FOLLOWING</a:t>
            </a:r>
            <a:endParaRPr lang="en-US" altLang="az-Latn-AZ" sz="20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xmlns="" id="{80937947-F617-440D-B886-777B93B105C8}"/>
              </a:ext>
            </a:extLst>
          </p:cNvPr>
          <p:cNvCxnSpPr>
            <a:cxnSpLocks/>
          </p:cNvCxnSpPr>
          <p:nvPr/>
        </p:nvCxnSpPr>
        <p:spPr>
          <a:xfrm>
            <a:off x="5768236" y="1856976"/>
            <a:ext cx="0" cy="33813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xmlns="" id="{0BDECB11-1894-4E87-9135-B357C8301FD4}"/>
              </a:ext>
            </a:extLst>
          </p:cNvPr>
          <p:cNvCxnSpPr/>
          <p:nvPr/>
        </p:nvCxnSpPr>
        <p:spPr>
          <a:xfrm flipH="1">
            <a:off x="1641927" y="2688633"/>
            <a:ext cx="3462338" cy="8477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xmlns="" id="{8E3E1268-5505-43B7-9DC8-7415D713BFD7}"/>
              </a:ext>
            </a:extLst>
          </p:cNvPr>
          <p:cNvCxnSpPr/>
          <p:nvPr/>
        </p:nvCxnSpPr>
        <p:spPr>
          <a:xfrm flipH="1">
            <a:off x="3615862" y="2728321"/>
            <a:ext cx="1714500" cy="8477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xmlns="" id="{4B0E45EB-2934-4F73-9D0B-A15CA8B4BB42}"/>
              </a:ext>
            </a:extLst>
          </p:cNvPr>
          <p:cNvCxnSpPr/>
          <p:nvPr/>
        </p:nvCxnSpPr>
        <p:spPr>
          <a:xfrm>
            <a:off x="5768236" y="2680232"/>
            <a:ext cx="0" cy="8477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xmlns="" id="{2DA0AA25-83A8-4903-9411-7211429D9E93}"/>
              </a:ext>
            </a:extLst>
          </p:cNvPr>
          <p:cNvCxnSpPr/>
          <p:nvPr/>
        </p:nvCxnSpPr>
        <p:spPr>
          <a:xfrm>
            <a:off x="6351847" y="2746325"/>
            <a:ext cx="1573212" cy="8477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xmlns="" id="{4DEE28EE-C591-451F-A5F8-9AA84A2F481A}"/>
              </a:ext>
            </a:extLst>
          </p:cNvPr>
          <p:cNvCxnSpPr/>
          <p:nvPr/>
        </p:nvCxnSpPr>
        <p:spPr>
          <a:xfrm>
            <a:off x="6613547" y="2695484"/>
            <a:ext cx="3398837" cy="8477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xmlns="" id="{BB503F1C-A797-4552-B6E3-5F4D9F42825A}"/>
              </a:ext>
            </a:extLst>
          </p:cNvPr>
          <p:cNvCxnSpPr/>
          <p:nvPr/>
        </p:nvCxnSpPr>
        <p:spPr>
          <a:xfrm>
            <a:off x="5768236" y="3930847"/>
            <a:ext cx="0" cy="6670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xmlns="" id="{19B013DD-05F9-4542-A5D5-CC542C1E5400}"/>
              </a:ext>
            </a:extLst>
          </p:cNvPr>
          <p:cNvCxnSpPr>
            <a:endCxn id="7178" idx="0"/>
          </p:cNvCxnSpPr>
          <p:nvPr/>
        </p:nvCxnSpPr>
        <p:spPr>
          <a:xfrm flipH="1">
            <a:off x="2560375" y="4935755"/>
            <a:ext cx="3103577" cy="5151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xmlns="" id="{FB4A1417-F71C-48E7-AE27-7A2B8CE73809}"/>
              </a:ext>
            </a:extLst>
          </p:cNvPr>
          <p:cNvCxnSpPr>
            <a:endCxn id="7179" idx="0"/>
          </p:cNvCxnSpPr>
          <p:nvPr/>
        </p:nvCxnSpPr>
        <p:spPr>
          <a:xfrm>
            <a:off x="5753893" y="4935755"/>
            <a:ext cx="4148622" cy="4965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xmlns="" id="{C4CB12AC-845A-406F-84EA-1DB11A8FE195}"/>
              </a:ext>
            </a:extLst>
          </p:cNvPr>
          <p:cNvCxnSpPr/>
          <p:nvPr/>
        </p:nvCxnSpPr>
        <p:spPr>
          <a:xfrm>
            <a:off x="10445750" y="5871339"/>
            <a:ext cx="0" cy="4714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xmlns="" id="{9417706C-0044-40C3-AA22-033620AFC52D}"/>
              </a:ext>
            </a:extLst>
          </p:cNvPr>
          <p:cNvCxnSpPr/>
          <p:nvPr/>
        </p:nvCxnSpPr>
        <p:spPr>
          <a:xfrm>
            <a:off x="2211968" y="5733713"/>
            <a:ext cx="0" cy="4714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7193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r-TR" altLang="en-US" sz="1400"/>
              <a:t>Prof.Dr. NYBay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9768408" y="256660"/>
            <a:ext cx="23054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33586" y="225981"/>
            <a:ext cx="46136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DIAGNOSTIC APPROACH TO THE SPLEEN SYSTS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21614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SPLENIC ABSCESS</a:t>
            </a:r>
            <a:endParaRPr lang="az-Latn-AZ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305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631504" y="1040686"/>
            <a:ext cx="2776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az-Latn-AZ" sz="3200" b="1" i="1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63352" y="2276872"/>
            <a:ext cx="3261184" cy="119171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400" dirty="0" err="1">
                <a:solidFill>
                  <a:prstClr val="black"/>
                </a:solidFill>
              </a:rPr>
              <a:t>Hematogenous</a:t>
            </a:r>
            <a:r>
              <a:rPr lang="en-US" sz="2400" dirty="0">
                <a:solidFill>
                  <a:prstClr val="black"/>
                </a:solidFill>
              </a:rPr>
              <a:t> spread from distant focus of infection</a:t>
            </a:r>
            <a:endParaRPr lang="az-Latn-AZ" sz="2400" dirty="0">
              <a:solidFill>
                <a:prstClr val="black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26160" y="5077544"/>
            <a:ext cx="4361852" cy="137579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400" dirty="0">
                <a:solidFill>
                  <a:prstClr val="black"/>
                </a:solidFill>
              </a:rPr>
              <a:t>Cysts, infections of splenic infarction or </a:t>
            </a:r>
            <a:r>
              <a:rPr lang="en-US" sz="2400" dirty="0" smtClean="0">
                <a:solidFill>
                  <a:prstClr val="black"/>
                </a:solidFill>
              </a:rPr>
              <a:t>hematoma infected</a:t>
            </a:r>
            <a:endParaRPr lang="az-Latn-AZ" sz="2400" dirty="0">
              <a:solidFill>
                <a:prstClr val="black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74576" y="3677450"/>
            <a:ext cx="3765240" cy="119171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400" dirty="0">
                <a:solidFill>
                  <a:prstClr val="black"/>
                </a:solidFill>
              </a:rPr>
              <a:t>Direct transmission from the surrounding infectious </a:t>
            </a:r>
            <a:r>
              <a:rPr lang="en-US" sz="2400" dirty="0" smtClean="0">
                <a:solidFill>
                  <a:prstClr val="black"/>
                </a:solidFill>
              </a:rPr>
              <a:t>area</a:t>
            </a:r>
            <a:endParaRPr lang="az-Latn-AZ" sz="2400" dirty="0">
              <a:solidFill>
                <a:prstClr val="black"/>
              </a:solidFill>
            </a:endParaRPr>
          </a:p>
        </p:txBody>
      </p:sp>
      <p:sp>
        <p:nvSpPr>
          <p:cNvPr id="17" name="Блок-схема: альтернативный процесс 16"/>
          <p:cNvSpPr/>
          <p:nvPr/>
        </p:nvSpPr>
        <p:spPr>
          <a:xfrm>
            <a:off x="1775520" y="908720"/>
            <a:ext cx="2272084" cy="827269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3600" b="1" i="1" dirty="0">
                <a:solidFill>
                  <a:srgbClr val="00B050"/>
                </a:solidFill>
              </a:rPr>
              <a:t>Etiology</a:t>
            </a:r>
            <a:endParaRPr lang="az-Latn-AZ" sz="3600" dirty="0">
              <a:solidFill>
                <a:srgbClr val="00B050"/>
              </a:solidFill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5303912" y="1333073"/>
            <a:ext cx="0" cy="4544199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>
            <a:off x="4688012" y="5877272"/>
            <a:ext cx="615900" cy="530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H="1">
            <a:off x="3523124" y="2759420"/>
            <a:ext cx="1780788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H="1">
            <a:off x="4413518" y="4168871"/>
            <a:ext cx="890394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96" name="Прямая соединительная линия 4095"/>
          <p:cNvCxnSpPr/>
          <p:nvPr/>
        </p:nvCxnSpPr>
        <p:spPr>
          <a:xfrm>
            <a:off x="4049552" y="1333073"/>
            <a:ext cx="12543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1" name="Прямоугольник 4100"/>
          <p:cNvSpPr/>
          <p:nvPr/>
        </p:nvSpPr>
        <p:spPr>
          <a:xfrm>
            <a:off x="7750440" y="1764655"/>
            <a:ext cx="2535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az-Latn-AZ" sz="2400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4106" name="Скругленный прямоугольник 4105"/>
          <p:cNvSpPr/>
          <p:nvPr/>
        </p:nvSpPr>
        <p:spPr>
          <a:xfrm>
            <a:off x="8256240" y="2996952"/>
            <a:ext cx="2784140" cy="65524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800" dirty="0">
                <a:solidFill>
                  <a:prstClr val="black"/>
                </a:solidFill>
              </a:rPr>
              <a:t>Stomach ache</a:t>
            </a:r>
            <a:endParaRPr lang="az-Latn-AZ" sz="2800" dirty="0"/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8256240" y="764704"/>
            <a:ext cx="2471936" cy="90342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i="1" dirty="0" smtClean="0">
                <a:solidFill>
                  <a:srgbClr val="C00000"/>
                </a:solidFill>
              </a:rPr>
              <a:t>Clinic</a:t>
            </a:r>
            <a:endParaRPr lang="az-Latn-AZ" sz="4400" dirty="0">
              <a:solidFill>
                <a:srgbClr val="C00000"/>
              </a:solidFill>
            </a:endParaRP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7750442" y="1867066"/>
            <a:ext cx="4240972" cy="90342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prstClr val="black"/>
                </a:solidFill>
              </a:rPr>
              <a:t>Pain in the left ribs</a:t>
            </a:r>
            <a:endParaRPr lang="az-Latn-AZ" sz="2400" dirty="0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8184232" y="4653136"/>
            <a:ext cx="3240360" cy="6133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z-Latn-AZ" sz="2400" dirty="0">
                <a:solidFill>
                  <a:prstClr val="black"/>
                </a:solidFill>
              </a:rPr>
              <a:t>Palpable </a:t>
            </a:r>
            <a:r>
              <a:rPr lang="az-Latn-AZ" sz="2400" dirty="0" smtClean="0">
                <a:solidFill>
                  <a:prstClr val="black"/>
                </a:solidFill>
              </a:rPr>
              <a:t>sp</a:t>
            </a:r>
            <a:r>
              <a:rPr lang="en-US" sz="2400" dirty="0" err="1" smtClean="0">
                <a:solidFill>
                  <a:prstClr val="black"/>
                </a:solidFill>
              </a:rPr>
              <a:t>leen</a:t>
            </a:r>
            <a:endParaRPr lang="az-Latn-AZ" sz="2400" dirty="0">
              <a:solidFill>
                <a:prstClr val="black"/>
              </a:solidFill>
            </a:endParaRP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7822448" y="5517231"/>
            <a:ext cx="3818168" cy="71297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400" dirty="0" err="1">
                <a:solidFill>
                  <a:prstClr val="black"/>
                </a:solidFill>
              </a:rPr>
              <a:t>uscle</a:t>
            </a:r>
            <a:r>
              <a:rPr lang="en-US" sz="2400" dirty="0">
                <a:solidFill>
                  <a:prstClr val="black"/>
                </a:solidFill>
              </a:rPr>
              <a:t> tension associated with peritonitis</a:t>
            </a:r>
            <a:endParaRPr lang="az-Latn-AZ" sz="2400" dirty="0">
              <a:solidFill>
                <a:prstClr val="black"/>
              </a:solidFill>
            </a:endParaRP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8596324" y="3836526"/>
            <a:ext cx="2471936" cy="67259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800" dirty="0">
                <a:solidFill>
                  <a:prstClr val="black"/>
                </a:solidFill>
              </a:rPr>
              <a:t>Temperature</a:t>
            </a:r>
            <a:endParaRPr lang="az-Latn-AZ" sz="2800" dirty="0"/>
          </a:p>
        </p:txBody>
      </p:sp>
      <p:cxnSp>
        <p:nvCxnSpPr>
          <p:cNvPr id="48" name="Прямая соединительная линия 47"/>
          <p:cNvCxnSpPr/>
          <p:nvPr/>
        </p:nvCxnSpPr>
        <p:spPr>
          <a:xfrm>
            <a:off x="7372732" y="1288425"/>
            <a:ext cx="0" cy="4585292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7382438" y="5882580"/>
            <a:ext cx="441754" cy="265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>
            <a:endCxn id="4106" idx="1"/>
          </p:cNvCxnSpPr>
          <p:nvPr/>
        </p:nvCxnSpPr>
        <p:spPr>
          <a:xfrm>
            <a:off x="7372732" y="3324575"/>
            <a:ext cx="883508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7372732" y="4149080"/>
            <a:ext cx="1223592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 flipH="1">
            <a:off x="7372732" y="1288425"/>
            <a:ext cx="883508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>
            <a:off x="7382438" y="4959786"/>
            <a:ext cx="814288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>
            <a:endCxn id="44" idx="1"/>
          </p:cNvCxnSpPr>
          <p:nvPr/>
        </p:nvCxnSpPr>
        <p:spPr>
          <a:xfrm>
            <a:off x="7382438" y="2318779"/>
            <a:ext cx="368004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778568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305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9" name="Овал 8"/>
          <p:cNvSpPr/>
          <p:nvPr/>
        </p:nvSpPr>
        <p:spPr>
          <a:xfrm>
            <a:off x="119336" y="1258884"/>
            <a:ext cx="6120680" cy="271017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>
                <a:solidFill>
                  <a:srgbClr val="C00000"/>
                </a:solidFill>
                <a:ea typeface="+mj-ea"/>
                <a:cs typeface="+mj-cs"/>
              </a:rPr>
              <a:t>Diagnostics</a:t>
            </a:r>
            <a:endParaRPr lang="az-Latn-AZ" sz="2800" b="1" i="1" dirty="0">
              <a:solidFill>
                <a:srgbClr val="C00000"/>
              </a:solidFill>
              <a:ea typeface="+mj-ea"/>
              <a:cs typeface="+mj-cs"/>
            </a:endParaRPr>
          </a:p>
          <a:p>
            <a:r>
              <a:rPr lang="az-Latn-AZ" sz="2800" dirty="0">
                <a:solidFill>
                  <a:srgbClr val="44546A">
                    <a:lumMod val="75000"/>
                  </a:srgbClr>
                </a:solidFill>
                <a:ea typeface="+mj-ea"/>
                <a:cs typeface="+mj-cs"/>
              </a:rPr>
              <a:t>• </a:t>
            </a:r>
            <a:r>
              <a:rPr lang="en-US" sz="2800" dirty="0">
                <a:solidFill>
                  <a:srgbClr val="44546A">
                    <a:lumMod val="75000"/>
                  </a:srgbClr>
                </a:solidFill>
                <a:ea typeface="+mj-ea"/>
                <a:cs typeface="+mj-cs"/>
              </a:rPr>
              <a:t>Laboratory - increased </a:t>
            </a:r>
            <a:r>
              <a:rPr lang="en-US" sz="2800" dirty="0" smtClean="0">
                <a:solidFill>
                  <a:srgbClr val="44546A">
                    <a:lumMod val="75000"/>
                  </a:srgbClr>
                </a:solidFill>
                <a:ea typeface="+mj-ea"/>
                <a:cs typeface="+mj-cs"/>
              </a:rPr>
              <a:t>CRP and  leukocytosis </a:t>
            </a:r>
          </a:p>
          <a:p>
            <a:r>
              <a:rPr lang="en-US" sz="2800" dirty="0" smtClean="0">
                <a:solidFill>
                  <a:srgbClr val="44546A">
                    <a:lumMod val="75000"/>
                  </a:srgbClr>
                </a:solidFill>
                <a:ea typeface="+mj-ea"/>
                <a:cs typeface="+mj-cs"/>
              </a:rPr>
              <a:t>• </a:t>
            </a:r>
            <a:r>
              <a:rPr lang="en-US" sz="2800" dirty="0" err="1">
                <a:solidFill>
                  <a:srgbClr val="44546A">
                    <a:lumMod val="75000"/>
                  </a:srgbClr>
                </a:solidFill>
                <a:ea typeface="+mj-ea"/>
                <a:cs typeface="+mj-cs"/>
              </a:rPr>
              <a:t>Hypodensity</a:t>
            </a:r>
            <a:r>
              <a:rPr lang="en-US" sz="2800" dirty="0">
                <a:solidFill>
                  <a:srgbClr val="44546A">
                    <a:lumMod val="75000"/>
                  </a:srgbClr>
                </a:solidFill>
                <a:ea typeface="+mj-ea"/>
                <a:cs typeface="+mj-cs"/>
              </a:rPr>
              <a:t> area, fluid and gas levels on CT</a:t>
            </a:r>
            <a:endParaRPr lang="az-Latn-AZ" sz="2800" dirty="0"/>
          </a:p>
          <a:p>
            <a:pPr algn="ctr"/>
            <a:endParaRPr lang="az-Latn-AZ" sz="2800" dirty="0"/>
          </a:p>
        </p:txBody>
      </p:sp>
      <p:sp>
        <p:nvSpPr>
          <p:cNvPr id="16" name="Овал 15"/>
          <p:cNvSpPr/>
          <p:nvPr/>
        </p:nvSpPr>
        <p:spPr>
          <a:xfrm>
            <a:off x="5231905" y="1222881"/>
            <a:ext cx="6985958" cy="2782183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i="1" dirty="0" smtClean="0">
                <a:solidFill>
                  <a:srgbClr val="C00000"/>
                </a:solidFill>
              </a:rPr>
              <a:t>Complication</a:t>
            </a:r>
            <a:r>
              <a:rPr lang="az-Latn-AZ" sz="3200" b="1" i="1" dirty="0" smtClean="0">
                <a:solidFill>
                  <a:srgbClr val="C00000"/>
                </a:solidFill>
              </a:rPr>
              <a:t> </a:t>
            </a:r>
            <a:endParaRPr lang="az-Latn-AZ" sz="3200" dirty="0">
              <a:solidFill>
                <a:srgbClr val="C00000"/>
              </a:solidFill>
            </a:endParaRPr>
          </a:p>
          <a:p>
            <a:r>
              <a:rPr lang="fi-FI" sz="3200" dirty="0">
                <a:solidFill>
                  <a:srgbClr val="002060"/>
                </a:solidFill>
              </a:rPr>
              <a:t>• </a:t>
            </a:r>
            <a:r>
              <a:rPr lang="en-US" sz="3200" dirty="0" smtClean="0">
                <a:solidFill>
                  <a:srgbClr val="002060"/>
                </a:solidFill>
              </a:rPr>
              <a:t>Spontaneous opening </a:t>
            </a:r>
            <a:r>
              <a:rPr lang="en-US" sz="3200" dirty="0">
                <a:solidFill>
                  <a:srgbClr val="002060"/>
                </a:solidFill>
              </a:rPr>
              <a:t>of </a:t>
            </a:r>
            <a:r>
              <a:rPr lang="en-US" sz="3200" dirty="0" smtClean="0">
                <a:solidFill>
                  <a:srgbClr val="002060"/>
                </a:solidFill>
              </a:rPr>
              <a:t>abscess and peritonitis</a:t>
            </a:r>
          </a:p>
          <a:p>
            <a:r>
              <a:rPr lang="en-US" sz="3200" dirty="0" smtClean="0">
                <a:solidFill>
                  <a:srgbClr val="002060"/>
                </a:solidFill>
              </a:rPr>
              <a:t>• </a:t>
            </a:r>
            <a:r>
              <a:rPr lang="en-US" sz="3200" dirty="0">
                <a:solidFill>
                  <a:srgbClr val="002060"/>
                </a:solidFill>
              </a:rPr>
              <a:t>Sepsis </a:t>
            </a:r>
            <a:r>
              <a:rPr lang="en-US" sz="3200" dirty="0" smtClean="0">
                <a:solidFill>
                  <a:srgbClr val="002060"/>
                </a:solidFill>
              </a:rPr>
              <a:t>and complications</a:t>
            </a:r>
            <a:endParaRPr lang="az-Latn-AZ" sz="3200" dirty="0">
              <a:solidFill>
                <a:schemeClr val="accent1"/>
              </a:solidFill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2927648" y="3743161"/>
            <a:ext cx="6120680" cy="271017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3200" b="1" i="1" dirty="0" smtClean="0">
                <a:solidFill>
                  <a:srgbClr val="C00000"/>
                </a:solidFill>
              </a:rPr>
              <a:t>Treatment</a:t>
            </a:r>
            <a:r>
              <a:rPr lang="az-Latn-AZ" sz="3200" b="1" i="1" dirty="0" smtClean="0">
                <a:solidFill>
                  <a:srgbClr val="C00000"/>
                </a:solidFill>
              </a:rPr>
              <a:t> </a:t>
            </a:r>
            <a:endParaRPr lang="az-Latn-AZ" sz="3200" dirty="0">
              <a:solidFill>
                <a:srgbClr val="C00000"/>
              </a:solidFill>
            </a:endParaRPr>
          </a:p>
          <a:p>
            <a:pPr marL="457200" lvl="0" indent="-457200">
              <a:buFont typeface="Arial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Splenectomy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Drainage - Percutaneous or laparoscopic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Partial resection of the </a:t>
            </a:r>
            <a:r>
              <a:rPr lang="en-US" sz="2400" dirty="0" smtClean="0">
                <a:solidFill>
                  <a:srgbClr val="002060"/>
                </a:solidFill>
              </a:rPr>
              <a:t>spleen </a:t>
            </a:r>
            <a:r>
              <a:rPr lang="en-US" sz="2400" dirty="0">
                <a:solidFill>
                  <a:srgbClr val="002060"/>
                </a:solidFill>
              </a:rPr>
              <a:t>(open or laparoscopic)</a:t>
            </a:r>
            <a:endParaRPr lang="az-Latn-AZ" sz="2400" dirty="0"/>
          </a:p>
        </p:txBody>
      </p:sp>
      <p:sp>
        <p:nvSpPr>
          <p:cNvPr id="18" name="Овал 17"/>
          <p:cNvSpPr/>
          <p:nvPr/>
        </p:nvSpPr>
        <p:spPr>
          <a:xfrm>
            <a:off x="3287688" y="260648"/>
            <a:ext cx="6120680" cy="767152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rgbClr val="FF0000"/>
                </a:solidFill>
              </a:rPr>
              <a:t>SPLENIC ABSCESS</a:t>
            </a:r>
            <a:endParaRPr lang="az-Latn-A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64586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pic>
        <p:nvPicPr>
          <p:cNvPr id="4" name="Picture 2" descr="C:\Users\Tarverdi\Desktop\splenic abses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27848" y="3501008"/>
            <a:ext cx="3600400" cy="29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Tarverdi\Desktop\Dalaq shekil\Splen abses 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0525" y="3655467"/>
            <a:ext cx="3405235" cy="2750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Tarverdi\Desktop\Splen abs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60296" y="3501008"/>
            <a:ext cx="3256461" cy="29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Tarverdi\Desktop\Dalaq shekil\splenic_abscess us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11824" y="172926"/>
            <a:ext cx="3672079" cy="287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305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27625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615947" y="-45943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az-Latn-AZ" dirty="0"/>
          </a:p>
          <a:p>
            <a:r>
              <a:rPr lang="az-Latn-AZ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305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892599" y="14814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az-Latn-AZ" dirty="0"/>
          </a:p>
          <a:p>
            <a:r>
              <a:rPr lang="az-Latn-AZ" dirty="0"/>
              <a:t> 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079776" y="2996952"/>
            <a:ext cx="3719797" cy="1398562"/>
          </a:xfrm>
          <a:prstGeom prst="roundRect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az-Latn-AZ" sz="2800" b="1" dirty="0" smtClean="0">
                <a:solidFill>
                  <a:schemeClr val="accent1">
                    <a:lumMod val="75000"/>
                  </a:schemeClr>
                </a:solidFill>
              </a:rPr>
              <a:t>ndications </a:t>
            </a:r>
            <a:r>
              <a:rPr lang="az-Latn-AZ" sz="2800" b="1" dirty="0">
                <a:solidFill>
                  <a:schemeClr val="accent1">
                    <a:lumMod val="75000"/>
                  </a:schemeClr>
                </a:solidFill>
              </a:rPr>
              <a:t>for splenectomy</a:t>
            </a:r>
            <a:endParaRPr lang="az-Latn-AZ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80182" y="1124744"/>
            <a:ext cx="5039753" cy="1503965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EC3308"/>
                </a:solidFill>
              </a:rPr>
              <a:t>Elimination of complications of </a:t>
            </a:r>
            <a:r>
              <a:rPr lang="en-US" sz="2400" b="1" dirty="0" smtClean="0">
                <a:solidFill>
                  <a:srgbClr val="EC3308"/>
                </a:solidFill>
              </a:rPr>
              <a:t>splenomegaly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Correction of </a:t>
            </a:r>
            <a:r>
              <a:rPr lang="en-US" dirty="0" err="1">
                <a:solidFill>
                  <a:schemeClr val="tx1"/>
                </a:solidFill>
              </a:rPr>
              <a:t>cytopenia</a:t>
            </a:r>
            <a:r>
              <a:rPr lang="en-US" dirty="0">
                <a:solidFill>
                  <a:schemeClr val="tx1"/>
                </a:solidFill>
              </a:rPr>
              <a:t>, treatment of varicose bleeding, </a:t>
            </a:r>
            <a:r>
              <a:rPr lang="en-US" dirty="0" smtClean="0">
                <a:solidFill>
                  <a:schemeClr val="tx1"/>
                </a:solidFill>
              </a:rPr>
              <a:t>elimination mechanical factors</a:t>
            </a:r>
            <a:endParaRPr lang="az-Latn-AZ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35361" y="3140968"/>
            <a:ext cx="3306998" cy="1096668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EC3308"/>
                </a:solidFill>
              </a:rPr>
              <a:t>Stop bleeding in trauma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35361" y="4869160"/>
            <a:ext cx="4776936" cy="1512168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400" b="1" dirty="0">
                <a:solidFill>
                  <a:srgbClr val="EC3308"/>
                </a:solidFill>
              </a:rPr>
              <a:t>Extend life of sick blood </a:t>
            </a:r>
            <a:r>
              <a:rPr lang="en-US" sz="2400" b="1" dirty="0" smtClean="0">
                <a:solidFill>
                  <a:srgbClr val="EC3308"/>
                </a:solidFill>
              </a:rPr>
              <a:t>cells</a:t>
            </a:r>
          </a:p>
          <a:p>
            <a:pPr lvl="0" algn="ctr"/>
            <a:r>
              <a:rPr lang="az-Latn-AZ" dirty="0">
                <a:solidFill>
                  <a:schemeClr val="tx1"/>
                </a:solidFill>
              </a:rPr>
              <a:t>Spherocytosis, autoimmune hemolytic anemia, Idiopathic thrombocytopenic purpura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149478" y="1174552"/>
            <a:ext cx="4612180" cy="1152128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EC3308"/>
                </a:solidFill>
              </a:rPr>
              <a:t>For diagnostic </a:t>
            </a:r>
            <a:r>
              <a:rPr lang="az-Latn-AZ" sz="2400" b="1" dirty="0" smtClean="0">
                <a:solidFill>
                  <a:srgbClr val="EC3308"/>
                </a:solidFill>
              </a:rPr>
              <a:t>purposes</a:t>
            </a:r>
            <a:endParaRPr lang="en-US" sz="2400" b="1" dirty="0" smtClean="0">
              <a:solidFill>
                <a:srgbClr val="EC3308"/>
              </a:solidFill>
            </a:endParaRPr>
          </a:p>
          <a:p>
            <a:pPr algn="ctr"/>
            <a:r>
              <a:rPr lang="en-US" dirty="0">
                <a:solidFill>
                  <a:schemeClr val="tx1"/>
                </a:solidFill>
              </a:rPr>
              <a:t>Unknown cause of splenomegaly, lymphomas, unknown masses in the </a:t>
            </a:r>
            <a:r>
              <a:rPr lang="en-US" dirty="0" smtClean="0">
                <a:solidFill>
                  <a:schemeClr val="tx1"/>
                </a:solidFill>
              </a:rPr>
              <a:t>spleen</a:t>
            </a:r>
            <a:endParaRPr lang="az-Latn-AZ" dirty="0">
              <a:solidFill>
                <a:schemeClr val="tx1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8184232" y="2996952"/>
            <a:ext cx="3744416" cy="1368152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400" b="1" dirty="0" smtClean="0">
                <a:solidFill>
                  <a:srgbClr val="EC3308"/>
                </a:solidFill>
              </a:rPr>
              <a:t>Surgical </a:t>
            </a:r>
            <a:r>
              <a:rPr lang="en-US" sz="2400" b="1" dirty="0">
                <a:solidFill>
                  <a:srgbClr val="EC3308"/>
                </a:solidFill>
              </a:rPr>
              <a:t>diseases of the </a:t>
            </a:r>
            <a:r>
              <a:rPr lang="en-US" sz="2400" b="1" dirty="0" smtClean="0">
                <a:solidFill>
                  <a:srgbClr val="EC3308"/>
                </a:solidFill>
              </a:rPr>
              <a:t>spleen</a:t>
            </a:r>
            <a:r>
              <a:rPr lang="az-Latn-AZ" dirty="0" smtClean="0">
                <a:solidFill>
                  <a:schemeClr val="tx1"/>
                </a:solidFill>
              </a:rPr>
              <a:t> </a:t>
            </a:r>
            <a:endParaRPr lang="en-US" dirty="0" smtClean="0">
              <a:solidFill>
                <a:schemeClr val="tx1"/>
              </a:solidFill>
            </a:endParaRPr>
          </a:p>
          <a:p>
            <a:pPr lvl="0" algn="ctr"/>
            <a:r>
              <a:rPr lang="az-Latn-AZ" dirty="0">
                <a:solidFill>
                  <a:schemeClr val="tx1"/>
                </a:solidFill>
              </a:rPr>
              <a:t>Thrombotic thrombocytopenic purpura, thalassemia, sickle cell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7139779" y="4941168"/>
            <a:ext cx="4766079" cy="1320552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EC3308"/>
                </a:solidFill>
              </a:rPr>
              <a:t>Remove the source of the disease and the masses in the </a:t>
            </a:r>
            <a:r>
              <a:rPr lang="en-US" sz="2400" b="1" dirty="0" smtClean="0">
                <a:solidFill>
                  <a:srgbClr val="EC3308"/>
                </a:solidFill>
              </a:rPr>
              <a:t>spleen</a:t>
            </a:r>
          </a:p>
          <a:p>
            <a:pPr algn="ctr"/>
            <a:r>
              <a:rPr lang="az-Latn-AZ" sz="1400" dirty="0">
                <a:solidFill>
                  <a:schemeClr val="tx1"/>
                </a:solidFill>
              </a:rPr>
              <a:t>Leishmania, Tumors, Cysts, Abses, Hematoma, Malaria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5807968" y="4419314"/>
            <a:ext cx="0" cy="124193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6672064" y="4409082"/>
            <a:ext cx="0" cy="120593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5930446" y="1700808"/>
            <a:ext cx="0" cy="129614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6600056" y="1700808"/>
            <a:ext cx="0" cy="129614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>
            <a:off x="5159897" y="5661248"/>
            <a:ext cx="648071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5478240" y="1700808"/>
            <a:ext cx="452206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6672064" y="5625244"/>
            <a:ext cx="462359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6600056" y="1700808"/>
            <a:ext cx="549422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7799573" y="3645024"/>
            <a:ext cx="384659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>
            <a:endCxn id="16" idx="3"/>
          </p:cNvCxnSpPr>
          <p:nvPr/>
        </p:nvCxnSpPr>
        <p:spPr>
          <a:xfrm flipH="1" flipV="1">
            <a:off x="3642359" y="3689302"/>
            <a:ext cx="437417" cy="693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373504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730954" y="1340170"/>
            <a:ext cx="3204805" cy="646331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sz="3600" b="1" dirty="0" err="1" smtClean="0">
                <a:solidFill>
                  <a:prstClr val="black"/>
                </a:solidFill>
              </a:rPr>
              <a:t>Hyposplenizm</a:t>
            </a:r>
            <a:endParaRPr lang="az-Latn-AZ" sz="3600" b="1" dirty="0">
              <a:solidFill>
                <a:prstClr val="black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305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960096" y="5517232"/>
            <a:ext cx="4320480" cy="523220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just"/>
            <a:r>
              <a:rPr lang="az-Latn-AZ" sz="2800" b="1" dirty="0">
                <a:solidFill>
                  <a:prstClr val="black"/>
                </a:solidFill>
              </a:rPr>
              <a:t>Subdiafraqmatik abscess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81541" y="4347417"/>
            <a:ext cx="3354218" cy="646331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az-Latn-AZ" sz="3600" b="1" dirty="0">
                <a:solidFill>
                  <a:prstClr val="black"/>
                </a:solidFill>
              </a:rPr>
              <a:t>Thrombocytosis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774094" y="4408973"/>
            <a:ext cx="3650498" cy="523220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just"/>
            <a:r>
              <a:rPr lang="az-Latn-AZ" sz="2800" b="1" dirty="0" smtClean="0">
                <a:solidFill>
                  <a:prstClr val="black"/>
                </a:solidFill>
              </a:rPr>
              <a:t>Spl</a:t>
            </a:r>
            <a:r>
              <a:rPr lang="en-US" sz="2800" b="1" dirty="0" err="1" smtClean="0">
                <a:solidFill>
                  <a:prstClr val="black"/>
                </a:solidFill>
              </a:rPr>
              <a:t>een</a:t>
            </a:r>
            <a:r>
              <a:rPr lang="az-Latn-AZ" sz="2800" b="1" dirty="0" smtClean="0">
                <a:solidFill>
                  <a:prstClr val="black"/>
                </a:solidFill>
              </a:rPr>
              <a:t> </a:t>
            </a:r>
            <a:r>
              <a:rPr lang="az-Latn-AZ" sz="2800" b="1" dirty="0">
                <a:solidFill>
                  <a:prstClr val="black"/>
                </a:solidFill>
              </a:rPr>
              <a:t>vein thrombosis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89282" y="3006335"/>
            <a:ext cx="2792094" cy="646331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az-Latn-AZ" sz="3600" b="1" dirty="0">
                <a:solidFill>
                  <a:prstClr val="black"/>
                </a:solidFill>
              </a:rPr>
              <a:t>Splenosis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550472" y="1131985"/>
            <a:ext cx="4234160" cy="954107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just"/>
            <a:r>
              <a:rPr lang="en-US" sz="2800" b="1" dirty="0"/>
              <a:t>Left-sided pleural fluid and pulmonary atelectasis</a:t>
            </a:r>
            <a:endParaRPr lang="az-Latn-AZ" sz="2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631504" y="5517232"/>
            <a:ext cx="2877840" cy="646331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US" sz="3600" b="1" dirty="0" smtClean="0">
                <a:solidFill>
                  <a:prstClr val="black"/>
                </a:solidFill>
              </a:rPr>
              <a:t>Bleeding</a:t>
            </a:r>
            <a:endParaRPr lang="az-Latn-AZ" sz="3600" b="1" dirty="0">
              <a:solidFill>
                <a:prstClr val="black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998626" y="3037601"/>
            <a:ext cx="4002030" cy="954107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just"/>
            <a:r>
              <a:rPr lang="en-US" sz="2800" b="1" dirty="0">
                <a:solidFill>
                  <a:prstClr val="black"/>
                </a:solidFill>
              </a:rPr>
              <a:t>Injury to the neighboring organ</a:t>
            </a:r>
            <a:endParaRPr lang="az-Latn-AZ" sz="2800" b="1" dirty="0">
              <a:solidFill>
                <a:prstClr val="black"/>
              </a:solidFill>
            </a:endParaRPr>
          </a:p>
        </p:txBody>
      </p:sp>
      <p:sp>
        <p:nvSpPr>
          <p:cNvPr id="15" name="12-конечная звезда 14"/>
          <p:cNvSpPr/>
          <p:nvPr/>
        </p:nvSpPr>
        <p:spPr>
          <a:xfrm>
            <a:off x="3592198" y="997078"/>
            <a:ext cx="4406428" cy="4859669"/>
          </a:xfrm>
          <a:prstGeom prst="star12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COMPLICATIONS OF SPLENECTOMY</a:t>
            </a:r>
            <a:endParaRPr lang="az-Latn-AZ" sz="2400" b="1" dirty="0">
              <a:solidFill>
                <a:srgbClr val="FF0000"/>
              </a:solidFill>
            </a:endParaRPr>
          </a:p>
          <a:p>
            <a:pPr algn="ctr"/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16450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SPLEEN INJURIES</a:t>
            </a:r>
            <a:endParaRPr lang="az-Latn-AZ" dirty="0">
              <a:solidFill>
                <a:srgbClr val="FF0000"/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305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3688" y="836712"/>
            <a:ext cx="11274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i="1" dirty="0"/>
              <a:t>Spleen injuries Severity (American Society of Trauma Surgery at </a:t>
            </a:r>
            <a:r>
              <a:rPr lang="en-US" sz="2400" b="1" i="1" dirty="0" smtClean="0"/>
              <a:t>AIS-90 </a:t>
            </a:r>
            <a:r>
              <a:rPr lang="en-US" sz="2400" b="1" i="1" dirty="0"/>
              <a:t>classification)</a:t>
            </a:r>
            <a:endParaRPr lang="az-Latn-AZ" sz="2000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97719832"/>
              </p:ext>
            </p:extLst>
          </p:nvPr>
        </p:nvGraphicFramePr>
        <p:xfrm>
          <a:off x="191341" y="1580897"/>
          <a:ext cx="11737306" cy="49444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84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454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70594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0748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960429">
                <a:tc>
                  <a:txBody>
                    <a:bodyPr/>
                    <a:lstStyle/>
                    <a:p>
                      <a:pPr algn="ctr"/>
                      <a:r>
                        <a:rPr lang="az-Latn-AZ" sz="2400" b="0" dirty="0" smtClean="0">
                          <a:solidFill>
                            <a:srgbClr val="C00000"/>
                          </a:solidFill>
                        </a:rPr>
                        <a:t>Degree</a:t>
                      </a:r>
                      <a:endParaRPr lang="az-Latn-AZ" sz="2400" b="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b="0" dirty="0" smtClean="0">
                          <a:solidFill>
                            <a:srgbClr val="C00000"/>
                          </a:solidFill>
                        </a:rPr>
                        <a:t>Morphology</a:t>
                      </a:r>
                      <a:endParaRPr lang="az-Latn-AZ" sz="2400" b="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b="0" dirty="0" smtClean="0">
                          <a:solidFill>
                            <a:srgbClr val="C00000"/>
                          </a:solidFill>
                        </a:rPr>
                        <a:t>Explanation</a:t>
                      </a:r>
                      <a:endParaRPr lang="az-Latn-AZ" sz="2400" b="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rgbClr val="C00000"/>
                          </a:solidFill>
                        </a:rPr>
                        <a:t>M</a:t>
                      </a:r>
                      <a:r>
                        <a:rPr lang="az-Latn-AZ" sz="2400" b="0" dirty="0" smtClean="0">
                          <a:solidFill>
                            <a:srgbClr val="C00000"/>
                          </a:solidFill>
                        </a:rPr>
                        <a:t>ortality</a:t>
                      </a:r>
                      <a:endParaRPr lang="az-Latn-AZ" sz="2400" b="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60429">
                <a:tc rowSpan="2">
                  <a:txBody>
                    <a:bodyPr/>
                    <a:lstStyle/>
                    <a:p>
                      <a:pPr algn="ctr"/>
                      <a:endParaRPr lang="az-Latn-AZ" sz="2400" dirty="0"/>
                    </a:p>
                    <a:p>
                      <a:pPr algn="ctr"/>
                      <a:r>
                        <a:rPr lang="az-Latn-AZ" sz="2400" dirty="0"/>
                        <a:t>I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dirty="0"/>
                        <a:t>Hematoma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subcapsular</a:t>
                      </a:r>
                      <a:r>
                        <a:rPr lang="en-US" sz="2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less than 10% of the surface area</a:t>
                      </a:r>
                      <a:endParaRPr lang="az-Latn-AZ" sz="2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dirty="0"/>
                        <a:t>1-2%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60429">
                <a:tc vMerge="1">
                  <a:txBody>
                    <a:bodyPr/>
                    <a:lstStyle/>
                    <a:p>
                      <a:endParaRPr lang="az-Latn-A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dirty="0" smtClean="0"/>
                        <a:t>Injury</a:t>
                      </a:r>
                      <a:endParaRPr lang="az-Latn-AZ" sz="2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capsule wound, no bleeding, less than 1 cm deep</a:t>
                      </a:r>
                      <a:endParaRPr lang="az-Latn-AZ" sz="2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dirty="0"/>
                        <a:t>1-2%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60429">
                <a:tc rowSpan="2">
                  <a:txBody>
                    <a:bodyPr/>
                    <a:lstStyle/>
                    <a:p>
                      <a:pPr algn="ctr"/>
                      <a:endParaRPr lang="az-Latn-AZ" sz="2400" dirty="0"/>
                    </a:p>
                    <a:p>
                      <a:pPr algn="ctr"/>
                      <a:endParaRPr lang="az-Latn-AZ" sz="2400" dirty="0"/>
                    </a:p>
                    <a:p>
                      <a:pPr algn="ctr"/>
                      <a:r>
                        <a:rPr lang="az-Latn-AZ" sz="2400" dirty="0"/>
                        <a:t>II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400" dirty="0"/>
                        <a:t>Hematoma</a:t>
                      </a:r>
                    </a:p>
                    <a:p>
                      <a:pPr algn="ctr"/>
                      <a:endParaRPr lang="az-Latn-AZ" sz="2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ubcapsular</a:t>
                      </a:r>
                      <a:r>
                        <a:rPr lang="en-US" sz="2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in the area of 10-50% of the surface</a:t>
                      </a:r>
                      <a:endParaRPr lang="az-Latn-AZ" sz="2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dirty="0"/>
                        <a:t>1-2%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102731">
                <a:tc vMerge="1">
                  <a:txBody>
                    <a:bodyPr/>
                    <a:lstStyle/>
                    <a:p>
                      <a:endParaRPr lang="az-Latn-A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400" dirty="0" smtClean="0"/>
                        <a:t>Injury</a:t>
                      </a:r>
                      <a:endParaRPr lang="az-Latn-AZ" sz="2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capsule injury, depth of parenchyma 1-3 cm, trabecular veins not damaged</a:t>
                      </a:r>
                      <a:endParaRPr lang="az-Latn-AZ" sz="2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dirty="0"/>
                        <a:t>1-2%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0941491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SPLEEN INJURIES</a:t>
            </a:r>
            <a:endParaRPr lang="az-Latn-AZ" dirty="0">
              <a:solidFill>
                <a:srgbClr val="FF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38125087"/>
              </p:ext>
            </p:extLst>
          </p:nvPr>
        </p:nvGraphicFramePr>
        <p:xfrm>
          <a:off x="191344" y="1647368"/>
          <a:ext cx="11809312" cy="48779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399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5098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09033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3399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754652">
                <a:tc>
                  <a:txBody>
                    <a:bodyPr/>
                    <a:lstStyle/>
                    <a:p>
                      <a:pPr algn="ctr"/>
                      <a:r>
                        <a:rPr lang="az-Latn-AZ" sz="2400" b="0" dirty="0" smtClean="0">
                          <a:solidFill>
                            <a:srgbClr val="C00000"/>
                          </a:solidFill>
                        </a:rPr>
                        <a:t>Degree</a:t>
                      </a:r>
                      <a:endParaRPr lang="az-Latn-AZ" sz="2400" b="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b="0" dirty="0" smtClean="0">
                          <a:solidFill>
                            <a:srgbClr val="C00000"/>
                          </a:solidFill>
                        </a:rPr>
                        <a:t>Morphology</a:t>
                      </a:r>
                      <a:endParaRPr lang="az-Latn-AZ" sz="2400" b="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b="0" dirty="0" smtClean="0">
                          <a:solidFill>
                            <a:srgbClr val="C00000"/>
                          </a:solidFill>
                        </a:rPr>
                        <a:t>Explanation</a:t>
                      </a:r>
                      <a:endParaRPr lang="az-Latn-AZ" sz="2400" b="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rgbClr val="C00000"/>
                          </a:solidFill>
                        </a:rPr>
                        <a:t>M</a:t>
                      </a:r>
                      <a:r>
                        <a:rPr lang="az-Latn-AZ" sz="2400" b="0" dirty="0" smtClean="0">
                          <a:solidFill>
                            <a:srgbClr val="C00000"/>
                          </a:solidFill>
                        </a:rPr>
                        <a:t>ortality</a:t>
                      </a:r>
                      <a:endParaRPr lang="az-Latn-AZ" sz="2400" b="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65528">
                <a:tc rowSpan="2">
                  <a:txBody>
                    <a:bodyPr/>
                    <a:lstStyle/>
                    <a:p>
                      <a:pPr algn="ctr"/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  <a:p>
                      <a:pPr algn="ctr"/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az-Latn-AZ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III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Hematoma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b="0" i="0" kern="12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subcapsular</a:t>
                      </a:r>
                      <a:r>
                        <a:rPr lang="en-US" sz="2000" b="0" i="0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covering more than 50% of the surface, or expanding or extending more than 5 cm with </a:t>
                      </a:r>
                      <a:r>
                        <a:rPr lang="en-US" sz="2000" b="0" i="0" kern="12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subcapsular</a:t>
                      </a:r>
                      <a:r>
                        <a:rPr lang="en-US" sz="2000" b="0" i="0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or </a:t>
                      </a:r>
                      <a:r>
                        <a:rPr lang="en-US" sz="2000" b="0" i="0" kern="12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intraparenchymal</a:t>
                      </a:r>
                      <a:r>
                        <a:rPr lang="en-US" sz="2000" b="0" i="0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opening</a:t>
                      </a:r>
                      <a:endParaRPr lang="az-Latn-AZ" sz="2000" b="0" i="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8-10%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89215">
                <a:tc vMerge="1">
                  <a:txBody>
                    <a:bodyPr/>
                    <a:lstStyle/>
                    <a:p>
                      <a:endParaRPr lang="az-Latn-A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Injury</a:t>
                      </a:r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b="0" i="0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Damage to the trabecular veins with a depth of more than 3 cm</a:t>
                      </a:r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8-10%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89215">
                <a:tc>
                  <a:txBody>
                    <a:bodyPr/>
                    <a:lstStyle/>
                    <a:p>
                      <a:pPr algn="ctr"/>
                      <a:r>
                        <a:rPr lang="az-Latn-AZ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IV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Injury</a:t>
                      </a:r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  <a:p>
                      <a:pPr algn="ctr"/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b="0" i="0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segmental or vascular injury that causes </a:t>
                      </a:r>
                      <a:r>
                        <a:rPr lang="en-US" sz="2000" b="0" i="0" kern="12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devascularization</a:t>
                      </a:r>
                      <a:r>
                        <a:rPr lang="en-US" sz="2000" b="0" i="0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of more than 25% of spleen</a:t>
                      </a:r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5-50%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79365">
                <a:tc>
                  <a:txBody>
                    <a:bodyPr/>
                    <a:lstStyle/>
                    <a:p>
                      <a:pPr algn="ctr"/>
                      <a:r>
                        <a:rPr lang="az-Latn-AZ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V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Injury</a:t>
                      </a:r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b="0" i="0" kern="12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hilus</a:t>
                      </a:r>
                      <a:r>
                        <a:rPr lang="en-US" sz="2000" b="0" i="0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injury that completely </a:t>
                      </a:r>
                      <a:r>
                        <a:rPr lang="en-US" sz="2000" b="0" i="0" kern="12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devascularizes</a:t>
                      </a:r>
                      <a:r>
                        <a:rPr lang="en-US" sz="2000" b="0" i="0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the spleen</a:t>
                      </a:r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5-50%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35360" y="778729"/>
            <a:ext cx="1169348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sz="2400" b="1" i="1" dirty="0"/>
              <a:t>Dalaq travmalarının ağırlıq dərəcələri </a:t>
            </a:r>
            <a:r>
              <a:rPr lang="az-Latn-AZ" sz="2000" b="1" i="1" dirty="0"/>
              <a:t>(Amerika Travma Cərrahiyyəsi Cəmiyyətininin və AİS-90 təsnifatı)</a:t>
            </a:r>
            <a:endParaRPr lang="az-Latn-AZ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305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</p:spTree>
    <p:extLst>
      <p:ext uri="{BB962C8B-B14F-4D97-AF65-F5344CB8AC3E}">
        <p14:creationId xmlns:p14="http://schemas.microsoft.com/office/powerpoint/2010/main" xmlns="" val="10609671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15680" y="332656"/>
            <a:ext cx="6076051" cy="611546"/>
          </a:xfrm>
        </p:spPr>
        <p:txBody>
          <a:bodyPr/>
          <a:lstStyle/>
          <a:p>
            <a:r>
              <a:rPr lang="az-Latn-AZ" sz="2800" dirty="0">
                <a:solidFill>
                  <a:srgbClr val="FF0000"/>
                </a:solidFill>
              </a:rPr>
              <a:t>Diagnosis of </a:t>
            </a:r>
            <a:r>
              <a:rPr lang="en-US" sz="2800" dirty="0" smtClean="0">
                <a:solidFill>
                  <a:srgbClr val="FF0000"/>
                </a:solidFill>
              </a:rPr>
              <a:t>spleen </a:t>
            </a:r>
            <a:r>
              <a:rPr lang="az-Latn-AZ" sz="2800" dirty="0" smtClean="0">
                <a:solidFill>
                  <a:srgbClr val="FF0000"/>
                </a:solidFill>
              </a:rPr>
              <a:t>trauma</a:t>
            </a:r>
            <a:endParaRPr lang="az-Latn-AZ" sz="2800" dirty="0">
              <a:solidFill>
                <a:srgbClr val="FF000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67408" y="1419353"/>
            <a:ext cx="3024336" cy="107354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z-Latn-AZ" sz="2800" dirty="0">
                <a:solidFill>
                  <a:prstClr val="black">
                    <a:lumMod val="85000"/>
                    <a:lumOff val="15000"/>
                  </a:prstClr>
                </a:solidFill>
              </a:rPr>
              <a:t>Left-sided rib fractures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5879976" y="2566680"/>
            <a:ext cx="0" cy="718304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Скругленный прямоугольник 10"/>
          <p:cNvSpPr/>
          <p:nvPr/>
        </p:nvSpPr>
        <p:spPr>
          <a:xfrm>
            <a:off x="3287688" y="3284984"/>
            <a:ext cx="4824536" cy="100416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z-Latn-AZ" sz="2800" dirty="0">
                <a:solidFill>
                  <a:srgbClr val="FF0000"/>
                </a:solidFill>
              </a:rPr>
              <a:t>spleen injury </a:t>
            </a:r>
            <a:r>
              <a:rPr lang="en-US" sz="2800" dirty="0" smtClean="0">
                <a:solidFill>
                  <a:srgbClr val="FF0000"/>
                </a:solidFill>
              </a:rPr>
              <a:t>suspicion</a:t>
            </a:r>
            <a:endParaRPr lang="az-Latn-AZ" sz="2800" dirty="0">
              <a:solidFill>
                <a:srgbClr val="FF0000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271464" y="4855438"/>
            <a:ext cx="9421936" cy="166990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itchFamily="34" charset="0"/>
              <a:buChar char="•"/>
            </a:pP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 diagnosis of open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injuries usually determined during operation.</a:t>
            </a:r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 Diagnosis of severe injuries is determined by CT scan or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 operation</a:t>
            </a:r>
            <a:endParaRPr lang="az-Latn-AZ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305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056112" y="1419354"/>
            <a:ext cx="3552056" cy="117543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Intra</a:t>
            </a:r>
            <a:r>
              <a:rPr lang="az-Latn-AZ" sz="28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abdominal </a:t>
            </a:r>
            <a:r>
              <a:rPr lang="az-Latn-AZ" sz="2800" dirty="0">
                <a:solidFill>
                  <a:prstClr val="black">
                    <a:lumMod val="85000"/>
                    <a:lumOff val="15000"/>
                  </a:prstClr>
                </a:solidFill>
              </a:rPr>
              <a:t>bleeding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8112224" y="1391245"/>
            <a:ext cx="3168352" cy="117543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</a:t>
            </a:r>
            <a:r>
              <a:rPr lang="az-Latn-A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ymptoms </a:t>
            </a:r>
            <a:r>
              <a:rPr lang="az-Latn-AZ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of shock</a:t>
            </a:r>
            <a:endParaRPr lang="az-Latn-AZ" sz="2800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grpSp>
        <p:nvGrpSpPr>
          <p:cNvPr id="71" name="Группа 70"/>
          <p:cNvGrpSpPr/>
          <p:nvPr/>
        </p:nvGrpSpPr>
        <p:grpSpPr>
          <a:xfrm>
            <a:off x="2207568" y="2492896"/>
            <a:ext cx="1080120" cy="1315628"/>
            <a:chOff x="2063552" y="2566680"/>
            <a:chExt cx="1080120" cy="1150352"/>
          </a:xfrm>
        </p:grpSpPr>
        <p:cxnSp>
          <p:nvCxnSpPr>
            <p:cNvPr id="55" name="Прямая соединительная линия 54"/>
            <p:cNvCxnSpPr/>
            <p:nvPr/>
          </p:nvCxnSpPr>
          <p:spPr>
            <a:xfrm>
              <a:off x="2063552" y="2566680"/>
              <a:ext cx="0" cy="115035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Прямая со стрелкой 58"/>
            <p:cNvCxnSpPr/>
            <p:nvPr/>
          </p:nvCxnSpPr>
          <p:spPr>
            <a:xfrm>
              <a:off x="2063552" y="3717032"/>
              <a:ext cx="1080120" cy="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Группа 69"/>
          <p:cNvGrpSpPr/>
          <p:nvPr/>
        </p:nvGrpSpPr>
        <p:grpSpPr>
          <a:xfrm>
            <a:off x="8112224" y="2625864"/>
            <a:ext cx="1224136" cy="1182660"/>
            <a:chOff x="7968208" y="2625864"/>
            <a:chExt cx="1224136" cy="1182660"/>
          </a:xfrm>
        </p:grpSpPr>
        <p:cxnSp>
          <p:nvCxnSpPr>
            <p:cNvPr id="65" name="Прямая соединительная линия 64"/>
            <p:cNvCxnSpPr/>
            <p:nvPr/>
          </p:nvCxnSpPr>
          <p:spPr>
            <a:xfrm>
              <a:off x="9185796" y="2625864"/>
              <a:ext cx="0" cy="115035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Прямая со стрелкой 65"/>
            <p:cNvCxnSpPr/>
            <p:nvPr/>
          </p:nvCxnSpPr>
          <p:spPr>
            <a:xfrm flipH="1">
              <a:off x="7968208" y="3787068"/>
              <a:ext cx="1224136" cy="21456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2" name="Прямая со стрелкой 71"/>
          <p:cNvCxnSpPr/>
          <p:nvPr/>
        </p:nvCxnSpPr>
        <p:spPr>
          <a:xfrm>
            <a:off x="5832140" y="4289152"/>
            <a:ext cx="0" cy="56628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42896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Tarverdi\Desktop\Dalaq shekil\Splenic travma K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5360" y="1124744"/>
            <a:ext cx="5184576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Tarverdi\Desktop\Dalaq shekil\traumatic-shattered-hematoma-clinical-anatomy-original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1744" y="1124744"/>
            <a:ext cx="6176685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SPLEEN TRAUMAS</a:t>
            </a:r>
            <a:endParaRPr lang="az-Latn-AZ" dirty="0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305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</p:spTree>
    <p:extLst>
      <p:ext uri="{BB962C8B-B14F-4D97-AF65-F5344CB8AC3E}">
        <p14:creationId xmlns:p14="http://schemas.microsoft.com/office/powerpoint/2010/main" xmlns="" val="25831878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839416" y="3739411"/>
            <a:ext cx="3636404" cy="1683434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z-Latn-AZ" sz="2800" b="1" i="1" dirty="0">
                <a:solidFill>
                  <a:schemeClr val="tx1"/>
                </a:solidFill>
              </a:rPr>
              <a:t>Surgical methods– </a:t>
            </a:r>
            <a:r>
              <a:rPr lang="en-US" sz="2400" dirty="0">
                <a:solidFill>
                  <a:schemeClr val="tx1"/>
                </a:solidFill>
              </a:rPr>
              <a:t>splenectomy, synthetic patches and bags, </a:t>
            </a:r>
            <a:r>
              <a:rPr lang="en-US" sz="2400" dirty="0" err="1" smtClean="0">
                <a:solidFill>
                  <a:schemeClr val="tx1"/>
                </a:solidFill>
              </a:rPr>
              <a:t>tamponads</a:t>
            </a:r>
            <a:r>
              <a:rPr lang="en-US" sz="2400" dirty="0" smtClean="0">
                <a:solidFill>
                  <a:schemeClr val="tx1"/>
                </a:solidFill>
              </a:rPr>
              <a:t> and </a:t>
            </a:r>
            <a:r>
              <a:rPr lang="en-US" sz="2400" dirty="0" err="1" smtClean="0">
                <a:solidFill>
                  <a:schemeClr val="tx1"/>
                </a:solidFill>
              </a:rPr>
              <a:t>etc</a:t>
            </a:r>
            <a:endParaRPr lang="az-Latn-AZ" sz="2400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933826" y="4365104"/>
            <a:ext cx="3106390" cy="144016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embolization of the </a:t>
            </a:r>
            <a:r>
              <a:rPr lang="en-US" sz="2800" dirty="0" smtClean="0">
                <a:solidFill>
                  <a:schemeClr val="tx1"/>
                </a:solidFill>
              </a:rPr>
              <a:t>spleen </a:t>
            </a:r>
            <a:r>
              <a:rPr lang="en-US" sz="2800" dirty="0">
                <a:solidFill>
                  <a:schemeClr val="tx1"/>
                </a:solidFill>
              </a:rPr>
              <a:t>artery</a:t>
            </a:r>
            <a:endParaRPr lang="az-Latn-AZ" sz="2800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544272" y="3459758"/>
            <a:ext cx="2828404" cy="1378644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z-Latn-AZ" sz="2800" dirty="0">
                <a:solidFill>
                  <a:schemeClr val="tx1"/>
                </a:solidFill>
              </a:rPr>
              <a:t>waiting for spontaneous hemostasis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351584" y="980728"/>
            <a:ext cx="7992888" cy="120820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The main principle in </a:t>
            </a:r>
            <a:r>
              <a:rPr lang="en-US" sz="3200" dirty="0" smtClean="0">
                <a:solidFill>
                  <a:schemeClr val="tx1"/>
                </a:solidFill>
              </a:rPr>
              <a:t>spleen injuries </a:t>
            </a:r>
            <a:r>
              <a:rPr lang="en-US" sz="3200" dirty="0">
                <a:solidFill>
                  <a:schemeClr val="tx1"/>
                </a:solidFill>
              </a:rPr>
              <a:t>is </a:t>
            </a:r>
            <a:r>
              <a:rPr lang="en-US" sz="3200" dirty="0" err="1">
                <a:solidFill>
                  <a:srgbClr val="FF0000"/>
                </a:solidFill>
              </a:rPr>
              <a:t>chemostasis</a:t>
            </a:r>
            <a:endParaRPr lang="az-Latn-AZ" sz="3200" b="1" dirty="0">
              <a:solidFill>
                <a:srgbClr val="FF0000"/>
              </a:solidFill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3071664" y="2188934"/>
            <a:ext cx="0" cy="155047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6528048" y="2188934"/>
            <a:ext cx="0" cy="217617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9624392" y="2188934"/>
            <a:ext cx="0" cy="121281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305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6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</p:spTree>
    <p:extLst>
      <p:ext uri="{BB962C8B-B14F-4D97-AF65-F5344CB8AC3E}">
        <p14:creationId xmlns:p14="http://schemas.microsoft.com/office/powerpoint/2010/main" xmlns="" val="633796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2999656" y="236485"/>
            <a:ext cx="6076051" cy="611546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TREATMENT</a:t>
            </a:r>
            <a:endParaRPr lang="az-Latn-AZ" dirty="0">
              <a:solidFill>
                <a:srgbClr val="FF0000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95400" y="1484784"/>
            <a:ext cx="5184576" cy="352839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Urgent operation </a:t>
            </a:r>
            <a:r>
              <a:rPr lang="en-US" sz="2800" b="1" dirty="0">
                <a:solidFill>
                  <a:schemeClr val="tx1"/>
                </a:solidFill>
              </a:rPr>
              <a:t>in open trauma and patients with instability</a:t>
            </a:r>
            <a:endParaRPr lang="az-Latn-AZ" sz="2800" dirty="0">
              <a:solidFill>
                <a:srgbClr val="00B050"/>
              </a:solidFill>
            </a:endParaRPr>
          </a:p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hemodynamic</a:t>
            </a:r>
            <a:endParaRPr lang="az-Latn-AZ" sz="2800" dirty="0">
              <a:solidFill>
                <a:srgbClr val="00B05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305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pic>
        <p:nvPicPr>
          <p:cNvPr id="1026" name="Picture 2" descr="C:\Users\Tarverdi\Desktop\cartoon_operat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16080" y="1399059"/>
            <a:ext cx="4924730" cy="4478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605811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839416" y="3638370"/>
            <a:ext cx="4680520" cy="1944216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Observation in the absence of other </a:t>
            </a:r>
            <a:r>
              <a:rPr lang="en-US" sz="2400" dirty="0" smtClean="0">
                <a:solidFill>
                  <a:schemeClr val="tx1"/>
                </a:solidFill>
              </a:rPr>
              <a:t>injuries </a:t>
            </a:r>
            <a:r>
              <a:rPr lang="en-US" sz="2400" dirty="0">
                <a:solidFill>
                  <a:schemeClr val="tx1"/>
                </a:solidFill>
              </a:rPr>
              <a:t>that are stable with hemodynamics and do not require surgery (hemodynamics, CT</a:t>
            </a:r>
            <a:r>
              <a:rPr lang="en-US" sz="2400" dirty="0" smtClean="0">
                <a:solidFill>
                  <a:schemeClr val="tx1"/>
                </a:solidFill>
              </a:rPr>
              <a:t>)</a:t>
            </a:r>
            <a:r>
              <a:rPr lang="az-Latn-AZ" sz="2400" dirty="0" smtClean="0">
                <a:solidFill>
                  <a:schemeClr val="tx1"/>
                </a:solidFill>
              </a:rPr>
              <a:t>. </a:t>
            </a:r>
            <a:endParaRPr lang="az-Latn-AZ" sz="2400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16256" y="3699030"/>
            <a:ext cx="5256584" cy="198022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Operation if bleeding occurs during observation (hemoglobin </a:t>
            </a:r>
            <a:r>
              <a:rPr lang="en-US" sz="2400" dirty="0" smtClean="0">
                <a:solidFill>
                  <a:schemeClr val="tx1"/>
                </a:solidFill>
              </a:rPr>
              <a:t>descent, </a:t>
            </a:r>
            <a:r>
              <a:rPr lang="en-US" sz="2400" dirty="0">
                <a:solidFill>
                  <a:schemeClr val="tx1"/>
                </a:solidFill>
              </a:rPr>
              <a:t>extravasation in CT angiography), or if hemodynamics are </a:t>
            </a:r>
            <a:r>
              <a:rPr lang="en-US" sz="2400" dirty="0" smtClean="0">
                <a:solidFill>
                  <a:schemeClr val="tx1"/>
                </a:solidFill>
              </a:rPr>
              <a:t>unstable</a:t>
            </a:r>
            <a:endParaRPr lang="az-Latn-AZ" sz="2400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647728" y="1439840"/>
            <a:ext cx="4875640" cy="1011372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</a:rPr>
              <a:t>Most of the closed trauma </a:t>
            </a:r>
            <a:r>
              <a:rPr lang="az-Latn-AZ" sz="2800" dirty="0">
                <a:solidFill>
                  <a:schemeClr val="tx1"/>
                </a:solidFill>
              </a:rPr>
              <a:t> </a:t>
            </a:r>
          </a:p>
          <a:p>
            <a:pPr algn="ctr"/>
            <a:r>
              <a:rPr lang="az-Latn-AZ" sz="2800" b="1" i="1" dirty="0">
                <a:solidFill>
                  <a:schemeClr val="tx1"/>
                </a:solidFill>
              </a:rPr>
              <a:t>non-operative </a:t>
            </a:r>
            <a:r>
              <a:rPr lang="az-Latn-AZ" sz="2800" dirty="0">
                <a:solidFill>
                  <a:schemeClr val="tx1"/>
                </a:solidFill>
              </a:rPr>
              <a:t> (50-80%)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4439816" y="2451212"/>
            <a:ext cx="0" cy="115546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7464152" y="2451212"/>
            <a:ext cx="0" cy="11634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305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999656" y="236485"/>
            <a:ext cx="6076051" cy="611546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TREATMENT</a:t>
            </a:r>
            <a:endParaRPr lang="az-Latn-A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44511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Tarverdi\Desktop\Dalaq shekil\Splenic travma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368" y="951054"/>
            <a:ext cx="5472608" cy="550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Tarverdi\Desktop\Dalaq shekil\splenic travma 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56040" y="869836"/>
            <a:ext cx="5616624" cy="558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</p:spPr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SPLEEN TRAUMA</a:t>
            </a:r>
            <a:endParaRPr lang="az-Latn-AZ" dirty="0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305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Diseases of the spleen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</p:spTree>
    <p:extLst>
      <p:ext uri="{BB962C8B-B14F-4D97-AF65-F5344CB8AC3E}">
        <p14:creationId xmlns:p14="http://schemas.microsoft.com/office/powerpoint/2010/main" xmlns="" val="1599833124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5660</TotalTime>
  <Words>1244</Words>
  <Application>Microsoft Office PowerPoint</Application>
  <PresentationFormat>Произвольный</PresentationFormat>
  <Paragraphs>328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Praktiki dərs şablonu 1</vt:lpstr>
      <vt:lpstr>Diseases of the spleen</vt:lpstr>
      <vt:lpstr>Anatomy</vt:lpstr>
      <vt:lpstr>Physiology</vt:lpstr>
      <vt:lpstr>Слайд 4</vt:lpstr>
      <vt:lpstr>SPLENOMEGALY</vt:lpstr>
      <vt:lpstr>The etiology </vt:lpstr>
      <vt:lpstr>Classification of SPLENOMEGALY</vt:lpstr>
      <vt:lpstr>Слайд 8</vt:lpstr>
      <vt:lpstr>Слайд 9</vt:lpstr>
      <vt:lpstr>Слайд 10</vt:lpstr>
      <vt:lpstr>Слайд 11</vt:lpstr>
      <vt:lpstr>Слайд 12</vt:lpstr>
      <vt:lpstr>SPLENIC ABSCESS</vt:lpstr>
      <vt:lpstr>Слайд 14</vt:lpstr>
      <vt:lpstr>Слайд 15</vt:lpstr>
      <vt:lpstr>Слайд 16</vt:lpstr>
      <vt:lpstr>Слайд 17</vt:lpstr>
      <vt:lpstr>SPLEEN INJURIES</vt:lpstr>
      <vt:lpstr>SPLEEN INJURIES</vt:lpstr>
      <vt:lpstr>Diagnosis of spleen trauma</vt:lpstr>
      <vt:lpstr>SPLEEN TRAUMAS</vt:lpstr>
      <vt:lpstr>Слайд 22</vt:lpstr>
      <vt:lpstr>TREATMENT</vt:lpstr>
      <vt:lpstr>TREATMENT</vt:lpstr>
      <vt:lpstr>SPLEEN TRAUMA</vt:lpstr>
    </vt:vector>
  </TitlesOfParts>
  <Company>ATU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windows-user</cp:lastModifiedBy>
  <cp:revision>293</cp:revision>
  <dcterms:created xsi:type="dcterms:W3CDTF">2001-04-16T20:54:45Z</dcterms:created>
  <dcterms:modified xsi:type="dcterms:W3CDTF">2020-03-04T18:47:36Z</dcterms:modified>
</cp:coreProperties>
</file>