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9"/>
  </p:notesMasterIdLst>
  <p:handoutMasterIdLst>
    <p:handoutMasterId r:id="rId20"/>
  </p:handoutMasterIdLst>
  <p:sldIdLst>
    <p:sldId id="284" r:id="rId2"/>
    <p:sldId id="290" r:id="rId3"/>
    <p:sldId id="319" r:id="rId4"/>
    <p:sldId id="320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3" r:id="rId1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55" d="100"/>
          <a:sy n="55" d="100"/>
        </p:scale>
        <p:origin x="66" y="4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0"/>
          <c:dPt>
            <c:idx val="0"/>
            <c:bubble3D val="0"/>
            <c:explosion val="2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6D1-4F93-8FC1-2C7B00F949AD}"/>
              </c:ext>
            </c:extLst>
          </c:dPt>
          <c:dPt>
            <c:idx val="1"/>
            <c:bubble3D val="0"/>
            <c:explosion val="2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6D1-4F93-8FC1-2C7B00F949AD}"/>
              </c:ext>
            </c:extLst>
          </c:dPt>
          <c:dPt>
            <c:idx val="2"/>
            <c:bubble3D val="0"/>
            <c:explosion val="11"/>
            <c:extLst xmlns:c16r2="http://schemas.microsoft.com/office/drawing/2015/06/chart">
              <c:ext xmlns:c16="http://schemas.microsoft.com/office/drawing/2014/chart" uri="{C3380CC4-5D6E-409C-BE32-E72D297353CC}">
                <c16:uniqueId val="{00000002-76D1-4F93-8FC1-2C7B00F949AD}"/>
              </c:ext>
            </c:extLst>
          </c:dPt>
          <c:cat>
            <c:strRef>
              <c:f>Лист1!$A$2:$A$4</c:f>
              <c:strCache>
                <c:ptCount val="3"/>
                <c:pt idx="0">
                  <c:v>Альдостерон секретируемая аденома надпочечника  </c:v>
                </c:pt>
                <c:pt idx="1">
                  <c:v>Двусторонняя гиперплазия коры надпочечников - идиопатический гиперальдостеронизм</c:v>
                </c:pt>
                <c:pt idx="2">
                  <c:v>Рак коры надпочечников и Гиперальдостеронизм лечится глюкокортикоидами.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0.6</c:v>
                </c:pt>
                <c:pt idx="1">
                  <c:v>0.3</c:v>
                </c:pt>
                <c:pt idx="2">
                  <c:v>0.1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6D1-4F93-8FC1-2C7B00F949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3BEAFE-FBBF-4F85-AE46-2C2850F5BB2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11AEFE5-6F44-4568-9E8D-463278E9AF27}">
      <dgm:prSet/>
      <dgm:spPr/>
      <dgm:t>
        <a:bodyPr/>
        <a:lstStyle/>
        <a:p>
          <a:pPr algn="just" rtl="0"/>
          <a:r>
            <a:rPr lang="ru-RU" b="0" i="0" u="none" dirty="0" smtClean="0"/>
            <a:t>Первичный </a:t>
          </a:r>
          <a:r>
            <a:rPr lang="ru-RU" b="0" i="0" u="none" dirty="0" err="1" smtClean="0"/>
            <a:t>гиперальдостеронизм</a:t>
          </a:r>
          <a:r>
            <a:rPr lang="ru-RU" b="0" i="0" u="none" dirty="0" smtClean="0"/>
            <a:t> - это синдром, </a:t>
          </a:r>
          <a:r>
            <a:rPr lang="ru-RU" b="0" i="0" u="none" dirty="0" smtClean="0">
              <a:solidFill>
                <a:schemeClr val="bg1"/>
              </a:solidFill>
            </a:rPr>
            <a:t>характеризующийся </a:t>
          </a:r>
          <a:r>
            <a:rPr lang="ru-RU" b="0" i="0" u="none" dirty="0" smtClean="0"/>
            <a:t>повышенной секрецией альдостерона и подавлением ренин-</a:t>
          </a:r>
          <a:r>
            <a:rPr lang="ru-RU" b="0" i="0" u="none" dirty="0" err="1" smtClean="0"/>
            <a:t>ангиотензиновой</a:t>
          </a:r>
          <a:r>
            <a:rPr lang="ru-RU" b="0" i="0" u="none" dirty="0" smtClean="0"/>
            <a:t> системы.</a:t>
          </a:r>
          <a:r>
            <a:rPr lang="en-US" b="0" i="0" u="none" dirty="0" smtClean="0"/>
            <a:t> </a:t>
          </a:r>
          <a:endParaRPr lang="az-Latn-AZ" b="0" i="0" u="none" dirty="0" smtClean="0"/>
        </a:p>
        <a:p>
          <a:pPr algn="just" rtl="0"/>
          <a:r>
            <a:rPr lang="ru-RU" b="0" i="0" u="none" dirty="0" smtClean="0"/>
            <a:t>Основными патофизиологическими признаками заболевания являются гипертония, изменения в гомеостазе калия и повреждение тканей-мишени.</a:t>
          </a:r>
          <a:r>
            <a:rPr lang="az-Latn-AZ" b="0" i="0" u="none" dirty="0" smtClean="0"/>
            <a:t>.</a:t>
          </a:r>
          <a:endParaRPr lang="en-US" dirty="0"/>
        </a:p>
      </dgm:t>
    </dgm:pt>
    <dgm:pt modelId="{B08B31B9-525E-43CB-B038-2BC409E30449}" type="parTrans" cxnId="{6532F7F8-58CA-4A00-9B67-E0C4071E848E}">
      <dgm:prSet/>
      <dgm:spPr/>
      <dgm:t>
        <a:bodyPr/>
        <a:lstStyle/>
        <a:p>
          <a:pPr algn="just"/>
          <a:endParaRPr lang="en-US"/>
        </a:p>
      </dgm:t>
    </dgm:pt>
    <dgm:pt modelId="{08B8949F-C9B3-4ACE-AB08-DC8E13AAB608}" type="sibTrans" cxnId="{6532F7F8-58CA-4A00-9B67-E0C4071E848E}">
      <dgm:prSet/>
      <dgm:spPr/>
      <dgm:t>
        <a:bodyPr/>
        <a:lstStyle/>
        <a:p>
          <a:pPr algn="just"/>
          <a:endParaRPr lang="en-US"/>
        </a:p>
      </dgm:t>
    </dgm:pt>
    <dgm:pt modelId="{A6A5E01F-71C3-421E-AAD8-E5AED83F2640}" type="pres">
      <dgm:prSet presAssocID="{9F3BEAFE-FBBF-4F85-AE46-2C2850F5BB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216AF51-07B5-4D1D-8B29-E22CF24E5A88}" type="pres">
      <dgm:prSet presAssocID="{E11AEFE5-6F44-4568-9E8D-463278E9AF2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7A30F4-1FCD-41FF-A838-7FEDF9E76C26}" type="presOf" srcId="{E11AEFE5-6F44-4568-9E8D-463278E9AF27}" destId="{F216AF51-07B5-4D1D-8B29-E22CF24E5A88}" srcOrd="0" destOrd="0" presId="urn:microsoft.com/office/officeart/2005/8/layout/vList2"/>
    <dgm:cxn modelId="{6532F7F8-58CA-4A00-9B67-E0C4071E848E}" srcId="{9F3BEAFE-FBBF-4F85-AE46-2C2850F5BB27}" destId="{E11AEFE5-6F44-4568-9E8D-463278E9AF27}" srcOrd="0" destOrd="0" parTransId="{B08B31B9-525E-43CB-B038-2BC409E30449}" sibTransId="{08B8949F-C9B3-4ACE-AB08-DC8E13AAB608}"/>
    <dgm:cxn modelId="{2BEAA160-78C3-4D36-A3F9-C67168C481E7}" type="presOf" srcId="{9F3BEAFE-FBBF-4F85-AE46-2C2850F5BB27}" destId="{A6A5E01F-71C3-421E-AAD8-E5AED83F2640}" srcOrd="0" destOrd="0" presId="urn:microsoft.com/office/officeart/2005/8/layout/vList2"/>
    <dgm:cxn modelId="{60BFE542-EF2F-48B2-8BC7-E5ACE9C00585}" type="presParOf" srcId="{A6A5E01F-71C3-421E-AAD8-E5AED83F2640}" destId="{F216AF51-07B5-4D1D-8B29-E22CF24E5A8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2255E5-CF6F-4C55-B4F4-2BF0550043AB}" type="doc">
      <dgm:prSet loTypeId="urn:microsoft.com/office/officeart/2005/8/layout/target1" loCatId="relationship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989B410-9A35-4DEE-B784-08D9AD0ED9CC}">
      <dgm:prSet custT="1"/>
      <dgm:spPr/>
      <dgm:t>
        <a:bodyPr/>
        <a:lstStyle/>
        <a:p>
          <a:pPr rtl="0"/>
          <a:r>
            <a:rPr lang="ru-RU" sz="1800" b="1" i="0" dirty="0" smtClean="0">
              <a:solidFill>
                <a:srgbClr val="002060"/>
              </a:solidFill>
              <a:latin typeface="+mn-lt"/>
            </a:rPr>
            <a:t>Диастолическая гипертензия - которая не отвечает на медикаментозное лечение</a:t>
          </a:r>
          <a:endParaRPr lang="ru-RU" sz="1800" b="1" i="0" dirty="0">
            <a:solidFill>
              <a:srgbClr val="002060"/>
            </a:solidFill>
            <a:latin typeface="+mn-lt"/>
          </a:endParaRPr>
        </a:p>
      </dgm:t>
    </dgm:pt>
    <dgm:pt modelId="{99EA8493-1048-4A97-99E4-AB2D7CEF4E05}" type="parTrans" cxnId="{42A28E51-C663-41BF-B0D7-4C7F790F88A3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A7DDEB92-A436-4A8F-AAFC-EC91FD8C98C4}" type="sibTrans" cxnId="{42A28E51-C663-41BF-B0D7-4C7F790F88A3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D9D9004B-6C2C-409B-B901-3B29A693622D}">
      <dgm:prSet custT="1"/>
      <dgm:spPr/>
      <dgm:t>
        <a:bodyPr/>
        <a:lstStyle/>
        <a:p>
          <a:pPr rtl="0"/>
          <a:r>
            <a:rPr lang="ru-RU" sz="1800" b="1" dirty="0" err="1" smtClean="0">
              <a:solidFill>
                <a:srgbClr val="002060"/>
              </a:solidFill>
              <a:latin typeface="+mn-lt"/>
            </a:rPr>
            <a:t>Гипокалиемия</a:t>
          </a:r>
          <a:r>
            <a:rPr lang="ru-RU" sz="1800" b="1" dirty="0" smtClean="0">
              <a:solidFill>
                <a:srgbClr val="002060"/>
              </a:solidFill>
              <a:latin typeface="+mn-lt"/>
            </a:rPr>
            <a:t> - встречается у 80-90% пациентов</a:t>
          </a:r>
          <a:endParaRPr lang="az-Latn-AZ" sz="1800" b="1" dirty="0">
            <a:solidFill>
              <a:srgbClr val="002060"/>
            </a:solidFill>
            <a:latin typeface="+mn-lt"/>
          </a:endParaRPr>
        </a:p>
      </dgm:t>
    </dgm:pt>
    <dgm:pt modelId="{A5B174B8-B0DC-4ABA-9639-384DFFF34A9D}" type="parTrans" cxnId="{D63B5003-C716-445B-A18E-687B2F0E276C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DD6657F3-5C2F-40C7-A000-6CA231D8E77C}" type="sibTrans" cxnId="{D63B5003-C716-445B-A18E-687B2F0E276C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98B5282A-816A-4DEF-BD8A-B9D62515B96C}">
      <dgm:prSet custT="1"/>
      <dgm:spPr/>
      <dgm:t>
        <a:bodyPr/>
        <a:lstStyle/>
        <a:p>
          <a:pPr algn="l" rtl="0"/>
          <a:r>
            <a:rPr lang="ru-RU" sz="1800" b="1" i="0" dirty="0" smtClean="0">
              <a:solidFill>
                <a:srgbClr val="002060"/>
              </a:solidFill>
              <a:latin typeface="+mn-lt"/>
            </a:rPr>
            <a:t>Хотя высокое количество альдостерона является функцией увеличения объема, периферические отеки встречаются редко.</a:t>
          </a:r>
          <a:endParaRPr lang="ru-RU" sz="1800" b="1" i="0" dirty="0">
            <a:solidFill>
              <a:srgbClr val="002060"/>
            </a:solidFill>
            <a:latin typeface="+mn-lt"/>
          </a:endParaRPr>
        </a:p>
      </dgm:t>
    </dgm:pt>
    <dgm:pt modelId="{C34971B7-88D6-4A90-9286-131530C6D4C6}" type="parTrans" cxnId="{6679FBF8-BAB2-41C2-B9E4-6EA0D1D45BBC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8542FDCB-93E7-4512-91A1-54C093A9677A}" type="sibTrans" cxnId="{6679FBF8-BAB2-41C2-B9E4-6EA0D1D45BBC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DA448528-D85F-45C6-A4F7-7017CACCD96C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rgbClr val="002060"/>
              </a:solidFill>
              <a:latin typeface="+mn-lt"/>
            </a:rPr>
            <a:t>Дефицит калия вызывает мышечную слабость и боль, быструю утомляемость, полиурию, полидипсию.</a:t>
          </a:r>
          <a:endParaRPr lang="ru-RU" sz="1800" b="1" dirty="0">
            <a:solidFill>
              <a:srgbClr val="002060"/>
            </a:solidFill>
            <a:latin typeface="+mn-lt"/>
          </a:endParaRPr>
        </a:p>
      </dgm:t>
    </dgm:pt>
    <dgm:pt modelId="{EBE85248-3FD6-4CB8-AEF6-24C3B2A199B9}" type="parTrans" cxnId="{5B64897B-1CCB-4D3A-B6C5-2D0CEC437B07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D19A81D3-2CB9-4104-B293-4D39562E039A}" type="sibTrans" cxnId="{5B64897B-1CCB-4D3A-B6C5-2D0CEC437B07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539DA8EA-C5B5-4882-8FD3-52E1B284390F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rgbClr val="002060"/>
              </a:solidFill>
              <a:latin typeface="+mn-lt"/>
            </a:rPr>
            <a:t>Помимо </a:t>
          </a:r>
          <a:r>
            <a:rPr lang="ru-RU" sz="1800" b="1" dirty="0" err="1" smtClean="0">
              <a:solidFill>
                <a:srgbClr val="002060"/>
              </a:solidFill>
              <a:latin typeface="+mn-lt"/>
            </a:rPr>
            <a:t>гипокалиемии</a:t>
          </a:r>
          <a:r>
            <a:rPr lang="ru-RU" sz="1800" b="1" dirty="0" smtClean="0">
              <a:solidFill>
                <a:srgbClr val="002060"/>
              </a:solidFill>
              <a:latin typeface="+mn-lt"/>
            </a:rPr>
            <a:t>, наблюдается легкий метаболический </a:t>
          </a:r>
          <a:r>
            <a:rPr lang="ru-RU" sz="1800" b="1" dirty="0" err="1" smtClean="0">
              <a:solidFill>
                <a:srgbClr val="002060"/>
              </a:solidFill>
              <a:latin typeface="+mn-lt"/>
            </a:rPr>
            <a:t>алколоз</a:t>
          </a:r>
          <a:r>
            <a:rPr lang="ru-RU" sz="1800" b="1" dirty="0" smtClean="0">
              <a:solidFill>
                <a:srgbClr val="002060"/>
              </a:solidFill>
              <a:latin typeface="+mn-lt"/>
            </a:rPr>
            <a:t> и легкая </a:t>
          </a:r>
          <a:r>
            <a:rPr lang="ru-RU" sz="1800" b="1" dirty="0" err="1" smtClean="0">
              <a:solidFill>
                <a:srgbClr val="002060"/>
              </a:solidFill>
              <a:latin typeface="+mn-lt"/>
            </a:rPr>
            <a:t>гиператремия</a:t>
          </a:r>
          <a:r>
            <a:rPr lang="ru-RU" sz="1800" b="1" dirty="0" smtClean="0">
              <a:solidFill>
                <a:srgbClr val="002060"/>
              </a:solidFill>
              <a:latin typeface="+mn-lt"/>
            </a:rPr>
            <a:t>.</a:t>
          </a:r>
          <a:endParaRPr lang="ru-RU" sz="1800" b="1" dirty="0">
            <a:solidFill>
              <a:srgbClr val="002060"/>
            </a:solidFill>
            <a:latin typeface="+mn-lt"/>
          </a:endParaRPr>
        </a:p>
      </dgm:t>
    </dgm:pt>
    <dgm:pt modelId="{139AAA5B-A4BB-4B1D-AD3E-F953D6318862}" type="parTrans" cxnId="{718A8B81-22E2-4F0C-A9BC-31B7314736F1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8014D851-0A0E-49CA-AD99-3E409CFC3D07}" type="sibTrans" cxnId="{718A8B81-22E2-4F0C-A9BC-31B7314736F1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1DB49CF2-7523-49CB-A2BD-F37F878D7002}">
      <dgm:prSet/>
      <dgm:spPr/>
      <dgm:t>
        <a:bodyPr/>
        <a:lstStyle/>
        <a:p>
          <a:pPr rtl="0"/>
          <a:endParaRPr lang="ru-RU" sz="1800" dirty="0">
            <a:solidFill>
              <a:srgbClr val="002060"/>
            </a:solidFill>
            <a:latin typeface="+mn-lt"/>
          </a:endParaRPr>
        </a:p>
      </dgm:t>
    </dgm:pt>
    <dgm:pt modelId="{BD4C9F5D-CAAE-4E56-B396-29379A8BDEAA}" type="parTrans" cxnId="{74F3F069-CC52-4E82-8D8E-BDCBAEBD611C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0D989EA8-D974-41A0-A81B-E46B6B395935}" type="sibTrans" cxnId="{74F3F069-CC52-4E82-8D8E-BDCBAEBD611C}">
      <dgm:prSet/>
      <dgm:spPr/>
      <dgm:t>
        <a:bodyPr/>
        <a:lstStyle/>
        <a:p>
          <a:endParaRPr lang="ru-RU" sz="1800">
            <a:solidFill>
              <a:srgbClr val="002060"/>
            </a:solidFill>
            <a:latin typeface="+mn-lt"/>
          </a:endParaRPr>
        </a:p>
      </dgm:t>
    </dgm:pt>
    <dgm:pt modelId="{8D626B69-701A-4D5A-B8C0-48AA476D1ADF}" type="pres">
      <dgm:prSet presAssocID="{F42255E5-CF6F-4C55-B4F4-2BF0550043AB}" presName="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644C25-AE4F-48C6-B6F1-B84A71A47657}" type="pres">
      <dgm:prSet presAssocID="{7989B410-9A35-4DEE-B784-08D9AD0ED9CC}" presName="circle1" presStyleLbl="lnNode1" presStyleIdx="0" presStyleCnt="5" custLinFactX="-56917" custLinFactY="-5790" custLinFactNeighborX="-100000" custLinFactNeighborY="-100000"/>
      <dgm:spPr/>
    </dgm:pt>
    <dgm:pt modelId="{CEB5575D-3A5D-4000-9738-26A315B7390F}" type="pres">
      <dgm:prSet presAssocID="{7989B410-9A35-4DEE-B784-08D9AD0ED9CC}" presName="text1" presStyleLbl="revTx" presStyleIdx="0" presStyleCnt="5" custScaleX="159589" custLinFactNeighborX="11915" custLinFactNeighborY="-248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6E86F3-159B-42FA-9283-60BB5FBEE744}" type="pres">
      <dgm:prSet presAssocID="{7989B410-9A35-4DEE-B784-08D9AD0ED9CC}" presName="line1" presStyleLbl="callout" presStyleIdx="0" presStyleCnt="10"/>
      <dgm:spPr/>
    </dgm:pt>
    <dgm:pt modelId="{6CC86141-127F-4E00-87F6-A1433BED2E43}" type="pres">
      <dgm:prSet presAssocID="{7989B410-9A35-4DEE-B784-08D9AD0ED9CC}" presName="d1" presStyleLbl="callout" presStyleIdx="1" presStyleCnt="10"/>
      <dgm:spPr/>
    </dgm:pt>
    <dgm:pt modelId="{A763B3BB-858D-49B2-BF17-8261C6BE323A}" type="pres">
      <dgm:prSet presAssocID="{D9D9004B-6C2C-409B-B901-3B29A693622D}" presName="circle2" presStyleLbl="lnNode1" presStyleIdx="1" presStyleCnt="5" custLinFactNeighborX="-50669" custLinFactNeighborY="-37663"/>
      <dgm:spPr/>
    </dgm:pt>
    <dgm:pt modelId="{C4F30068-2547-40A0-A63E-3EDAF606FB1A}" type="pres">
      <dgm:prSet presAssocID="{D9D9004B-6C2C-409B-B901-3B29A693622D}" presName="text2" presStyleLbl="revTx" presStyleIdx="1" presStyleCnt="5" custScaleX="130594" custScaleY="77833" custLinFactNeighborX="-2582" custLinFactNeighborY="-312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863DD7-CC29-4380-B295-CB8501CA810A}" type="pres">
      <dgm:prSet presAssocID="{D9D9004B-6C2C-409B-B901-3B29A693622D}" presName="line2" presStyleLbl="callout" presStyleIdx="2" presStyleCnt="10"/>
      <dgm:spPr/>
    </dgm:pt>
    <dgm:pt modelId="{4F378B3F-3F52-4692-B630-C6C02444C8F1}" type="pres">
      <dgm:prSet presAssocID="{D9D9004B-6C2C-409B-B901-3B29A693622D}" presName="d2" presStyleLbl="callout" presStyleIdx="3" presStyleCnt="10"/>
      <dgm:spPr/>
    </dgm:pt>
    <dgm:pt modelId="{56C6CC7C-C2EA-4CD6-81A2-9ED5AAB7F0DC}" type="pres">
      <dgm:prSet presAssocID="{98B5282A-816A-4DEF-BD8A-B9D62515B96C}" presName="circle3" presStyleLbl="lnNode1" presStyleIdx="2" presStyleCnt="5" custLinFactNeighborX="-27815" custLinFactNeighborY="-22593"/>
      <dgm:spPr/>
    </dgm:pt>
    <dgm:pt modelId="{DF10E3B8-9559-45A6-9087-FD1B88BF9A2D}" type="pres">
      <dgm:prSet presAssocID="{98B5282A-816A-4DEF-BD8A-B9D62515B96C}" presName="text3" presStyleLbl="revTx" presStyleIdx="2" presStyleCnt="5" custScaleX="149244" custLinFactNeighborX="5770" custLinFactNeighborY="-87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E89074-273E-430C-AF3C-8D3C65F4FEB9}" type="pres">
      <dgm:prSet presAssocID="{98B5282A-816A-4DEF-BD8A-B9D62515B96C}" presName="line3" presStyleLbl="callout" presStyleIdx="4" presStyleCnt="10"/>
      <dgm:spPr/>
    </dgm:pt>
    <dgm:pt modelId="{6B2FEC4D-46F2-4EBC-ADD5-8C1C55F7F5E8}" type="pres">
      <dgm:prSet presAssocID="{98B5282A-816A-4DEF-BD8A-B9D62515B96C}" presName="d3" presStyleLbl="callout" presStyleIdx="5" presStyleCnt="10"/>
      <dgm:spPr/>
    </dgm:pt>
    <dgm:pt modelId="{A62565E8-4F5E-43DE-87E0-EA8B4921D381}" type="pres">
      <dgm:prSet presAssocID="{DA448528-D85F-45C6-A4F7-7017CACCD96C}" presName="circle4" presStyleLbl="lnNode1" presStyleIdx="3" presStyleCnt="5" custLinFactNeighborX="-18038" custLinFactNeighborY="-16140"/>
      <dgm:spPr/>
    </dgm:pt>
    <dgm:pt modelId="{723FEBE0-6697-4A9C-A7EA-80C33498CB9B}" type="pres">
      <dgm:prSet presAssocID="{DA448528-D85F-45C6-A4F7-7017CACCD96C}" presName="text4" presStyleLbl="revTx" presStyleIdx="3" presStyleCnt="5" custScaleX="137405" custLinFactNeighborX="-2404" custLinFactNeighborY="35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F16FB-0454-43F2-A936-0EF74445AC72}" type="pres">
      <dgm:prSet presAssocID="{DA448528-D85F-45C6-A4F7-7017CACCD96C}" presName="line4" presStyleLbl="callout" presStyleIdx="6" presStyleCnt="10"/>
      <dgm:spPr/>
    </dgm:pt>
    <dgm:pt modelId="{22E6E29C-36BA-49B9-A840-A188DBBD64AD}" type="pres">
      <dgm:prSet presAssocID="{DA448528-D85F-45C6-A4F7-7017CACCD96C}" presName="d4" presStyleLbl="callout" presStyleIdx="7" presStyleCnt="10"/>
      <dgm:spPr/>
    </dgm:pt>
    <dgm:pt modelId="{92B81F3E-3867-4A75-951A-772D53363135}" type="pres">
      <dgm:prSet presAssocID="{539DA8EA-C5B5-4882-8FD3-52E1B284390F}" presName="circle5" presStyleLbl="lnNode1" presStyleIdx="4" presStyleCnt="5" custLinFactNeighborX="-15776" custLinFactNeighborY="-12554"/>
      <dgm:spPr/>
    </dgm:pt>
    <dgm:pt modelId="{E4182B7A-BD80-4C8A-9E6F-DABAA23ED78C}" type="pres">
      <dgm:prSet presAssocID="{539DA8EA-C5B5-4882-8FD3-52E1B284390F}" presName="text5" presStyleLbl="revTx" presStyleIdx="4" presStyleCnt="5" custScaleX="126232" custLinFactNeighborX="-6741" custLinFactNeighborY="90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438B5F-95F2-452C-8703-E7AA3F1DCB3C}" type="pres">
      <dgm:prSet presAssocID="{539DA8EA-C5B5-4882-8FD3-52E1B284390F}" presName="line5" presStyleLbl="callout" presStyleIdx="8" presStyleCnt="10"/>
      <dgm:spPr/>
    </dgm:pt>
    <dgm:pt modelId="{2577E4D5-8C61-4E4A-9946-B045D454C10E}" type="pres">
      <dgm:prSet presAssocID="{539DA8EA-C5B5-4882-8FD3-52E1B284390F}" presName="d5" presStyleLbl="callout" presStyleIdx="9" presStyleCnt="10"/>
      <dgm:spPr/>
    </dgm:pt>
  </dgm:ptLst>
  <dgm:cxnLst>
    <dgm:cxn modelId="{D63B5003-C716-445B-A18E-687B2F0E276C}" srcId="{F42255E5-CF6F-4C55-B4F4-2BF0550043AB}" destId="{D9D9004B-6C2C-409B-B901-3B29A693622D}" srcOrd="1" destOrd="0" parTransId="{A5B174B8-B0DC-4ABA-9639-384DFFF34A9D}" sibTransId="{DD6657F3-5C2F-40C7-A000-6CA231D8E77C}"/>
    <dgm:cxn modelId="{ECF450AB-F0D5-4A2D-8512-ADB4158F3D31}" type="presOf" srcId="{D9D9004B-6C2C-409B-B901-3B29A693622D}" destId="{C4F30068-2547-40A0-A63E-3EDAF606FB1A}" srcOrd="0" destOrd="0" presId="urn:microsoft.com/office/officeart/2005/8/layout/target1"/>
    <dgm:cxn modelId="{42A28E51-C663-41BF-B0D7-4C7F790F88A3}" srcId="{F42255E5-CF6F-4C55-B4F4-2BF0550043AB}" destId="{7989B410-9A35-4DEE-B784-08D9AD0ED9CC}" srcOrd="0" destOrd="0" parTransId="{99EA8493-1048-4A97-99E4-AB2D7CEF4E05}" sibTransId="{A7DDEB92-A436-4A8F-AAFC-EC91FD8C98C4}"/>
    <dgm:cxn modelId="{74F3F069-CC52-4E82-8D8E-BDCBAEBD611C}" srcId="{F42255E5-CF6F-4C55-B4F4-2BF0550043AB}" destId="{1DB49CF2-7523-49CB-A2BD-F37F878D7002}" srcOrd="5" destOrd="0" parTransId="{BD4C9F5D-CAAE-4E56-B396-29379A8BDEAA}" sibTransId="{0D989EA8-D974-41A0-A81B-E46B6B395935}"/>
    <dgm:cxn modelId="{718A8B81-22E2-4F0C-A9BC-31B7314736F1}" srcId="{F42255E5-CF6F-4C55-B4F4-2BF0550043AB}" destId="{539DA8EA-C5B5-4882-8FD3-52E1B284390F}" srcOrd="4" destOrd="0" parTransId="{139AAA5B-A4BB-4B1D-AD3E-F953D6318862}" sibTransId="{8014D851-0A0E-49CA-AD99-3E409CFC3D07}"/>
    <dgm:cxn modelId="{6679FBF8-BAB2-41C2-B9E4-6EA0D1D45BBC}" srcId="{F42255E5-CF6F-4C55-B4F4-2BF0550043AB}" destId="{98B5282A-816A-4DEF-BD8A-B9D62515B96C}" srcOrd="2" destOrd="0" parTransId="{C34971B7-88D6-4A90-9286-131530C6D4C6}" sibTransId="{8542FDCB-93E7-4512-91A1-54C093A9677A}"/>
    <dgm:cxn modelId="{29888065-EBE4-4363-B19F-F0439159C51B}" type="presOf" srcId="{F42255E5-CF6F-4C55-B4F4-2BF0550043AB}" destId="{8D626B69-701A-4D5A-B8C0-48AA476D1ADF}" srcOrd="0" destOrd="0" presId="urn:microsoft.com/office/officeart/2005/8/layout/target1"/>
    <dgm:cxn modelId="{1CA883DC-5207-439C-A0AD-E5675A424BD5}" type="presOf" srcId="{539DA8EA-C5B5-4882-8FD3-52E1B284390F}" destId="{E4182B7A-BD80-4C8A-9E6F-DABAA23ED78C}" srcOrd="0" destOrd="0" presId="urn:microsoft.com/office/officeart/2005/8/layout/target1"/>
    <dgm:cxn modelId="{DF63D26B-A498-4CA4-83B9-803A7AAC298B}" type="presOf" srcId="{DA448528-D85F-45C6-A4F7-7017CACCD96C}" destId="{723FEBE0-6697-4A9C-A7EA-80C33498CB9B}" srcOrd="0" destOrd="0" presId="urn:microsoft.com/office/officeart/2005/8/layout/target1"/>
    <dgm:cxn modelId="{FDFAF67C-F5AB-470C-94C3-E53B0FFFD1C2}" type="presOf" srcId="{98B5282A-816A-4DEF-BD8A-B9D62515B96C}" destId="{DF10E3B8-9559-45A6-9087-FD1B88BF9A2D}" srcOrd="0" destOrd="0" presId="urn:microsoft.com/office/officeart/2005/8/layout/target1"/>
    <dgm:cxn modelId="{5B64897B-1CCB-4D3A-B6C5-2D0CEC437B07}" srcId="{F42255E5-CF6F-4C55-B4F4-2BF0550043AB}" destId="{DA448528-D85F-45C6-A4F7-7017CACCD96C}" srcOrd="3" destOrd="0" parTransId="{EBE85248-3FD6-4CB8-AEF6-24C3B2A199B9}" sibTransId="{D19A81D3-2CB9-4104-B293-4D39562E039A}"/>
    <dgm:cxn modelId="{024B688A-DC7A-4042-861E-49C702DC065F}" type="presOf" srcId="{7989B410-9A35-4DEE-B784-08D9AD0ED9CC}" destId="{CEB5575D-3A5D-4000-9738-26A315B7390F}" srcOrd="0" destOrd="0" presId="urn:microsoft.com/office/officeart/2005/8/layout/target1"/>
    <dgm:cxn modelId="{AEE8B431-C071-4D3C-9F0C-B6F6C9C4403B}" type="presParOf" srcId="{8D626B69-701A-4D5A-B8C0-48AA476D1ADF}" destId="{52644C25-AE4F-48C6-B6F1-B84A71A47657}" srcOrd="0" destOrd="0" presId="urn:microsoft.com/office/officeart/2005/8/layout/target1"/>
    <dgm:cxn modelId="{DE76575F-3B6D-491A-A698-1AFCF2630507}" type="presParOf" srcId="{8D626B69-701A-4D5A-B8C0-48AA476D1ADF}" destId="{CEB5575D-3A5D-4000-9738-26A315B7390F}" srcOrd="1" destOrd="0" presId="urn:microsoft.com/office/officeart/2005/8/layout/target1"/>
    <dgm:cxn modelId="{D753CACF-10AC-4BC6-8F2D-E8E2B562EF53}" type="presParOf" srcId="{8D626B69-701A-4D5A-B8C0-48AA476D1ADF}" destId="{D66E86F3-159B-42FA-9283-60BB5FBEE744}" srcOrd="2" destOrd="0" presId="urn:microsoft.com/office/officeart/2005/8/layout/target1"/>
    <dgm:cxn modelId="{47D4A361-57E4-4DEA-B849-51673E878808}" type="presParOf" srcId="{8D626B69-701A-4D5A-B8C0-48AA476D1ADF}" destId="{6CC86141-127F-4E00-87F6-A1433BED2E43}" srcOrd="3" destOrd="0" presId="urn:microsoft.com/office/officeart/2005/8/layout/target1"/>
    <dgm:cxn modelId="{C6D2E23E-4ED0-4264-A334-9306EAF7CD50}" type="presParOf" srcId="{8D626B69-701A-4D5A-B8C0-48AA476D1ADF}" destId="{A763B3BB-858D-49B2-BF17-8261C6BE323A}" srcOrd="4" destOrd="0" presId="urn:microsoft.com/office/officeart/2005/8/layout/target1"/>
    <dgm:cxn modelId="{7CDE1B40-735A-417D-8E1D-9F5B30C30CF0}" type="presParOf" srcId="{8D626B69-701A-4D5A-B8C0-48AA476D1ADF}" destId="{C4F30068-2547-40A0-A63E-3EDAF606FB1A}" srcOrd="5" destOrd="0" presId="urn:microsoft.com/office/officeart/2005/8/layout/target1"/>
    <dgm:cxn modelId="{21305F2F-CA14-47F3-81D0-39DB1C39D452}" type="presParOf" srcId="{8D626B69-701A-4D5A-B8C0-48AA476D1ADF}" destId="{F2863DD7-CC29-4380-B295-CB8501CA810A}" srcOrd="6" destOrd="0" presId="urn:microsoft.com/office/officeart/2005/8/layout/target1"/>
    <dgm:cxn modelId="{3B77A6BA-B118-4F08-B21A-F863A41EE9BA}" type="presParOf" srcId="{8D626B69-701A-4D5A-B8C0-48AA476D1ADF}" destId="{4F378B3F-3F52-4692-B630-C6C02444C8F1}" srcOrd="7" destOrd="0" presId="urn:microsoft.com/office/officeart/2005/8/layout/target1"/>
    <dgm:cxn modelId="{38EF1A8D-51EE-4D3D-8D08-F193D117E866}" type="presParOf" srcId="{8D626B69-701A-4D5A-B8C0-48AA476D1ADF}" destId="{56C6CC7C-C2EA-4CD6-81A2-9ED5AAB7F0DC}" srcOrd="8" destOrd="0" presId="urn:microsoft.com/office/officeart/2005/8/layout/target1"/>
    <dgm:cxn modelId="{FA87C96A-9909-4F4E-9040-FEDC49BA50AE}" type="presParOf" srcId="{8D626B69-701A-4D5A-B8C0-48AA476D1ADF}" destId="{DF10E3B8-9559-45A6-9087-FD1B88BF9A2D}" srcOrd="9" destOrd="0" presId="urn:microsoft.com/office/officeart/2005/8/layout/target1"/>
    <dgm:cxn modelId="{C54A73A4-81EB-4CF9-996E-2D5D8D0719DC}" type="presParOf" srcId="{8D626B69-701A-4D5A-B8C0-48AA476D1ADF}" destId="{C6E89074-273E-430C-AF3C-8D3C65F4FEB9}" srcOrd="10" destOrd="0" presId="urn:microsoft.com/office/officeart/2005/8/layout/target1"/>
    <dgm:cxn modelId="{5F34684E-D461-4D3D-B252-E246212AE31C}" type="presParOf" srcId="{8D626B69-701A-4D5A-B8C0-48AA476D1ADF}" destId="{6B2FEC4D-46F2-4EBC-ADD5-8C1C55F7F5E8}" srcOrd="11" destOrd="0" presId="urn:microsoft.com/office/officeart/2005/8/layout/target1"/>
    <dgm:cxn modelId="{28CBAE50-105B-46DC-B706-48880D44287E}" type="presParOf" srcId="{8D626B69-701A-4D5A-B8C0-48AA476D1ADF}" destId="{A62565E8-4F5E-43DE-87E0-EA8B4921D381}" srcOrd="12" destOrd="0" presId="urn:microsoft.com/office/officeart/2005/8/layout/target1"/>
    <dgm:cxn modelId="{231DCF49-7813-42AA-A602-1FE79F809567}" type="presParOf" srcId="{8D626B69-701A-4D5A-B8C0-48AA476D1ADF}" destId="{723FEBE0-6697-4A9C-A7EA-80C33498CB9B}" srcOrd="13" destOrd="0" presId="urn:microsoft.com/office/officeart/2005/8/layout/target1"/>
    <dgm:cxn modelId="{47F885A0-CA0D-4B4C-85BD-B0A7CC2EB1D3}" type="presParOf" srcId="{8D626B69-701A-4D5A-B8C0-48AA476D1ADF}" destId="{B21F16FB-0454-43F2-A936-0EF74445AC72}" srcOrd="14" destOrd="0" presId="urn:microsoft.com/office/officeart/2005/8/layout/target1"/>
    <dgm:cxn modelId="{5617EAA2-B9D0-4EA9-BF6D-F9A349D0925E}" type="presParOf" srcId="{8D626B69-701A-4D5A-B8C0-48AA476D1ADF}" destId="{22E6E29C-36BA-49B9-A840-A188DBBD64AD}" srcOrd="15" destOrd="0" presId="urn:microsoft.com/office/officeart/2005/8/layout/target1"/>
    <dgm:cxn modelId="{3D357530-2BAF-47DE-8358-414EA44DBB08}" type="presParOf" srcId="{8D626B69-701A-4D5A-B8C0-48AA476D1ADF}" destId="{92B81F3E-3867-4A75-951A-772D53363135}" srcOrd="16" destOrd="0" presId="urn:microsoft.com/office/officeart/2005/8/layout/target1"/>
    <dgm:cxn modelId="{3F36BE90-DE42-4F36-AD79-0E9FD71BF4A2}" type="presParOf" srcId="{8D626B69-701A-4D5A-B8C0-48AA476D1ADF}" destId="{E4182B7A-BD80-4C8A-9E6F-DABAA23ED78C}" srcOrd="17" destOrd="0" presId="urn:microsoft.com/office/officeart/2005/8/layout/target1"/>
    <dgm:cxn modelId="{AD075247-7022-4563-A2E6-C8E82DAF7F2E}" type="presParOf" srcId="{8D626B69-701A-4D5A-B8C0-48AA476D1ADF}" destId="{81438B5F-95F2-452C-8703-E7AA3F1DCB3C}" srcOrd="18" destOrd="0" presId="urn:microsoft.com/office/officeart/2005/8/layout/target1"/>
    <dgm:cxn modelId="{0DB0BC77-57BA-4861-AFA7-90F81D18D0EB}" type="presParOf" srcId="{8D626B69-701A-4D5A-B8C0-48AA476D1ADF}" destId="{2577E4D5-8C61-4E4A-9946-B045D454C10E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E356AB-01E9-42C9-84DF-D696B0EB783C}" type="doc">
      <dgm:prSet loTypeId="urn:microsoft.com/office/officeart/2005/8/layout/radial2" loCatId="relationship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30E77F50-CCDB-44C8-A358-D69D57172E5E}">
      <dgm:prSet custT="1"/>
      <dgm:spPr/>
      <dgm:t>
        <a:bodyPr/>
        <a:lstStyle/>
        <a:p>
          <a:pPr rtl="0"/>
          <a:r>
            <a:rPr lang="ru-RU" sz="2400" b="1" i="1" dirty="0" smtClean="0">
              <a:latin typeface="Constantia" pitchFamily="18" charset="0"/>
            </a:rPr>
            <a:t>Цель исследования </a:t>
          </a:r>
          <a:r>
            <a:rPr lang="ru-RU" sz="2400" b="1" i="1" dirty="0" smtClean="0">
              <a:latin typeface="Constantia" pitchFamily="18" charset="0"/>
            </a:rPr>
            <a:t> </a:t>
          </a:r>
          <a:r>
            <a:rPr lang="ru-RU" sz="2400" b="1" i="1" dirty="0" smtClean="0">
              <a:latin typeface="Constantia" pitchFamily="18" charset="0"/>
            </a:rPr>
            <a:t>пациентов с первичным </a:t>
          </a:r>
          <a:r>
            <a:rPr lang="ru-RU" sz="2400" b="1" i="1" dirty="0" err="1" smtClean="0">
              <a:latin typeface="Constantia" pitchFamily="18" charset="0"/>
            </a:rPr>
            <a:t>гиперальдостеронизмом</a:t>
          </a:r>
          <a:endParaRPr lang="ru-RU" sz="2400" dirty="0">
            <a:solidFill>
              <a:schemeClr val="accent2">
                <a:lumMod val="50000"/>
              </a:schemeClr>
            </a:solidFill>
            <a:latin typeface="Constantia" pitchFamily="18" charset="0"/>
          </a:endParaRPr>
        </a:p>
      </dgm:t>
    </dgm:pt>
    <dgm:pt modelId="{6FE3895C-6866-4F3C-BED2-1E09EAB2BB14}" type="parTrans" cxnId="{51DE6A63-70F2-4A7E-8AB2-373F81772D2C}">
      <dgm:prSet/>
      <dgm:spPr/>
      <dgm:t>
        <a:bodyPr/>
        <a:lstStyle/>
        <a:p>
          <a:endParaRPr lang="ru-RU"/>
        </a:p>
      </dgm:t>
    </dgm:pt>
    <dgm:pt modelId="{38DC7CE4-537B-45C1-8E25-DC60CFF3688C}" type="sibTrans" cxnId="{51DE6A63-70F2-4A7E-8AB2-373F81772D2C}">
      <dgm:prSet/>
      <dgm:spPr/>
      <dgm:t>
        <a:bodyPr/>
        <a:lstStyle/>
        <a:p>
          <a:endParaRPr lang="ru-RU"/>
        </a:p>
      </dgm:t>
    </dgm:pt>
    <dgm:pt modelId="{78432713-5F44-4FE3-BC52-676A412CCD81}">
      <dgm:prSet custT="1"/>
      <dgm:spPr/>
      <dgm:t>
        <a:bodyPr/>
        <a:lstStyle/>
        <a:p>
          <a:pPr rtl="0"/>
          <a:r>
            <a:rPr lang="ru-RU" sz="2000" b="1" i="1" dirty="0" smtClean="0">
              <a:solidFill>
                <a:schemeClr val="accent2">
                  <a:lumMod val="50000"/>
                </a:schemeClr>
              </a:solidFill>
              <a:latin typeface="Constantia" pitchFamily="18" charset="0"/>
            </a:rPr>
            <a:t>Подтверждение </a:t>
          </a:r>
          <a:r>
            <a:rPr lang="ru-RU" sz="2000" b="1" i="1" dirty="0" err="1" smtClean="0">
              <a:solidFill>
                <a:schemeClr val="accent2">
                  <a:lumMod val="50000"/>
                </a:schemeClr>
              </a:solidFill>
              <a:latin typeface="Constantia" pitchFamily="18" charset="0"/>
            </a:rPr>
            <a:t>гиперальдостеронизма</a:t>
          </a:r>
          <a:r>
            <a:rPr lang="ru-RU" sz="2000" b="1" i="1" dirty="0" smtClean="0">
              <a:solidFill>
                <a:schemeClr val="accent2">
                  <a:lumMod val="50000"/>
                </a:schemeClr>
              </a:solidFill>
              <a:latin typeface="Constantia" pitchFamily="18" charset="0"/>
            </a:rPr>
            <a:t> с помощью биохимического анализа</a:t>
          </a:r>
          <a:endParaRPr lang="ru-RU" sz="2000" b="1" i="1" dirty="0">
            <a:solidFill>
              <a:schemeClr val="accent2">
                <a:lumMod val="50000"/>
              </a:schemeClr>
            </a:solidFill>
            <a:latin typeface="Constantia" pitchFamily="18" charset="0"/>
          </a:endParaRPr>
        </a:p>
      </dgm:t>
    </dgm:pt>
    <dgm:pt modelId="{F42A6389-E398-48BA-9196-8402ABBFFF19}" type="parTrans" cxnId="{AE99DDA3-4CF7-4FE5-A6F6-B1FDCDA65620}">
      <dgm:prSet/>
      <dgm:spPr/>
      <dgm:t>
        <a:bodyPr/>
        <a:lstStyle/>
        <a:p>
          <a:endParaRPr lang="ru-RU"/>
        </a:p>
      </dgm:t>
    </dgm:pt>
    <dgm:pt modelId="{01B1DE99-1724-4D20-8FEA-413717D351CA}" type="sibTrans" cxnId="{AE99DDA3-4CF7-4FE5-A6F6-B1FDCDA65620}">
      <dgm:prSet/>
      <dgm:spPr/>
      <dgm:t>
        <a:bodyPr/>
        <a:lstStyle/>
        <a:p>
          <a:endParaRPr lang="ru-RU"/>
        </a:p>
      </dgm:t>
    </dgm:pt>
    <dgm:pt modelId="{B404FD73-7A0D-4BF9-9DB9-86384B5E0D20}">
      <dgm:prSet custT="1"/>
      <dgm:spPr/>
      <dgm:t>
        <a:bodyPr/>
        <a:lstStyle/>
        <a:p>
          <a:pPr rtl="0"/>
          <a:r>
            <a:rPr lang="ru-RU" sz="1600" b="1" i="1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различать </a:t>
          </a:r>
          <a:r>
            <a:rPr lang="ru-RU" sz="1600" b="1" i="1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идиопатическую гиперплазию коры надпочечников, </a:t>
          </a:r>
          <a:r>
            <a:rPr lang="ru-RU" sz="1600" b="1" i="1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которую </a:t>
          </a:r>
          <a:r>
            <a:rPr lang="ru-RU" sz="1600" b="1" i="1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лечат медикаментозно от аденомы надпочечников </a:t>
          </a:r>
          <a:r>
            <a:rPr lang="ru-RU" sz="1600" b="1" i="1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(</a:t>
          </a:r>
          <a:r>
            <a:rPr lang="ru-RU" sz="1600" b="1" i="1" dirty="0" err="1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альдостеронома</a:t>
          </a:r>
          <a:r>
            <a:rPr lang="ru-RU" sz="1600" b="1" i="1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) которого лечат  оперативно </a:t>
          </a:r>
          <a:endParaRPr lang="ru-RU" sz="1600" b="1" i="1" dirty="0">
            <a:solidFill>
              <a:schemeClr val="accent2">
                <a:lumMod val="20000"/>
                <a:lumOff val="80000"/>
              </a:schemeClr>
            </a:solidFill>
            <a:latin typeface="Constantia" pitchFamily="18" charset="0"/>
          </a:endParaRPr>
        </a:p>
      </dgm:t>
    </dgm:pt>
    <dgm:pt modelId="{CB06F046-D3D6-46C8-850D-DA1F426A414A}" type="parTrans" cxnId="{BE38ACA6-10DC-43CF-B52D-347005DD5EB2}">
      <dgm:prSet/>
      <dgm:spPr/>
      <dgm:t>
        <a:bodyPr/>
        <a:lstStyle/>
        <a:p>
          <a:endParaRPr lang="ru-RU"/>
        </a:p>
      </dgm:t>
    </dgm:pt>
    <dgm:pt modelId="{B9D79998-DFF8-4108-BFBC-91042291A529}" type="sibTrans" cxnId="{BE38ACA6-10DC-43CF-B52D-347005DD5EB2}">
      <dgm:prSet/>
      <dgm:spPr/>
      <dgm:t>
        <a:bodyPr/>
        <a:lstStyle/>
        <a:p>
          <a:endParaRPr lang="ru-RU"/>
        </a:p>
      </dgm:t>
    </dgm:pt>
    <dgm:pt modelId="{9F3B446D-1015-451F-9FFB-687678995D02}" type="pres">
      <dgm:prSet presAssocID="{D2E356AB-01E9-42C9-84DF-D696B0EB783C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F7DA20-07AD-4AA0-B2F6-721789B35FA6}" type="pres">
      <dgm:prSet presAssocID="{D2E356AB-01E9-42C9-84DF-D696B0EB783C}" presName="cycle" presStyleCnt="0"/>
      <dgm:spPr/>
    </dgm:pt>
    <dgm:pt modelId="{64665CED-6C98-4095-B69A-184A15A36E40}" type="pres">
      <dgm:prSet presAssocID="{D2E356AB-01E9-42C9-84DF-D696B0EB783C}" presName="centerShape" presStyleCnt="0"/>
      <dgm:spPr/>
    </dgm:pt>
    <dgm:pt modelId="{EA9B70AC-C442-4E61-82EB-667E779D6787}" type="pres">
      <dgm:prSet presAssocID="{D2E356AB-01E9-42C9-84DF-D696B0EB783C}" presName="connSite" presStyleLbl="node1" presStyleIdx="0" presStyleCnt="4"/>
      <dgm:spPr/>
    </dgm:pt>
    <dgm:pt modelId="{1B47F1C9-A7FE-41D4-B4B9-AF0F2D33176B}" type="pres">
      <dgm:prSet presAssocID="{D2E356AB-01E9-42C9-84DF-D696B0EB783C}" presName="visible" presStyleLbl="node1" presStyleIdx="0" presStyleCnt="4"/>
      <dgm:spPr/>
    </dgm:pt>
    <dgm:pt modelId="{8F2059EF-80E9-4DE0-AD2B-EF67DC900768}" type="pres">
      <dgm:prSet presAssocID="{6FE3895C-6866-4F3C-BED2-1E09EAB2BB14}" presName="Name25" presStyleLbl="parChTrans1D1" presStyleIdx="0" presStyleCnt="3"/>
      <dgm:spPr/>
      <dgm:t>
        <a:bodyPr/>
        <a:lstStyle/>
        <a:p>
          <a:endParaRPr lang="ru-RU"/>
        </a:p>
      </dgm:t>
    </dgm:pt>
    <dgm:pt modelId="{8B8CBD7F-1A37-4C04-8F0B-1AC887D0141C}" type="pres">
      <dgm:prSet presAssocID="{30E77F50-CCDB-44C8-A358-D69D57172E5E}" presName="node" presStyleCnt="0"/>
      <dgm:spPr/>
    </dgm:pt>
    <dgm:pt modelId="{31788B5B-BC38-4BD8-AF8F-6D729531A61F}" type="pres">
      <dgm:prSet presAssocID="{30E77F50-CCDB-44C8-A358-D69D57172E5E}" presName="parentNode" presStyleLbl="node1" presStyleIdx="1" presStyleCnt="4" custScaleX="205601" custScaleY="193019" custLinFactX="-42911" custLinFactY="29248" custLinFactNeighborX="-100000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57DD79-A4BF-4AD3-AD4F-B6DBFEAD0C21}" type="pres">
      <dgm:prSet presAssocID="{30E77F50-CCDB-44C8-A358-D69D57172E5E}" presName="childNode" presStyleLbl="revTx" presStyleIdx="0" presStyleCnt="0">
        <dgm:presLayoutVars>
          <dgm:bulletEnabled val="1"/>
        </dgm:presLayoutVars>
      </dgm:prSet>
      <dgm:spPr/>
    </dgm:pt>
    <dgm:pt modelId="{E97BEE64-AFC8-46FC-86FF-00EB6073E099}" type="pres">
      <dgm:prSet presAssocID="{F42A6389-E398-48BA-9196-8402ABBFFF19}" presName="Name25" presStyleLbl="parChTrans1D1" presStyleIdx="1" presStyleCnt="3"/>
      <dgm:spPr/>
      <dgm:t>
        <a:bodyPr/>
        <a:lstStyle/>
        <a:p>
          <a:endParaRPr lang="ru-RU"/>
        </a:p>
      </dgm:t>
    </dgm:pt>
    <dgm:pt modelId="{4B324987-A5F0-447D-BE5F-9CF2324F96AE}" type="pres">
      <dgm:prSet presAssocID="{78432713-5F44-4FE3-BC52-676A412CCD81}" presName="node" presStyleCnt="0"/>
      <dgm:spPr/>
    </dgm:pt>
    <dgm:pt modelId="{08A5C221-7EE4-4A06-A8E3-997A868FCC84}" type="pres">
      <dgm:prSet presAssocID="{78432713-5F44-4FE3-BC52-676A412CCD81}" presName="parentNode" presStyleLbl="node1" presStyleIdx="2" presStyleCnt="4" custScaleX="182939" custScaleY="160451" custLinFactX="4874" custLinFactNeighborX="100000" custLinFactNeighborY="-9388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56371F-FAAD-444E-840E-CA3618CD698D}" type="pres">
      <dgm:prSet presAssocID="{78432713-5F44-4FE3-BC52-676A412CCD81}" presName="childNode" presStyleLbl="revTx" presStyleIdx="0" presStyleCnt="0">
        <dgm:presLayoutVars>
          <dgm:bulletEnabled val="1"/>
        </dgm:presLayoutVars>
      </dgm:prSet>
      <dgm:spPr/>
    </dgm:pt>
    <dgm:pt modelId="{A4F961C2-DCD2-4C81-9A6F-383331172368}" type="pres">
      <dgm:prSet presAssocID="{CB06F046-D3D6-46C8-850D-DA1F426A414A}" presName="Name25" presStyleLbl="parChTrans1D1" presStyleIdx="2" presStyleCnt="3"/>
      <dgm:spPr/>
      <dgm:t>
        <a:bodyPr/>
        <a:lstStyle/>
        <a:p>
          <a:endParaRPr lang="ru-RU"/>
        </a:p>
      </dgm:t>
    </dgm:pt>
    <dgm:pt modelId="{57E44BD5-047B-4DAB-BDFB-A1D5A8032EFA}" type="pres">
      <dgm:prSet presAssocID="{B404FD73-7A0D-4BF9-9DB9-86384B5E0D20}" presName="node" presStyleCnt="0"/>
      <dgm:spPr/>
    </dgm:pt>
    <dgm:pt modelId="{9CCB092A-F0F6-4036-B144-8768CA6F0367}" type="pres">
      <dgm:prSet presAssocID="{B404FD73-7A0D-4BF9-9DB9-86384B5E0D20}" presName="parentNode" presStyleLbl="node1" presStyleIdx="3" presStyleCnt="4" custScaleX="185026" custScaleY="181257" custLinFactX="100000" custLinFactNeighborX="112368" custLinFactNeighborY="-448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A5CEC1-81B2-4A4F-90D3-37DFBF95DC0C}" type="pres">
      <dgm:prSet presAssocID="{B404FD73-7A0D-4BF9-9DB9-86384B5E0D20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51DE6A63-70F2-4A7E-8AB2-373F81772D2C}" srcId="{D2E356AB-01E9-42C9-84DF-D696B0EB783C}" destId="{30E77F50-CCDB-44C8-A358-D69D57172E5E}" srcOrd="0" destOrd="0" parTransId="{6FE3895C-6866-4F3C-BED2-1E09EAB2BB14}" sibTransId="{38DC7CE4-537B-45C1-8E25-DC60CFF3688C}"/>
    <dgm:cxn modelId="{AE99DDA3-4CF7-4FE5-A6F6-B1FDCDA65620}" srcId="{D2E356AB-01E9-42C9-84DF-D696B0EB783C}" destId="{78432713-5F44-4FE3-BC52-676A412CCD81}" srcOrd="1" destOrd="0" parTransId="{F42A6389-E398-48BA-9196-8402ABBFFF19}" sibTransId="{01B1DE99-1724-4D20-8FEA-413717D351CA}"/>
    <dgm:cxn modelId="{99D2A2DA-AD15-41A3-AC6A-B465EFBBD5FE}" type="presOf" srcId="{78432713-5F44-4FE3-BC52-676A412CCD81}" destId="{08A5C221-7EE4-4A06-A8E3-997A868FCC84}" srcOrd="0" destOrd="0" presId="urn:microsoft.com/office/officeart/2005/8/layout/radial2"/>
    <dgm:cxn modelId="{D0006187-6AAD-4416-9A9C-03952742D2F0}" type="presOf" srcId="{30E77F50-CCDB-44C8-A358-D69D57172E5E}" destId="{31788B5B-BC38-4BD8-AF8F-6D729531A61F}" srcOrd="0" destOrd="0" presId="urn:microsoft.com/office/officeart/2005/8/layout/radial2"/>
    <dgm:cxn modelId="{BE38ACA6-10DC-43CF-B52D-347005DD5EB2}" srcId="{D2E356AB-01E9-42C9-84DF-D696B0EB783C}" destId="{B404FD73-7A0D-4BF9-9DB9-86384B5E0D20}" srcOrd="2" destOrd="0" parTransId="{CB06F046-D3D6-46C8-850D-DA1F426A414A}" sibTransId="{B9D79998-DFF8-4108-BFBC-91042291A529}"/>
    <dgm:cxn modelId="{49B73B8A-BB87-4439-A762-0B0593A7F8CF}" type="presOf" srcId="{F42A6389-E398-48BA-9196-8402ABBFFF19}" destId="{E97BEE64-AFC8-46FC-86FF-00EB6073E099}" srcOrd="0" destOrd="0" presId="urn:microsoft.com/office/officeart/2005/8/layout/radial2"/>
    <dgm:cxn modelId="{E840E8D6-81E1-43F6-82E3-7C6FEA77345B}" type="presOf" srcId="{CB06F046-D3D6-46C8-850D-DA1F426A414A}" destId="{A4F961C2-DCD2-4C81-9A6F-383331172368}" srcOrd="0" destOrd="0" presId="urn:microsoft.com/office/officeart/2005/8/layout/radial2"/>
    <dgm:cxn modelId="{42AA86BD-B14A-4A1F-9B61-7D1B50ACBE9D}" type="presOf" srcId="{B404FD73-7A0D-4BF9-9DB9-86384B5E0D20}" destId="{9CCB092A-F0F6-4036-B144-8768CA6F0367}" srcOrd="0" destOrd="0" presId="urn:microsoft.com/office/officeart/2005/8/layout/radial2"/>
    <dgm:cxn modelId="{36CBC420-A065-476E-AAFB-80E8437380C6}" type="presOf" srcId="{6FE3895C-6866-4F3C-BED2-1E09EAB2BB14}" destId="{8F2059EF-80E9-4DE0-AD2B-EF67DC900768}" srcOrd="0" destOrd="0" presId="urn:microsoft.com/office/officeart/2005/8/layout/radial2"/>
    <dgm:cxn modelId="{75356F9E-9A92-4E14-8993-166DFB208B63}" type="presOf" srcId="{D2E356AB-01E9-42C9-84DF-D696B0EB783C}" destId="{9F3B446D-1015-451F-9FFB-687678995D02}" srcOrd="0" destOrd="0" presId="urn:microsoft.com/office/officeart/2005/8/layout/radial2"/>
    <dgm:cxn modelId="{DC15B462-0906-44C1-B92A-4D782B2E238F}" type="presParOf" srcId="{9F3B446D-1015-451F-9FFB-687678995D02}" destId="{1EF7DA20-07AD-4AA0-B2F6-721789B35FA6}" srcOrd="0" destOrd="0" presId="urn:microsoft.com/office/officeart/2005/8/layout/radial2"/>
    <dgm:cxn modelId="{0295CAF7-DD08-4A28-8E32-93DAA6DAE23A}" type="presParOf" srcId="{1EF7DA20-07AD-4AA0-B2F6-721789B35FA6}" destId="{64665CED-6C98-4095-B69A-184A15A36E40}" srcOrd="0" destOrd="0" presId="urn:microsoft.com/office/officeart/2005/8/layout/radial2"/>
    <dgm:cxn modelId="{53F989BC-2CCA-404C-8E6B-4DBA5D4B7820}" type="presParOf" srcId="{64665CED-6C98-4095-B69A-184A15A36E40}" destId="{EA9B70AC-C442-4E61-82EB-667E779D6787}" srcOrd="0" destOrd="0" presId="urn:microsoft.com/office/officeart/2005/8/layout/radial2"/>
    <dgm:cxn modelId="{9F25A838-39A3-4BC0-9711-4C42F43BE60F}" type="presParOf" srcId="{64665CED-6C98-4095-B69A-184A15A36E40}" destId="{1B47F1C9-A7FE-41D4-B4B9-AF0F2D33176B}" srcOrd="1" destOrd="0" presId="urn:microsoft.com/office/officeart/2005/8/layout/radial2"/>
    <dgm:cxn modelId="{9AEE3B48-6C8F-4E8E-A594-86ADD1680043}" type="presParOf" srcId="{1EF7DA20-07AD-4AA0-B2F6-721789B35FA6}" destId="{8F2059EF-80E9-4DE0-AD2B-EF67DC900768}" srcOrd="1" destOrd="0" presId="urn:microsoft.com/office/officeart/2005/8/layout/radial2"/>
    <dgm:cxn modelId="{0E6167B8-0A0E-4DF3-861A-0BA8E9D6C468}" type="presParOf" srcId="{1EF7DA20-07AD-4AA0-B2F6-721789B35FA6}" destId="{8B8CBD7F-1A37-4C04-8F0B-1AC887D0141C}" srcOrd="2" destOrd="0" presId="urn:microsoft.com/office/officeart/2005/8/layout/radial2"/>
    <dgm:cxn modelId="{4C343134-B0BD-4B42-B36D-59E4073B1C2A}" type="presParOf" srcId="{8B8CBD7F-1A37-4C04-8F0B-1AC887D0141C}" destId="{31788B5B-BC38-4BD8-AF8F-6D729531A61F}" srcOrd="0" destOrd="0" presId="urn:microsoft.com/office/officeart/2005/8/layout/radial2"/>
    <dgm:cxn modelId="{1FD0E51C-B06C-4EF5-82D1-43745DA5235F}" type="presParOf" srcId="{8B8CBD7F-1A37-4C04-8F0B-1AC887D0141C}" destId="{1A57DD79-A4BF-4AD3-AD4F-B6DBFEAD0C21}" srcOrd="1" destOrd="0" presId="urn:microsoft.com/office/officeart/2005/8/layout/radial2"/>
    <dgm:cxn modelId="{E8A61900-4E64-4D95-B787-7FF94B21C01E}" type="presParOf" srcId="{1EF7DA20-07AD-4AA0-B2F6-721789B35FA6}" destId="{E97BEE64-AFC8-46FC-86FF-00EB6073E099}" srcOrd="3" destOrd="0" presId="urn:microsoft.com/office/officeart/2005/8/layout/radial2"/>
    <dgm:cxn modelId="{DF13475E-3225-47A0-9F0F-29B3561106F4}" type="presParOf" srcId="{1EF7DA20-07AD-4AA0-B2F6-721789B35FA6}" destId="{4B324987-A5F0-447D-BE5F-9CF2324F96AE}" srcOrd="4" destOrd="0" presId="urn:microsoft.com/office/officeart/2005/8/layout/radial2"/>
    <dgm:cxn modelId="{8C25EE74-257A-48E0-9555-4C456ED1AA8E}" type="presParOf" srcId="{4B324987-A5F0-447D-BE5F-9CF2324F96AE}" destId="{08A5C221-7EE4-4A06-A8E3-997A868FCC84}" srcOrd="0" destOrd="0" presId="urn:microsoft.com/office/officeart/2005/8/layout/radial2"/>
    <dgm:cxn modelId="{A6E0F750-5718-4CC6-B7D4-0A88862B083A}" type="presParOf" srcId="{4B324987-A5F0-447D-BE5F-9CF2324F96AE}" destId="{1656371F-FAAD-444E-840E-CA3618CD698D}" srcOrd="1" destOrd="0" presId="urn:microsoft.com/office/officeart/2005/8/layout/radial2"/>
    <dgm:cxn modelId="{009FB146-078F-419A-8429-CB534B1F1A51}" type="presParOf" srcId="{1EF7DA20-07AD-4AA0-B2F6-721789B35FA6}" destId="{A4F961C2-DCD2-4C81-9A6F-383331172368}" srcOrd="5" destOrd="0" presId="urn:microsoft.com/office/officeart/2005/8/layout/radial2"/>
    <dgm:cxn modelId="{A8D09B49-7761-4A5B-8E74-93A55ABBF28A}" type="presParOf" srcId="{1EF7DA20-07AD-4AA0-B2F6-721789B35FA6}" destId="{57E44BD5-047B-4DAB-BDFB-A1D5A8032EFA}" srcOrd="6" destOrd="0" presId="urn:microsoft.com/office/officeart/2005/8/layout/radial2"/>
    <dgm:cxn modelId="{AD8A1E46-00A8-437C-90D4-DBC43E3BC676}" type="presParOf" srcId="{57E44BD5-047B-4DAB-BDFB-A1D5A8032EFA}" destId="{9CCB092A-F0F6-4036-B144-8768CA6F0367}" srcOrd="0" destOrd="0" presId="urn:microsoft.com/office/officeart/2005/8/layout/radial2"/>
    <dgm:cxn modelId="{40EA1192-3A11-473A-BA81-B250F31D0757}" type="presParOf" srcId="{57E44BD5-047B-4DAB-BDFB-A1D5A8032EFA}" destId="{2EA5CEC1-81B2-4A4F-90D3-37DFBF95DC0C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F365A28-0C16-498F-893E-B1D22557BBCC}" type="doc">
      <dgm:prSet loTypeId="urn:microsoft.com/office/officeart/2005/8/layout/venn1" loCatId="relationship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20FCF21-FDDF-4766-91EC-056E7640A34F}">
      <dgm:prSet custT="1"/>
      <dgm:spPr/>
      <dgm:t>
        <a:bodyPr/>
        <a:lstStyle/>
        <a:p>
          <a:pPr rtl="0"/>
          <a:r>
            <a:rPr lang="ru-RU" sz="2000" b="1" i="1" dirty="0" smtClean="0">
              <a:latin typeface="Constantia" pitchFamily="18" charset="0"/>
            </a:rPr>
            <a:t>В отличие от идиопатической гиперплазии надпочечников у пациентов с </a:t>
          </a:r>
          <a:r>
            <a:rPr lang="ru-RU" sz="2000" b="1" i="1" dirty="0" err="1" smtClean="0">
              <a:latin typeface="Constantia" pitchFamily="18" charset="0"/>
            </a:rPr>
            <a:t>альдостеромоном</a:t>
          </a:r>
          <a:r>
            <a:rPr lang="ru-RU" sz="2000" b="1" i="1" dirty="0" smtClean="0">
              <a:latin typeface="Constantia" pitchFamily="18" charset="0"/>
            </a:rPr>
            <a:t>, </a:t>
          </a:r>
          <a:r>
            <a:rPr lang="ru-RU" sz="2000" b="1" i="1" dirty="0" err="1" smtClean="0">
              <a:latin typeface="Constantia" pitchFamily="18" charset="0"/>
            </a:rPr>
            <a:t>гипокалиемия</a:t>
          </a:r>
          <a:r>
            <a:rPr lang="ru-RU" sz="2000" b="1" i="1" dirty="0" smtClean="0">
              <a:latin typeface="Constantia" pitchFamily="18" charset="0"/>
            </a:rPr>
            <a:t> является более тяжелой.</a:t>
          </a:r>
          <a:endParaRPr lang="ru-RU" sz="2000" b="1" i="1" dirty="0">
            <a:latin typeface="Constantia" pitchFamily="18" charset="0"/>
          </a:endParaRPr>
        </a:p>
      </dgm:t>
    </dgm:pt>
    <dgm:pt modelId="{3C7A925A-E418-49A6-8474-4263B76FB91E}" type="parTrans" cxnId="{8887D6D6-84A6-4DEE-A7A5-CAD30B30C6B9}">
      <dgm:prSet/>
      <dgm:spPr/>
      <dgm:t>
        <a:bodyPr/>
        <a:lstStyle/>
        <a:p>
          <a:endParaRPr lang="ru-RU"/>
        </a:p>
      </dgm:t>
    </dgm:pt>
    <dgm:pt modelId="{1C6C469E-09B5-4BF8-A979-6BEAF72E4EAA}" type="sibTrans" cxnId="{8887D6D6-84A6-4DEE-A7A5-CAD30B30C6B9}">
      <dgm:prSet/>
      <dgm:spPr/>
      <dgm:t>
        <a:bodyPr/>
        <a:lstStyle/>
        <a:p>
          <a:endParaRPr lang="ru-RU"/>
        </a:p>
      </dgm:t>
    </dgm:pt>
    <dgm:pt modelId="{5BBBE3EE-C470-4718-B4F3-9C8021076540}">
      <dgm:prSet custT="1"/>
      <dgm:spPr/>
      <dgm:t>
        <a:bodyPr/>
        <a:lstStyle/>
        <a:p>
          <a:pPr rtl="0"/>
          <a:r>
            <a:rPr lang="ru-RU" sz="2400" b="1" i="1" dirty="0" smtClean="0">
              <a:latin typeface="Constantia" pitchFamily="18" charset="0"/>
            </a:rPr>
            <a:t>Высокий уровень альдостерона в плазме и моче.</a:t>
          </a:r>
          <a:endParaRPr lang="ru-RU" sz="2400" b="1" i="1" dirty="0">
            <a:latin typeface="Constantia" pitchFamily="18" charset="0"/>
          </a:endParaRPr>
        </a:p>
      </dgm:t>
    </dgm:pt>
    <dgm:pt modelId="{C56A629F-A568-4142-945E-A38F21608867}" type="parTrans" cxnId="{79308F42-13F9-40AA-A44C-98E2D3CAFC34}">
      <dgm:prSet/>
      <dgm:spPr/>
      <dgm:t>
        <a:bodyPr/>
        <a:lstStyle/>
        <a:p>
          <a:endParaRPr lang="ru-RU"/>
        </a:p>
      </dgm:t>
    </dgm:pt>
    <dgm:pt modelId="{0B03703F-2E23-4921-BDCC-2DB02769D746}" type="sibTrans" cxnId="{79308F42-13F9-40AA-A44C-98E2D3CAFC34}">
      <dgm:prSet/>
      <dgm:spPr/>
      <dgm:t>
        <a:bodyPr/>
        <a:lstStyle/>
        <a:p>
          <a:endParaRPr lang="ru-RU"/>
        </a:p>
      </dgm:t>
    </dgm:pt>
    <dgm:pt modelId="{747C784F-D25B-4B47-9C6B-B2E59AFAABD5}">
      <dgm:prSet custT="1"/>
      <dgm:spPr/>
      <dgm:t>
        <a:bodyPr/>
        <a:lstStyle/>
        <a:p>
          <a:pPr rtl="0"/>
          <a:r>
            <a:rPr lang="ru-RU" sz="2400" b="1" i="1" dirty="0" smtClean="0">
              <a:latin typeface="Constantia" pitchFamily="18" charset="0"/>
            </a:rPr>
            <a:t>Альдостерон обычно наблюдается у молодых людей.(&lt;50 лет)</a:t>
          </a:r>
          <a:endParaRPr lang="ru-RU" sz="2400" b="1" i="1" dirty="0">
            <a:latin typeface="Constantia" pitchFamily="18" charset="0"/>
          </a:endParaRPr>
        </a:p>
      </dgm:t>
    </dgm:pt>
    <dgm:pt modelId="{507C9DD0-D8AC-452A-8E64-B5B915B4121F}" type="parTrans" cxnId="{2A172204-862E-4513-A9A2-7656A16C5AD4}">
      <dgm:prSet/>
      <dgm:spPr/>
      <dgm:t>
        <a:bodyPr/>
        <a:lstStyle/>
        <a:p>
          <a:endParaRPr lang="ru-RU"/>
        </a:p>
      </dgm:t>
    </dgm:pt>
    <dgm:pt modelId="{701A2719-C9E5-4974-8995-B30B16044832}" type="sibTrans" cxnId="{2A172204-862E-4513-A9A2-7656A16C5AD4}">
      <dgm:prSet/>
      <dgm:spPr/>
      <dgm:t>
        <a:bodyPr/>
        <a:lstStyle/>
        <a:p>
          <a:endParaRPr lang="ru-RU"/>
        </a:p>
      </dgm:t>
    </dgm:pt>
    <dgm:pt modelId="{042028CA-C8A8-4CFA-8F6A-1224250659BA}" type="pres">
      <dgm:prSet presAssocID="{FF365A28-0C16-498F-893E-B1D22557BBCC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672BE23-AD2F-4B9A-BEEA-7C65ECFF32A7}" type="pres">
      <dgm:prSet presAssocID="{220FCF21-FDDF-4766-91EC-056E7640A34F}" presName="circ1" presStyleLbl="vennNode1" presStyleIdx="0" presStyleCnt="3"/>
      <dgm:spPr/>
      <dgm:t>
        <a:bodyPr/>
        <a:lstStyle/>
        <a:p>
          <a:endParaRPr lang="ru-RU"/>
        </a:p>
      </dgm:t>
    </dgm:pt>
    <dgm:pt modelId="{4CB97385-5812-4A97-9D07-95479BB6D227}" type="pres">
      <dgm:prSet presAssocID="{220FCF21-FDDF-4766-91EC-056E7640A34F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22A77-AC2A-4180-AD8F-62AC2AE0E831}" type="pres">
      <dgm:prSet presAssocID="{5BBBE3EE-C470-4718-B4F3-9C8021076540}" presName="circ2" presStyleLbl="vennNode1" presStyleIdx="1" presStyleCnt="3" custLinFactNeighborX="6061" custLinFactNeighborY="4140"/>
      <dgm:spPr/>
      <dgm:t>
        <a:bodyPr/>
        <a:lstStyle/>
        <a:p>
          <a:endParaRPr lang="ru-RU"/>
        </a:p>
      </dgm:t>
    </dgm:pt>
    <dgm:pt modelId="{E1E3F51A-27A0-42A2-90DA-2F28BD01C5B6}" type="pres">
      <dgm:prSet presAssocID="{5BBBE3EE-C470-4718-B4F3-9C802107654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6BEC25-2C93-413C-B74B-B4119BFE7732}" type="pres">
      <dgm:prSet presAssocID="{747C784F-D25B-4B47-9C6B-B2E59AFAABD5}" presName="circ3" presStyleLbl="vennNode1" presStyleIdx="2" presStyleCnt="3" custLinFactNeighborX="-2261" custLinFactNeighborY="4140"/>
      <dgm:spPr/>
      <dgm:t>
        <a:bodyPr/>
        <a:lstStyle/>
        <a:p>
          <a:endParaRPr lang="ru-RU"/>
        </a:p>
      </dgm:t>
    </dgm:pt>
    <dgm:pt modelId="{5392DF92-7CE9-4E9A-9E59-32F566985051}" type="pres">
      <dgm:prSet presAssocID="{747C784F-D25B-4B47-9C6B-B2E59AFAABD5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09CE16-78AE-473B-9DFE-3C60B3D64A69}" type="presOf" srcId="{747C784F-D25B-4B47-9C6B-B2E59AFAABD5}" destId="{CA6BEC25-2C93-413C-B74B-B4119BFE7732}" srcOrd="0" destOrd="0" presId="urn:microsoft.com/office/officeart/2005/8/layout/venn1"/>
    <dgm:cxn modelId="{0479216A-4354-443C-B873-0B17F6C77CDB}" type="presOf" srcId="{5BBBE3EE-C470-4718-B4F3-9C8021076540}" destId="{E1E3F51A-27A0-42A2-90DA-2F28BD01C5B6}" srcOrd="1" destOrd="0" presId="urn:microsoft.com/office/officeart/2005/8/layout/venn1"/>
    <dgm:cxn modelId="{3FF09424-1DAD-43CB-B6B3-A59B07F655B2}" type="presOf" srcId="{220FCF21-FDDF-4766-91EC-056E7640A34F}" destId="{4CB97385-5812-4A97-9D07-95479BB6D227}" srcOrd="1" destOrd="0" presId="urn:microsoft.com/office/officeart/2005/8/layout/venn1"/>
    <dgm:cxn modelId="{2A172204-862E-4513-A9A2-7656A16C5AD4}" srcId="{FF365A28-0C16-498F-893E-B1D22557BBCC}" destId="{747C784F-D25B-4B47-9C6B-B2E59AFAABD5}" srcOrd="2" destOrd="0" parTransId="{507C9DD0-D8AC-452A-8E64-B5B915B4121F}" sibTransId="{701A2719-C9E5-4974-8995-B30B16044832}"/>
    <dgm:cxn modelId="{B0CED727-8CF6-4705-8DD0-69ECC5AAE768}" type="presOf" srcId="{220FCF21-FDDF-4766-91EC-056E7640A34F}" destId="{0672BE23-AD2F-4B9A-BEEA-7C65ECFF32A7}" srcOrd="0" destOrd="0" presId="urn:microsoft.com/office/officeart/2005/8/layout/venn1"/>
    <dgm:cxn modelId="{79308F42-13F9-40AA-A44C-98E2D3CAFC34}" srcId="{FF365A28-0C16-498F-893E-B1D22557BBCC}" destId="{5BBBE3EE-C470-4718-B4F3-9C8021076540}" srcOrd="1" destOrd="0" parTransId="{C56A629F-A568-4142-945E-A38F21608867}" sibTransId="{0B03703F-2E23-4921-BDCC-2DB02769D746}"/>
    <dgm:cxn modelId="{355B026E-E0E0-4784-A357-E878D7E709D7}" type="presOf" srcId="{747C784F-D25B-4B47-9C6B-B2E59AFAABD5}" destId="{5392DF92-7CE9-4E9A-9E59-32F566985051}" srcOrd="1" destOrd="0" presId="urn:microsoft.com/office/officeart/2005/8/layout/venn1"/>
    <dgm:cxn modelId="{D0D5B464-40CD-4B6B-B68D-6E98A7DECBEE}" type="presOf" srcId="{5BBBE3EE-C470-4718-B4F3-9C8021076540}" destId="{9D422A77-AC2A-4180-AD8F-62AC2AE0E831}" srcOrd="0" destOrd="0" presId="urn:microsoft.com/office/officeart/2005/8/layout/venn1"/>
    <dgm:cxn modelId="{8887D6D6-84A6-4DEE-A7A5-CAD30B30C6B9}" srcId="{FF365A28-0C16-498F-893E-B1D22557BBCC}" destId="{220FCF21-FDDF-4766-91EC-056E7640A34F}" srcOrd="0" destOrd="0" parTransId="{3C7A925A-E418-49A6-8474-4263B76FB91E}" sibTransId="{1C6C469E-09B5-4BF8-A979-6BEAF72E4EAA}"/>
    <dgm:cxn modelId="{E2D3BFCB-8D07-4239-A513-870941761E16}" type="presOf" srcId="{FF365A28-0C16-498F-893E-B1D22557BBCC}" destId="{042028CA-C8A8-4CFA-8F6A-1224250659BA}" srcOrd="0" destOrd="0" presId="urn:microsoft.com/office/officeart/2005/8/layout/venn1"/>
    <dgm:cxn modelId="{E89CD5BA-A5AF-4141-8A2B-2A4D149F44F1}" type="presParOf" srcId="{042028CA-C8A8-4CFA-8F6A-1224250659BA}" destId="{0672BE23-AD2F-4B9A-BEEA-7C65ECFF32A7}" srcOrd="0" destOrd="0" presId="urn:microsoft.com/office/officeart/2005/8/layout/venn1"/>
    <dgm:cxn modelId="{48639E2F-7398-4EDB-B212-9B7777A0CE3B}" type="presParOf" srcId="{042028CA-C8A8-4CFA-8F6A-1224250659BA}" destId="{4CB97385-5812-4A97-9D07-95479BB6D227}" srcOrd="1" destOrd="0" presId="urn:microsoft.com/office/officeart/2005/8/layout/venn1"/>
    <dgm:cxn modelId="{B39285A6-E5AC-4E5B-A96A-59F7BD0826CE}" type="presParOf" srcId="{042028CA-C8A8-4CFA-8F6A-1224250659BA}" destId="{9D422A77-AC2A-4180-AD8F-62AC2AE0E831}" srcOrd="2" destOrd="0" presId="urn:microsoft.com/office/officeart/2005/8/layout/venn1"/>
    <dgm:cxn modelId="{C1FE1225-C8DC-4F5B-93E6-3FF2037E819C}" type="presParOf" srcId="{042028CA-C8A8-4CFA-8F6A-1224250659BA}" destId="{E1E3F51A-27A0-42A2-90DA-2F28BD01C5B6}" srcOrd="3" destOrd="0" presId="urn:microsoft.com/office/officeart/2005/8/layout/venn1"/>
    <dgm:cxn modelId="{5E945603-D95D-4BE3-99FE-1EFC9AEE4CB0}" type="presParOf" srcId="{042028CA-C8A8-4CFA-8F6A-1224250659BA}" destId="{CA6BEC25-2C93-413C-B74B-B4119BFE7732}" srcOrd="4" destOrd="0" presId="urn:microsoft.com/office/officeart/2005/8/layout/venn1"/>
    <dgm:cxn modelId="{5C339609-A37B-4E48-82A7-6CD6184EF443}" type="presParOf" srcId="{042028CA-C8A8-4CFA-8F6A-1224250659BA}" destId="{5392DF92-7CE9-4E9A-9E59-32F566985051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EA080F-17B7-40F0-A1C2-EEE82A653252}" type="doc">
      <dgm:prSet loTypeId="urn:microsoft.com/office/officeart/2005/8/layout/arrow2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3C2F49F-B19C-4D1C-A8AD-B6D80C043614}">
      <dgm:prSet custT="1"/>
      <dgm:spPr/>
      <dgm:t>
        <a:bodyPr/>
        <a:lstStyle/>
        <a:p>
          <a:pPr rtl="0"/>
          <a:r>
            <a:rPr lang="ru-RU" sz="1600" b="1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Хирургическое </a:t>
          </a:r>
          <a:r>
            <a:rPr lang="ru-RU" sz="1600" b="1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удаление альдостерон секретируемых аденом , </a:t>
          </a:r>
          <a:r>
            <a:rPr lang="ru-RU" sz="1600" b="1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приводит к </a:t>
          </a:r>
          <a:r>
            <a:rPr lang="ru-RU" sz="1600" b="1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100%  лечению </a:t>
          </a:r>
          <a:r>
            <a:rPr lang="ru-RU" sz="1600" b="1" dirty="0" err="1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гипокалиемии</a:t>
          </a:r>
          <a:r>
            <a:rPr lang="ru-RU" sz="1600" b="1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 </a:t>
          </a:r>
          <a:r>
            <a:rPr lang="ru-RU" sz="1600" b="1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и 90% гипертонии.</a:t>
          </a:r>
          <a:endParaRPr lang="ru-RU" sz="1600" b="1" dirty="0">
            <a:solidFill>
              <a:schemeClr val="accent6">
                <a:lumMod val="50000"/>
              </a:schemeClr>
            </a:solidFill>
            <a:latin typeface="Constantia" pitchFamily="18" charset="0"/>
          </a:endParaRPr>
        </a:p>
      </dgm:t>
    </dgm:pt>
    <dgm:pt modelId="{56C5C4FE-3D52-45D9-B613-8F3A98BF66B5}" type="parTrans" cxnId="{A9E41C33-0348-4B33-A0A3-8B8CE961874A}">
      <dgm:prSet/>
      <dgm:spPr/>
      <dgm:t>
        <a:bodyPr/>
        <a:lstStyle/>
        <a:p>
          <a:endParaRPr lang="ru-RU"/>
        </a:p>
      </dgm:t>
    </dgm:pt>
    <dgm:pt modelId="{8387F7C6-4FE8-46D6-A3C2-4824CDC4227C}" type="sibTrans" cxnId="{A9E41C33-0348-4B33-A0A3-8B8CE961874A}">
      <dgm:prSet/>
      <dgm:spPr/>
      <dgm:t>
        <a:bodyPr/>
        <a:lstStyle/>
        <a:p>
          <a:endParaRPr lang="ru-RU"/>
        </a:p>
      </dgm:t>
    </dgm:pt>
    <dgm:pt modelId="{58864C1A-42B4-4DE1-BD0E-5E838A9D0929}">
      <dgm:prSet custT="1"/>
      <dgm:spPr/>
      <dgm:t>
        <a:bodyPr/>
        <a:lstStyle/>
        <a:p>
          <a:pPr algn="l" rtl="0"/>
          <a:r>
            <a:rPr lang="ru-RU" sz="1800" b="1" dirty="0" smtClean="0">
              <a:solidFill>
                <a:srgbClr val="BC82A9"/>
              </a:solidFill>
              <a:latin typeface="Constantia" pitchFamily="18" charset="0"/>
            </a:rPr>
            <a:t>У 60-70% пациентов наблюдается постоянное улучшение артериальной гипертонии.</a:t>
          </a:r>
          <a:endParaRPr lang="ru-RU" sz="1800" b="1" dirty="0">
            <a:solidFill>
              <a:srgbClr val="BC82A9"/>
            </a:solidFill>
            <a:latin typeface="Constantia" pitchFamily="18" charset="0"/>
          </a:endParaRPr>
        </a:p>
      </dgm:t>
    </dgm:pt>
    <dgm:pt modelId="{CE0A3463-82FA-4F10-A758-7A30C729B6D5}" type="parTrans" cxnId="{DB19FE66-7290-4281-954A-E79460A54556}">
      <dgm:prSet/>
      <dgm:spPr/>
      <dgm:t>
        <a:bodyPr/>
        <a:lstStyle/>
        <a:p>
          <a:endParaRPr lang="ru-RU"/>
        </a:p>
      </dgm:t>
    </dgm:pt>
    <dgm:pt modelId="{60F41D21-E7A3-45C3-A5B4-E366A0550651}" type="sibTrans" cxnId="{DB19FE66-7290-4281-954A-E79460A54556}">
      <dgm:prSet/>
      <dgm:spPr/>
      <dgm:t>
        <a:bodyPr/>
        <a:lstStyle/>
        <a:p>
          <a:endParaRPr lang="ru-RU"/>
        </a:p>
      </dgm:t>
    </dgm:pt>
    <dgm:pt modelId="{D2BCA53E-7184-459E-9120-83F41BD8D5D8}">
      <dgm:prSet custT="1"/>
      <dgm:spPr/>
      <dgm:t>
        <a:bodyPr/>
        <a:lstStyle/>
        <a:p>
          <a:pPr algn="l" rtl="0"/>
          <a:r>
            <a:rPr lang="ru-RU" sz="1800" b="1" dirty="0" smtClean="0">
              <a:solidFill>
                <a:srgbClr val="00B0F0"/>
              </a:solidFill>
              <a:latin typeface="Constantia" pitchFamily="18" charset="0"/>
            </a:rPr>
            <a:t>До операции назначают </a:t>
          </a:r>
          <a:r>
            <a:rPr lang="ru-RU" sz="1800" b="1" dirty="0" err="1" smtClean="0">
              <a:solidFill>
                <a:srgbClr val="00B0F0"/>
              </a:solidFill>
              <a:latin typeface="Constantia" pitchFamily="18" charset="0"/>
            </a:rPr>
            <a:t>спиронолактон</a:t>
          </a:r>
          <a:r>
            <a:rPr lang="ru-RU" sz="1800" b="1" dirty="0" smtClean="0">
              <a:solidFill>
                <a:srgbClr val="00B0F0"/>
              </a:solidFill>
              <a:latin typeface="Constantia" pitchFamily="18" charset="0"/>
            </a:rPr>
            <a:t> И  для </a:t>
          </a:r>
          <a:r>
            <a:rPr lang="ru-RU" sz="1800" b="1" dirty="0" smtClean="0">
              <a:solidFill>
                <a:srgbClr val="00B0F0"/>
              </a:solidFill>
              <a:latin typeface="Constantia" pitchFamily="18" charset="0"/>
            </a:rPr>
            <a:t>коррекции дефицита К и алкалоза перед </a:t>
          </a:r>
          <a:r>
            <a:rPr lang="ru-RU" sz="1800" b="1" dirty="0" smtClean="0">
              <a:solidFill>
                <a:srgbClr val="00B0F0"/>
              </a:solidFill>
              <a:latin typeface="Constantia" pitchFamily="18" charset="0"/>
            </a:rPr>
            <a:t>наркозом назначают К  </a:t>
          </a:r>
          <a:endParaRPr lang="ru-RU" sz="1800" b="1" dirty="0">
            <a:solidFill>
              <a:srgbClr val="00B0F0"/>
            </a:solidFill>
            <a:latin typeface="Constantia" pitchFamily="18" charset="0"/>
          </a:endParaRPr>
        </a:p>
      </dgm:t>
    </dgm:pt>
    <dgm:pt modelId="{BFDC74FC-9226-4180-B4F7-DFEAF07A66EB}" type="parTrans" cxnId="{78D162F6-C4F5-4AE5-8F95-E0BDA132F0C0}">
      <dgm:prSet/>
      <dgm:spPr/>
      <dgm:t>
        <a:bodyPr/>
        <a:lstStyle/>
        <a:p>
          <a:endParaRPr lang="ru-RU"/>
        </a:p>
      </dgm:t>
    </dgm:pt>
    <dgm:pt modelId="{BEB6C617-F3F2-46C9-A01D-5728429E78D4}" type="sibTrans" cxnId="{78D162F6-C4F5-4AE5-8F95-E0BDA132F0C0}">
      <dgm:prSet/>
      <dgm:spPr/>
      <dgm:t>
        <a:bodyPr/>
        <a:lstStyle/>
        <a:p>
          <a:endParaRPr lang="ru-RU"/>
        </a:p>
      </dgm:t>
    </dgm:pt>
    <dgm:pt modelId="{7BBD0367-573B-428B-8DE5-5AECAB2A9903}">
      <dgm:prSet custT="1"/>
      <dgm:spPr/>
      <dgm:t>
        <a:bodyPr/>
        <a:lstStyle/>
        <a:p>
          <a:pPr algn="l" rtl="0"/>
          <a:r>
            <a:rPr lang="ru-RU" sz="18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Плохой ответ на операцию связан с возрастом </a:t>
          </a:r>
          <a:r>
            <a:rPr lang="ru-RU" sz="18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старше 50 </a:t>
          </a:r>
          <a:r>
            <a:rPr lang="ru-RU" sz="18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лет , </a:t>
          </a:r>
          <a:r>
            <a:rPr lang="ru-RU" sz="18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с мужским </a:t>
          </a:r>
          <a:r>
            <a:rPr lang="ru-RU" sz="18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полом и  с наличием множества узлов в надпочечниках.</a:t>
          </a:r>
          <a:endParaRPr lang="az-Latn-AZ" sz="1800" b="1" dirty="0">
            <a:solidFill>
              <a:schemeClr val="accent1">
                <a:lumMod val="60000"/>
                <a:lumOff val="40000"/>
              </a:schemeClr>
            </a:solidFill>
            <a:latin typeface="Constantia" pitchFamily="18" charset="0"/>
          </a:endParaRPr>
        </a:p>
      </dgm:t>
    </dgm:pt>
    <dgm:pt modelId="{C91C2CA6-C6E4-4BCA-9B86-6854CB729484}" type="parTrans" cxnId="{4E9E6FB0-7083-4AB8-BF1B-4AA506E8B7FD}">
      <dgm:prSet/>
      <dgm:spPr/>
      <dgm:t>
        <a:bodyPr/>
        <a:lstStyle/>
        <a:p>
          <a:endParaRPr lang="ru-RU"/>
        </a:p>
      </dgm:t>
    </dgm:pt>
    <dgm:pt modelId="{06F2781E-AE69-4D78-B723-E3D7A9045861}" type="sibTrans" cxnId="{4E9E6FB0-7083-4AB8-BF1B-4AA506E8B7FD}">
      <dgm:prSet/>
      <dgm:spPr/>
      <dgm:t>
        <a:bodyPr/>
        <a:lstStyle/>
        <a:p>
          <a:endParaRPr lang="ru-RU"/>
        </a:p>
      </dgm:t>
    </dgm:pt>
    <dgm:pt modelId="{2F4726EC-C045-4DC5-8FA0-FEE61EBE40A3}">
      <dgm:prSet/>
      <dgm:spPr/>
      <dgm:t>
        <a:bodyPr/>
        <a:lstStyle/>
        <a:p>
          <a:pPr rtl="0"/>
          <a:endParaRPr lang="ru-RU" dirty="0"/>
        </a:p>
      </dgm:t>
    </dgm:pt>
    <dgm:pt modelId="{586A15DB-72EF-49AD-B524-71421318B4EE}" type="parTrans" cxnId="{13852F38-DA98-4C95-894F-7472D6405549}">
      <dgm:prSet/>
      <dgm:spPr/>
      <dgm:t>
        <a:bodyPr/>
        <a:lstStyle/>
        <a:p>
          <a:endParaRPr lang="ru-RU"/>
        </a:p>
      </dgm:t>
    </dgm:pt>
    <dgm:pt modelId="{8861D24D-C902-47E7-AC86-34D008E403EA}" type="sibTrans" cxnId="{13852F38-DA98-4C95-894F-7472D6405549}">
      <dgm:prSet/>
      <dgm:spPr/>
      <dgm:t>
        <a:bodyPr/>
        <a:lstStyle/>
        <a:p>
          <a:endParaRPr lang="ru-RU"/>
        </a:p>
      </dgm:t>
    </dgm:pt>
    <dgm:pt modelId="{80F587B2-78B3-4286-A2AA-C00B332C3479}" type="pres">
      <dgm:prSet presAssocID="{22EA080F-17B7-40F0-A1C2-EEE82A653252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910BD6-36D0-46AE-BD33-432462A10754}" type="pres">
      <dgm:prSet presAssocID="{22EA080F-17B7-40F0-A1C2-EEE82A653252}" presName="arrow" presStyleLbl="bgShp" presStyleIdx="0" presStyleCnt="1" custScaleY="89464" custLinFactNeighborX="-4189" custLinFactNeighborY="-3513"/>
      <dgm:spPr/>
    </dgm:pt>
    <dgm:pt modelId="{1253CD43-D392-4D20-B3B8-0CFB93D40472}" type="pres">
      <dgm:prSet presAssocID="{22EA080F-17B7-40F0-A1C2-EEE82A653252}" presName="arrowDiagram5" presStyleCnt="0"/>
      <dgm:spPr/>
    </dgm:pt>
    <dgm:pt modelId="{4CF8EB91-3EA9-4849-BAAC-CA2E070AC72B}" type="pres">
      <dgm:prSet presAssocID="{93C2F49F-B19C-4D1C-A8AD-B6D80C043614}" presName="bullet5a" presStyleLbl="node1" presStyleIdx="0" presStyleCnt="5" custLinFactX="-6181" custLinFactNeighborX="-100000" custLinFactNeighborY="-53581"/>
      <dgm:spPr/>
    </dgm:pt>
    <dgm:pt modelId="{5A3DCBD6-D9B3-46B0-B948-210469C03611}" type="pres">
      <dgm:prSet presAssocID="{93C2F49F-B19C-4D1C-A8AD-B6D80C043614}" presName="textBox5a" presStyleLbl="revTx" presStyleIdx="0" presStyleCnt="5" custScaleX="159516" custScaleY="138364" custLinFactNeighborX="30133" custLinFactNeighborY="-297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9A84D2-7AEB-4E73-AD13-7FFE9AE15EA5}" type="pres">
      <dgm:prSet presAssocID="{58864C1A-42B4-4DE1-BD0E-5E838A9D0929}" presName="bullet5b" presStyleLbl="node1" presStyleIdx="1" presStyleCnt="5" custLinFactNeighborX="-24988" custLinFactNeighborY="-44896"/>
      <dgm:spPr/>
    </dgm:pt>
    <dgm:pt modelId="{DBCD12CC-068C-4EC8-AFAD-35BA584F930B}" type="pres">
      <dgm:prSet presAssocID="{58864C1A-42B4-4DE1-BD0E-5E838A9D0929}" presName="textBox5b" presStyleLbl="revTx" presStyleIdx="1" presStyleCnt="5" custScaleX="98115" custScaleY="90516" custLinFactNeighborX="50213" custLinFactNeighborY="-166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1B8111-5026-4668-B75C-A1E1CFF1C259}" type="pres">
      <dgm:prSet presAssocID="{D2BCA53E-7184-459E-9120-83F41BD8D5D8}" presName="bullet5c" presStyleLbl="node1" presStyleIdx="2" presStyleCnt="5" custLinFactNeighborX="-9119" custLinFactNeighborY="-6451"/>
      <dgm:spPr/>
    </dgm:pt>
    <dgm:pt modelId="{43BAC19E-87A5-4431-ABDC-F721CA691F14}" type="pres">
      <dgm:prSet presAssocID="{D2BCA53E-7184-459E-9120-83F41BD8D5D8}" presName="textBox5c" presStyleLbl="revTx" presStyleIdx="2" presStyleCnt="5" custAng="0" custScaleX="109126" custScaleY="101918" custLinFactNeighborX="46941" custLinFactNeighborY="10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8B2A46-1277-4C0A-90E0-C666A17A416B}" type="pres">
      <dgm:prSet presAssocID="{7BBD0367-573B-428B-8DE5-5AECAB2A9903}" presName="bullet5d" presStyleLbl="node1" presStyleIdx="3" presStyleCnt="5"/>
      <dgm:spPr/>
    </dgm:pt>
    <dgm:pt modelId="{EF6B6145-4040-4315-ADAD-5DF1E239DAC4}" type="pres">
      <dgm:prSet presAssocID="{7BBD0367-573B-428B-8DE5-5AECAB2A9903}" presName="textBox5d" presStyleLbl="revTx" presStyleIdx="3" presStyleCnt="5" custScaleX="119729" custScaleY="73861" custLinFactNeighborX="51425" custLinFactNeighborY="-2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EE3991-35E9-40C7-B8D2-BC26C0CEBB1B}" type="pres">
      <dgm:prSet presAssocID="{2F4726EC-C045-4DC5-8FA0-FEE61EBE40A3}" presName="bullet5e" presStyleLbl="node1" presStyleIdx="4" presStyleCnt="5"/>
      <dgm:spPr/>
    </dgm:pt>
    <dgm:pt modelId="{717B158E-8197-4242-9EE8-655AFAAB3F6E}" type="pres">
      <dgm:prSet presAssocID="{2F4726EC-C045-4DC5-8FA0-FEE61EBE40A3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BC0F1D-7F66-4BF0-BBA5-E91395AE97DE}" type="presOf" srcId="{93C2F49F-B19C-4D1C-A8AD-B6D80C043614}" destId="{5A3DCBD6-D9B3-46B0-B948-210469C03611}" srcOrd="0" destOrd="0" presId="urn:microsoft.com/office/officeart/2005/8/layout/arrow2"/>
    <dgm:cxn modelId="{9A9C0641-4400-4C5B-82B5-512A3412D6AE}" type="presOf" srcId="{7BBD0367-573B-428B-8DE5-5AECAB2A9903}" destId="{EF6B6145-4040-4315-ADAD-5DF1E239DAC4}" srcOrd="0" destOrd="0" presId="urn:microsoft.com/office/officeart/2005/8/layout/arrow2"/>
    <dgm:cxn modelId="{4E9E6FB0-7083-4AB8-BF1B-4AA506E8B7FD}" srcId="{22EA080F-17B7-40F0-A1C2-EEE82A653252}" destId="{7BBD0367-573B-428B-8DE5-5AECAB2A9903}" srcOrd="3" destOrd="0" parTransId="{C91C2CA6-C6E4-4BCA-9B86-6854CB729484}" sibTransId="{06F2781E-AE69-4D78-B723-E3D7A9045861}"/>
    <dgm:cxn modelId="{DB19FE66-7290-4281-954A-E79460A54556}" srcId="{22EA080F-17B7-40F0-A1C2-EEE82A653252}" destId="{58864C1A-42B4-4DE1-BD0E-5E838A9D0929}" srcOrd="1" destOrd="0" parTransId="{CE0A3463-82FA-4F10-A758-7A30C729B6D5}" sibTransId="{60F41D21-E7A3-45C3-A5B4-E366A0550651}"/>
    <dgm:cxn modelId="{BA5FECA8-457D-4B68-BF44-5922052CF768}" type="presOf" srcId="{58864C1A-42B4-4DE1-BD0E-5E838A9D0929}" destId="{DBCD12CC-068C-4EC8-AFAD-35BA584F930B}" srcOrd="0" destOrd="0" presId="urn:microsoft.com/office/officeart/2005/8/layout/arrow2"/>
    <dgm:cxn modelId="{78D162F6-C4F5-4AE5-8F95-E0BDA132F0C0}" srcId="{22EA080F-17B7-40F0-A1C2-EEE82A653252}" destId="{D2BCA53E-7184-459E-9120-83F41BD8D5D8}" srcOrd="2" destOrd="0" parTransId="{BFDC74FC-9226-4180-B4F7-DFEAF07A66EB}" sibTransId="{BEB6C617-F3F2-46C9-A01D-5728429E78D4}"/>
    <dgm:cxn modelId="{EC5C6545-397F-4B7D-89DA-416D1E2DC93D}" type="presOf" srcId="{D2BCA53E-7184-459E-9120-83F41BD8D5D8}" destId="{43BAC19E-87A5-4431-ABDC-F721CA691F14}" srcOrd="0" destOrd="0" presId="urn:microsoft.com/office/officeart/2005/8/layout/arrow2"/>
    <dgm:cxn modelId="{A9E41C33-0348-4B33-A0A3-8B8CE961874A}" srcId="{22EA080F-17B7-40F0-A1C2-EEE82A653252}" destId="{93C2F49F-B19C-4D1C-A8AD-B6D80C043614}" srcOrd="0" destOrd="0" parTransId="{56C5C4FE-3D52-45D9-B613-8F3A98BF66B5}" sibTransId="{8387F7C6-4FE8-46D6-A3C2-4824CDC4227C}"/>
    <dgm:cxn modelId="{2FD0A622-5825-4459-9ECC-ABD432E01297}" type="presOf" srcId="{2F4726EC-C045-4DC5-8FA0-FEE61EBE40A3}" destId="{717B158E-8197-4242-9EE8-655AFAAB3F6E}" srcOrd="0" destOrd="0" presId="urn:microsoft.com/office/officeart/2005/8/layout/arrow2"/>
    <dgm:cxn modelId="{CE12A75F-9E98-482A-B40D-7130E77D1985}" type="presOf" srcId="{22EA080F-17B7-40F0-A1C2-EEE82A653252}" destId="{80F587B2-78B3-4286-A2AA-C00B332C3479}" srcOrd="0" destOrd="0" presId="urn:microsoft.com/office/officeart/2005/8/layout/arrow2"/>
    <dgm:cxn modelId="{13852F38-DA98-4C95-894F-7472D6405549}" srcId="{22EA080F-17B7-40F0-A1C2-EEE82A653252}" destId="{2F4726EC-C045-4DC5-8FA0-FEE61EBE40A3}" srcOrd="4" destOrd="0" parTransId="{586A15DB-72EF-49AD-B524-71421318B4EE}" sibTransId="{8861D24D-C902-47E7-AC86-34D008E403EA}"/>
    <dgm:cxn modelId="{2F4992F6-0892-43A9-9C28-74EC6FEA6F3E}" type="presParOf" srcId="{80F587B2-78B3-4286-A2AA-C00B332C3479}" destId="{BD910BD6-36D0-46AE-BD33-432462A10754}" srcOrd="0" destOrd="0" presId="urn:microsoft.com/office/officeart/2005/8/layout/arrow2"/>
    <dgm:cxn modelId="{D0BEE400-CFFC-458C-BEA1-B35B6953A73C}" type="presParOf" srcId="{80F587B2-78B3-4286-A2AA-C00B332C3479}" destId="{1253CD43-D392-4D20-B3B8-0CFB93D40472}" srcOrd="1" destOrd="0" presId="urn:microsoft.com/office/officeart/2005/8/layout/arrow2"/>
    <dgm:cxn modelId="{3EADA987-528B-4080-A6C2-663D91583EDB}" type="presParOf" srcId="{1253CD43-D392-4D20-B3B8-0CFB93D40472}" destId="{4CF8EB91-3EA9-4849-BAAC-CA2E070AC72B}" srcOrd="0" destOrd="0" presId="urn:microsoft.com/office/officeart/2005/8/layout/arrow2"/>
    <dgm:cxn modelId="{4CFE6A6A-2BDA-40F1-BD0D-0B51779CF4F5}" type="presParOf" srcId="{1253CD43-D392-4D20-B3B8-0CFB93D40472}" destId="{5A3DCBD6-D9B3-46B0-B948-210469C03611}" srcOrd="1" destOrd="0" presId="urn:microsoft.com/office/officeart/2005/8/layout/arrow2"/>
    <dgm:cxn modelId="{A7090B32-8A29-4E97-9B00-3290302CFA3F}" type="presParOf" srcId="{1253CD43-D392-4D20-B3B8-0CFB93D40472}" destId="{FE9A84D2-7AEB-4E73-AD13-7FFE9AE15EA5}" srcOrd="2" destOrd="0" presId="urn:microsoft.com/office/officeart/2005/8/layout/arrow2"/>
    <dgm:cxn modelId="{746F90F1-FEB2-4EFE-A2E1-CEC62A5C4D5F}" type="presParOf" srcId="{1253CD43-D392-4D20-B3B8-0CFB93D40472}" destId="{DBCD12CC-068C-4EC8-AFAD-35BA584F930B}" srcOrd="3" destOrd="0" presId="urn:microsoft.com/office/officeart/2005/8/layout/arrow2"/>
    <dgm:cxn modelId="{B3A999CE-662A-4C11-8EED-E23C56A514A4}" type="presParOf" srcId="{1253CD43-D392-4D20-B3B8-0CFB93D40472}" destId="{EB1B8111-5026-4668-B75C-A1E1CFF1C259}" srcOrd="4" destOrd="0" presId="urn:microsoft.com/office/officeart/2005/8/layout/arrow2"/>
    <dgm:cxn modelId="{DE16E175-2E48-469F-B3E6-759CB228E6C0}" type="presParOf" srcId="{1253CD43-D392-4D20-B3B8-0CFB93D40472}" destId="{43BAC19E-87A5-4431-ABDC-F721CA691F14}" srcOrd="5" destOrd="0" presId="urn:microsoft.com/office/officeart/2005/8/layout/arrow2"/>
    <dgm:cxn modelId="{4EF47A24-70AE-44F4-B74F-8E2E10476916}" type="presParOf" srcId="{1253CD43-D392-4D20-B3B8-0CFB93D40472}" destId="{E38B2A46-1277-4C0A-90E0-C666A17A416B}" srcOrd="6" destOrd="0" presId="urn:microsoft.com/office/officeart/2005/8/layout/arrow2"/>
    <dgm:cxn modelId="{32D8AB5F-CE33-48AC-8AEC-AC38E41ADC40}" type="presParOf" srcId="{1253CD43-D392-4D20-B3B8-0CFB93D40472}" destId="{EF6B6145-4040-4315-ADAD-5DF1E239DAC4}" srcOrd="7" destOrd="0" presId="urn:microsoft.com/office/officeart/2005/8/layout/arrow2"/>
    <dgm:cxn modelId="{93A182C5-F3EC-4271-A9AF-BC0977A46AEB}" type="presParOf" srcId="{1253CD43-D392-4D20-B3B8-0CFB93D40472}" destId="{A3EE3991-35E9-40C7-B8D2-BC26C0CEBB1B}" srcOrd="8" destOrd="0" presId="urn:microsoft.com/office/officeart/2005/8/layout/arrow2"/>
    <dgm:cxn modelId="{6C854AA0-AC74-4133-9E0B-6BB062B1920C}" type="presParOf" srcId="{1253CD43-D392-4D20-B3B8-0CFB93D40472}" destId="{717B158E-8197-4242-9EE8-655AFAAB3F6E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7988634-3232-4DF9-8FBC-7867DE3BF287}" type="doc">
      <dgm:prSet loTypeId="urn:microsoft.com/office/officeart/2005/8/layout/gear1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CF306E2-A350-4440-9AF2-A6570B2AFD7A}">
      <dgm:prSet custT="1"/>
      <dgm:spPr/>
      <dgm:t>
        <a:bodyPr/>
        <a:lstStyle/>
        <a:p>
          <a:pPr rtl="0"/>
          <a:r>
            <a:rPr lang="ru-RU" sz="1600" b="1" dirty="0" smtClean="0">
              <a:solidFill>
                <a:srgbClr val="7030A0"/>
              </a:solidFill>
              <a:latin typeface="Constantia" pitchFamily="18" charset="0"/>
            </a:rPr>
            <a:t>Наиболее подходящее лечение </a:t>
          </a:r>
          <a:r>
            <a:rPr lang="ru-RU" sz="1600" b="1" dirty="0" err="1" smtClean="0">
              <a:solidFill>
                <a:srgbClr val="7030A0"/>
              </a:solidFill>
              <a:latin typeface="Constantia" pitchFamily="18" charset="0"/>
            </a:rPr>
            <a:t>солитарных</a:t>
          </a:r>
          <a:r>
            <a:rPr lang="ru-RU" sz="1600" b="1" dirty="0" smtClean="0">
              <a:solidFill>
                <a:srgbClr val="7030A0"/>
              </a:solidFill>
              <a:latin typeface="Constantia" pitchFamily="18" charset="0"/>
            </a:rPr>
            <a:t>, односторонних </a:t>
          </a:r>
          <a:r>
            <a:rPr lang="ru-RU" sz="1600" b="1" dirty="0" smtClean="0">
              <a:solidFill>
                <a:srgbClr val="7030A0"/>
              </a:solidFill>
              <a:latin typeface="Constantia" pitchFamily="18" charset="0"/>
            </a:rPr>
            <a:t>альдостероном  это хирургическая </a:t>
          </a:r>
          <a:r>
            <a:rPr lang="ru-RU" sz="1600" b="1" dirty="0" smtClean="0">
              <a:solidFill>
                <a:srgbClr val="7030A0"/>
              </a:solidFill>
              <a:latin typeface="Constantia" pitchFamily="18" charset="0"/>
            </a:rPr>
            <a:t>операция. Поскольку эти опухоли, как правило, небольшие (~ 1-2 см), </a:t>
          </a:r>
          <a:r>
            <a:rPr lang="ru-RU" sz="1600" b="1" dirty="0" err="1" smtClean="0">
              <a:solidFill>
                <a:srgbClr val="7030A0"/>
              </a:solidFill>
              <a:latin typeface="Constantia" pitchFamily="18" charset="0"/>
            </a:rPr>
            <a:t>Лапароскопическая</a:t>
          </a:r>
          <a:r>
            <a:rPr lang="ru-RU" sz="1600" b="1" dirty="0" smtClean="0">
              <a:solidFill>
                <a:srgbClr val="7030A0"/>
              </a:solidFill>
              <a:latin typeface="Constantia" pitchFamily="18" charset="0"/>
            </a:rPr>
            <a:t> </a:t>
          </a:r>
          <a:r>
            <a:rPr lang="ru-RU" sz="1600" b="1" dirty="0" err="1" smtClean="0">
              <a:solidFill>
                <a:srgbClr val="7030A0"/>
              </a:solidFill>
              <a:latin typeface="Constantia" pitchFamily="18" charset="0"/>
            </a:rPr>
            <a:t>адреналэктомия</a:t>
          </a:r>
          <a:r>
            <a:rPr lang="ru-RU" sz="1600" b="1" dirty="0" smtClean="0">
              <a:solidFill>
                <a:srgbClr val="7030A0"/>
              </a:solidFill>
              <a:latin typeface="Constantia" pitchFamily="18" charset="0"/>
            </a:rPr>
            <a:t> является предпочтительной.</a:t>
          </a:r>
          <a:endParaRPr lang="ru-RU" sz="1600" dirty="0">
            <a:solidFill>
              <a:srgbClr val="7030A0"/>
            </a:solidFill>
            <a:latin typeface="Constantia" pitchFamily="18" charset="0"/>
          </a:endParaRPr>
        </a:p>
      </dgm:t>
    </dgm:pt>
    <dgm:pt modelId="{947E2DC0-3510-42E1-8C38-01A238B85FCD}" type="parTrans" cxnId="{F59ADC33-0D53-4B24-951D-283F9B66E23C}">
      <dgm:prSet/>
      <dgm:spPr/>
      <dgm:t>
        <a:bodyPr/>
        <a:lstStyle/>
        <a:p>
          <a:endParaRPr lang="ru-RU"/>
        </a:p>
      </dgm:t>
    </dgm:pt>
    <dgm:pt modelId="{6EC25FFC-E851-4495-B1EF-5DB319FE8A5B}" type="sibTrans" cxnId="{F59ADC33-0D53-4B24-951D-283F9B66E23C}">
      <dgm:prSet/>
      <dgm:spPr/>
      <dgm:t>
        <a:bodyPr/>
        <a:lstStyle/>
        <a:p>
          <a:endParaRPr lang="ru-RU"/>
        </a:p>
      </dgm:t>
    </dgm:pt>
    <dgm:pt modelId="{BA6B08C4-CC0E-4AC0-B816-7FA9F3334C39}">
      <dgm:prSet custT="1"/>
      <dgm:spPr/>
      <dgm:t>
        <a:bodyPr/>
        <a:lstStyle/>
        <a:p>
          <a:pPr rtl="0"/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Если есть какие-либо подозрения на гормонально-активную карциному, следует выбрать </a:t>
          </a:r>
          <a:r>
            <a:rPr lang="ru-RU" sz="1400" b="1" dirty="0" err="1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трансабдоминальный</a:t>
          </a:r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 подход, так как надпочечники и соседние органы (почки, печень, поджелудочная железа, селезенка или </a:t>
          </a:r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ободочная кишка</a:t>
          </a:r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) могут нуждаться в резекции </a:t>
          </a:r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в виде </a:t>
          </a:r>
          <a:r>
            <a:rPr lang="az-Latn-AZ" sz="1400" b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N-</a:t>
          </a:r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 блока.</a:t>
          </a:r>
          <a:endParaRPr lang="ru-RU" sz="1400" dirty="0">
            <a:solidFill>
              <a:schemeClr val="accent5">
                <a:lumMod val="50000"/>
              </a:schemeClr>
            </a:solidFill>
            <a:latin typeface="Constantia" pitchFamily="18" charset="0"/>
          </a:endParaRPr>
        </a:p>
      </dgm:t>
    </dgm:pt>
    <dgm:pt modelId="{51B9BC4A-2A2D-4F93-BDD9-4B8636B4F107}" type="parTrans" cxnId="{319A3A29-3EFB-4AE7-A5E7-B80F09D19023}">
      <dgm:prSet/>
      <dgm:spPr/>
      <dgm:t>
        <a:bodyPr/>
        <a:lstStyle/>
        <a:p>
          <a:endParaRPr lang="ru-RU"/>
        </a:p>
      </dgm:t>
    </dgm:pt>
    <dgm:pt modelId="{2E1AE149-2E71-418E-9C0A-8FA6E8CE9B06}" type="sibTrans" cxnId="{319A3A29-3EFB-4AE7-A5E7-B80F09D19023}">
      <dgm:prSet/>
      <dgm:spPr/>
      <dgm:t>
        <a:bodyPr/>
        <a:lstStyle/>
        <a:p>
          <a:endParaRPr lang="ru-RU"/>
        </a:p>
      </dgm:t>
    </dgm:pt>
    <dgm:pt modelId="{33B611EC-E73D-40ED-BE53-071144EBDC55}">
      <dgm:prSet custT="1"/>
      <dgm:spPr/>
      <dgm:t>
        <a:bodyPr/>
        <a:lstStyle/>
        <a:p>
          <a:pPr rtl="0"/>
          <a:r>
            <a:rPr lang="az-Latn-AZ" sz="16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        </a:t>
          </a:r>
          <a:r>
            <a:rPr lang="ru-RU" sz="16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Двусторонняя </a:t>
          </a:r>
          <a:r>
            <a:rPr lang="ru-RU" sz="1600" b="1" dirty="0" err="1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адреналэктомия</a:t>
          </a:r>
          <a:r>
            <a:rPr lang="ru-RU" sz="16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 не рекомендуется при аденомах, поскольку устранить возникающую </a:t>
          </a:r>
          <a:r>
            <a:rPr lang="ru-RU" sz="16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надпочечную </a:t>
          </a:r>
          <a:r>
            <a:rPr lang="ru-RU" sz="16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недостаточность сложнее, чем лечение гипертонии.</a:t>
          </a:r>
          <a:endParaRPr lang="ru-RU" sz="1600" b="1" dirty="0">
            <a:solidFill>
              <a:schemeClr val="accent6">
                <a:lumMod val="20000"/>
                <a:lumOff val="80000"/>
              </a:schemeClr>
            </a:solidFill>
            <a:latin typeface="Constantia" pitchFamily="18" charset="0"/>
          </a:endParaRPr>
        </a:p>
      </dgm:t>
    </dgm:pt>
    <dgm:pt modelId="{58FE88DC-028B-4C70-B0B7-E4315D252F1E}" type="parTrans" cxnId="{7ED64629-600F-4C59-8630-2D0F7FFB8936}">
      <dgm:prSet/>
      <dgm:spPr/>
      <dgm:t>
        <a:bodyPr/>
        <a:lstStyle/>
        <a:p>
          <a:endParaRPr lang="ru-RU"/>
        </a:p>
      </dgm:t>
    </dgm:pt>
    <dgm:pt modelId="{AFDE5853-A449-4484-BF56-6C00E3E32611}" type="sibTrans" cxnId="{7ED64629-600F-4C59-8630-2D0F7FFB8936}">
      <dgm:prSet/>
      <dgm:spPr/>
      <dgm:t>
        <a:bodyPr/>
        <a:lstStyle/>
        <a:p>
          <a:endParaRPr lang="ru-RU"/>
        </a:p>
      </dgm:t>
    </dgm:pt>
    <dgm:pt modelId="{E561E010-6129-40C9-A60A-2CD38F7E311C}">
      <dgm:prSet/>
      <dgm:spPr/>
      <dgm:t>
        <a:bodyPr/>
        <a:lstStyle/>
        <a:p>
          <a:endParaRPr lang="ru-RU"/>
        </a:p>
      </dgm:t>
    </dgm:pt>
    <dgm:pt modelId="{109AC455-E745-470E-81AB-205184362F74}" type="parTrans" cxnId="{61AE9898-DE6D-43D7-A408-6F29E981A49E}">
      <dgm:prSet/>
      <dgm:spPr/>
      <dgm:t>
        <a:bodyPr/>
        <a:lstStyle/>
        <a:p>
          <a:endParaRPr lang="ru-RU"/>
        </a:p>
      </dgm:t>
    </dgm:pt>
    <dgm:pt modelId="{31FB8608-83C0-4A19-A00A-CF9AE404D851}" type="sibTrans" cxnId="{61AE9898-DE6D-43D7-A408-6F29E981A49E}">
      <dgm:prSet/>
      <dgm:spPr/>
      <dgm:t>
        <a:bodyPr/>
        <a:lstStyle/>
        <a:p>
          <a:endParaRPr lang="ru-RU"/>
        </a:p>
      </dgm:t>
    </dgm:pt>
    <dgm:pt modelId="{DA0AD4B7-BEB8-4741-AE82-06F8A0EBEC76}" type="pres">
      <dgm:prSet presAssocID="{67988634-3232-4DF9-8FBC-7867DE3BF287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5563A5-E2CB-48D8-AC58-6254191078E5}" type="pres">
      <dgm:prSet presAssocID="{9CF306E2-A350-4440-9AF2-A6570B2AFD7A}" presName="gear1" presStyleLbl="node1" presStyleIdx="0" presStyleCnt="3" custScaleX="122751" custScaleY="106832" custLinFactNeighborX="5944" custLinFactNeighborY="-17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A8742C-3CFB-471A-ABFC-C282986571F2}" type="pres">
      <dgm:prSet presAssocID="{9CF306E2-A350-4440-9AF2-A6570B2AFD7A}" presName="gear1srcNode" presStyleLbl="node1" presStyleIdx="0" presStyleCnt="3"/>
      <dgm:spPr/>
      <dgm:t>
        <a:bodyPr/>
        <a:lstStyle/>
        <a:p>
          <a:endParaRPr lang="ru-RU"/>
        </a:p>
      </dgm:t>
    </dgm:pt>
    <dgm:pt modelId="{5DA1BC13-AFAE-4063-9AB6-5078DCA95809}" type="pres">
      <dgm:prSet presAssocID="{9CF306E2-A350-4440-9AF2-A6570B2AFD7A}" presName="gear1dstNode" presStyleLbl="node1" presStyleIdx="0" presStyleCnt="3"/>
      <dgm:spPr/>
      <dgm:t>
        <a:bodyPr/>
        <a:lstStyle/>
        <a:p>
          <a:endParaRPr lang="ru-RU"/>
        </a:p>
      </dgm:t>
    </dgm:pt>
    <dgm:pt modelId="{05EC751F-A76D-45CA-AF7A-BB2DBB471764}" type="pres">
      <dgm:prSet presAssocID="{BA6B08C4-CC0E-4AC0-B816-7FA9F3334C39}" presName="gear2" presStyleLbl="node1" presStyleIdx="1" presStyleCnt="3" custAng="481208" custScaleX="186054" custScaleY="182838" custLinFactNeighborX="-37422" custLinFactNeighborY="197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EEAE02-C72E-4F6D-B29E-E39C20BC8C25}" type="pres">
      <dgm:prSet presAssocID="{BA6B08C4-CC0E-4AC0-B816-7FA9F3334C39}" presName="gear2srcNode" presStyleLbl="node1" presStyleIdx="1" presStyleCnt="3"/>
      <dgm:spPr/>
      <dgm:t>
        <a:bodyPr/>
        <a:lstStyle/>
        <a:p>
          <a:endParaRPr lang="ru-RU"/>
        </a:p>
      </dgm:t>
    </dgm:pt>
    <dgm:pt modelId="{7D02806D-2D4B-4024-A17E-AA46B911CE43}" type="pres">
      <dgm:prSet presAssocID="{BA6B08C4-CC0E-4AC0-B816-7FA9F3334C39}" presName="gear2dstNode" presStyleLbl="node1" presStyleIdx="1" presStyleCnt="3"/>
      <dgm:spPr/>
      <dgm:t>
        <a:bodyPr/>
        <a:lstStyle/>
        <a:p>
          <a:endParaRPr lang="ru-RU"/>
        </a:p>
      </dgm:t>
    </dgm:pt>
    <dgm:pt modelId="{DBECA446-6DE6-49E0-B0C9-18DB8B98DE99}" type="pres">
      <dgm:prSet presAssocID="{33B611EC-E73D-40ED-BE53-071144EBDC55}" presName="gear3" presStyleLbl="node1" presStyleIdx="2" presStyleCnt="3" custAng="21448941" custScaleX="155638" custScaleY="144320" custLinFactNeighborX="14885" custLinFactNeighborY="-2729"/>
      <dgm:spPr/>
      <dgm:t>
        <a:bodyPr/>
        <a:lstStyle/>
        <a:p>
          <a:endParaRPr lang="ru-RU"/>
        </a:p>
      </dgm:t>
    </dgm:pt>
    <dgm:pt modelId="{22E328D4-D7BA-4556-868E-809D549E58BA}" type="pres">
      <dgm:prSet presAssocID="{33B611EC-E73D-40ED-BE53-071144EBDC55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9AD579-5B00-4436-AAB1-71F9A344F9C7}" type="pres">
      <dgm:prSet presAssocID="{33B611EC-E73D-40ED-BE53-071144EBDC55}" presName="gear3srcNode" presStyleLbl="node1" presStyleIdx="2" presStyleCnt="3"/>
      <dgm:spPr/>
      <dgm:t>
        <a:bodyPr/>
        <a:lstStyle/>
        <a:p>
          <a:endParaRPr lang="ru-RU"/>
        </a:p>
      </dgm:t>
    </dgm:pt>
    <dgm:pt modelId="{1588CE4C-8487-43D4-A2B5-08BE0A06D396}" type="pres">
      <dgm:prSet presAssocID="{33B611EC-E73D-40ED-BE53-071144EBDC55}" presName="gear3dstNode" presStyleLbl="node1" presStyleIdx="2" presStyleCnt="3"/>
      <dgm:spPr/>
      <dgm:t>
        <a:bodyPr/>
        <a:lstStyle/>
        <a:p>
          <a:endParaRPr lang="ru-RU"/>
        </a:p>
      </dgm:t>
    </dgm:pt>
    <dgm:pt modelId="{2BCF6912-CDC4-4B1F-AF24-D6F22C2514C1}" type="pres">
      <dgm:prSet presAssocID="{6EC25FFC-E851-4495-B1EF-5DB319FE8A5B}" presName="connector1" presStyleLbl="sibTrans2D1" presStyleIdx="0" presStyleCnt="3" custLinFactNeighborX="7181" custLinFactNeighborY="-1630"/>
      <dgm:spPr/>
      <dgm:t>
        <a:bodyPr/>
        <a:lstStyle/>
        <a:p>
          <a:endParaRPr lang="ru-RU"/>
        </a:p>
      </dgm:t>
    </dgm:pt>
    <dgm:pt modelId="{1985D883-680E-45BA-9895-5608C7655095}" type="pres">
      <dgm:prSet presAssocID="{2E1AE149-2E71-418E-9C0A-8FA6E8CE9B06}" presName="connector2" presStyleLbl="sibTrans2D1" presStyleIdx="1" presStyleCnt="3" custScaleX="128799" custLinFactNeighborX="-35327" custLinFactNeighborY="-9948"/>
      <dgm:spPr/>
      <dgm:t>
        <a:bodyPr/>
        <a:lstStyle/>
        <a:p>
          <a:endParaRPr lang="ru-RU"/>
        </a:p>
      </dgm:t>
    </dgm:pt>
    <dgm:pt modelId="{DACF5969-D8F0-455F-A573-B8417D225374}" type="pres">
      <dgm:prSet presAssocID="{AFDE5853-A449-4484-BF56-6C00E3E32611}" presName="connector3" presStyleLbl="sibTrans2D1" presStyleIdx="2" presStyleCnt="3" custScaleY="105619" custLinFactNeighborX="1019" custLinFactNeighborY="4866"/>
      <dgm:spPr/>
      <dgm:t>
        <a:bodyPr/>
        <a:lstStyle/>
        <a:p>
          <a:endParaRPr lang="ru-RU"/>
        </a:p>
      </dgm:t>
    </dgm:pt>
  </dgm:ptLst>
  <dgm:cxnLst>
    <dgm:cxn modelId="{7E456F0B-693C-4878-968E-C744D91CA64E}" type="presOf" srcId="{9CF306E2-A350-4440-9AF2-A6570B2AFD7A}" destId="{5DA1BC13-AFAE-4063-9AB6-5078DCA95809}" srcOrd="2" destOrd="0" presId="urn:microsoft.com/office/officeart/2005/8/layout/gear1"/>
    <dgm:cxn modelId="{7ED64629-600F-4C59-8630-2D0F7FFB8936}" srcId="{67988634-3232-4DF9-8FBC-7867DE3BF287}" destId="{33B611EC-E73D-40ED-BE53-071144EBDC55}" srcOrd="2" destOrd="0" parTransId="{58FE88DC-028B-4C70-B0B7-E4315D252F1E}" sibTransId="{AFDE5853-A449-4484-BF56-6C00E3E32611}"/>
    <dgm:cxn modelId="{FCDBEFD2-AA03-4AD7-A9F5-5653880E6B0C}" type="presOf" srcId="{33B611EC-E73D-40ED-BE53-071144EBDC55}" destId="{1588CE4C-8487-43D4-A2B5-08BE0A06D396}" srcOrd="3" destOrd="0" presId="urn:microsoft.com/office/officeart/2005/8/layout/gear1"/>
    <dgm:cxn modelId="{3F5FBA79-D63C-4A11-A241-2C21CAA9BBF7}" type="presOf" srcId="{BA6B08C4-CC0E-4AC0-B816-7FA9F3334C39}" destId="{DEEEAE02-C72E-4F6D-B29E-E39C20BC8C25}" srcOrd="1" destOrd="0" presId="urn:microsoft.com/office/officeart/2005/8/layout/gear1"/>
    <dgm:cxn modelId="{3A897322-E2F8-4719-A388-11623F2C1FDE}" type="presOf" srcId="{33B611EC-E73D-40ED-BE53-071144EBDC55}" destId="{919AD579-5B00-4436-AAB1-71F9A344F9C7}" srcOrd="2" destOrd="0" presId="urn:microsoft.com/office/officeart/2005/8/layout/gear1"/>
    <dgm:cxn modelId="{E2EE63D6-6C3E-4F5E-B7D9-F114308B3357}" type="presOf" srcId="{6EC25FFC-E851-4495-B1EF-5DB319FE8A5B}" destId="{2BCF6912-CDC4-4B1F-AF24-D6F22C2514C1}" srcOrd="0" destOrd="0" presId="urn:microsoft.com/office/officeart/2005/8/layout/gear1"/>
    <dgm:cxn modelId="{319A3A29-3EFB-4AE7-A5E7-B80F09D19023}" srcId="{67988634-3232-4DF9-8FBC-7867DE3BF287}" destId="{BA6B08C4-CC0E-4AC0-B816-7FA9F3334C39}" srcOrd="1" destOrd="0" parTransId="{51B9BC4A-2A2D-4F93-BDD9-4B8636B4F107}" sibTransId="{2E1AE149-2E71-418E-9C0A-8FA6E8CE9B06}"/>
    <dgm:cxn modelId="{61AE9898-DE6D-43D7-A408-6F29E981A49E}" srcId="{67988634-3232-4DF9-8FBC-7867DE3BF287}" destId="{E561E010-6129-40C9-A60A-2CD38F7E311C}" srcOrd="3" destOrd="0" parTransId="{109AC455-E745-470E-81AB-205184362F74}" sibTransId="{31FB8608-83C0-4A19-A00A-CF9AE404D851}"/>
    <dgm:cxn modelId="{C3C058DE-3D5A-4A31-B23A-7CBA940C03F4}" type="presOf" srcId="{BA6B08C4-CC0E-4AC0-B816-7FA9F3334C39}" destId="{05EC751F-A76D-45CA-AF7A-BB2DBB471764}" srcOrd="0" destOrd="0" presId="urn:microsoft.com/office/officeart/2005/8/layout/gear1"/>
    <dgm:cxn modelId="{F59ADC33-0D53-4B24-951D-283F9B66E23C}" srcId="{67988634-3232-4DF9-8FBC-7867DE3BF287}" destId="{9CF306E2-A350-4440-9AF2-A6570B2AFD7A}" srcOrd="0" destOrd="0" parTransId="{947E2DC0-3510-42E1-8C38-01A238B85FCD}" sibTransId="{6EC25FFC-E851-4495-B1EF-5DB319FE8A5B}"/>
    <dgm:cxn modelId="{1E4CEC08-7B8C-4A4C-95FD-8EF7D7EA0873}" type="presOf" srcId="{33B611EC-E73D-40ED-BE53-071144EBDC55}" destId="{DBECA446-6DE6-49E0-B0C9-18DB8B98DE99}" srcOrd="0" destOrd="0" presId="urn:microsoft.com/office/officeart/2005/8/layout/gear1"/>
    <dgm:cxn modelId="{9447AA43-344C-4128-9B22-F4735E01265E}" type="presOf" srcId="{9CF306E2-A350-4440-9AF2-A6570B2AFD7A}" destId="{34A8742C-3CFB-471A-ABFC-C282986571F2}" srcOrd="1" destOrd="0" presId="urn:microsoft.com/office/officeart/2005/8/layout/gear1"/>
    <dgm:cxn modelId="{F6C8603B-FA4E-4B2A-9DFB-5A8B735B55B1}" type="presOf" srcId="{9CF306E2-A350-4440-9AF2-A6570B2AFD7A}" destId="{075563A5-E2CB-48D8-AC58-6254191078E5}" srcOrd="0" destOrd="0" presId="urn:microsoft.com/office/officeart/2005/8/layout/gear1"/>
    <dgm:cxn modelId="{08D096D3-D46A-4CB6-A431-969A0C188876}" type="presOf" srcId="{67988634-3232-4DF9-8FBC-7867DE3BF287}" destId="{DA0AD4B7-BEB8-4741-AE82-06F8A0EBEC76}" srcOrd="0" destOrd="0" presId="urn:microsoft.com/office/officeart/2005/8/layout/gear1"/>
    <dgm:cxn modelId="{175DDC1D-33A8-4E11-9F20-74364F5A6493}" type="presOf" srcId="{AFDE5853-A449-4484-BF56-6C00E3E32611}" destId="{DACF5969-D8F0-455F-A573-B8417D225374}" srcOrd="0" destOrd="0" presId="urn:microsoft.com/office/officeart/2005/8/layout/gear1"/>
    <dgm:cxn modelId="{A257888D-8124-4102-8AA3-105D2662DAD3}" type="presOf" srcId="{BA6B08C4-CC0E-4AC0-B816-7FA9F3334C39}" destId="{7D02806D-2D4B-4024-A17E-AA46B911CE43}" srcOrd="2" destOrd="0" presId="urn:microsoft.com/office/officeart/2005/8/layout/gear1"/>
    <dgm:cxn modelId="{157BBC31-11C5-43A3-BC28-849628837F7D}" type="presOf" srcId="{33B611EC-E73D-40ED-BE53-071144EBDC55}" destId="{22E328D4-D7BA-4556-868E-809D549E58BA}" srcOrd="1" destOrd="0" presId="urn:microsoft.com/office/officeart/2005/8/layout/gear1"/>
    <dgm:cxn modelId="{0C1577CC-54A7-471C-9C52-A31D4760BC70}" type="presOf" srcId="{2E1AE149-2E71-418E-9C0A-8FA6E8CE9B06}" destId="{1985D883-680E-45BA-9895-5608C7655095}" srcOrd="0" destOrd="0" presId="urn:microsoft.com/office/officeart/2005/8/layout/gear1"/>
    <dgm:cxn modelId="{A9BE2315-F174-4569-93D9-5037EC571F3D}" type="presParOf" srcId="{DA0AD4B7-BEB8-4741-AE82-06F8A0EBEC76}" destId="{075563A5-E2CB-48D8-AC58-6254191078E5}" srcOrd="0" destOrd="0" presId="urn:microsoft.com/office/officeart/2005/8/layout/gear1"/>
    <dgm:cxn modelId="{DFCDDD1E-36C4-4C88-8D69-D965BD19BE91}" type="presParOf" srcId="{DA0AD4B7-BEB8-4741-AE82-06F8A0EBEC76}" destId="{34A8742C-3CFB-471A-ABFC-C282986571F2}" srcOrd="1" destOrd="0" presId="urn:microsoft.com/office/officeart/2005/8/layout/gear1"/>
    <dgm:cxn modelId="{D1CF9AED-236B-4417-9643-9BD3CB4656E1}" type="presParOf" srcId="{DA0AD4B7-BEB8-4741-AE82-06F8A0EBEC76}" destId="{5DA1BC13-AFAE-4063-9AB6-5078DCA95809}" srcOrd="2" destOrd="0" presId="urn:microsoft.com/office/officeart/2005/8/layout/gear1"/>
    <dgm:cxn modelId="{02C45E25-4A2A-42FD-9A47-6D458BB68620}" type="presParOf" srcId="{DA0AD4B7-BEB8-4741-AE82-06F8A0EBEC76}" destId="{05EC751F-A76D-45CA-AF7A-BB2DBB471764}" srcOrd="3" destOrd="0" presId="urn:microsoft.com/office/officeart/2005/8/layout/gear1"/>
    <dgm:cxn modelId="{7A1D1198-3B58-44B5-8239-BFDBF2EFB60A}" type="presParOf" srcId="{DA0AD4B7-BEB8-4741-AE82-06F8A0EBEC76}" destId="{DEEEAE02-C72E-4F6D-B29E-E39C20BC8C25}" srcOrd="4" destOrd="0" presId="urn:microsoft.com/office/officeart/2005/8/layout/gear1"/>
    <dgm:cxn modelId="{42BEB789-E719-4A9C-9410-1F498D265DD6}" type="presParOf" srcId="{DA0AD4B7-BEB8-4741-AE82-06F8A0EBEC76}" destId="{7D02806D-2D4B-4024-A17E-AA46B911CE43}" srcOrd="5" destOrd="0" presId="urn:microsoft.com/office/officeart/2005/8/layout/gear1"/>
    <dgm:cxn modelId="{BC8439CC-6F89-461A-A056-B8FBE5C16F58}" type="presParOf" srcId="{DA0AD4B7-BEB8-4741-AE82-06F8A0EBEC76}" destId="{DBECA446-6DE6-49E0-B0C9-18DB8B98DE99}" srcOrd="6" destOrd="0" presId="urn:microsoft.com/office/officeart/2005/8/layout/gear1"/>
    <dgm:cxn modelId="{A703494A-F75D-4BC8-95B8-7624C9DFF626}" type="presParOf" srcId="{DA0AD4B7-BEB8-4741-AE82-06F8A0EBEC76}" destId="{22E328D4-D7BA-4556-868E-809D549E58BA}" srcOrd="7" destOrd="0" presId="urn:microsoft.com/office/officeart/2005/8/layout/gear1"/>
    <dgm:cxn modelId="{A45989E2-C61E-45B4-8BB6-237FC8D8C440}" type="presParOf" srcId="{DA0AD4B7-BEB8-4741-AE82-06F8A0EBEC76}" destId="{919AD579-5B00-4436-AAB1-71F9A344F9C7}" srcOrd="8" destOrd="0" presId="urn:microsoft.com/office/officeart/2005/8/layout/gear1"/>
    <dgm:cxn modelId="{1FB4C4A7-D862-44D5-8551-25DFDAC9B1F2}" type="presParOf" srcId="{DA0AD4B7-BEB8-4741-AE82-06F8A0EBEC76}" destId="{1588CE4C-8487-43D4-A2B5-08BE0A06D396}" srcOrd="9" destOrd="0" presId="urn:microsoft.com/office/officeart/2005/8/layout/gear1"/>
    <dgm:cxn modelId="{D47C34F6-41E7-40B8-AD86-AB28148777D9}" type="presParOf" srcId="{DA0AD4B7-BEB8-4741-AE82-06F8A0EBEC76}" destId="{2BCF6912-CDC4-4B1F-AF24-D6F22C2514C1}" srcOrd="10" destOrd="0" presId="urn:microsoft.com/office/officeart/2005/8/layout/gear1"/>
    <dgm:cxn modelId="{7463A64A-EC61-4730-B78D-130EB1BDA02F}" type="presParOf" srcId="{DA0AD4B7-BEB8-4741-AE82-06F8A0EBEC76}" destId="{1985D883-680E-45BA-9895-5608C7655095}" srcOrd="11" destOrd="0" presId="urn:microsoft.com/office/officeart/2005/8/layout/gear1"/>
    <dgm:cxn modelId="{A7685AC9-9033-4372-B85F-1E96DB46A49F}" type="presParOf" srcId="{DA0AD4B7-BEB8-4741-AE82-06F8A0EBEC76}" destId="{DACF5969-D8F0-455F-A573-B8417D225374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16AF51-07B5-4D1D-8B29-E22CF24E5A88}">
      <dsp:nvSpPr>
        <dsp:cNvPr id="0" name=""/>
        <dsp:cNvSpPr/>
      </dsp:nvSpPr>
      <dsp:spPr>
        <a:xfrm>
          <a:off x="0" y="360368"/>
          <a:ext cx="10873208" cy="4464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i="0" u="none" kern="1200" dirty="0" smtClean="0"/>
            <a:t>Первичный </a:t>
          </a:r>
          <a:r>
            <a:rPr lang="ru-RU" sz="3600" b="0" i="0" u="none" kern="1200" dirty="0" err="1" smtClean="0"/>
            <a:t>гиперальдостеронизм</a:t>
          </a:r>
          <a:r>
            <a:rPr lang="ru-RU" sz="3600" b="0" i="0" u="none" kern="1200" dirty="0" smtClean="0"/>
            <a:t> - это синдром, </a:t>
          </a:r>
          <a:r>
            <a:rPr lang="ru-RU" sz="3600" b="0" i="0" u="none" kern="1200" dirty="0" smtClean="0">
              <a:solidFill>
                <a:schemeClr val="bg1"/>
              </a:solidFill>
            </a:rPr>
            <a:t>характеризующийся </a:t>
          </a:r>
          <a:r>
            <a:rPr lang="ru-RU" sz="3600" b="0" i="0" u="none" kern="1200" dirty="0" smtClean="0"/>
            <a:t>повышенной секрецией альдостерона и подавлением ренин-</a:t>
          </a:r>
          <a:r>
            <a:rPr lang="ru-RU" sz="3600" b="0" i="0" u="none" kern="1200" dirty="0" err="1" smtClean="0"/>
            <a:t>ангиотензиновой</a:t>
          </a:r>
          <a:r>
            <a:rPr lang="ru-RU" sz="3600" b="0" i="0" u="none" kern="1200" dirty="0" smtClean="0"/>
            <a:t> системы.</a:t>
          </a:r>
          <a:r>
            <a:rPr lang="en-US" sz="3600" b="0" i="0" u="none" kern="1200" dirty="0" smtClean="0"/>
            <a:t> </a:t>
          </a:r>
          <a:endParaRPr lang="az-Latn-AZ" sz="3600" b="0" i="0" u="none" kern="1200" dirty="0" smtClean="0"/>
        </a:p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i="0" u="none" kern="1200" dirty="0" smtClean="0"/>
            <a:t>Основными патофизиологическими признаками заболевания являются гипертония, изменения в гомеостазе калия и повреждение тканей-мишени.</a:t>
          </a:r>
          <a:r>
            <a:rPr lang="az-Latn-AZ" sz="3600" b="0" i="0" u="none" kern="1200" dirty="0" smtClean="0"/>
            <a:t>.</a:t>
          </a:r>
          <a:endParaRPr lang="en-US" sz="3600" kern="1200" dirty="0"/>
        </a:p>
      </dsp:txBody>
      <dsp:txXfrm>
        <a:off x="217950" y="578318"/>
        <a:ext cx="10437308" cy="40288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B81F3E-3867-4A75-951A-772D53363135}">
      <dsp:nvSpPr>
        <dsp:cNvPr id="0" name=""/>
        <dsp:cNvSpPr/>
      </dsp:nvSpPr>
      <dsp:spPr>
        <a:xfrm>
          <a:off x="898054" y="737383"/>
          <a:ext cx="4461960" cy="4461960"/>
        </a:xfrm>
        <a:prstGeom prst="ellipse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2565E8-4F5E-43DE-87E0-EA8B4921D381}">
      <dsp:nvSpPr>
        <dsp:cNvPr id="0" name=""/>
        <dsp:cNvSpPr/>
      </dsp:nvSpPr>
      <dsp:spPr>
        <a:xfrm>
          <a:off x="1471584" y="1233022"/>
          <a:ext cx="3470661" cy="3470661"/>
        </a:xfrm>
        <a:prstGeom prst="ellipse">
          <a:avLst/>
        </a:prstGeom>
        <a:gradFill rotWithShape="0">
          <a:gsLst>
            <a:gs pos="0">
              <a:schemeClr val="accent4">
                <a:hueOff val="7350668"/>
                <a:satOff val="-30583"/>
                <a:lumOff val="72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350668"/>
                <a:satOff val="-30583"/>
                <a:lumOff val="72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350668"/>
                <a:satOff val="-30583"/>
                <a:lumOff val="72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C6CC7C-C2EA-4CD6-81A2-9ED5AAB7F0DC}">
      <dsp:nvSpPr>
        <dsp:cNvPr id="0" name=""/>
        <dsp:cNvSpPr/>
      </dsp:nvSpPr>
      <dsp:spPr>
        <a:xfrm>
          <a:off x="1903637" y="1728674"/>
          <a:ext cx="2479362" cy="2479362"/>
        </a:xfrm>
        <a:prstGeom prst="ellipse">
          <a:avLst/>
        </a:prstGeom>
        <a:gradFill rotWithShape="0">
          <a:gsLst>
            <a:gs pos="0">
              <a:schemeClr val="accent4">
                <a:hueOff val="4900445"/>
                <a:satOff val="-20388"/>
                <a:lumOff val="4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900445"/>
                <a:satOff val="-20388"/>
                <a:lumOff val="4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900445"/>
                <a:satOff val="-20388"/>
                <a:lumOff val="4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63B3BB-858D-49B2-BF17-8261C6BE323A}">
      <dsp:nvSpPr>
        <dsp:cNvPr id="0" name=""/>
        <dsp:cNvSpPr/>
      </dsp:nvSpPr>
      <dsp:spPr>
        <a:xfrm>
          <a:off x="2335683" y="2224688"/>
          <a:ext cx="1487320" cy="1487320"/>
        </a:xfrm>
        <a:prstGeom prst="ellipse">
          <a:avLst/>
        </a:prstGeom>
        <a:gradFill rotWithShape="0">
          <a:gsLst>
            <a:gs pos="0">
              <a:schemeClr val="accent4">
                <a:hueOff val="2450223"/>
                <a:satOff val="-10194"/>
                <a:lumOff val="24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450223"/>
                <a:satOff val="-10194"/>
                <a:lumOff val="24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450223"/>
                <a:satOff val="-10194"/>
                <a:lumOff val="24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2644C25-AE4F-48C6-B6F1-B84A71A47657}">
      <dsp:nvSpPr>
        <dsp:cNvPr id="0" name=""/>
        <dsp:cNvSpPr/>
      </dsp:nvSpPr>
      <dsp:spPr>
        <a:xfrm>
          <a:off x="2806601" y="2755766"/>
          <a:ext cx="496021" cy="496021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B5575D-3A5D-4000-9738-26A315B7390F}">
      <dsp:nvSpPr>
        <dsp:cNvPr id="0" name=""/>
        <dsp:cNvSpPr/>
      </dsp:nvSpPr>
      <dsp:spPr>
        <a:xfrm>
          <a:off x="6408705" y="0"/>
          <a:ext cx="3560398" cy="78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rgbClr val="002060"/>
              </a:solidFill>
              <a:latin typeface="+mn-lt"/>
            </a:rPr>
            <a:t>Диастолическая гипертензия - которая не отвечает на медикаментозное лечение</a:t>
          </a:r>
          <a:endParaRPr lang="ru-RU" sz="1800" b="1" i="0" kern="1200" dirty="0">
            <a:solidFill>
              <a:srgbClr val="002060"/>
            </a:solidFill>
            <a:latin typeface="+mn-lt"/>
          </a:endParaRPr>
        </a:p>
      </dsp:txBody>
      <dsp:txXfrm>
        <a:off x="6408705" y="0"/>
        <a:ext cx="3560398" cy="787684"/>
      </dsp:txXfrm>
    </dsp:sp>
    <dsp:sp modelId="{D66E86F3-159B-42FA-9283-60BB5FBEE744}">
      <dsp:nvSpPr>
        <dsp:cNvPr id="0" name=""/>
        <dsp:cNvSpPr/>
      </dsp:nvSpPr>
      <dsp:spPr>
        <a:xfrm>
          <a:off x="6249848" y="583624"/>
          <a:ext cx="55774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C86141-127F-4E00-87F6-A1433BED2E43}">
      <dsp:nvSpPr>
        <dsp:cNvPr id="0" name=""/>
        <dsp:cNvSpPr/>
      </dsp:nvSpPr>
      <dsp:spPr>
        <a:xfrm rot="5400000">
          <a:off x="3567094" y="849482"/>
          <a:ext cx="2944893" cy="2413176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F30068-2547-40A0-A63E-3EDAF606FB1A}">
      <dsp:nvSpPr>
        <dsp:cNvPr id="0" name=""/>
        <dsp:cNvSpPr/>
      </dsp:nvSpPr>
      <dsp:spPr>
        <a:xfrm>
          <a:off x="6408716" y="864100"/>
          <a:ext cx="2913526" cy="6130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rgbClr val="002060"/>
              </a:solidFill>
              <a:latin typeface="+mn-lt"/>
            </a:rPr>
            <a:t>Гипокалиемия</a:t>
          </a:r>
          <a:r>
            <a:rPr lang="ru-RU" sz="1800" b="1" kern="1200" dirty="0" smtClean="0">
              <a:solidFill>
                <a:srgbClr val="002060"/>
              </a:solidFill>
              <a:latin typeface="+mn-lt"/>
            </a:rPr>
            <a:t> - встречается у 80-90% пациентов</a:t>
          </a:r>
          <a:endParaRPr lang="az-Latn-AZ" sz="1800" b="1" kern="1200" dirty="0">
            <a:solidFill>
              <a:srgbClr val="002060"/>
            </a:solidFill>
            <a:latin typeface="+mn-lt"/>
          </a:endParaRPr>
        </a:p>
      </dsp:txBody>
      <dsp:txXfrm>
        <a:off x="6408716" y="864100"/>
        <a:ext cx="2913526" cy="613078"/>
      </dsp:txXfrm>
    </dsp:sp>
    <dsp:sp modelId="{F2863DD7-CC29-4380-B295-CB8501CA810A}">
      <dsp:nvSpPr>
        <dsp:cNvPr id="0" name=""/>
        <dsp:cNvSpPr/>
      </dsp:nvSpPr>
      <dsp:spPr>
        <a:xfrm>
          <a:off x="6249848" y="1416523"/>
          <a:ext cx="55774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378B3F-3F52-4692-B630-C6C02444C8F1}">
      <dsp:nvSpPr>
        <dsp:cNvPr id="0" name=""/>
        <dsp:cNvSpPr/>
      </dsp:nvSpPr>
      <dsp:spPr>
        <a:xfrm rot="5400000">
          <a:off x="3999830" y="1619096"/>
          <a:ext cx="2451995" cy="2045065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10E3B8-9559-45A6-9087-FD1B88BF9A2D}">
      <dsp:nvSpPr>
        <dsp:cNvPr id="0" name=""/>
        <dsp:cNvSpPr/>
      </dsp:nvSpPr>
      <dsp:spPr>
        <a:xfrm>
          <a:off x="6387008" y="1786823"/>
          <a:ext cx="3329603" cy="78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rgbClr val="002060"/>
              </a:solidFill>
              <a:latin typeface="+mn-lt"/>
            </a:rPr>
            <a:t>Хотя высокое количество альдостерона является функцией увеличения объема, периферические отеки встречаются редко.</a:t>
          </a:r>
          <a:endParaRPr lang="ru-RU" sz="1800" b="1" i="0" kern="1200" dirty="0">
            <a:solidFill>
              <a:srgbClr val="002060"/>
            </a:solidFill>
            <a:latin typeface="+mn-lt"/>
          </a:endParaRPr>
        </a:p>
      </dsp:txBody>
      <dsp:txXfrm>
        <a:off x="6387008" y="1786823"/>
        <a:ext cx="3329603" cy="787684"/>
      </dsp:txXfrm>
    </dsp:sp>
    <dsp:sp modelId="{C6E89074-273E-430C-AF3C-8D3C65F4FEB9}">
      <dsp:nvSpPr>
        <dsp:cNvPr id="0" name=""/>
        <dsp:cNvSpPr/>
      </dsp:nvSpPr>
      <dsp:spPr>
        <a:xfrm>
          <a:off x="6249848" y="2249422"/>
          <a:ext cx="55774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2FEC4D-46F2-4EBC-ADD5-8C1C55F7F5E8}">
      <dsp:nvSpPr>
        <dsp:cNvPr id="0" name=""/>
        <dsp:cNvSpPr/>
      </dsp:nvSpPr>
      <dsp:spPr>
        <a:xfrm rot="5400000">
          <a:off x="4424163" y="2357253"/>
          <a:ext cx="1933516" cy="1717854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3FEBE0-6697-4A9C-A7EA-80C33498CB9B}">
      <dsp:nvSpPr>
        <dsp:cNvPr id="0" name=""/>
        <dsp:cNvSpPr/>
      </dsp:nvSpPr>
      <dsp:spPr>
        <a:xfrm>
          <a:off x="6336711" y="2952331"/>
          <a:ext cx="3065478" cy="78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+mn-lt"/>
            </a:rPr>
            <a:t>Дефицит калия вызывает мышечную слабость и боль, быструю утомляемость, полиурию, полидипсию.</a:t>
          </a:r>
          <a:endParaRPr lang="ru-RU" sz="1800" b="1" kern="1200" dirty="0">
            <a:solidFill>
              <a:srgbClr val="002060"/>
            </a:solidFill>
            <a:latin typeface="+mn-lt"/>
          </a:endParaRPr>
        </a:p>
      </dsp:txBody>
      <dsp:txXfrm>
        <a:off x="6336711" y="2952331"/>
        <a:ext cx="3065478" cy="787684"/>
      </dsp:txXfrm>
    </dsp:sp>
    <dsp:sp modelId="{B21F16FB-0454-43F2-A936-0EF74445AC72}">
      <dsp:nvSpPr>
        <dsp:cNvPr id="0" name=""/>
        <dsp:cNvSpPr/>
      </dsp:nvSpPr>
      <dsp:spPr>
        <a:xfrm>
          <a:off x="6249848" y="3064474"/>
          <a:ext cx="55774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E6E29C-36BA-49B9-A840-A188DBBD64AD}">
      <dsp:nvSpPr>
        <dsp:cNvPr id="0" name=""/>
        <dsp:cNvSpPr/>
      </dsp:nvSpPr>
      <dsp:spPr>
        <a:xfrm rot="5400000">
          <a:off x="4846561" y="3136609"/>
          <a:ext cx="1475421" cy="1331151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182B7A-BD80-4C8A-9E6F-DABAA23ED78C}">
      <dsp:nvSpPr>
        <dsp:cNvPr id="0" name=""/>
        <dsp:cNvSpPr/>
      </dsp:nvSpPr>
      <dsp:spPr>
        <a:xfrm>
          <a:off x="6364587" y="4176465"/>
          <a:ext cx="2816210" cy="787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+mn-lt"/>
            </a:rPr>
            <a:t>Помимо </a:t>
          </a:r>
          <a:r>
            <a:rPr lang="ru-RU" sz="1800" b="1" kern="1200" dirty="0" err="1" smtClean="0">
              <a:solidFill>
                <a:srgbClr val="002060"/>
              </a:solidFill>
              <a:latin typeface="+mn-lt"/>
            </a:rPr>
            <a:t>гипокалиемии</a:t>
          </a:r>
          <a:r>
            <a:rPr lang="ru-RU" sz="1800" b="1" kern="1200" dirty="0" smtClean="0">
              <a:solidFill>
                <a:srgbClr val="002060"/>
              </a:solidFill>
              <a:latin typeface="+mn-lt"/>
            </a:rPr>
            <a:t>, наблюдается легкий метаболический </a:t>
          </a:r>
          <a:r>
            <a:rPr lang="ru-RU" sz="1800" b="1" kern="1200" dirty="0" err="1" smtClean="0">
              <a:solidFill>
                <a:srgbClr val="002060"/>
              </a:solidFill>
              <a:latin typeface="+mn-lt"/>
            </a:rPr>
            <a:t>алколоз</a:t>
          </a:r>
          <a:r>
            <a:rPr lang="ru-RU" sz="1800" b="1" kern="1200" dirty="0" smtClean="0">
              <a:solidFill>
                <a:srgbClr val="002060"/>
              </a:solidFill>
              <a:latin typeface="+mn-lt"/>
            </a:rPr>
            <a:t> и легкая </a:t>
          </a:r>
          <a:r>
            <a:rPr lang="ru-RU" sz="1800" b="1" kern="1200" dirty="0" err="1" smtClean="0">
              <a:solidFill>
                <a:srgbClr val="002060"/>
              </a:solidFill>
              <a:latin typeface="+mn-lt"/>
            </a:rPr>
            <a:t>гиператремия</a:t>
          </a:r>
          <a:r>
            <a:rPr lang="ru-RU" sz="1800" b="1" kern="1200" dirty="0" smtClean="0">
              <a:solidFill>
                <a:srgbClr val="002060"/>
              </a:solidFill>
              <a:latin typeface="+mn-lt"/>
            </a:rPr>
            <a:t>.</a:t>
          </a:r>
          <a:endParaRPr lang="ru-RU" sz="1800" b="1" kern="1200" dirty="0">
            <a:solidFill>
              <a:srgbClr val="002060"/>
            </a:solidFill>
            <a:latin typeface="+mn-lt"/>
          </a:endParaRPr>
        </a:p>
      </dsp:txBody>
      <dsp:txXfrm>
        <a:off x="6364587" y="4176465"/>
        <a:ext cx="2816210" cy="787684"/>
      </dsp:txXfrm>
    </dsp:sp>
    <dsp:sp modelId="{81438B5F-95F2-452C-8703-E7AA3F1DCB3C}">
      <dsp:nvSpPr>
        <dsp:cNvPr id="0" name=""/>
        <dsp:cNvSpPr/>
      </dsp:nvSpPr>
      <dsp:spPr>
        <a:xfrm>
          <a:off x="6249848" y="3855728"/>
          <a:ext cx="55774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77E4D5-8C61-4E4A-9946-B045D454C10E}">
      <dsp:nvSpPr>
        <dsp:cNvPr id="0" name=""/>
        <dsp:cNvSpPr/>
      </dsp:nvSpPr>
      <dsp:spPr>
        <a:xfrm rot="5400000">
          <a:off x="5245907" y="3892911"/>
          <a:ext cx="1041124" cy="966758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F961C2-DCD2-4C81-9A6F-383331172368}">
      <dsp:nvSpPr>
        <dsp:cNvPr id="0" name=""/>
        <dsp:cNvSpPr/>
      </dsp:nvSpPr>
      <dsp:spPr>
        <a:xfrm rot="791236">
          <a:off x="3363973" y="3540353"/>
          <a:ext cx="3232170" cy="47285"/>
        </a:xfrm>
        <a:custGeom>
          <a:avLst/>
          <a:gdLst/>
          <a:ahLst/>
          <a:cxnLst/>
          <a:rect l="0" t="0" r="0" b="0"/>
          <a:pathLst>
            <a:path>
              <a:moveTo>
                <a:pt x="0" y="23642"/>
              </a:moveTo>
              <a:lnTo>
                <a:pt x="3232170" y="2364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7BEE64-AFC8-46FC-86FF-00EB6073E099}">
      <dsp:nvSpPr>
        <dsp:cNvPr id="0" name=""/>
        <dsp:cNvSpPr/>
      </dsp:nvSpPr>
      <dsp:spPr>
        <a:xfrm rot="20415113">
          <a:off x="3344384" y="2232929"/>
          <a:ext cx="2115371" cy="47285"/>
        </a:xfrm>
        <a:custGeom>
          <a:avLst/>
          <a:gdLst/>
          <a:ahLst/>
          <a:cxnLst/>
          <a:rect l="0" t="0" r="0" b="0"/>
          <a:pathLst>
            <a:path>
              <a:moveTo>
                <a:pt x="0" y="23642"/>
              </a:moveTo>
              <a:lnTo>
                <a:pt x="2115371" y="2364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059EF-80E9-4DE0-AD2B-EF67DC900768}">
      <dsp:nvSpPr>
        <dsp:cNvPr id="0" name=""/>
        <dsp:cNvSpPr/>
      </dsp:nvSpPr>
      <dsp:spPr>
        <a:xfrm rot="20729383">
          <a:off x="1409451" y="2901703"/>
          <a:ext cx="2346539" cy="47285"/>
        </a:xfrm>
        <a:custGeom>
          <a:avLst/>
          <a:gdLst/>
          <a:ahLst/>
          <a:cxnLst/>
          <a:rect l="0" t="0" r="0" b="0"/>
          <a:pathLst>
            <a:path>
              <a:moveTo>
                <a:pt x="0" y="23642"/>
              </a:moveTo>
              <a:lnTo>
                <a:pt x="2346539" y="2364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47F1C9-A7FE-41D4-B4B9-AF0F2D33176B}">
      <dsp:nvSpPr>
        <dsp:cNvPr id="0" name=""/>
        <dsp:cNvSpPr/>
      </dsp:nvSpPr>
      <dsp:spPr>
        <a:xfrm>
          <a:off x="1026936" y="1565921"/>
          <a:ext cx="2799592" cy="2799592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788B5B-BC38-4BD8-AF8F-6D729531A61F}">
      <dsp:nvSpPr>
        <dsp:cNvPr id="0" name=""/>
        <dsp:cNvSpPr/>
      </dsp:nvSpPr>
      <dsp:spPr>
        <a:xfrm>
          <a:off x="327072" y="1441094"/>
          <a:ext cx="3453593" cy="3242247"/>
        </a:xfrm>
        <a:prstGeom prst="ellipse">
          <a:avLst/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Constantia" pitchFamily="18" charset="0"/>
            </a:rPr>
            <a:t>Цель исследования </a:t>
          </a:r>
          <a:r>
            <a:rPr lang="ru-RU" sz="2400" b="1" i="1" kern="1200" dirty="0" smtClean="0">
              <a:latin typeface="Constantia" pitchFamily="18" charset="0"/>
            </a:rPr>
            <a:t> </a:t>
          </a:r>
          <a:r>
            <a:rPr lang="ru-RU" sz="2400" b="1" i="1" kern="1200" dirty="0" smtClean="0">
              <a:latin typeface="Constantia" pitchFamily="18" charset="0"/>
            </a:rPr>
            <a:t>пациентов с первичным </a:t>
          </a:r>
          <a:r>
            <a:rPr lang="ru-RU" sz="2400" b="1" i="1" kern="1200" dirty="0" err="1" smtClean="0">
              <a:latin typeface="Constantia" pitchFamily="18" charset="0"/>
            </a:rPr>
            <a:t>гиперальдостеронизмом</a:t>
          </a:r>
          <a:endParaRPr lang="ru-RU" sz="2400" kern="1200" dirty="0">
            <a:solidFill>
              <a:schemeClr val="accent2">
                <a:lumMod val="50000"/>
              </a:schemeClr>
            </a:solidFill>
            <a:latin typeface="Constantia" pitchFamily="18" charset="0"/>
          </a:endParaRPr>
        </a:p>
      </dsp:txBody>
      <dsp:txXfrm>
        <a:off x="832839" y="1915910"/>
        <a:ext cx="2442059" cy="2292615"/>
      </dsp:txXfrm>
    </dsp:sp>
    <dsp:sp modelId="{08A5C221-7EE4-4A06-A8E3-997A868FCC84}">
      <dsp:nvSpPr>
        <dsp:cNvPr id="0" name=""/>
        <dsp:cNvSpPr/>
      </dsp:nvSpPr>
      <dsp:spPr>
        <a:xfrm>
          <a:off x="5283044" y="41120"/>
          <a:ext cx="3072927" cy="2695184"/>
        </a:xfrm>
        <a:prstGeom prst="ellipse">
          <a:avLst/>
        </a:prstGeom>
        <a:solidFill>
          <a:schemeClr val="accent2">
            <a:shade val="50000"/>
            <a:hueOff val="-591173"/>
            <a:satOff val="7783"/>
            <a:lumOff val="466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accent2">
                  <a:lumMod val="50000"/>
                </a:schemeClr>
              </a:solidFill>
              <a:latin typeface="Constantia" pitchFamily="18" charset="0"/>
            </a:rPr>
            <a:t>Подтверждение </a:t>
          </a:r>
          <a:r>
            <a:rPr lang="ru-RU" sz="2000" b="1" i="1" kern="1200" dirty="0" err="1" smtClean="0">
              <a:solidFill>
                <a:schemeClr val="accent2">
                  <a:lumMod val="50000"/>
                </a:schemeClr>
              </a:solidFill>
              <a:latin typeface="Constantia" pitchFamily="18" charset="0"/>
            </a:rPr>
            <a:t>гиперальдостеронизма</a:t>
          </a:r>
          <a:r>
            <a:rPr lang="ru-RU" sz="2000" b="1" i="1" kern="1200" dirty="0" smtClean="0">
              <a:solidFill>
                <a:schemeClr val="accent2">
                  <a:lumMod val="50000"/>
                </a:schemeClr>
              </a:solidFill>
              <a:latin typeface="Constantia" pitchFamily="18" charset="0"/>
            </a:rPr>
            <a:t> с помощью биохимического анализа</a:t>
          </a:r>
          <a:endParaRPr lang="ru-RU" sz="2000" b="1" i="1" kern="1200" dirty="0">
            <a:solidFill>
              <a:schemeClr val="accent2">
                <a:lumMod val="50000"/>
              </a:schemeClr>
            </a:solidFill>
            <a:latin typeface="Constantia" pitchFamily="18" charset="0"/>
          </a:endParaRPr>
        </a:p>
      </dsp:txBody>
      <dsp:txXfrm>
        <a:off x="5733064" y="435821"/>
        <a:ext cx="2172887" cy="1905782"/>
      </dsp:txXfrm>
    </dsp:sp>
    <dsp:sp modelId="{9CCB092A-F0F6-4036-B144-8768CA6F0367}">
      <dsp:nvSpPr>
        <dsp:cNvPr id="0" name=""/>
        <dsp:cNvSpPr/>
      </dsp:nvSpPr>
      <dsp:spPr>
        <a:xfrm>
          <a:off x="6510896" y="2764475"/>
          <a:ext cx="3107984" cy="3044674"/>
        </a:xfrm>
        <a:prstGeom prst="ellipse">
          <a:avLst/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различать </a:t>
          </a:r>
          <a:r>
            <a:rPr lang="ru-RU" sz="1600" b="1" i="1" kern="1200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идиопатическую гиперплазию коры надпочечников, </a:t>
          </a:r>
          <a:r>
            <a:rPr lang="ru-RU" sz="1600" b="1" i="1" kern="1200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которую </a:t>
          </a:r>
          <a:r>
            <a:rPr lang="ru-RU" sz="1600" b="1" i="1" kern="1200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лечат медикаментозно от аденомы надпочечников </a:t>
          </a:r>
          <a:r>
            <a:rPr lang="ru-RU" sz="1600" b="1" i="1" kern="1200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(</a:t>
          </a:r>
          <a:r>
            <a:rPr lang="ru-RU" sz="1600" b="1" i="1" kern="1200" dirty="0" err="1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альдостеронома</a:t>
          </a:r>
          <a:r>
            <a:rPr lang="ru-RU" sz="1600" b="1" i="1" kern="1200" dirty="0" smtClean="0">
              <a:solidFill>
                <a:schemeClr val="accent2">
                  <a:lumMod val="20000"/>
                  <a:lumOff val="80000"/>
                </a:schemeClr>
              </a:solidFill>
              <a:latin typeface="Constantia" pitchFamily="18" charset="0"/>
            </a:rPr>
            <a:t>) которого лечат  оперативно </a:t>
          </a:r>
          <a:endParaRPr lang="ru-RU" sz="1600" b="1" i="1" kern="1200" dirty="0">
            <a:solidFill>
              <a:schemeClr val="accent2">
                <a:lumMod val="20000"/>
                <a:lumOff val="80000"/>
              </a:schemeClr>
            </a:solidFill>
            <a:latin typeface="Constantia" pitchFamily="18" charset="0"/>
          </a:endParaRPr>
        </a:p>
      </dsp:txBody>
      <dsp:txXfrm>
        <a:off x="6966050" y="3210357"/>
        <a:ext cx="2197676" cy="21529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72BE23-AD2F-4B9A-BEEA-7C65ECFF32A7}">
      <dsp:nvSpPr>
        <dsp:cNvPr id="0" name=""/>
        <dsp:cNvSpPr/>
      </dsp:nvSpPr>
      <dsp:spPr>
        <a:xfrm>
          <a:off x="3109489" y="183189"/>
          <a:ext cx="3790132" cy="3790132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latin typeface="Constantia" pitchFamily="18" charset="0"/>
            </a:rPr>
            <a:t>В отличие от идиопатической гиперплазии надпочечников у пациентов с </a:t>
          </a:r>
          <a:r>
            <a:rPr lang="ru-RU" sz="2000" b="1" i="1" kern="1200" dirty="0" err="1" smtClean="0">
              <a:latin typeface="Constantia" pitchFamily="18" charset="0"/>
            </a:rPr>
            <a:t>альдостеромоном</a:t>
          </a:r>
          <a:r>
            <a:rPr lang="ru-RU" sz="2000" b="1" i="1" kern="1200" dirty="0" smtClean="0">
              <a:latin typeface="Constantia" pitchFamily="18" charset="0"/>
            </a:rPr>
            <a:t>, </a:t>
          </a:r>
          <a:r>
            <a:rPr lang="ru-RU" sz="2000" b="1" i="1" kern="1200" dirty="0" err="1" smtClean="0">
              <a:latin typeface="Constantia" pitchFamily="18" charset="0"/>
            </a:rPr>
            <a:t>гипокалиемия</a:t>
          </a:r>
          <a:r>
            <a:rPr lang="ru-RU" sz="2000" b="1" i="1" kern="1200" dirty="0" smtClean="0">
              <a:latin typeface="Constantia" pitchFamily="18" charset="0"/>
            </a:rPr>
            <a:t> является более тяжелой.</a:t>
          </a:r>
          <a:endParaRPr lang="ru-RU" sz="2000" b="1" i="1" kern="1200" dirty="0">
            <a:latin typeface="Constantia" pitchFamily="18" charset="0"/>
          </a:endParaRPr>
        </a:p>
      </dsp:txBody>
      <dsp:txXfrm>
        <a:off x="3614840" y="846462"/>
        <a:ext cx="2779430" cy="1705559"/>
      </dsp:txXfrm>
    </dsp:sp>
    <dsp:sp modelId="{9D422A77-AC2A-4180-AD8F-62AC2AE0E831}">
      <dsp:nvSpPr>
        <dsp:cNvPr id="0" name=""/>
        <dsp:cNvSpPr/>
      </dsp:nvSpPr>
      <dsp:spPr>
        <a:xfrm>
          <a:off x="4706815" y="2708933"/>
          <a:ext cx="3790132" cy="3790132"/>
        </a:xfrm>
        <a:prstGeom prst="ellipse">
          <a:avLst/>
        </a:prstGeom>
        <a:solidFill>
          <a:schemeClr val="accent3">
            <a:alpha val="50000"/>
            <a:hueOff val="1355300"/>
            <a:satOff val="50000"/>
            <a:lumOff val="-7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Constantia" pitchFamily="18" charset="0"/>
            </a:rPr>
            <a:t>Высокий уровень альдостерона в плазме и моче.</a:t>
          </a:r>
          <a:endParaRPr lang="ru-RU" sz="2400" b="1" i="1" kern="1200" dirty="0">
            <a:latin typeface="Constantia" pitchFamily="18" charset="0"/>
          </a:endParaRPr>
        </a:p>
      </dsp:txBody>
      <dsp:txXfrm>
        <a:off x="5865964" y="3688051"/>
        <a:ext cx="2274079" cy="2084572"/>
      </dsp:txXfrm>
    </dsp:sp>
    <dsp:sp modelId="{CA6BEC25-2C93-413C-B74B-B4119BFE7732}">
      <dsp:nvSpPr>
        <dsp:cNvPr id="0" name=""/>
        <dsp:cNvSpPr/>
      </dsp:nvSpPr>
      <dsp:spPr>
        <a:xfrm>
          <a:off x="1656189" y="2708933"/>
          <a:ext cx="3790132" cy="3790132"/>
        </a:xfrm>
        <a:prstGeom prst="ellipse">
          <a:avLst/>
        </a:prstGeom>
        <a:solidFill>
          <a:schemeClr val="accent3">
            <a:alpha val="50000"/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Constantia" pitchFamily="18" charset="0"/>
            </a:rPr>
            <a:t>Альдостерон обычно наблюдается у молодых людей.(&lt;50 лет)</a:t>
          </a:r>
          <a:endParaRPr lang="ru-RU" sz="2400" b="1" i="1" kern="1200" dirty="0">
            <a:latin typeface="Constantia" pitchFamily="18" charset="0"/>
          </a:endParaRPr>
        </a:p>
      </dsp:txBody>
      <dsp:txXfrm>
        <a:off x="2013093" y="3688051"/>
        <a:ext cx="2274079" cy="20845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910BD6-36D0-46AE-BD33-432462A10754}">
      <dsp:nvSpPr>
        <dsp:cNvPr id="0" name=""/>
        <dsp:cNvSpPr/>
      </dsp:nvSpPr>
      <dsp:spPr>
        <a:xfrm>
          <a:off x="288011" y="0"/>
          <a:ext cx="9634059" cy="538688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F8EB91-3EA9-4849-BAAC-CA2E070AC72B}">
      <dsp:nvSpPr>
        <dsp:cNvPr id="0" name=""/>
        <dsp:cNvSpPr/>
      </dsp:nvSpPr>
      <dsp:spPr>
        <a:xfrm>
          <a:off x="1405257" y="4062656"/>
          <a:ext cx="221583" cy="2215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DCBD6-D9B3-46B0-B948-210469C03611}">
      <dsp:nvSpPr>
        <dsp:cNvPr id="0" name=""/>
        <dsp:cNvSpPr/>
      </dsp:nvSpPr>
      <dsp:spPr>
        <a:xfrm>
          <a:off x="1756061" y="3591476"/>
          <a:ext cx="2013190" cy="1982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412" tIns="0" rIns="0" bIns="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Хирургическое </a:t>
          </a:r>
          <a:r>
            <a:rPr lang="ru-RU" sz="1600" b="1" kern="1200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удаление альдостерон секретируемых аденом , </a:t>
          </a:r>
          <a:r>
            <a:rPr lang="ru-RU" sz="1600" b="1" kern="1200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приводит к </a:t>
          </a:r>
          <a:r>
            <a:rPr lang="ru-RU" sz="1600" b="1" kern="1200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100%  лечению </a:t>
          </a:r>
          <a:r>
            <a:rPr lang="ru-RU" sz="1600" b="1" kern="1200" dirty="0" err="1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гипокалиемии</a:t>
          </a:r>
          <a:r>
            <a:rPr lang="ru-RU" sz="1600" b="1" kern="1200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 </a:t>
          </a:r>
          <a:r>
            <a:rPr lang="ru-RU" sz="1600" b="1" kern="1200" dirty="0" smtClean="0">
              <a:solidFill>
                <a:schemeClr val="accent6">
                  <a:lumMod val="50000"/>
                </a:schemeClr>
              </a:solidFill>
              <a:latin typeface="Constantia" pitchFamily="18" charset="0"/>
            </a:rPr>
            <a:t>и 90% гипертонии.</a:t>
          </a:r>
          <a:endParaRPr lang="ru-RU" sz="1600" b="1" kern="1200" dirty="0">
            <a:solidFill>
              <a:schemeClr val="accent6">
                <a:lumMod val="50000"/>
              </a:schemeClr>
            </a:solidFill>
            <a:latin typeface="Constantia" pitchFamily="18" charset="0"/>
          </a:endParaRPr>
        </a:p>
      </dsp:txBody>
      <dsp:txXfrm>
        <a:off x="1756061" y="3591476"/>
        <a:ext cx="2013190" cy="1982847"/>
      </dsp:txXfrm>
    </dsp:sp>
    <dsp:sp modelId="{FE9A84D2-7AEB-4E73-AD13-7FFE9AE15EA5}">
      <dsp:nvSpPr>
        <dsp:cNvPr id="0" name=""/>
        <dsp:cNvSpPr/>
      </dsp:nvSpPr>
      <dsp:spPr>
        <a:xfrm>
          <a:off x="2753312" y="2873197"/>
          <a:ext cx="346826" cy="346826"/>
        </a:xfrm>
        <a:prstGeom prst="ellipse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D12CC-068C-4EC8-AFAD-35BA584F930B}">
      <dsp:nvSpPr>
        <dsp:cNvPr id="0" name=""/>
        <dsp:cNvSpPr/>
      </dsp:nvSpPr>
      <dsp:spPr>
        <a:xfrm>
          <a:off x="3831496" y="2900933"/>
          <a:ext cx="1569107" cy="22836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76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BC82A9"/>
              </a:solidFill>
              <a:latin typeface="Constantia" pitchFamily="18" charset="0"/>
            </a:rPr>
            <a:t>У 60-70% пациентов наблюдается постоянное улучшение артериальной гипертонии.</a:t>
          </a:r>
          <a:endParaRPr lang="ru-RU" sz="1800" b="1" kern="1200" dirty="0">
            <a:solidFill>
              <a:srgbClr val="BC82A9"/>
            </a:solidFill>
            <a:latin typeface="Constantia" pitchFamily="18" charset="0"/>
          </a:endParaRPr>
        </a:p>
      </dsp:txBody>
      <dsp:txXfrm>
        <a:off x="3831496" y="2900933"/>
        <a:ext cx="1569107" cy="2283645"/>
      </dsp:txXfrm>
    </dsp:sp>
    <dsp:sp modelId="{EB1B8111-5026-4668-B75C-A1E1CFF1C259}">
      <dsp:nvSpPr>
        <dsp:cNvPr id="0" name=""/>
        <dsp:cNvSpPr/>
      </dsp:nvSpPr>
      <dsp:spPr>
        <a:xfrm>
          <a:off x="4339257" y="2080228"/>
          <a:ext cx="462434" cy="462434"/>
        </a:xfrm>
        <a:prstGeom prst="ellips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BAC19E-87A5-4431-ABDC-F721CA691F14}">
      <dsp:nvSpPr>
        <dsp:cNvPr id="0" name=""/>
        <dsp:cNvSpPr/>
      </dsp:nvSpPr>
      <dsp:spPr>
        <a:xfrm>
          <a:off x="5400609" y="2343815"/>
          <a:ext cx="2029059" cy="34488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5035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B0F0"/>
              </a:solidFill>
              <a:latin typeface="Constantia" pitchFamily="18" charset="0"/>
            </a:rPr>
            <a:t>До операции назначают </a:t>
          </a:r>
          <a:r>
            <a:rPr lang="ru-RU" sz="1800" b="1" kern="1200" dirty="0" err="1" smtClean="0">
              <a:solidFill>
                <a:srgbClr val="00B0F0"/>
              </a:solidFill>
              <a:latin typeface="Constantia" pitchFamily="18" charset="0"/>
            </a:rPr>
            <a:t>спиронолактон</a:t>
          </a:r>
          <a:r>
            <a:rPr lang="ru-RU" sz="1800" b="1" kern="1200" dirty="0" smtClean="0">
              <a:solidFill>
                <a:srgbClr val="00B0F0"/>
              </a:solidFill>
              <a:latin typeface="Constantia" pitchFamily="18" charset="0"/>
            </a:rPr>
            <a:t> И  для </a:t>
          </a:r>
          <a:r>
            <a:rPr lang="ru-RU" sz="1800" b="1" kern="1200" dirty="0" smtClean="0">
              <a:solidFill>
                <a:srgbClr val="00B0F0"/>
              </a:solidFill>
              <a:latin typeface="Constantia" pitchFamily="18" charset="0"/>
            </a:rPr>
            <a:t>коррекции дефицита К и алкалоза перед </a:t>
          </a:r>
          <a:r>
            <a:rPr lang="ru-RU" sz="1800" b="1" kern="1200" dirty="0" smtClean="0">
              <a:solidFill>
                <a:srgbClr val="00B0F0"/>
              </a:solidFill>
              <a:latin typeface="Constantia" pitchFamily="18" charset="0"/>
            </a:rPr>
            <a:t>наркозом назначают К  </a:t>
          </a:r>
          <a:endParaRPr lang="ru-RU" sz="1800" b="1" kern="1200" dirty="0">
            <a:solidFill>
              <a:srgbClr val="00B0F0"/>
            </a:solidFill>
            <a:latin typeface="Constantia" pitchFamily="18" charset="0"/>
          </a:endParaRPr>
        </a:p>
      </dsp:txBody>
      <dsp:txXfrm>
        <a:off x="5400609" y="2343815"/>
        <a:ext cx="2029059" cy="3448867"/>
      </dsp:txXfrm>
    </dsp:sp>
    <dsp:sp modelId="{E38B2A46-1277-4C0A-90E0-C666A17A416B}">
      <dsp:nvSpPr>
        <dsp:cNvPr id="0" name=""/>
        <dsp:cNvSpPr/>
      </dsp:nvSpPr>
      <dsp:spPr>
        <a:xfrm>
          <a:off x="6173362" y="1392322"/>
          <a:ext cx="597311" cy="597311"/>
        </a:xfrm>
        <a:prstGeom prst="ellipse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6B6145-4040-4315-ADAD-5DF1E239DAC4}">
      <dsp:nvSpPr>
        <dsp:cNvPr id="0" name=""/>
        <dsp:cNvSpPr/>
      </dsp:nvSpPr>
      <dsp:spPr>
        <a:xfrm>
          <a:off x="7272810" y="2132831"/>
          <a:ext cx="2306952" cy="29797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503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Плохой ответ на операцию связан с возрастом </a:t>
          </a:r>
          <a:r>
            <a:rPr lang="ru-RU" sz="1800" b="1" kern="1200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старше 50 </a:t>
          </a:r>
          <a:r>
            <a:rPr lang="ru-RU" sz="1800" b="1" kern="1200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лет , </a:t>
          </a:r>
          <a:r>
            <a:rPr lang="ru-RU" sz="1800" b="1" kern="1200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с мужским </a:t>
          </a:r>
          <a:r>
            <a:rPr lang="ru-RU" sz="1800" b="1" kern="1200" dirty="0" smtClean="0">
              <a:solidFill>
                <a:schemeClr val="accent1">
                  <a:lumMod val="60000"/>
                  <a:lumOff val="40000"/>
                </a:schemeClr>
              </a:solidFill>
              <a:latin typeface="Constantia" pitchFamily="18" charset="0"/>
            </a:rPr>
            <a:t>полом и  с наличием множества узлов в надпочечниках.</a:t>
          </a:r>
          <a:endParaRPr lang="az-Latn-AZ" sz="1800" b="1" kern="1200" dirty="0">
            <a:solidFill>
              <a:schemeClr val="accent1">
                <a:lumMod val="60000"/>
                <a:lumOff val="40000"/>
              </a:schemeClr>
            </a:solidFill>
            <a:latin typeface="Constantia" pitchFamily="18" charset="0"/>
          </a:endParaRPr>
        </a:p>
      </dsp:txBody>
      <dsp:txXfrm>
        <a:off x="7272810" y="2132831"/>
        <a:ext cx="2306952" cy="2979746"/>
      </dsp:txXfrm>
    </dsp:sp>
    <dsp:sp modelId="{A3EE3991-35E9-40C7-B8D2-BC26C0CEBB1B}">
      <dsp:nvSpPr>
        <dsp:cNvPr id="0" name=""/>
        <dsp:cNvSpPr/>
      </dsp:nvSpPr>
      <dsp:spPr>
        <a:xfrm>
          <a:off x="8018284" y="913028"/>
          <a:ext cx="761090" cy="761090"/>
        </a:xfrm>
        <a:prstGeom prst="ellips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7B158E-8197-4242-9EE8-655AFAAB3F6E}">
      <dsp:nvSpPr>
        <dsp:cNvPr id="0" name=""/>
        <dsp:cNvSpPr/>
      </dsp:nvSpPr>
      <dsp:spPr>
        <a:xfrm>
          <a:off x="8398829" y="1293573"/>
          <a:ext cx="1926811" cy="4431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3286" tIns="0" rIns="0" bIns="0" numCol="1" spcCol="1270" anchor="t" anchorCtr="0">
          <a:noAutofit/>
        </a:bodyPr>
        <a:lstStyle/>
        <a:p>
          <a:pPr lvl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8398829" y="1293573"/>
        <a:ext cx="1926811" cy="443166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563A5-E2CB-48D8-AC58-6254191078E5}">
      <dsp:nvSpPr>
        <dsp:cNvPr id="0" name=""/>
        <dsp:cNvSpPr/>
      </dsp:nvSpPr>
      <dsp:spPr>
        <a:xfrm>
          <a:off x="4680956" y="3217811"/>
          <a:ext cx="4582937" cy="3988597"/>
        </a:xfrm>
        <a:prstGeom prst="gear9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7030A0"/>
              </a:solidFill>
              <a:latin typeface="Constantia" pitchFamily="18" charset="0"/>
            </a:rPr>
            <a:t>Наиболее подходящее лечение </a:t>
          </a:r>
          <a:r>
            <a:rPr lang="ru-RU" sz="1600" b="1" kern="1200" dirty="0" err="1" smtClean="0">
              <a:solidFill>
                <a:srgbClr val="7030A0"/>
              </a:solidFill>
              <a:latin typeface="Constantia" pitchFamily="18" charset="0"/>
            </a:rPr>
            <a:t>солитарных</a:t>
          </a:r>
          <a:r>
            <a:rPr lang="ru-RU" sz="1600" b="1" kern="1200" dirty="0" smtClean="0">
              <a:solidFill>
                <a:srgbClr val="7030A0"/>
              </a:solidFill>
              <a:latin typeface="Constantia" pitchFamily="18" charset="0"/>
            </a:rPr>
            <a:t>, односторонних </a:t>
          </a:r>
          <a:r>
            <a:rPr lang="ru-RU" sz="1600" b="1" kern="1200" dirty="0" smtClean="0">
              <a:solidFill>
                <a:srgbClr val="7030A0"/>
              </a:solidFill>
              <a:latin typeface="Constantia" pitchFamily="18" charset="0"/>
            </a:rPr>
            <a:t>альдостероном  это хирургическая </a:t>
          </a:r>
          <a:r>
            <a:rPr lang="ru-RU" sz="1600" b="1" kern="1200" dirty="0" smtClean="0">
              <a:solidFill>
                <a:srgbClr val="7030A0"/>
              </a:solidFill>
              <a:latin typeface="Constantia" pitchFamily="18" charset="0"/>
            </a:rPr>
            <a:t>операция. Поскольку эти опухоли, как правило, небольшие (~ 1-2 см), </a:t>
          </a:r>
          <a:r>
            <a:rPr lang="ru-RU" sz="1600" b="1" kern="1200" dirty="0" err="1" smtClean="0">
              <a:solidFill>
                <a:srgbClr val="7030A0"/>
              </a:solidFill>
              <a:latin typeface="Constantia" pitchFamily="18" charset="0"/>
            </a:rPr>
            <a:t>Лапароскопическая</a:t>
          </a:r>
          <a:r>
            <a:rPr lang="ru-RU" sz="1600" b="1" kern="1200" dirty="0" smtClean="0">
              <a:solidFill>
                <a:srgbClr val="7030A0"/>
              </a:solidFill>
              <a:latin typeface="Constantia" pitchFamily="18" charset="0"/>
            </a:rPr>
            <a:t> </a:t>
          </a:r>
          <a:r>
            <a:rPr lang="ru-RU" sz="1600" b="1" kern="1200" dirty="0" err="1" smtClean="0">
              <a:solidFill>
                <a:srgbClr val="7030A0"/>
              </a:solidFill>
              <a:latin typeface="Constantia" pitchFamily="18" charset="0"/>
            </a:rPr>
            <a:t>адреналэктомия</a:t>
          </a:r>
          <a:r>
            <a:rPr lang="ru-RU" sz="1600" b="1" kern="1200" dirty="0" smtClean="0">
              <a:solidFill>
                <a:srgbClr val="7030A0"/>
              </a:solidFill>
              <a:latin typeface="Constantia" pitchFamily="18" charset="0"/>
            </a:rPr>
            <a:t> является предпочтительной.</a:t>
          </a:r>
          <a:endParaRPr lang="ru-RU" sz="1600" kern="1200" dirty="0">
            <a:solidFill>
              <a:srgbClr val="7030A0"/>
            </a:solidFill>
            <a:latin typeface="Constantia" pitchFamily="18" charset="0"/>
          </a:endParaRPr>
        </a:p>
      </dsp:txBody>
      <dsp:txXfrm>
        <a:off x="5557910" y="4152121"/>
        <a:ext cx="2829029" cy="2050221"/>
      </dsp:txXfrm>
    </dsp:sp>
    <dsp:sp modelId="{05EC751F-A76D-45CA-AF7A-BB2DBB471764}">
      <dsp:nvSpPr>
        <dsp:cNvPr id="0" name=""/>
        <dsp:cNvSpPr/>
      </dsp:nvSpPr>
      <dsp:spPr>
        <a:xfrm rot="481208">
          <a:off x="527087" y="1495498"/>
          <a:ext cx="5051904" cy="4964581"/>
        </a:xfrm>
        <a:prstGeom prst="gear6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Если есть какие-либо подозрения на гормонально-активную карциному, следует выбрать </a:t>
          </a:r>
          <a:r>
            <a:rPr lang="ru-RU" sz="1400" b="1" kern="1200" dirty="0" err="1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трансабдоминальный</a:t>
          </a: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 подход, так как надпочечники и соседние органы (почки, печень, поджелудочная железа, селезенка или </a:t>
          </a: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ободочная кишка</a:t>
          </a: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) могут нуждаться в резекции </a:t>
          </a: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в виде </a:t>
          </a:r>
          <a:r>
            <a:rPr lang="az-Latn-AZ" sz="1400" b="1" kern="1200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N-</a:t>
          </a: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rPr>
            <a:t> блока.</a:t>
          </a:r>
          <a:endParaRPr lang="ru-RU" sz="1400" kern="1200" dirty="0">
            <a:solidFill>
              <a:schemeClr val="accent5">
                <a:lumMod val="50000"/>
              </a:schemeClr>
            </a:solidFill>
            <a:latin typeface="Constantia" pitchFamily="18" charset="0"/>
          </a:endParaRPr>
        </a:p>
      </dsp:txBody>
      <dsp:txXfrm>
        <a:off x="1789629" y="2752900"/>
        <a:ext cx="2526820" cy="2449777"/>
      </dsp:txXfrm>
    </dsp:sp>
    <dsp:sp modelId="{DBECA446-6DE6-49E0-B0C9-18DB8B98DE99}">
      <dsp:nvSpPr>
        <dsp:cNvPr id="0" name=""/>
        <dsp:cNvSpPr/>
      </dsp:nvSpPr>
      <dsp:spPr>
        <a:xfrm rot="20548941">
          <a:off x="3922143" y="61770"/>
          <a:ext cx="4250852" cy="3729319"/>
        </a:xfrm>
        <a:prstGeom prst="gear6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        </a:t>
          </a:r>
          <a:r>
            <a:rPr lang="ru-RU" sz="16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Двусторонняя </a:t>
          </a:r>
          <a:r>
            <a:rPr lang="ru-RU" sz="1600" b="1" kern="1200" dirty="0" err="1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адреналэктомия</a:t>
          </a:r>
          <a:r>
            <a:rPr lang="ru-RU" sz="16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 не рекомендуется при аденомах, поскольку устранить возникающую </a:t>
          </a:r>
          <a:r>
            <a:rPr lang="ru-RU" sz="16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надпочечную </a:t>
          </a:r>
          <a:r>
            <a:rPr lang="ru-RU" sz="16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Constantia" pitchFamily="18" charset="0"/>
            </a:rPr>
            <a:t>недостаточность сложнее, чем лечение гипертонии.</a:t>
          </a:r>
          <a:endParaRPr lang="ru-RU" sz="1600" b="1" kern="1200" dirty="0">
            <a:solidFill>
              <a:schemeClr val="accent6">
                <a:lumMod val="20000"/>
                <a:lumOff val="80000"/>
              </a:schemeClr>
            </a:solidFill>
            <a:latin typeface="Constantia" pitchFamily="18" charset="0"/>
          </a:endParaRPr>
        </a:p>
      </dsp:txBody>
      <dsp:txXfrm rot="900000">
        <a:off x="4885413" y="848785"/>
        <a:ext cx="2324312" cy="2155288"/>
      </dsp:txXfrm>
    </dsp:sp>
    <dsp:sp modelId="{2BCF6912-CDC4-4B1F-AF24-D6F22C2514C1}">
      <dsp:nvSpPr>
        <dsp:cNvPr id="0" name=""/>
        <dsp:cNvSpPr/>
      </dsp:nvSpPr>
      <dsp:spPr>
        <a:xfrm>
          <a:off x="4969219" y="2693807"/>
          <a:ext cx="4778909" cy="4778909"/>
        </a:xfrm>
        <a:prstGeom prst="circularArrow">
          <a:avLst>
            <a:gd name="adj1" fmla="val 4687"/>
            <a:gd name="adj2" fmla="val 299029"/>
            <a:gd name="adj3" fmla="val 2556051"/>
            <a:gd name="adj4" fmla="val 15777884"/>
            <a:gd name="adj5" fmla="val 546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5D883-680E-45BA-9895-5608C7655095}">
      <dsp:nvSpPr>
        <dsp:cNvPr id="0" name=""/>
        <dsp:cNvSpPr/>
      </dsp:nvSpPr>
      <dsp:spPr>
        <a:xfrm>
          <a:off x="504046" y="1512153"/>
          <a:ext cx="4472128" cy="347217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CF5969-D8F0-455F-A573-B8417D225374}">
      <dsp:nvSpPr>
        <dsp:cNvPr id="0" name=""/>
        <dsp:cNvSpPr/>
      </dsp:nvSpPr>
      <dsp:spPr>
        <a:xfrm>
          <a:off x="3655113" y="79338"/>
          <a:ext cx="3743705" cy="395406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0.4253</cdr:x>
      <cdr:y>0.36351</cdr:y>
    </cdr:from>
    <cdr:to>
      <cdr:x>0.57469</cdr:x>
      <cdr:y>0.54068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65049" y="1822977"/>
          <a:ext cx="1462989" cy="88849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az-Latn-AZ" sz="4000" b="1" i="1" dirty="0" smtClean="0"/>
            <a:t>60%</a:t>
          </a:r>
          <a:endParaRPr lang="ru-RU" sz="4000" b="1" i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0745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61264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F34C97-C7E7-4666-A558-EB142FFD877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794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44375" y="800425"/>
            <a:ext cx="8908826" cy="2196527"/>
          </a:xfrm>
        </p:spPr>
        <p:txBody>
          <a:bodyPr/>
          <a:lstStyle/>
          <a:p>
            <a:r>
              <a:rPr lang="ru-RU" sz="6600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sz="6600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783632" y="3645024"/>
            <a:ext cx="7200800" cy="172819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b="1" dirty="0" err="1"/>
              <a:t>Хатира</a:t>
            </a:r>
            <a:r>
              <a:rPr lang="ru-RU" altLang="en-US" sz="2400" b="1" dirty="0"/>
              <a:t> </a:t>
            </a:r>
            <a:r>
              <a:rPr lang="ru-RU" altLang="en-US" sz="2400" b="1" dirty="0" err="1"/>
              <a:t>Ширинова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ru-RU" altLang="en-US" sz="2400" dirty="0"/>
              <a:t>АМУ, Кафедра </a:t>
            </a:r>
            <a:r>
              <a:rPr lang="en-US" altLang="en-US" sz="2400" dirty="0"/>
              <a:t>I </a:t>
            </a:r>
            <a:r>
              <a:rPr lang="ru-RU" altLang="en-US" sz="2400" dirty="0"/>
              <a:t>Хирургических заболеваний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192344" y="0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>
            <a:normAutofit fontScale="90000"/>
          </a:bodyPr>
          <a:lstStyle/>
          <a:p>
            <a:r>
              <a:rPr lang="ru-RU" altLang="en-US" sz="60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altLang="en-US" sz="6000" dirty="0" smtClean="0">
                <a:solidFill>
                  <a:schemeClr val="accent1">
                    <a:lumMod val="50000"/>
                  </a:schemeClr>
                </a:solidFill>
              </a:rPr>
              <a:t>пределение</a:t>
            </a:r>
            <a:endParaRPr lang="az-Latn-AZ" altLang="en-US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7446308"/>
              </p:ext>
            </p:extLst>
          </p:nvPr>
        </p:nvGraphicFramePr>
        <p:xfrm>
          <a:off x="695400" y="1196752"/>
          <a:ext cx="10873208" cy="5185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0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344" y="872716"/>
            <a:ext cx="11809312" cy="781727"/>
          </a:xfrm>
        </p:spPr>
        <p:txBody>
          <a:bodyPr/>
          <a:lstStyle/>
          <a:p>
            <a:r>
              <a:rPr lang="ru-RU" sz="2400" i="1" dirty="0">
                <a:latin typeface="Constantia" pitchFamily="18" charset="0"/>
              </a:rPr>
              <a:t>Первичный </a:t>
            </a:r>
            <a:r>
              <a:rPr lang="ru-RU" sz="2400" i="1" dirty="0" err="1">
                <a:latin typeface="Constantia" pitchFamily="18" charset="0"/>
              </a:rPr>
              <a:t>гиперальдостеронизм</a:t>
            </a:r>
            <a:r>
              <a:rPr lang="ru-RU" sz="2400" i="1" dirty="0">
                <a:latin typeface="Constantia" pitchFamily="18" charset="0"/>
              </a:rPr>
              <a:t> встречается у женщин </a:t>
            </a:r>
            <a:r>
              <a:rPr lang="ru-RU" sz="2400" i="1" dirty="0" smtClean="0">
                <a:latin typeface="Constantia" pitchFamily="18" charset="0"/>
              </a:rPr>
              <a:t>в два раза </a:t>
            </a:r>
            <a:r>
              <a:rPr lang="ru-RU" sz="2400" i="1" dirty="0">
                <a:latin typeface="Constantia" pitchFamily="18" charset="0"/>
              </a:rPr>
              <a:t>чаще, чем у мужчин. Обычно встречается в возрасте от 30 до 50 лет.</a:t>
            </a:r>
            <a:endParaRPr lang="az-Latn-AZ" sz="2400" i="1" dirty="0">
              <a:latin typeface="Constantia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5338631"/>
              </p:ext>
            </p:extLst>
          </p:nvPr>
        </p:nvGraphicFramePr>
        <p:xfrm>
          <a:off x="1415480" y="1634463"/>
          <a:ext cx="9793088" cy="5014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719736" y="2446904"/>
            <a:ext cx="93610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sz="3200" b="1" i="1" dirty="0">
                <a:latin typeface="Constantia" pitchFamily="18" charset="0"/>
              </a:rPr>
              <a:t>10%</a:t>
            </a:r>
            <a:endParaRPr lang="ru-RU" sz="3200" b="1" i="1" dirty="0">
              <a:latin typeface="Constant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51584" y="3154465"/>
            <a:ext cx="1224136" cy="698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sz="4000" b="1" i="1" dirty="0">
                <a:latin typeface="Constantia" pitchFamily="18" charset="0"/>
              </a:rPr>
              <a:t>30%</a:t>
            </a:r>
            <a:endParaRPr lang="ru-RU" sz="4000" b="1" i="1" dirty="0">
              <a:latin typeface="Constantia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3495122062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27464"/>
            <a:ext cx="7772400" cy="1124744"/>
          </a:xfrm>
        </p:spPr>
        <p:txBody>
          <a:bodyPr/>
          <a:lstStyle/>
          <a:p>
            <a:r>
              <a:rPr lang="ru-RU" sz="6000" dirty="0">
                <a:solidFill>
                  <a:schemeClr val="accent1">
                    <a:lumMod val="50000"/>
                  </a:schemeClr>
                </a:solidFill>
              </a:rPr>
              <a:t>Клиника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3128446"/>
              </p:ext>
            </p:extLst>
          </p:nvPr>
        </p:nvGraphicFramePr>
        <p:xfrm>
          <a:off x="479376" y="908720"/>
          <a:ext cx="11305256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64352" y="0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3132374555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623392" y="1628800"/>
            <a:ext cx="11197244" cy="2088232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28608"/>
            <a:ext cx="4937720" cy="980728"/>
          </a:xfrm>
        </p:spPr>
        <p:txBody>
          <a:bodyPr/>
          <a:lstStyle/>
          <a:p>
            <a:pPr algn="r"/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</a:rPr>
              <a:t>Диагностика</a:t>
            </a:r>
            <a:endParaRPr lang="ru-RU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1424" y="1628800"/>
            <a:ext cx="10729192" cy="496855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Clr>
                <a:schemeClr val="accent1">
                  <a:lumMod val="50000"/>
                </a:schemeClr>
              </a:buClr>
            </a:pP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К</a:t>
            </a: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аждый пациент </a:t>
            </a:r>
            <a:r>
              <a:rPr lang="ru-RU" sz="3500" b="1" i="1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с </a:t>
            </a: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гипертензией </a:t>
            </a:r>
            <a:r>
              <a:rPr lang="ru-RU" sz="3500" b="1" i="1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и </a:t>
            </a:r>
            <a:r>
              <a:rPr lang="ru-RU" sz="3500" b="1" i="1" dirty="0" err="1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гипокалиемией</a:t>
            </a: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sz="3200" b="1" i="1" dirty="0">
                <a:solidFill>
                  <a:srgbClr val="002060"/>
                </a:solidFill>
              </a:rPr>
              <a:t>должен </a:t>
            </a:r>
            <a:r>
              <a:rPr lang="ru-RU" sz="3200" b="1" i="1" dirty="0" smtClean="0">
                <a:solidFill>
                  <a:srgbClr val="002060"/>
                </a:solidFill>
              </a:rPr>
              <a:t>обследоваться на </a:t>
            </a: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первичный </a:t>
            </a:r>
            <a:r>
              <a:rPr lang="ru-RU" sz="3500" b="1" i="1" dirty="0" err="1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гиперальдостеронизм</a:t>
            </a: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, </a:t>
            </a:r>
            <a:r>
              <a:rPr lang="ru-RU" sz="3500" b="1" i="1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даже если он </a:t>
            </a: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принимает диуретики.</a:t>
            </a:r>
            <a:endParaRPr lang="az-Latn-AZ" sz="3500" b="1" i="1" dirty="0">
              <a:solidFill>
                <a:schemeClr val="bg1"/>
              </a:solidFill>
              <a:latin typeface="Constantia" pitchFamily="18" charset="0"/>
            </a:endParaRPr>
          </a:p>
          <a:p>
            <a:r>
              <a:rPr lang="ru-RU" sz="39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Кроме того</a:t>
            </a:r>
            <a:r>
              <a:rPr lang="az-Latn-AZ" sz="39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 </a:t>
            </a:r>
            <a:endParaRPr lang="az-Latn-AZ" sz="3900" dirty="0">
              <a:solidFill>
                <a:schemeClr val="accent1">
                  <a:lumMod val="50000"/>
                </a:schemeClr>
              </a:solidFill>
              <a:latin typeface="Constantia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Те, у кого </a:t>
            </a:r>
            <a:r>
              <a:rPr lang="ru-RU" sz="30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тяжелая </a:t>
            </a: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гипертензия</a:t>
            </a:r>
            <a:r>
              <a:rPr lang="az-Latn-AZ" sz="30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 </a:t>
            </a:r>
            <a:endParaRPr lang="az-Latn-AZ" sz="3000" dirty="0">
              <a:solidFill>
                <a:schemeClr val="accent1">
                  <a:lumMod val="50000"/>
                </a:schemeClr>
              </a:solidFill>
              <a:latin typeface="Constantia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Люди с </a:t>
            </a:r>
            <a:r>
              <a:rPr lang="ru-RU" sz="30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устойчивой гипертонией, </a:t>
            </a: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несмотря на </a:t>
            </a:r>
            <a:r>
              <a:rPr lang="ru-RU" sz="30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лечение</a:t>
            </a:r>
          </a:p>
          <a:p>
            <a:pPr lvl="2">
              <a:buFont typeface="Wingdings" pitchFamily="2" charset="2"/>
              <a:buChar char="Ø"/>
            </a:pP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Гипертония </a:t>
            </a: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начавшийся в </a:t>
            </a: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раннем </a:t>
            </a:r>
            <a:r>
              <a:rPr lang="ru-RU" sz="30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возрасте</a:t>
            </a:r>
          </a:p>
          <a:p>
            <a:pPr marL="685800" lvl="2" indent="0">
              <a:buNone/>
            </a:pPr>
            <a:r>
              <a:rPr lang="ru-RU" sz="39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должны </a:t>
            </a:r>
            <a:r>
              <a:rPr lang="ru-RU" sz="39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обследоваться.</a:t>
            </a:r>
            <a:endParaRPr lang="az-Latn-AZ" dirty="0" smtClean="0"/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0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255545303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9472" y="7142"/>
            <a:ext cx="5544616" cy="986408"/>
          </a:xfrm>
        </p:spPr>
        <p:txBody>
          <a:bodyPr/>
          <a:lstStyle/>
          <a:p>
            <a:pPr algn="r"/>
            <a:r>
              <a:rPr lang="ru-RU" sz="6000" dirty="0">
                <a:solidFill>
                  <a:schemeClr val="accent1">
                    <a:lumMod val="50000"/>
                  </a:schemeClr>
                </a:solidFill>
              </a:rPr>
              <a:t>Диагностика</a:t>
            </a:r>
            <a:endParaRPr lang="ru-RU" sz="6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6701309"/>
              </p:ext>
            </p:extLst>
          </p:nvPr>
        </p:nvGraphicFramePr>
        <p:xfrm>
          <a:off x="695400" y="836712"/>
          <a:ext cx="1065718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3756720295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Прямая со стрелкой 53"/>
          <p:cNvCxnSpPr/>
          <p:nvPr/>
        </p:nvCxnSpPr>
        <p:spPr>
          <a:xfrm>
            <a:off x="9611008" y="3850687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6312024" y="2126055"/>
            <a:ext cx="1308092" cy="4994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608168" y="2105135"/>
            <a:ext cx="2002840" cy="7117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6" idx="2"/>
          </p:cNvCxnSpPr>
          <p:nvPr/>
        </p:nvCxnSpPr>
        <p:spPr>
          <a:xfrm flipH="1">
            <a:off x="2639892" y="2461032"/>
            <a:ext cx="5296" cy="3919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2639892" y="99846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312024" y="4050199"/>
            <a:ext cx="0" cy="8817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4583832" y="2682047"/>
            <a:ext cx="3672408" cy="13681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Прекратить диуретики </a:t>
            </a:r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и восстановить потери K. После 2 недель соленой диеты </a:t>
            </a:r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определяем уровень К </a:t>
            </a:r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в сыворотке крови.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279576" y="8620"/>
            <a:ext cx="6984776" cy="1404156"/>
          </a:xfrm>
        </p:spPr>
        <p:txBody>
          <a:bodyPr/>
          <a:lstStyle/>
          <a:p>
            <a:pPr algn="r"/>
            <a:r>
              <a:rPr lang="ru-RU" sz="6000" i="1" dirty="0">
                <a:solidFill>
                  <a:schemeClr val="accent1">
                    <a:lumMod val="50000"/>
                  </a:schemeClr>
                </a:solidFill>
              </a:rPr>
              <a:t>Диагностический алгоритм</a:t>
            </a:r>
            <a:endParaRPr lang="ru-RU" sz="6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24097" y="798733"/>
            <a:ext cx="2884361" cy="614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Клиника </a:t>
            </a:r>
            <a:r>
              <a:rPr lang="ru-RU" sz="2000" b="1" i="1" dirty="0" err="1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альдестерона</a:t>
            </a:r>
            <a:endParaRPr lang="ru-RU" sz="2000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9024" y="1574531"/>
            <a:ext cx="2952328" cy="8865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Прекращаем </a:t>
            </a:r>
            <a:r>
              <a:rPr lang="ru-RU" b="1" i="1" dirty="0" err="1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спиронолактон</a:t>
            </a:r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и ингибиторы </a:t>
            </a:r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АПФ</a:t>
            </a:r>
            <a:endParaRPr lang="ru-RU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96000" y="1592796"/>
            <a:ext cx="3744416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Мочегонно-зависимая </a:t>
            </a:r>
            <a:r>
              <a:rPr lang="ru-RU" b="1" i="1" dirty="0" err="1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гипокалиемия</a:t>
            </a:r>
            <a:endParaRPr lang="ru-RU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68308" y="2914583"/>
            <a:ext cx="1512168" cy="9361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Продолжайте </a:t>
            </a:r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диуретики</a:t>
            </a:r>
            <a:endParaRPr lang="ru-RU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23768" y="2851228"/>
            <a:ext cx="2232248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Спонтанная </a:t>
            </a:r>
            <a:r>
              <a:rPr lang="ru-RU" b="1" i="1" dirty="0" err="1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гипокалиемия</a:t>
            </a:r>
            <a:endParaRPr lang="ru-RU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95776" y="3931349"/>
            <a:ext cx="2160240" cy="20201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К в суточной моче </a:t>
            </a:r>
            <a:r>
              <a:rPr lang="ru-RU" sz="16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и стоя </a:t>
            </a:r>
            <a:r>
              <a:rPr lang="en-US" sz="16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PRA </a:t>
            </a:r>
            <a:r>
              <a:rPr lang="ru-RU" sz="16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и </a:t>
            </a:r>
            <a:r>
              <a:rPr lang="en-US" sz="16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PAK</a:t>
            </a:r>
            <a:endParaRPr lang="ru-RU" sz="1600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868308" y="4425663"/>
            <a:ext cx="1620180" cy="12983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стоя </a:t>
            </a:r>
            <a:r>
              <a:rPr lang="en-US" sz="16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PRA 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и </a:t>
            </a:r>
            <a:r>
              <a:rPr lang="en-US" sz="16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PAK</a:t>
            </a:r>
            <a:endParaRPr lang="ru-RU" sz="1600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95800" y="4931941"/>
            <a:ext cx="4248472" cy="7920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Если K в норме, вероятность I-</a:t>
            </a:r>
            <a:r>
              <a:rPr lang="ru-RU" sz="2000" b="1" i="1" dirty="0" err="1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альдостеронизма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низкая.</a:t>
            </a: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2639172" y="3499300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4108458" y="1822616"/>
            <a:ext cx="1987542" cy="394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638452" y="5577792"/>
            <a:ext cx="0" cy="7474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9628152" y="5327985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11007" y="0"/>
            <a:ext cx="2464501" cy="998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11007" y="152401"/>
            <a:ext cx="2616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0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 стрелкой 9"/>
          <p:cNvCxnSpPr/>
          <p:nvPr/>
        </p:nvCxnSpPr>
        <p:spPr>
          <a:xfrm>
            <a:off x="5987988" y="5265204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951984" y="4077072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999656" y="332656"/>
            <a:ext cx="5976664" cy="165618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Результат (+), если хотя бы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есть 2 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из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следующих</a:t>
            </a:r>
            <a:endParaRPr lang="az-Latn-AZ" sz="2000" b="1" i="1" dirty="0" smtClean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Спонтанная </a:t>
            </a:r>
            <a:r>
              <a:rPr lang="ru-RU" sz="2000" b="1" i="1" dirty="0" err="1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гипокалиемия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и </a:t>
            </a:r>
            <a:r>
              <a:rPr lang="ru-RU" sz="2000" b="1" i="1" dirty="0" err="1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калиурез</a:t>
            </a:r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, </a:t>
            </a:r>
          </a:p>
          <a:p>
            <a:pPr algn="ctr">
              <a:buClr>
                <a:schemeClr val="accent2">
                  <a:lumMod val="75000"/>
                </a:schemeClr>
              </a:buClr>
              <a:buFont typeface="Wingdings" pitchFamily="2" charset="2"/>
              <a:buChar char="Ø"/>
            </a:pPr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PRA</a:t>
            </a:r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  <a:cs typeface="Courier New"/>
              </a:rPr>
              <a:t>&lt;3 </a:t>
            </a:r>
            <a:r>
              <a:rPr lang="az-Latn-AZ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  <a:cs typeface="Courier New"/>
              </a:rPr>
              <a:t>nq/ml/saat</a:t>
            </a:r>
            <a:r>
              <a:rPr lang="az-Latn-AZ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, </a:t>
            </a:r>
          </a:p>
          <a:p>
            <a:pPr algn="ctr">
              <a:buClr>
                <a:schemeClr val="accent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соотношение </a:t>
            </a:r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PAK-PRA </a:t>
            </a:r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  <a:cs typeface="Courier New"/>
              </a:rPr>
              <a:t>&gt;</a:t>
            </a:r>
            <a:r>
              <a:rPr lang="az-Latn-AZ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  <a:cs typeface="Courier New"/>
              </a:rPr>
              <a:t>20</a:t>
            </a:r>
            <a:endParaRPr lang="ru-RU" sz="2000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79576" y="2240868"/>
            <a:ext cx="7344816" cy="237626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  <a:p>
            <a:r>
              <a:rPr lang="az-Latn-AZ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    KCl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поддержка</a:t>
            </a:r>
          </a:p>
          <a:p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После 5-дневной диеты с высоким содержанием натрия </a:t>
            </a:r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:</a:t>
            </a:r>
          </a:p>
          <a:p>
            <a:pPr lvl="3">
              <a:buClr>
                <a:schemeClr val="accent2">
                  <a:lumMod val="75000"/>
                </a:schemeClr>
              </a:buClr>
              <a:buFont typeface="Wingdings" pitchFamily="2" charset="2"/>
              <a:buChar char="Ø"/>
            </a:pPr>
            <a:r>
              <a:rPr lang="en-US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Альдостерон, </a:t>
            </a:r>
            <a:r>
              <a:rPr lang="ru-RU" sz="2000" b="1" i="1" dirty="0" err="1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Na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и кортизол в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суточной моче</a:t>
            </a:r>
            <a:r>
              <a:rPr lang="az-Latn-AZ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, </a:t>
            </a:r>
            <a:endParaRPr lang="az-Latn-AZ" sz="2000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  <a:p>
            <a:pPr lvl="3">
              <a:buClr>
                <a:schemeClr val="accent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стоя  уровень </a:t>
            </a:r>
            <a:r>
              <a:rPr lang="az-Latn-AZ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PRA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, 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Калий в сыворотке</a:t>
            </a:r>
            <a:endParaRPr lang="ru-RU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63752" y="4941168"/>
            <a:ext cx="4104456" cy="57606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Высокий уровень альдостерона в моче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07768" y="5875293"/>
            <a:ext cx="3960440" cy="648072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Подтверждается первичный </a:t>
            </a:r>
            <a:r>
              <a:rPr lang="ru-RU" sz="2000" b="1" i="1" dirty="0" err="1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альдостеронизм</a:t>
            </a:r>
            <a:endParaRPr lang="ru-RU" sz="2000" b="1" i="1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951984" y="1988840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0"/>
            <a:ext cx="2567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137382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175718"/>
              </p:ext>
            </p:extLst>
          </p:nvPr>
        </p:nvGraphicFramePr>
        <p:xfrm>
          <a:off x="1127448" y="0"/>
          <a:ext cx="10009112" cy="6525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-12433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129785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несколько документов 7"/>
          <p:cNvSpPr/>
          <p:nvPr/>
        </p:nvSpPr>
        <p:spPr>
          <a:xfrm>
            <a:off x="1055440" y="980728"/>
            <a:ext cx="10081120" cy="5472608"/>
          </a:xfrm>
          <a:prstGeom prst="flowChartMultidocumen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Визуальные тесты не должны проводиться без биохимического диагноза аденомы </a:t>
            </a:r>
            <a:r>
              <a:rPr lang="ru-RU" sz="3600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надпочечников</a:t>
            </a:r>
            <a:r>
              <a:rPr lang="az-Latn-AZ" sz="3600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, </a:t>
            </a:r>
            <a:r>
              <a:rPr lang="ru-RU" sz="3600" dirty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потому что</a:t>
            </a:r>
            <a:r>
              <a:rPr lang="az-Latn-AZ" sz="3600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sz="3600" dirty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может быть </a:t>
            </a:r>
            <a:r>
              <a:rPr lang="ru-RU" sz="3600" dirty="0" err="1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инциденталома</a:t>
            </a:r>
            <a:r>
              <a:rPr lang="ru-RU" sz="3600" dirty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, которая не функционирует </a:t>
            </a:r>
            <a:r>
              <a:rPr lang="az-Latn-AZ" sz="3600" dirty="0" smtClean="0">
                <a:solidFill>
                  <a:schemeClr val="accent4">
                    <a:lumMod val="50000"/>
                  </a:schemeClr>
                </a:solidFill>
                <a:latin typeface="Constantia" pitchFamily="18" charset="0"/>
              </a:rPr>
              <a:t>.</a:t>
            </a:r>
            <a:endParaRPr lang="ru-RU" sz="3600" dirty="0">
              <a:solidFill>
                <a:schemeClr val="accent4">
                  <a:lumMod val="50000"/>
                </a:schemeClr>
              </a:solidFill>
              <a:latin typeface="Constantia" pitchFamily="18" charset="0"/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120336" y="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93076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170573"/>
            <a:ext cx="8208912" cy="692696"/>
          </a:xfrm>
        </p:spPr>
        <p:txBody>
          <a:bodyPr/>
          <a:lstStyle/>
          <a:p>
            <a:r>
              <a:rPr lang="ru-RU" sz="3600" i="1" dirty="0">
                <a:latin typeface="Constantia" pitchFamily="18" charset="0"/>
              </a:rPr>
              <a:t>Утвержден первичный </a:t>
            </a:r>
            <a:r>
              <a:rPr lang="ru-RU" sz="3600" i="1" dirty="0" err="1">
                <a:latin typeface="Constantia" pitchFamily="18" charset="0"/>
              </a:rPr>
              <a:t>гиперальдостеронизм</a:t>
            </a:r>
            <a:endParaRPr lang="ru-RU" sz="3600" i="1" dirty="0">
              <a:latin typeface="Constant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601000" y="4876725"/>
            <a:ext cx="1656184" cy="9001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Без</a:t>
            </a:r>
          </a:p>
          <a:p>
            <a:pPr algn="ctr"/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латеризации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Constantia" pitchFamily="18" charset="0"/>
            </a:endParaRPr>
          </a:p>
          <a:p>
            <a:pPr algn="ctr"/>
            <a:endParaRPr lang="ru-RU" sz="2000" b="1" dirty="0">
              <a:solidFill>
                <a:schemeClr val="accent2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83012" y="1125904"/>
            <a:ext cx="4176464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 Надпочечника КТ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и МРТ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705436" y="3032956"/>
            <a:ext cx="1922512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  <a:cs typeface="Courier New"/>
              </a:rPr>
              <a:t>&lt;1 см</a:t>
            </a:r>
            <a:r>
              <a:rPr lang="az-Latn-AZ" sz="2000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.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Односторонняя аденома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336" y="5805264"/>
            <a:ext cx="3096344" cy="64807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Лапароскопическая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адреналэктомия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28480" y="2132856"/>
            <a:ext cx="3600400" cy="50405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Односторонняя аномалия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9336" y="3032956"/>
            <a:ext cx="3218656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  <a:cs typeface="Courier New"/>
              </a:rPr>
              <a:t>&gt; 1 см, односторонняя аденома,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  <a:cs typeface="Courier New"/>
              </a:rPr>
              <a:t>другая железа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  <a:cs typeface="Courier New"/>
              </a:rPr>
              <a:t>в норме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968940" y="2132856"/>
            <a:ext cx="4896544" cy="96348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Нормальная, двусторонняя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узловатость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, одностороннее утолщение надпочечников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445187" y="3402124"/>
            <a:ext cx="3744416" cy="110699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Образец надпочечниковой вены для альдостерона и кортизола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925832" y="6021288"/>
            <a:ext cx="3024336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Медикаментозное</a:t>
            </a:r>
          </a:p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лечение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Constantia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8524" y="4365104"/>
            <a:ext cx="2603140" cy="104188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Скорее всего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альдостерон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секретируемая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аденома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,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983112" y="4949786"/>
            <a:ext cx="2376264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Латеризация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Constantia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синтеза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альдостерона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6171244" y="764705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4295800" y="1700808"/>
            <a:ext cx="1944216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2135560" y="2687216"/>
            <a:ext cx="936104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3827748" y="2708920"/>
            <a:ext cx="936104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6240016" y="1700808"/>
            <a:ext cx="2016224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1559496" y="5272769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1559496" y="4005064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8192584" y="2880321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4666692" y="3947356"/>
            <a:ext cx="0" cy="2880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4666692" y="4235388"/>
            <a:ext cx="177849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H="1">
            <a:off x="6096000" y="4509120"/>
            <a:ext cx="2088232" cy="3676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8184232" y="4509120"/>
            <a:ext cx="124486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>
            <a:off x="6171244" y="5913276"/>
            <a:ext cx="0" cy="32403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 flipH="1">
            <a:off x="3215680" y="6237312"/>
            <a:ext cx="295556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>
            <a:off x="9438000" y="5697252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048328" y="0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191485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hangir\Desktop\180px-Conn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392" y="1052736"/>
            <a:ext cx="5254226" cy="3371212"/>
          </a:xfrm>
          <a:prstGeom prst="rect">
            <a:avLst/>
          </a:prstGeom>
          <a:noFill/>
        </p:spPr>
      </p:pic>
      <p:pic>
        <p:nvPicPr>
          <p:cNvPr id="1027" name="Picture 3" descr="C:\Users\Cahangir\Desktop\336139-378531-5246t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4032" y="2671003"/>
            <a:ext cx="5184576" cy="3638317"/>
          </a:xfrm>
          <a:prstGeom prst="rect">
            <a:avLst/>
          </a:prstGeom>
          <a:noFill/>
        </p:spPr>
      </p:pic>
      <p:sp>
        <p:nvSpPr>
          <p:cNvPr id="6" name="Блок-схема: перфолента 5"/>
          <p:cNvSpPr/>
          <p:nvPr/>
        </p:nvSpPr>
        <p:spPr>
          <a:xfrm>
            <a:off x="7734796" y="1239285"/>
            <a:ext cx="2232248" cy="1020696"/>
          </a:xfrm>
          <a:prstGeom prst="flowChartPunchedTap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УЗИ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310911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hangir\Desktop\loadBina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400" y="1124744"/>
            <a:ext cx="5217408" cy="4176464"/>
          </a:xfrm>
          <a:prstGeom prst="rect">
            <a:avLst/>
          </a:prstGeom>
          <a:noFill/>
        </p:spPr>
      </p:pic>
      <p:pic>
        <p:nvPicPr>
          <p:cNvPr id="7" name="Содержимое 6" descr="EDM13-0042fig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456040" y="2328903"/>
            <a:ext cx="5022329" cy="3984602"/>
          </a:xfrm>
        </p:spPr>
      </p:pic>
      <p:sp>
        <p:nvSpPr>
          <p:cNvPr id="8" name="Блок-схема: перфолента 7"/>
          <p:cNvSpPr/>
          <p:nvPr/>
        </p:nvSpPr>
        <p:spPr>
          <a:xfrm>
            <a:off x="7671060" y="1018828"/>
            <a:ext cx="2592288" cy="1152128"/>
          </a:xfrm>
          <a:prstGeom prst="flowChartPunchedTape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nstantia" pitchFamily="18" charset="0"/>
              </a:rPr>
              <a:t>МРТ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0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80492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hangir\Desktop\rt-adrenal-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7407" y="1354460"/>
            <a:ext cx="4946477" cy="3874740"/>
          </a:xfrm>
          <a:prstGeom prst="rect">
            <a:avLst/>
          </a:prstGeom>
          <a:noFill/>
        </p:spPr>
      </p:pic>
      <p:pic>
        <p:nvPicPr>
          <p:cNvPr id="3075" name="Picture 3" descr="C:\Users\Cahangir\Desktop\nrneph.2010.158-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4032" y="2276872"/>
            <a:ext cx="4899162" cy="4005065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10194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5560" y="0"/>
            <a:ext cx="8075240" cy="1052736"/>
          </a:xfrm>
        </p:spPr>
        <p:txBody>
          <a:bodyPr/>
          <a:lstStyle/>
          <a:p>
            <a:r>
              <a:rPr lang="ru-RU" sz="6000" i="1" dirty="0" smtClean="0">
                <a:solidFill>
                  <a:schemeClr val="accent1">
                    <a:lumMod val="50000"/>
                  </a:schemeClr>
                </a:solidFill>
              </a:rPr>
              <a:t>Лечение</a:t>
            </a:r>
            <a:endParaRPr lang="ru-RU" sz="60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2099673"/>
              </p:ext>
            </p:extLst>
          </p:nvPr>
        </p:nvGraphicFramePr>
        <p:xfrm>
          <a:off x="407368" y="836712"/>
          <a:ext cx="11017224" cy="6021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Минус 4"/>
          <p:cNvSpPr/>
          <p:nvPr/>
        </p:nvSpPr>
        <p:spPr>
          <a:xfrm rot="5400000">
            <a:off x="9941024" y="6136704"/>
            <a:ext cx="914400" cy="539552"/>
          </a:xfrm>
          <a:prstGeom prst="mathMin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330080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507286"/>
              </p:ext>
            </p:extLst>
          </p:nvPr>
        </p:nvGraphicFramePr>
        <p:xfrm>
          <a:off x="767408" y="-315416"/>
          <a:ext cx="10585176" cy="678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Минус 4"/>
          <p:cNvSpPr/>
          <p:nvPr/>
        </p:nvSpPr>
        <p:spPr>
          <a:xfrm rot="5400000">
            <a:off x="9725000" y="6131024"/>
            <a:ext cx="914400" cy="539552"/>
          </a:xfrm>
          <a:prstGeom prst="mathMin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инус 5"/>
          <p:cNvSpPr/>
          <p:nvPr/>
        </p:nvSpPr>
        <p:spPr>
          <a:xfrm rot="5400000">
            <a:off x="9941024" y="6131024"/>
            <a:ext cx="914400" cy="539552"/>
          </a:xfrm>
          <a:prstGeom prst="mathMin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-13218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48669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216934"/>
            <a:ext cx="6408712" cy="1555882"/>
          </a:xfrm>
        </p:spPr>
        <p:txBody>
          <a:bodyPr/>
          <a:lstStyle/>
          <a:p>
            <a:r>
              <a:rPr lang="ru-RU" sz="4800" dirty="0">
                <a:solidFill>
                  <a:schemeClr val="accent1">
                    <a:lumMod val="50000"/>
                  </a:schemeClr>
                </a:solidFill>
              </a:rPr>
              <a:t>Патогистологическая экспертиза</a:t>
            </a:r>
          </a:p>
        </p:txBody>
      </p:sp>
      <p:pic>
        <p:nvPicPr>
          <p:cNvPr id="4098" name="Picture 2" descr="C:\Users\Cahangir\Desktop\adrenal-gland-43-638.jpg"/>
          <p:cNvPicPr>
            <a:picLocks noChangeAspect="1" noChangeArrowheads="1"/>
          </p:cNvPicPr>
          <p:nvPr/>
        </p:nvPicPr>
        <p:blipFill>
          <a:blip r:embed="rId2" cstate="print"/>
          <a:srcRect b="23074"/>
          <a:stretch>
            <a:fillRect/>
          </a:stretch>
        </p:blipFill>
        <p:spPr bwMode="auto">
          <a:xfrm>
            <a:off x="335360" y="2378039"/>
            <a:ext cx="3960440" cy="3447065"/>
          </a:xfrm>
          <a:prstGeom prst="rect">
            <a:avLst/>
          </a:prstGeom>
          <a:noFill/>
        </p:spPr>
      </p:pic>
      <p:pic>
        <p:nvPicPr>
          <p:cNvPr id="7" name="Содержимое 6" descr="histology-Connspicsw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9235" y="2378039"/>
            <a:ext cx="7110536" cy="3447065"/>
          </a:xfr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Первичный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гиперальдостеронизм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2510864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2092</TotalTime>
  <Words>691</Words>
  <Application>Microsoft Office PowerPoint</Application>
  <PresentationFormat>Широкоэкранный</PresentationFormat>
  <Paragraphs>113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Constantia</vt:lpstr>
      <vt:lpstr>Courier New</vt:lpstr>
      <vt:lpstr>Times New Roman</vt:lpstr>
      <vt:lpstr>Wingdings</vt:lpstr>
      <vt:lpstr>Praktiki dərs şablonu 1</vt:lpstr>
      <vt:lpstr>Первичный гиперальдостеронизм</vt:lpstr>
      <vt:lpstr>Определение</vt:lpstr>
      <vt:lpstr>Первичный гиперальдостеронизм встречается у женщин в два раза чаще, чем у мужчин. Обычно встречается в возрасте от 30 до 50 лет.</vt:lpstr>
      <vt:lpstr>Клиника</vt:lpstr>
      <vt:lpstr>Диагностика</vt:lpstr>
      <vt:lpstr>Диагностика</vt:lpstr>
      <vt:lpstr>Диагностический алгоритм</vt:lpstr>
      <vt:lpstr>Презентация PowerPoint</vt:lpstr>
      <vt:lpstr>Презентация PowerPoint</vt:lpstr>
      <vt:lpstr>Презентация PowerPoint</vt:lpstr>
      <vt:lpstr>Утвержден первичный гиперальдостеронизм</vt:lpstr>
      <vt:lpstr>Презентация PowerPoint</vt:lpstr>
      <vt:lpstr>Презентация PowerPoint</vt:lpstr>
      <vt:lpstr>Презентация PowerPoint</vt:lpstr>
      <vt:lpstr>Лечение</vt:lpstr>
      <vt:lpstr>Презентация PowerPoint</vt:lpstr>
      <vt:lpstr>Патогистологическая экспертиза</vt:lpstr>
    </vt:vector>
  </TitlesOfParts>
  <Company>MKX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Jahangir</cp:lastModifiedBy>
  <cp:revision>186</cp:revision>
  <dcterms:created xsi:type="dcterms:W3CDTF">2001-04-16T20:54:45Z</dcterms:created>
  <dcterms:modified xsi:type="dcterms:W3CDTF">2020-02-25T01:57:43Z</dcterms:modified>
</cp:coreProperties>
</file>