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4"/>
  </p:notesMasterIdLst>
  <p:handoutMasterIdLst>
    <p:handoutMasterId r:id="rId15"/>
  </p:handoutMasterIdLst>
  <p:sldIdLst>
    <p:sldId id="284" r:id="rId2"/>
    <p:sldId id="290" r:id="rId3"/>
    <p:sldId id="270" r:id="rId4"/>
    <p:sldId id="291" r:id="rId5"/>
    <p:sldId id="312" r:id="rId6"/>
    <p:sldId id="318" r:id="rId7"/>
    <p:sldId id="293" r:id="rId8"/>
    <p:sldId id="303" r:id="rId9"/>
    <p:sldId id="314" r:id="rId10"/>
    <p:sldId id="315" r:id="rId11"/>
    <p:sldId id="316" r:id="rId12"/>
    <p:sldId id="317" r:id="rId1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CC6600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 varScale="1">
        <p:scale>
          <a:sx n="54" d="100"/>
          <a:sy n="54" d="100"/>
        </p:scale>
        <p:origin x="-85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3BEAFE-FBBF-4F85-AE46-2C2850F5BB27}" type="doc">
      <dgm:prSet loTypeId="urn:microsoft.com/office/officeart/2005/8/layout/hList7#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11AEFE5-6F44-4568-9E8D-463278E9AF27}">
      <dgm:prSet/>
      <dgm:spPr/>
      <dgm:t>
        <a:bodyPr/>
        <a:lstStyle/>
        <a:p>
          <a:pPr algn="ctr" rtl="0"/>
          <a:r>
            <a:rPr lang="ru-RU" b="1" dirty="0" smtClean="0"/>
            <a:t>Функциональное нарушение надпочечников - это </a:t>
          </a:r>
          <a:r>
            <a:rPr lang="ru-RU" b="1" dirty="0" err="1" smtClean="0"/>
            <a:t>симптомокомплекс</a:t>
          </a:r>
          <a:r>
            <a:rPr lang="ru-RU" b="1" dirty="0" smtClean="0"/>
            <a:t>, который возникает из-за уменьшения гормонов, выделяемых из коры надпочечников.</a:t>
          </a:r>
          <a:endParaRPr lang="en-US" dirty="0"/>
        </a:p>
      </dgm:t>
    </dgm:pt>
    <dgm:pt modelId="{B08B31B9-525E-43CB-B038-2BC409E30449}" type="parTrans" cxnId="{6532F7F8-58CA-4A00-9B67-E0C4071E848E}">
      <dgm:prSet/>
      <dgm:spPr/>
      <dgm:t>
        <a:bodyPr/>
        <a:lstStyle/>
        <a:p>
          <a:endParaRPr lang="en-US"/>
        </a:p>
      </dgm:t>
    </dgm:pt>
    <dgm:pt modelId="{08B8949F-C9B3-4ACE-AB08-DC8E13AAB608}" type="sibTrans" cxnId="{6532F7F8-58CA-4A00-9B67-E0C4071E848E}">
      <dgm:prSet/>
      <dgm:spPr/>
      <dgm:t>
        <a:bodyPr/>
        <a:lstStyle/>
        <a:p>
          <a:endParaRPr lang="en-US"/>
        </a:p>
      </dgm:t>
    </dgm:pt>
    <dgm:pt modelId="{EF715F7D-C24E-46D1-BE75-A688C605F238}" type="pres">
      <dgm:prSet presAssocID="{9F3BEAFE-FBBF-4F85-AE46-2C2850F5BB2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31AB23-C2AE-4B15-8E71-A0A402AE55AD}" type="pres">
      <dgm:prSet presAssocID="{9F3BEAFE-FBBF-4F85-AE46-2C2850F5BB27}" presName="fgShape" presStyleLbl="fgShp" presStyleIdx="0" presStyleCnt="1"/>
      <dgm:spPr/>
    </dgm:pt>
    <dgm:pt modelId="{5B08E598-E76E-45E1-A408-F0278CFA3D31}" type="pres">
      <dgm:prSet presAssocID="{9F3BEAFE-FBBF-4F85-AE46-2C2850F5BB27}" presName="linComp" presStyleCnt="0"/>
      <dgm:spPr/>
    </dgm:pt>
    <dgm:pt modelId="{5242422B-955B-4240-809D-FA09224C3020}" type="pres">
      <dgm:prSet presAssocID="{E11AEFE5-6F44-4568-9E8D-463278E9AF27}" presName="compNode" presStyleCnt="0"/>
      <dgm:spPr/>
    </dgm:pt>
    <dgm:pt modelId="{111536AB-8930-4407-9771-216C77DE96B9}" type="pres">
      <dgm:prSet presAssocID="{E11AEFE5-6F44-4568-9E8D-463278E9AF27}" presName="bkgdShape" presStyleLbl="node1" presStyleIdx="0" presStyleCnt="1"/>
      <dgm:spPr/>
      <dgm:t>
        <a:bodyPr/>
        <a:lstStyle/>
        <a:p>
          <a:endParaRPr lang="en-US"/>
        </a:p>
      </dgm:t>
    </dgm:pt>
    <dgm:pt modelId="{336B4B82-7957-4ABF-BDA2-17DA57FBE9E3}" type="pres">
      <dgm:prSet presAssocID="{E11AEFE5-6F44-4568-9E8D-463278E9AF27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1A3ACF-6A14-4FC4-819B-E01DF4EB5E1E}" type="pres">
      <dgm:prSet presAssocID="{E11AEFE5-6F44-4568-9E8D-463278E9AF27}" presName="invisiNode" presStyleLbl="node1" presStyleIdx="0" presStyleCnt="1"/>
      <dgm:spPr/>
    </dgm:pt>
    <dgm:pt modelId="{96C6FA99-0616-49D8-B9D5-C3A96D18F6BF}" type="pres">
      <dgm:prSet presAssocID="{E11AEFE5-6F44-4568-9E8D-463278E9AF27}" presName="imagNode" presStyleLbl="fgImgPlace1" presStyleIdx="0" presStyleCnt="1" custScaleX="125104" custScaleY="12251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0000" r="-20000"/>
          </a:stretch>
        </a:blipFill>
      </dgm:spPr>
    </dgm:pt>
  </dgm:ptLst>
  <dgm:cxnLst>
    <dgm:cxn modelId="{6532F7F8-58CA-4A00-9B67-E0C4071E848E}" srcId="{9F3BEAFE-FBBF-4F85-AE46-2C2850F5BB27}" destId="{E11AEFE5-6F44-4568-9E8D-463278E9AF27}" srcOrd="0" destOrd="0" parTransId="{B08B31B9-525E-43CB-B038-2BC409E30449}" sibTransId="{08B8949F-C9B3-4ACE-AB08-DC8E13AAB608}"/>
    <dgm:cxn modelId="{E7A85F70-DFCB-4C7A-96AE-C17313D3BDCC}" type="presOf" srcId="{E11AEFE5-6F44-4568-9E8D-463278E9AF27}" destId="{336B4B82-7957-4ABF-BDA2-17DA57FBE9E3}" srcOrd="1" destOrd="0" presId="urn:microsoft.com/office/officeart/2005/8/layout/hList7#1"/>
    <dgm:cxn modelId="{B29FBDAE-10C4-4D3E-A9EF-11AF507787E0}" type="presOf" srcId="{E11AEFE5-6F44-4568-9E8D-463278E9AF27}" destId="{111536AB-8930-4407-9771-216C77DE96B9}" srcOrd="0" destOrd="0" presId="urn:microsoft.com/office/officeart/2005/8/layout/hList7#1"/>
    <dgm:cxn modelId="{C89B2A2A-B68C-45DB-92D1-C23AE3F82005}" type="presOf" srcId="{9F3BEAFE-FBBF-4F85-AE46-2C2850F5BB27}" destId="{EF715F7D-C24E-46D1-BE75-A688C605F238}" srcOrd="0" destOrd="0" presId="urn:microsoft.com/office/officeart/2005/8/layout/hList7#1"/>
    <dgm:cxn modelId="{993E44E7-94DE-44D4-A0DC-ACC5574896C6}" type="presParOf" srcId="{EF715F7D-C24E-46D1-BE75-A688C605F238}" destId="{1D31AB23-C2AE-4B15-8E71-A0A402AE55AD}" srcOrd="0" destOrd="0" presId="urn:microsoft.com/office/officeart/2005/8/layout/hList7#1"/>
    <dgm:cxn modelId="{815CCC22-4218-4801-8E49-0E170A4B8AC9}" type="presParOf" srcId="{EF715F7D-C24E-46D1-BE75-A688C605F238}" destId="{5B08E598-E76E-45E1-A408-F0278CFA3D31}" srcOrd="1" destOrd="0" presId="urn:microsoft.com/office/officeart/2005/8/layout/hList7#1"/>
    <dgm:cxn modelId="{21DCA44E-1E10-4DA4-A6B9-5B4A2F229138}" type="presParOf" srcId="{5B08E598-E76E-45E1-A408-F0278CFA3D31}" destId="{5242422B-955B-4240-809D-FA09224C3020}" srcOrd="0" destOrd="0" presId="urn:microsoft.com/office/officeart/2005/8/layout/hList7#1"/>
    <dgm:cxn modelId="{7D748D89-2670-405C-B211-26EF59103EE2}" type="presParOf" srcId="{5242422B-955B-4240-809D-FA09224C3020}" destId="{111536AB-8930-4407-9771-216C77DE96B9}" srcOrd="0" destOrd="0" presId="urn:microsoft.com/office/officeart/2005/8/layout/hList7#1"/>
    <dgm:cxn modelId="{9B7EC84D-51BE-42D5-98CD-41A9BC4E4BAC}" type="presParOf" srcId="{5242422B-955B-4240-809D-FA09224C3020}" destId="{336B4B82-7957-4ABF-BDA2-17DA57FBE9E3}" srcOrd="1" destOrd="0" presId="urn:microsoft.com/office/officeart/2005/8/layout/hList7#1"/>
    <dgm:cxn modelId="{30C4FD55-753A-4AD4-9009-38CD56AF6F69}" type="presParOf" srcId="{5242422B-955B-4240-809D-FA09224C3020}" destId="{BC1A3ACF-6A14-4FC4-819B-E01DF4EB5E1E}" srcOrd="2" destOrd="0" presId="urn:microsoft.com/office/officeart/2005/8/layout/hList7#1"/>
    <dgm:cxn modelId="{79A36DC6-A2B9-4AC4-A5B0-D9CC814D0927}" type="presParOf" srcId="{5242422B-955B-4240-809D-FA09224C3020}" destId="{96C6FA99-0616-49D8-B9D5-C3A96D18F6BF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987764-9760-4D17-813C-FCBE2DD09372}" type="doc">
      <dgm:prSet loTypeId="urn:microsoft.com/office/officeart/2005/8/layout/pyramid2" loCatId="pyramid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B361B6F2-362F-482A-A5D2-F397CCD01377}">
      <dgm:prSet/>
      <dgm:spPr/>
      <dgm:t>
        <a:bodyPr/>
        <a:lstStyle/>
        <a:p>
          <a:pPr rtl="0"/>
          <a:r>
            <a:rPr lang="ru-RU" dirty="0" smtClean="0"/>
            <a:t>Шок</a:t>
          </a:r>
          <a:r>
            <a:rPr lang="en-GB" dirty="0" smtClean="0"/>
            <a:t> </a:t>
          </a:r>
          <a:endParaRPr lang="en-US" dirty="0"/>
        </a:p>
      </dgm:t>
    </dgm:pt>
    <dgm:pt modelId="{A4A5608A-4292-488B-82BE-4140E158F6BA}" type="parTrans" cxnId="{71F447A1-7696-4F7F-8F8F-9A8D525541D7}">
      <dgm:prSet/>
      <dgm:spPr/>
      <dgm:t>
        <a:bodyPr/>
        <a:lstStyle/>
        <a:p>
          <a:endParaRPr lang="en-US"/>
        </a:p>
      </dgm:t>
    </dgm:pt>
    <dgm:pt modelId="{E96307E4-7FEF-4C61-9F7F-45DFB4D61160}" type="sibTrans" cxnId="{71F447A1-7696-4F7F-8F8F-9A8D525541D7}">
      <dgm:prSet/>
      <dgm:spPr/>
      <dgm:t>
        <a:bodyPr/>
        <a:lstStyle/>
        <a:p>
          <a:endParaRPr lang="en-US"/>
        </a:p>
      </dgm:t>
    </dgm:pt>
    <dgm:pt modelId="{4201DB20-D39D-480B-9247-4F7A9B28F3F4}">
      <dgm:prSet/>
      <dgm:spPr/>
      <dgm:t>
        <a:bodyPr/>
        <a:lstStyle/>
        <a:p>
          <a:pPr rtl="0"/>
          <a:r>
            <a:rPr lang="ru-RU" dirty="0" smtClean="0"/>
            <a:t>Абдоминальная боль</a:t>
          </a:r>
          <a:endParaRPr lang="en-US" dirty="0"/>
        </a:p>
      </dgm:t>
    </dgm:pt>
    <dgm:pt modelId="{B6169E00-0E4E-497A-8C8A-CC117E69E007}" type="parTrans" cxnId="{AF647343-0CE7-4EFF-BA8E-77DEACB78EC2}">
      <dgm:prSet/>
      <dgm:spPr/>
      <dgm:t>
        <a:bodyPr/>
        <a:lstStyle/>
        <a:p>
          <a:endParaRPr lang="en-US"/>
        </a:p>
      </dgm:t>
    </dgm:pt>
    <dgm:pt modelId="{EA262443-41B6-43B4-B493-11FF22DE9076}" type="sibTrans" cxnId="{AF647343-0CE7-4EFF-BA8E-77DEACB78EC2}">
      <dgm:prSet/>
      <dgm:spPr/>
      <dgm:t>
        <a:bodyPr/>
        <a:lstStyle/>
        <a:p>
          <a:endParaRPr lang="en-US"/>
        </a:p>
      </dgm:t>
    </dgm:pt>
    <dgm:pt modelId="{9AA0B6ED-294B-4EA2-ABC8-F51EEC329819}">
      <dgm:prSet/>
      <dgm:spPr/>
      <dgm:t>
        <a:bodyPr/>
        <a:lstStyle/>
        <a:p>
          <a:pPr rtl="0"/>
          <a:r>
            <a:rPr lang="ru-RU" dirty="0" smtClean="0"/>
            <a:t>Температура</a:t>
          </a:r>
          <a:r>
            <a:rPr lang="en-GB" dirty="0" smtClean="0"/>
            <a:t> </a:t>
          </a:r>
          <a:endParaRPr lang="en-US" dirty="0"/>
        </a:p>
      </dgm:t>
    </dgm:pt>
    <dgm:pt modelId="{3CF4F1DE-74B8-40CE-9345-37143F03E3D3}" type="parTrans" cxnId="{5FF250A8-B5B2-4438-B1C9-4803D8F6CBE8}">
      <dgm:prSet/>
      <dgm:spPr/>
      <dgm:t>
        <a:bodyPr/>
        <a:lstStyle/>
        <a:p>
          <a:endParaRPr lang="en-US"/>
        </a:p>
      </dgm:t>
    </dgm:pt>
    <dgm:pt modelId="{D0EF6F98-B6C5-4F6E-8181-3771F30A103D}" type="sibTrans" cxnId="{5FF250A8-B5B2-4438-B1C9-4803D8F6CBE8}">
      <dgm:prSet/>
      <dgm:spPr/>
      <dgm:t>
        <a:bodyPr/>
        <a:lstStyle/>
        <a:p>
          <a:endParaRPr lang="en-US"/>
        </a:p>
      </dgm:t>
    </dgm:pt>
    <dgm:pt modelId="{623BA509-67D4-40A7-A6E8-3BA0CA41B2F5}">
      <dgm:prSet/>
      <dgm:spPr/>
      <dgm:t>
        <a:bodyPr/>
        <a:lstStyle/>
        <a:p>
          <a:pPr rtl="0"/>
          <a:r>
            <a:rPr lang="ru-RU" dirty="0" smtClean="0"/>
            <a:t>Тошнота</a:t>
          </a:r>
          <a:r>
            <a:rPr lang="en-GB" dirty="0" smtClean="0"/>
            <a:t> </a:t>
          </a:r>
          <a:endParaRPr lang="en-US" dirty="0"/>
        </a:p>
      </dgm:t>
    </dgm:pt>
    <dgm:pt modelId="{8D6E6D89-8624-49E5-AC2A-9023BBC5FDB6}" type="parTrans" cxnId="{44E2A7BA-B117-4F69-9765-CA3F297E31C2}">
      <dgm:prSet/>
      <dgm:spPr/>
      <dgm:t>
        <a:bodyPr/>
        <a:lstStyle/>
        <a:p>
          <a:endParaRPr lang="en-US"/>
        </a:p>
      </dgm:t>
    </dgm:pt>
    <dgm:pt modelId="{486C6731-FFDD-48F8-80F2-F0F02D10DE03}" type="sibTrans" cxnId="{44E2A7BA-B117-4F69-9765-CA3F297E31C2}">
      <dgm:prSet/>
      <dgm:spPr/>
      <dgm:t>
        <a:bodyPr/>
        <a:lstStyle/>
        <a:p>
          <a:endParaRPr lang="en-US"/>
        </a:p>
      </dgm:t>
    </dgm:pt>
    <dgm:pt modelId="{5FA3B7FA-F9E2-470E-A1A6-85134E2C30E2}">
      <dgm:prSet/>
      <dgm:spPr/>
      <dgm:t>
        <a:bodyPr/>
        <a:lstStyle/>
        <a:p>
          <a:pPr rtl="0"/>
          <a:r>
            <a:rPr lang="ru-RU" dirty="0" smtClean="0"/>
            <a:t>Рвота</a:t>
          </a:r>
          <a:r>
            <a:rPr lang="en-GB" dirty="0" smtClean="0"/>
            <a:t> </a:t>
          </a:r>
          <a:endParaRPr lang="en-US" dirty="0"/>
        </a:p>
      </dgm:t>
    </dgm:pt>
    <dgm:pt modelId="{CACE435B-834B-421C-B6CD-DBBE1E3F5FC9}" type="parTrans" cxnId="{7CB88266-73A6-48B5-AA15-36178DD5FE85}">
      <dgm:prSet/>
      <dgm:spPr/>
      <dgm:t>
        <a:bodyPr/>
        <a:lstStyle/>
        <a:p>
          <a:endParaRPr lang="en-US"/>
        </a:p>
      </dgm:t>
    </dgm:pt>
    <dgm:pt modelId="{9F2611C0-4D0F-433E-ACB8-4C8AE1376987}" type="sibTrans" cxnId="{7CB88266-73A6-48B5-AA15-36178DD5FE85}">
      <dgm:prSet/>
      <dgm:spPr/>
      <dgm:t>
        <a:bodyPr/>
        <a:lstStyle/>
        <a:p>
          <a:endParaRPr lang="en-US"/>
        </a:p>
      </dgm:t>
    </dgm:pt>
    <dgm:pt modelId="{BD749A1E-9081-411C-96F9-F6B9A7EC7CAC}">
      <dgm:prSet/>
      <dgm:spPr/>
      <dgm:t>
        <a:bodyPr/>
        <a:lstStyle/>
        <a:p>
          <a:pPr rtl="0"/>
          <a:r>
            <a:rPr lang="ru-RU" dirty="0" smtClean="0"/>
            <a:t>Дисбаланс электролитов</a:t>
          </a:r>
          <a:endParaRPr lang="en-US" dirty="0"/>
        </a:p>
      </dgm:t>
    </dgm:pt>
    <dgm:pt modelId="{AEEA7DC7-4AF4-419A-AE44-3574DE933952}" type="parTrans" cxnId="{52D3262E-7F62-4A2E-A523-9E7E1ED59DF4}">
      <dgm:prSet/>
      <dgm:spPr/>
      <dgm:t>
        <a:bodyPr/>
        <a:lstStyle/>
        <a:p>
          <a:endParaRPr lang="en-US"/>
        </a:p>
      </dgm:t>
    </dgm:pt>
    <dgm:pt modelId="{95C9391A-4401-44AA-A99B-E4766183C809}" type="sibTrans" cxnId="{52D3262E-7F62-4A2E-A523-9E7E1ED59DF4}">
      <dgm:prSet/>
      <dgm:spPr/>
      <dgm:t>
        <a:bodyPr/>
        <a:lstStyle/>
        <a:p>
          <a:endParaRPr lang="en-US"/>
        </a:p>
      </dgm:t>
    </dgm:pt>
    <dgm:pt modelId="{7A0DF193-9F0F-46EA-81FA-016D9A0ECD1A}">
      <dgm:prSet/>
      <dgm:spPr/>
      <dgm:t>
        <a:bodyPr/>
        <a:lstStyle/>
        <a:p>
          <a:pPr rtl="0"/>
          <a:r>
            <a:rPr lang="ru-RU" dirty="0" smtClean="0"/>
            <a:t>Гипогликемия</a:t>
          </a:r>
          <a:r>
            <a:rPr lang="en-GB" dirty="0" smtClean="0"/>
            <a:t> </a:t>
          </a:r>
          <a:endParaRPr lang="en-US" dirty="0"/>
        </a:p>
      </dgm:t>
    </dgm:pt>
    <dgm:pt modelId="{25EC5932-27EE-44E0-AB2A-220F81EAC942}" type="parTrans" cxnId="{46871B32-6556-4FD1-916C-CF2A4FE8328A}">
      <dgm:prSet/>
      <dgm:spPr/>
      <dgm:t>
        <a:bodyPr/>
        <a:lstStyle/>
        <a:p>
          <a:endParaRPr lang="en-US"/>
        </a:p>
      </dgm:t>
    </dgm:pt>
    <dgm:pt modelId="{F242984C-692C-4641-B9C8-1DAC48943374}" type="sibTrans" cxnId="{46871B32-6556-4FD1-916C-CF2A4FE8328A}">
      <dgm:prSet/>
      <dgm:spPr/>
      <dgm:t>
        <a:bodyPr/>
        <a:lstStyle/>
        <a:p>
          <a:endParaRPr lang="en-US"/>
        </a:p>
      </dgm:t>
    </dgm:pt>
    <dgm:pt modelId="{57737F6B-739D-456D-AD1F-89171FADDE37}" type="pres">
      <dgm:prSet presAssocID="{B7987764-9760-4D17-813C-FCBE2DD0937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1491A50E-1983-4CB0-B45F-E6C1CE5180BB}" type="pres">
      <dgm:prSet presAssocID="{B7987764-9760-4D17-813C-FCBE2DD09372}" presName="pyramid" presStyleLbl="node1" presStyleIdx="0" presStyleCnt="1"/>
      <dgm:spPr/>
    </dgm:pt>
    <dgm:pt modelId="{7314210D-657F-4B51-8BED-477121021A2F}" type="pres">
      <dgm:prSet presAssocID="{B7987764-9760-4D17-813C-FCBE2DD09372}" presName="theList" presStyleCnt="0"/>
      <dgm:spPr/>
    </dgm:pt>
    <dgm:pt modelId="{9A17FFD2-C11F-40F6-8818-CCF95CD4806E}" type="pres">
      <dgm:prSet presAssocID="{B361B6F2-362F-482A-A5D2-F397CCD01377}" presName="aNode" presStyleLbl="fgAcc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C05A63-77E9-45EC-91B8-357654762CBB}" type="pres">
      <dgm:prSet presAssocID="{B361B6F2-362F-482A-A5D2-F397CCD01377}" presName="aSpace" presStyleCnt="0"/>
      <dgm:spPr/>
    </dgm:pt>
    <dgm:pt modelId="{D67595E0-3A4E-48D1-8764-5A86A632F3BE}" type="pres">
      <dgm:prSet presAssocID="{4201DB20-D39D-480B-9247-4F7A9B28F3F4}" presName="aNode" presStyleLbl="fgAcc1" presStyleIdx="1" presStyleCnt="7" custLinFactNeighborX="157" custLinFactNeighborY="6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91B5B4-0ED2-4D7A-8477-CE440C3082BC}" type="pres">
      <dgm:prSet presAssocID="{4201DB20-D39D-480B-9247-4F7A9B28F3F4}" presName="aSpace" presStyleCnt="0"/>
      <dgm:spPr/>
    </dgm:pt>
    <dgm:pt modelId="{7AD7D5B7-43B8-4F0F-8B1A-696BB10C2982}" type="pres">
      <dgm:prSet presAssocID="{9AA0B6ED-294B-4EA2-ABC8-F51EEC329819}" presName="aNode" presStyleLbl="fgAcc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DFCAB1-BF13-49BF-B98E-1D4F2F58968E}" type="pres">
      <dgm:prSet presAssocID="{9AA0B6ED-294B-4EA2-ABC8-F51EEC329819}" presName="aSpace" presStyleCnt="0"/>
      <dgm:spPr/>
    </dgm:pt>
    <dgm:pt modelId="{87D77680-FED9-410E-9C06-D67FB68E807E}" type="pres">
      <dgm:prSet presAssocID="{623BA509-67D4-40A7-A6E8-3BA0CA41B2F5}" presName="aNode" presStyleLbl="fgAcc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2A3E15-B7E7-4876-921F-03101033929F}" type="pres">
      <dgm:prSet presAssocID="{623BA509-67D4-40A7-A6E8-3BA0CA41B2F5}" presName="aSpace" presStyleCnt="0"/>
      <dgm:spPr/>
    </dgm:pt>
    <dgm:pt modelId="{5B141C3D-D497-41CF-8760-35B558454E08}" type="pres">
      <dgm:prSet presAssocID="{5FA3B7FA-F9E2-470E-A1A6-85134E2C30E2}" presName="aNode" presStyleLbl="fgAcc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9961EE-E95A-4220-9CC1-1D82A2DE070A}" type="pres">
      <dgm:prSet presAssocID="{5FA3B7FA-F9E2-470E-A1A6-85134E2C30E2}" presName="aSpace" presStyleCnt="0"/>
      <dgm:spPr/>
    </dgm:pt>
    <dgm:pt modelId="{90297C07-BD1C-42B9-A36C-2969FA7D5EBA}" type="pres">
      <dgm:prSet presAssocID="{BD749A1E-9081-411C-96F9-F6B9A7EC7CAC}" presName="aNode" presStyleLbl="fgAcc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005815-C498-4CFD-83BE-F81B32665A9D}" type="pres">
      <dgm:prSet presAssocID="{BD749A1E-9081-411C-96F9-F6B9A7EC7CAC}" presName="aSpace" presStyleCnt="0"/>
      <dgm:spPr/>
    </dgm:pt>
    <dgm:pt modelId="{0BF18C2B-9CC0-466A-836E-0441544FDFA3}" type="pres">
      <dgm:prSet presAssocID="{7A0DF193-9F0F-46EA-81FA-016D9A0ECD1A}" presName="aNode" presStyleLbl="fgAcc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F44E5F-32E5-4D4D-A0F7-9582F50D33DE}" type="pres">
      <dgm:prSet presAssocID="{7A0DF193-9F0F-46EA-81FA-016D9A0ECD1A}" presName="aSpace" presStyleCnt="0"/>
      <dgm:spPr/>
    </dgm:pt>
  </dgm:ptLst>
  <dgm:cxnLst>
    <dgm:cxn modelId="{44E2A7BA-B117-4F69-9765-CA3F297E31C2}" srcId="{B7987764-9760-4D17-813C-FCBE2DD09372}" destId="{623BA509-67D4-40A7-A6E8-3BA0CA41B2F5}" srcOrd="3" destOrd="0" parTransId="{8D6E6D89-8624-49E5-AC2A-9023BBC5FDB6}" sibTransId="{486C6731-FFDD-48F8-80F2-F0F02D10DE03}"/>
    <dgm:cxn modelId="{52D3262E-7F62-4A2E-A523-9E7E1ED59DF4}" srcId="{B7987764-9760-4D17-813C-FCBE2DD09372}" destId="{BD749A1E-9081-411C-96F9-F6B9A7EC7CAC}" srcOrd="5" destOrd="0" parTransId="{AEEA7DC7-4AF4-419A-AE44-3574DE933952}" sibTransId="{95C9391A-4401-44AA-A99B-E4766183C809}"/>
    <dgm:cxn modelId="{D13A3015-55A8-4CB2-886E-E1E9220ADED3}" type="presOf" srcId="{9AA0B6ED-294B-4EA2-ABC8-F51EEC329819}" destId="{7AD7D5B7-43B8-4F0F-8B1A-696BB10C2982}" srcOrd="0" destOrd="0" presId="urn:microsoft.com/office/officeart/2005/8/layout/pyramid2"/>
    <dgm:cxn modelId="{A4DCF433-5003-4692-B2C3-30E4FC9275EE}" type="presOf" srcId="{BD749A1E-9081-411C-96F9-F6B9A7EC7CAC}" destId="{90297C07-BD1C-42B9-A36C-2969FA7D5EBA}" srcOrd="0" destOrd="0" presId="urn:microsoft.com/office/officeart/2005/8/layout/pyramid2"/>
    <dgm:cxn modelId="{7CB88266-73A6-48B5-AA15-36178DD5FE85}" srcId="{B7987764-9760-4D17-813C-FCBE2DD09372}" destId="{5FA3B7FA-F9E2-470E-A1A6-85134E2C30E2}" srcOrd="4" destOrd="0" parTransId="{CACE435B-834B-421C-B6CD-DBBE1E3F5FC9}" sibTransId="{9F2611C0-4D0F-433E-ACB8-4C8AE1376987}"/>
    <dgm:cxn modelId="{46871B32-6556-4FD1-916C-CF2A4FE8328A}" srcId="{B7987764-9760-4D17-813C-FCBE2DD09372}" destId="{7A0DF193-9F0F-46EA-81FA-016D9A0ECD1A}" srcOrd="6" destOrd="0" parTransId="{25EC5932-27EE-44E0-AB2A-220F81EAC942}" sibTransId="{F242984C-692C-4641-B9C8-1DAC48943374}"/>
    <dgm:cxn modelId="{71F447A1-7696-4F7F-8F8F-9A8D525541D7}" srcId="{B7987764-9760-4D17-813C-FCBE2DD09372}" destId="{B361B6F2-362F-482A-A5D2-F397CCD01377}" srcOrd="0" destOrd="0" parTransId="{A4A5608A-4292-488B-82BE-4140E158F6BA}" sibTransId="{E96307E4-7FEF-4C61-9F7F-45DFB4D61160}"/>
    <dgm:cxn modelId="{61B83CDC-B8F8-463B-8E26-D32B09A2DA28}" type="presOf" srcId="{4201DB20-D39D-480B-9247-4F7A9B28F3F4}" destId="{D67595E0-3A4E-48D1-8764-5A86A632F3BE}" srcOrd="0" destOrd="0" presId="urn:microsoft.com/office/officeart/2005/8/layout/pyramid2"/>
    <dgm:cxn modelId="{662C3077-502A-4364-BB27-5FDD3070AA25}" type="presOf" srcId="{B361B6F2-362F-482A-A5D2-F397CCD01377}" destId="{9A17FFD2-C11F-40F6-8818-CCF95CD4806E}" srcOrd="0" destOrd="0" presId="urn:microsoft.com/office/officeart/2005/8/layout/pyramid2"/>
    <dgm:cxn modelId="{D1B6E870-FAB0-4AE9-A8D0-8BE8F4CC8906}" type="presOf" srcId="{B7987764-9760-4D17-813C-FCBE2DD09372}" destId="{57737F6B-739D-456D-AD1F-89171FADDE37}" srcOrd="0" destOrd="0" presId="urn:microsoft.com/office/officeart/2005/8/layout/pyramid2"/>
    <dgm:cxn modelId="{D3296218-1A5D-4521-AA09-6D55CD924E54}" type="presOf" srcId="{623BA509-67D4-40A7-A6E8-3BA0CA41B2F5}" destId="{87D77680-FED9-410E-9C06-D67FB68E807E}" srcOrd="0" destOrd="0" presId="urn:microsoft.com/office/officeart/2005/8/layout/pyramid2"/>
    <dgm:cxn modelId="{AF647343-0CE7-4EFF-BA8E-77DEACB78EC2}" srcId="{B7987764-9760-4D17-813C-FCBE2DD09372}" destId="{4201DB20-D39D-480B-9247-4F7A9B28F3F4}" srcOrd="1" destOrd="0" parTransId="{B6169E00-0E4E-497A-8C8A-CC117E69E007}" sibTransId="{EA262443-41B6-43B4-B493-11FF22DE9076}"/>
    <dgm:cxn modelId="{5FF250A8-B5B2-4438-B1C9-4803D8F6CBE8}" srcId="{B7987764-9760-4D17-813C-FCBE2DD09372}" destId="{9AA0B6ED-294B-4EA2-ABC8-F51EEC329819}" srcOrd="2" destOrd="0" parTransId="{3CF4F1DE-74B8-40CE-9345-37143F03E3D3}" sibTransId="{D0EF6F98-B6C5-4F6E-8181-3771F30A103D}"/>
    <dgm:cxn modelId="{AC2307C2-D812-4180-813E-0771768FC188}" type="presOf" srcId="{7A0DF193-9F0F-46EA-81FA-016D9A0ECD1A}" destId="{0BF18C2B-9CC0-466A-836E-0441544FDFA3}" srcOrd="0" destOrd="0" presId="urn:microsoft.com/office/officeart/2005/8/layout/pyramid2"/>
    <dgm:cxn modelId="{7892DDD3-3AD0-4C15-A9B3-DAB78A093E70}" type="presOf" srcId="{5FA3B7FA-F9E2-470E-A1A6-85134E2C30E2}" destId="{5B141C3D-D497-41CF-8760-35B558454E08}" srcOrd="0" destOrd="0" presId="urn:microsoft.com/office/officeart/2005/8/layout/pyramid2"/>
    <dgm:cxn modelId="{A9433524-000B-4FD1-899B-5402D24EE297}" type="presParOf" srcId="{57737F6B-739D-456D-AD1F-89171FADDE37}" destId="{1491A50E-1983-4CB0-B45F-E6C1CE5180BB}" srcOrd="0" destOrd="0" presId="urn:microsoft.com/office/officeart/2005/8/layout/pyramid2"/>
    <dgm:cxn modelId="{3BDD1E95-C263-4C54-AB14-0B0DFDF67663}" type="presParOf" srcId="{57737F6B-739D-456D-AD1F-89171FADDE37}" destId="{7314210D-657F-4B51-8BED-477121021A2F}" srcOrd="1" destOrd="0" presId="urn:microsoft.com/office/officeart/2005/8/layout/pyramid2"/>
    <dgm:cxn modelId="{3D3E2706-F1EF-4319-81A9-F425838A0968}" type="presParOf" srcId="{7314210D-657F-4B51-8BED-477121021A2F}" destId="{9A17FFD2-C11F-40F6-8818-CCF95CD4806E}" srcOrd="0" destOrd="0" presId="urn:microsoft.com/office/officeart/2005/8/layout/pyramid2"/>
    <dgm:cxn modelId="{63BDA58D-1D25-442F-81C1-0170920984A5}" type="presParOf" srcId="{7314210D-657F-4B51-8BED-477121021A2F}" destId="{40C05A63-77E9-45EC-91B8-357654762CBB}" srcOrd="1" destOrd="0" presId="urn:microsoft.com/office/officeart/2005/8/layout/pyramid2"/>
    <dgm:cxn modelId="{1B28A07F-A6C1-409C-A0BD-AA005FEFD2B0}" type="presParOf" srcId="{7314210D-657F-4B51-8BED-477121021A2F}" destId="{D67595E0-3A4E-48D1-8764-5A86A632F3BE}" srcOrd="2" destOrd="0" presId="urn:microsoft.com/office/officeart/2005/8/layout/pyramid2"/>
    <dgm:cxn modelId="{EEE20988-3334-49BB-8985-32FCAE1F07F9}" type="presParOf" srcId="{7314210D-657F-4B51-8BED-477121021A2F}" destId="{0A91B5B4-0ED2-4D7A-8477-CE440C3082BC}" srcOrd="3" destOrd="0" presId="urn:microsoft.com/office/officeart/2005/8/layout/pyramid2"/>
    <dgm:cxn modelId="{AE5244C0-0CF7-441B-826D-10CE1753CA04}" type="presParOf" srcId="{7314210D-657F-4B51-8BED-477121021A2F}" destId="{7AD7D5B7-43B8-4F0F-8B1A-696BB10C2982}" srcOrd="4" destOrd="0" presId="urn:microsoft.com/office/officeart/2005/8/layout/pyramid2"/>
    <dgm:cxn modelId="{29749ADD-E056-4D1C-AB00-A147F9D08211}" type="presParOf" srcId="{7314210D-657F-4B51-8BED-477121021A2F}" destId="{ABDFCAB1-BF13-49BF-B98E-1D4F2F58968E}" srcOrd="5" destOrd="0" presId="urn:microsoft.com/office/officeart/2005/8/layout/pyramid2"/>
    <dgm:cxn modelId="{2030252E-E11D-4552-9E9A-F0A2D9DA0B05}" type="presParOf" srcId="{7314210D-657F-4B51-8BED-477121021A2F}" destId="{87D77680-FED9-410E-9C06-D67FB68E807E}" srcOrd="6" destOrd="0" presId="urn:microsoft.com/office/officeart/2005/8/layout/pyramid2"/>
    <dgm:cxn modelId="{CF608908-0515-458B-A811-F0C5B6EF9C89}" type="presParOf" srcId="{7314210D-657F-4B51-8BED-477121021A2F}" destId="{062A3E15-B7E7-4876-921F-03101033929F}" srcOrd="7" destOrd="0" presId="urn:microsoft.com/office/officeart/2005/8/layout/pyramid2"/>
    <dgm:cxn modelId="{DE78EE68-DA5C-4EB1-B08C-C5447BC700E9}" type="presParOf" srcId="{7314210D-657F-4B51-8BED-477121021A2F}" destId="{5B141C3D-D497-41CF-8760-35B558454E08}" srcOrd="8" destOrd="0" presId="urn:microsoft.com/office/officeart/2005/8/layout/pyramid2"/>
    <dgm:cxn modelId="{D0A261DC-A954-40C9-BB3E-42C66DCA4B2A}" type="presParOf" srcId="{7314210D-657F-4B51-8BED-477121021A2F}" destId="{AB9961EE-E95A-4220-9CC1-1D82A2DE070A}" srcOrd="9" destOrd="0" presId="urn:microsoft.com/office/officeart/2005/8/layout/pyramid2"/>
    <dgm:cxn modelId="{3C893A64-0E23-4BD0-AA20-BE1F906DC901}" type="presParOf" srcId="{7314210D-657F-4B51-8BED-477121021A2F}" destId="{90297C07-BD1C-42B9-A36C-2969FA7D5EBA}" srcOrd="10" destOrd="0" presId="urn:microsoft.com/office/officeart/2005/8/layout/pyramid2"/>
    <dgm:cxn modelId="{42490048-2089-40A5-B67D-27D68BBE59A6}" type="presParOf" srcId="{7314210D-657F-4B51-8BED-477121021A2F}" destId="{ED005815-C498-4CFD-83BE-F81B32665A9D}" srcOrd="11" destOrd="0" presId="urn:microsoft.com/office/officeart/2005/8/layout/pyramid2"/>
    <dgm:cxn modelId="{2C57737A-311B-4FEB-B6D8-68524B3C20D9}" type="presParOf" srcId="{7314210D-657F-4B51-8BED-477121021A2F}" destId="{0BF18C2B-9CC0-466A-836E-0441544FDFA3}" srcOrd="12" destOrd="0" presId="urn:microsoft.com/office/officeart/2005/8/layout/pyramid2"/>
    <dgm:cxn modelId="{085F07ED-5E26-4621-A59E-27E6986EB216}" type="presParOf" srcId="{7314210D-657F-4B51-8BED-477121021A2F}" destId="{81F44E5F-32E5-4D4D-A0F7-9582F50D33DE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9E8869-5DD7-4096-BE87-2D38ACBCB6F1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1A080B1-4CA1-4C42-8BFF-F22404FDE5B5}">
      <dgm:prSet custT="1"/>
      <dgm:spPr/>
      <dgm:t>
        <a:bodyPr/>
        <a:lstStyle/>
        <a:p>
          <a:pPr rtl="0"/>
          <a:r>
            <a:rPr lang="ru-RU" sz="2800" b="1" i="0" u="none" dirty="0" smtClean="0">
              <a:solidFill>
                <a:schemeClr val="bg1"/>
              </a:solidFill>
            </a:rPr>
            <a:t>Подозрение</a:t>
          </a:r>
          <a:endParaRPr lang="en-US" sz="2800" b="1" i="0" u="none" dirty="0">
            <a:solidFill>
              <a:schemeClr val="bg1"/>
            </a:solidFill>
          </a:endParaRPr>
        </a:p>
      </dgm:t>
    </dgm:pt>
    <dgm:pt modelId="{CE1FF902-9239-48D2-B9BC-8296427BBCD3}" type="parTrans" cxnId="{3BBBE5B3-9613-46C5-AD61-E009B5F51202}">
      <dgm:prSet/>
      <dgm:spPr/>
      <dgm:t>
        <a:bodyPr/>
        <a:lstStyle/>
        <a:p>
          <a:endParaRPr lang="en-US"/>
        </a:p>
      </dgm:t>
    </dgm:pt>
    <dgm:pt modelId="{84722FE7-A376-4FBF-87A0-FC09D0660D69}" type="sibTrans" cxnId="{3BBBE5B3-9613-46C5-AD61-E009B5F51202}">
      <dgm:prSet/>
      <dgm:spPr/>
      <dgm:t>
        <a:bodyPr/>
        <a:lstStyle/>
        <a:p>
          <a:endParaRPr lang="en-US"/>
        </a:p>
      </dgm:t>
    </dgm:pt>
    <dgm:pt modelId="{48C1460D-D660-4BFF-BF79-E535AB0BBE46}">
      <dgm:prSet/>
      <dgm:spPr/>
      <dgm:t>
        <a:bodyPr/>
        <a:lstStyle/>
        <a:p>
          <a:pPr rtl="0"/>
          <a:r>
            <a:rPr lang="ru-RU" dirty="0" smtClean="0"/>
            <a:t>Прием стероидов и хроническая надпочечниковая недостаточность в анамнезе</a:t>
          </a:r>
          <a:endParaRPr lang="en-US" dirty="0"/>
        </a:p>
      </dgm:t>
    </dgm:pt>
    <dgm:pt modelId="{2EA45B60-5F56-45C1-817D-35B6B21475D0}" type="parTrans" cxnId="{2881F3C8-7996-45F9-9D55-19E6D561A776}">
      <dgm:prSet/>
      <dgm:spPr/>
      <dgm:t>
        <a:bodyPr/>
        <a:lstStyle/>
        <a:p>
          <a:endParaRPr lang="en-US"/>
        </a:p>
      </dgm:t>
    </dgm:pt>
    <dgm:pt modelId="{E6980D64-1BAE-436C-90D3-1C503F5751D0}" type="sibTrans" cxnId="{2881F3C8-7996-45F9-9D55-19E6D561A776}">
      <dgm:prSet/>
      <dgm:spPr/>
      <dgm:t>
        <a:bodyPr/>
        <a:lstStyle/>
        <a:p>
          <a:endParaRPr lang="en-US"/>
        </a:p>
      </dgm:t>
    </dgm:pt>
    <dgm:pt modelId="{2B6FEFEF-0922-4D86-9BA8-6347944862DB}">
      <dgm:prSet/>
      <dgm:spPr/>
      <dgm:t>
        <a:bodyPr/>
        <a:lstStyle/>
        <a:p>
          <a:pPr rtl="0"/>
          <a:r>
            <a:rPr lang="ru-RU" dirty="0" smtClean="0"/>
            <a:t>Признаки  септического шока </a:t>
          </a:r>
          <a:r>
            <a:rPr lang="ru-RU" b="0" i="0" dirty="0" smtClean="0"/>
            <a:t>у критически тяжёлых больных</a:t>
          </a:r>
          <a:endParaRPr lang="en-US" b="0" dirty="0"/>
        </a:p>
      </dgm:t>
    </dgm:pt>
    <dgm:pt modelId="{F1D793CF-98EB-4DD7-B60A-FCACD1EC9299}" type="parTrans" cxnId="{5A57A4DB-5C41-4313-9FEF-DC0888CADBDD}">
      <dgm:prSet/>
      <dgm:spPr/>
      <dgm:t>
        <a:bodyPr/>
        <a:lstStyle/>
        <a:p>
          <a:endParaRPr lang="en-US"/>
        </a:p>
      </dgm:t>
    </dgm:pt>
    <dgm:pt modelId="{F2623D8F-F5C5-4C53-B338-655B8D450D9F}" type="sibTrans" cxnId="{5A57A4DB-5C41-4313-9FEF-DC0888CADBDD}">
      <dgm:prSet/>
      <dgm:spPr/>
      <dgm:t>
        <a:bodyPr/>
        <a:lstStyle/>
        <a:p>
          <a:endParaRPr lang="en-US"/>
        </a:p>
      </dgm:t>
    </dgm:pt>
    <dgm:pt modelId="{7BEFDC4A-1AF9-414A-AFB7-67C2C66D374A}">
      <dgm:prSet/>
      <dgm:spPr/>
      <dgm:t>
        <a:bodyPr/>
        <a:lstStyle/>
        <a:p>
          <a:pPr rtl="0"/>
          <a:r>
            <a:rPr lang="ru-RU" dirty="0" smtClean="0"/>
            <a:t>Признаки гипотонии, лихорадки и гипогликемии</a:t>
          </a:r>
          <a:endParaRPr lang="en-US" dirty="0"/>
        </a:p>
      </dgm:t>
    </dgm:pt>
    <dgm:pt modelId="{86624698-26D4-4BD5-BBB5-82A0BBFBE6F6}" type="parTrans" cxnId="{6842E228-95AA-43C4-9061-ABD3AE62D4CB}">
      <dgm:prSet/>
      <dgm:spPr/>
      <dgm:t>
        <a:bodyPr/>
        <a:lstStyle/>
        <a:p>
          <a:endParaRPr lang="en-US"/>
        </a:p>
      </dgm:t>
    </dgm:pt>
    <dgm:pt modelId="{24505476-C4D2-4D44-98ED-586E5FAD51F9}" type="sibTrans" cxnId="{6842E228-95AA-43C4-9061-ABD3AE62D4CB}">
      <dgm:prSet/>
      <dgm:spPr/>
      <dgm:t>
        <a:bodyPr/>
        <a:lstStyle/>
        <a:p>
          <a:endParaRPr lang="en-US"/>
        </a:p>
      </dgm:t>
    </dgm:pt>
    <dgm:pt modelId="{51DDE46D-DBA7-49B3-A2DD-665D3FC785EF}" type="pres">
      <dgm:prSet presAssocID="{259E8869-5DD7-4096-BE87-2D38ACBCB6F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C5EE15-1A52-42E3-9232-0FAECF7A4EDC}" type="pres">
      <dgm:prSet presAssocID="{C1A080B1-4CA1-4C42-8BFF-F22404FDE5B5}" presName="linNode" presStyleCnt="0"/>
      <dgm:spPr/>
    </dgm:pt>
    <dgm:pt modelId="{A7457592-C8C5-4F76-9515-E49972828E47}" type="pres">
      <dgm:prSet presAssocID="{C1A080B1-4CA1-4C42-8BFF-F22404FDE5B5}" presName="parentText" presStyleLbl="node1" presStyleIdx="0" presStyleCnt="1" custScaleX="5608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E2A6FF-2BC8-43D1-8982-2F37217E5EAC}" type="pres">
      <dgm:prSet presAssocID="{C1A080B1-4CA1-4C42-8BFF-F22404FDE5B5}" presName="descendantText" presStyleLbl="alignAccFollowNode1" presStyleIdx="0" presStyleCnt="1" custScaleX="118028" custLinFactNeighborX="5369" custLinFactNeighborY="-3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B74A86-E82A-4ED2-B889-46738C385952}" type="presOf" srcId="{48C1460D-D660-4BFF-BF79-E535AB0BBE46}" destId="{D1E2A6FF-2BC8-43D1-8982-2F37217E5EAC}" srcOrd="0" destOrd="0" presId="urn:microsoft.com/office/officeart/2005/8/layout/vList5"/>
    <dgm:cxn modelId="{3BBBE5B3-9613-46C5-AD61-E009B5F51202}" srcId="{259E8869-5DD7-4096-BE87-2D38ACBCB6F1}" destId="{C1A080B1-4CA1-4C42-8BFF-F22404FDE5B5}" srcOrd="0" destOrd="0" parTransId="{CE1FF902-9239-48D2-B9BC-8296427BBCD3}" sibTransId="{84722FE7-A376-4FBF-87A0-FC09D0660D69}"/>
    <dgm:cxn modelId="{6842E228-95AA-43C4-9061-ABD3AE62D4CB}" srcId="{C1A080B1-4CA1-4C42-8BFF-F22404FDE5B5}" destId="{7BEFDC4A-1AF9-414A-AFB7-67C2C66D374A}" srcOrd="1" destOrd="0" parTransId="{86624698-26D4-4BD5-BBB5-82A0BBFBE6F6}" sibTransId="{24505476-C4D2-4D44-98ED-586E5FAD51F9}"/>
    <dgm:cxn modelId="{9E42E503-4BA5-4F40-A272-C73D2037556D}" type="presOf" srcId="{259E8869-5DD7-4096-BE87-2D38ACBCB6F1}" destId="{51DDE46D-DBA7-49B3-A2DD-665D3FC785EF}" srcOrd="0" destOrd="0" presId="urn:microsoft.com/office/officeart/2005/8/layout/vList5"/>
    <dgm:cxn modelId="{E39B8CFB-6C52-46D3-8808-8D3B89846C48}" type="presOf" srcId="{C1A080B1-4CA1-4C42-8BFF-F22404FDE5B5}" destId="{A7457592-C8C5-4F76-9515-E49972828E47}" srcOrd="0" destOrd="0" presId="urn:microsoft.com/office/officeart/2005/8/layout/vList5"/>
    <dgm:cxn modelId="{9A5C633D-DBA6-4E84-87A5-036AAB8504B5}" type="presOf" srcId="{7BEFDC4A-1AF9-414A-AFB7-67C2C66D374A}" destId="{D1E2A6FF-2BC8-43D1-8982-2F37217E5EAC}" srcOrd="0" destOrd="1" presId="urn:microsoft.com/office/officeart/2005/8/layout/vList5"/>
    <dgm:cxn modelId="{5A57A4DB-5C41-4313-9FEF-DC0888CADBDD}" srcId="{C1A080B1-4CA1-4C42-8BFF-F22404FDE5B5}" destId="{2B6FEFEF-0922-4D86-9BA8-6347944862DB}" srcOrd="2" destOrd="0" parTransId="{F1D793CF-98EB-4DD7-B60A-FCACD1EC9299}" sibTransId="{F2623D8F-F5C5-4C53-B338-655B8D450D9F}"/>
    <dgm:cxn modelId="{8A902E1F-6A12-49F3-874D-BF88F7EC77E4}" type="presOf" srcId="{2B6FEFEF-0922-4D86-9BA8-6347944862DB}" destId="{D1E2A6FF-2BC8-43D1-8982-2F37217E5EAC}" srcOrd="0" destOrd="2" presId="urn:microsoft.com/office/officeart/2005/8/layout/vList5"/>
    <dgm:cxn modelId="{2881F3C8-7996-45F9-9D55-19E6D561A776}" srcId="{C1A080B1-4CA1-4C42-8BFF-F22404FDE5B5}" destId="{48C1460D-D660-4BFF-BF79-E535AB0BBE46}" srcOrd="0" destOrd="0" parTransId="{2EA45B60-5F56-45C1-817D-35B6B21475D0}" sibTransId="{E6980D64-1BAE-436C-90D3-1C503F5751D0}"/>
    <dgm:cxn modelId="{2F1F47E4-7244-4A75-9D50-EBF751E2ABCB}" type="presParOf" srcId="{51DDE46D-DBA7-49B3-A2DD-665D3FC785EF}" destId="{62C5EE15-1A52-42E3-9232-0FAECF7A4EDC}" srcOrd="0" destOrd="0" presId="urn:microsoft.com/office/officeart/2005/8/layout/vList5"/>
    <dgm:cxn modelId="{0278CAAB-302E-410F-9697-286AA6E54757}" type="presParOf" srcId="{62C5EE15-1A52-42E3-9232-0FAECF7A4EDC}" destId="{A7457592-C8C5-4F76-9515-E49972828E47}" srcOrd="0" destOrd="0" presId="urn:microsoft.com/office/officeart/2005/8/layout/vList5"/>
    <dgm:cxn modelId="{9FA695ED-FE47-4F61-A11B-3E8DE5C4A1A6}" type="presParOf" srcId="{62C5EE15-1A52-42E3-9232-0FAECF7A4EDC}" destId="{D1E2A6FF-2BC8-43D1-8982-2F37217E5EA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40D5C9-04F6-4A3E-BF8D-AEBBC6BC3393}" type="doc">
      <dgm:prSet loTypeId="urn:microsoft.com/office/officeart/2005/8/layout/hProcess9" loCatId="process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E5AFA1A3-D35A-42F7-88A3-61072C4C1FBB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 rtl="0"/>
          <a:r>
            <a:rPr lang="ru-RU" b="1" i="1" dirty="0" smtClean="0">
              <a:solidFill>
                <a:schemeClr val="accent6">
                  <a:lumMod val="50000"/>
                </a:schemeClr>
              </a:solidFill>
            </a:rPr>
            <a:t>Уточнение диагноза</a:t>
          </a:r>
          <a:endParaRPr lang="en-US" dirty="0">
            <a:solidFill>
              <a:schemeClr val="accent6">
                <a:lumMod val="50000"/>
              </a:schemeClr>
            </a:solidFill>
          </a:endParaRPr>
        </a:p>
      </dgm:t>
    </dgm:pt>
    <dgm:pt modelId="{5FDB46AB-E177-4947-BE90-686A444A05FE}" type="parTrans" cxnId="{0AB4BB28-AA1C-4386-8AC9-29777BBE7D55}">
      <dgm:prSet/>
      <dgm:spPr/>
      <dgm:t>
        <a:bodyPr/>
        <a:lstStyle/>
        <a:p>
          <a:pPr algn="l"/>
          <a:endParaRPr lang="en-US"/>
        </a:p>
      </dgm:t>
    </dgm:pt>
    <dgm:pt modelId="{F0A9E1EC-4FEE-44B0-8E21-63E0EA530049}" type="sibTrans" cxnId="{0AB4BB28-AA1C-4386-8AC9-29777BBE7D55}">
      <dgm:prSet/>
      <dgm:spPr/>
      <dgm:t>
        <a:bodyPr/>
        <a:lstStyle/>
        <a:p>
          <a:pPr algn="l"/>
          <a:endParaRPr lang="en-US"/>
        </a:p>
      </dgm:t>
    </dgm:pt>
    <dgm:pt modelId="{2FAD2BB4-0720-4C17-B730-33C2A8145BDA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 rtl="0"/>
          <a:r>
            <a:rPr lang="ru-RU" b="0" i="0" smtClean="0">
              <a:solidFill>
                <a:schemeClr val="tx1"/>
              </a:solidFill>
            </a:rPr>
            <a:t>Содержание </a:t>
          </a:r>
          <a:r>
            <a:rPr lang="ru-RU" b="0" i="0" dirty="0" smtClean="0">
              <a:solidFill>
                <a:schemeClr val="tx1"/>
              </a:solidFill>
            </a:rPr>
            <a:t>кортизола </a:t>
          </a:r>
          <a:r>
            <a:rPr lang="ru-RU" b="0" dirty="0" smtClean="0">
              <a:solidFill>
                <a:schemeClr val="tx1"/>
              </a:solidFill>
            </a:rPr>
            <a:t>в крови и</a:t>
          </a:r>
          <a:r>
            <a:rPr lang="ru-RU" b="0" i="0" dirty="0" smtClean="0">
              <a:solidFill>
                <a:schemeClr val="tx1"/>
              </a:solidFill>
            </a:rPr>
            <a:t> в слюне</a:t>
          </a:r>
          <a:endParaRPr lang="en-US" b="0" dirty="0">
            <a:solidFill>
              <a:schemeClr val="tx1"/>
            </a:solidFill>
          </a:endParaRPr>
        </a:p>
      </dgm:t>
    </dgm:pt>
    <dgm:pt modelId="{AC9BA255-9802-4AD7-BED5-550EFE546E8C}" type="parTrans" cxnId="{96E28F49-1B77-4AE5-A7EA-26F652AB9848}">
      <dgm:prSet/>
      <dgm:spPr/>
      <dgm:t>
        <a:bodyPr/>
        <a:lstStyle/>
        <a:p>
          <a:pPr algn="l"/>
          <a:endParaRPr lang="en-US"/>
        </a:p>
      </dgm:t>
    </dgm:pt>
    <dgm:pt modelId="{2583501F-B858-4E14-A9FD-F468071637F5}" type="sibTrans" cxnId="{96E28F49-1B77-4AE5-A7EA-26F652AB9848}">
      <dgm:prSet/>
      <dgm:spPr/>
      <dgm:t>
        <a:bodyPr/>
        <a:lstStyle/>
        <a:p>
          <a:pPr algn="l"/>
          <a:endParaRPr lang="en-US"/>
        </a:p>
      </dgm:t>
    </dgm:pt>
    <dgm:pt modelId="{A069EAD8-4663-4934-AD96-FC5F54954B90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 rtl="0"/>
          <a:r>
            <a:rPr lang="ru-RU" b="1" i="0" smtClean="0">
              <a:solidFill>
                <a:schemeClr val="tx1"/>
              </a:solidFill>
            </a:rPr>
            <a:t>АКТГ </a:t>
          </a:r>
          <a:r>
            <a:rPr lang="ru-RU" b="0" i="0" smtClean="0">
              <a:solidFill>
                <a:schemeClr val="tx1"/>
              </a:solidFill>
            </a:rPr>
            <a:t>стимулирующий тест</a:t>
          </a:r>
          <a:endParaRPr lang="en-US" b="0" i="0" u="none" dirty="0">
            <a:solidFill>
              <a:schemeClr val="tx1"/>
            </a:solidFill>
          </a:endParaRPr>
        </a:p>
      </dgm:t>
    </dgm:pt>
    <dgm:pt modelId="{CAD6EBEE-86DF-4D67-ADF9-EFE8FD19B9CA}" type="parTrans" cxnId="{4E18A73C-4DC9-426D-AFCB-6150D170FD4B}">
      <dgm:prSet/>
      <dgm:spPr/>
      <dgm:t>
        <a:bodyPr/>
        <a:lstStyle/>
        <a:p>
          <a:pPr algn="l"/>
          <a:endParaRPr lang="en-US"/>
        </a:p>
      </dgm:t>
    </dgm:pt>
    <dgm:pt modelId="{97B2EF2F-18FB-4E03-87EC-C657009DD225}" type="sibTrans" cxnId="{4E18A73C-4DC9-426D-AFCB-6150D170FD4B}">
      <dgm:prSet/>
      <dgm:spPr/>
      <dgm:t>
        <a:bodyPr/>
        <a:lstStyle/>
        <a:p>
          <a:pPr algn="l"/>
          <a:endParaRPr lang="en-US"/>
        </a:p>
      </dgm:t>
    </dgm:pt>
    <dgm:pt modelId="{9BB946B0-134A-4D6E-8F4D-6FFA6268A95D}" type="pres">
      <dgm:prSet presAssocID="{0D40D5C9-04F6-4A3E-BF8D-AEBBC6BC339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0819A75-9E47-494F-B474-444E0394A218}" type="pres">
      <dgm:prSet presAssocID="{0D40D5C9-04F6-4A3E-BF8D-AEBBC6BC3393}" presName="arrow" presStyleLbl="bgShp" presStyleIdx="0" presStyleCnt="1" custScaleX="10669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57846538-9B2E-4177-8985-E55E805EE0DC}" type="pres">
      <dgm:prSet presAssocID="{0D40D5C9-04F6-4A3E-BF8D-AEBBC6BC3393}" presName="linearProcess" presStyleCnt="0"/>
      <dgm:spPr/>
    </dgm:pt>
    <dgm:pt modelId="{5841EC02-01EF-487F-BFDA-FA905758C705}" type="pres">
      <dgm:prSet presAssocID="{E5AFA1A3-D35A-42F7-88A3-61072C4C1FBB}" presName="textNode" presStyleLbl="node1" presStyleIdx="0" presStyleCnt="1" custLinFactNeighborX="-1473" custLinFactNeighborY="1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6F2B1B-BDBA-410E-8530-848E7D6211CA}" type="presOf" srcId="{E5AFA1A3-D35A-42F7-88A3-61072C4C1FBB}" destId="{5841EC02-01EF-487F-BFDA-FA905758C705}" srcOrd="0" destOrd="0" presId="urn:microsoft.com/office/officeart/2005/8/layout/hProcess9"/>
    <dgm:cxn modelId="{0AB4BB28-AA1C-4386-8AC9-29777BBE7D55}" srcId="{0D40D5C9-04F6-4A3E-BF8D-AEBBC6BC3393}" destId="{E5AFA1A3-D35A-42F7-88A3-61072C4C1FBB}" srcOrd="0" destOrd="0" parTransId="{5FDB46AB-E177-4947-BE90-686A444A05FE}" sibTransId="{F0A9E1EC-4FEE-44B0-8E21-63E0EA530049}"/>
    <dgm:cxn modelId="{4E18A73C-4DC9-426D-AFCB-6150D170FD4B}" srcId="{E5AFA1A3-D35A-42F7-88A3-61072C4C1FBB}" destId="{A069EAD8-4663-4934-AD96-FC5F54954B90}" srcOrd="1" destOrd="0" parTransId="{CAD6EBEE-86DF-4D67-ADF9-EFE8FD19B9CA}" sibTransId="{97B2EF2F-18FB-4E03-87EC-C657009DD225}"/>
    <dgm:cxn modelId="{96E28F49-1B77-4AE5-A7EA-26F652AB9848}" srcId="{E5AFA1A3-D35A-42F7-88A3-61072C4C1FBB}" destId="{2FAD2BB4-0720-4C17-B730-33C2A8145BDA}" srcOrd="0" destOrd="0" parTransId="{AC9BA255-9802-4AD7-BED5-550EFE546E8C}" sibTransId="{2583501F-B858-4E14-A9FD-F468071637F5}"/>
    <dgm:cxn modelId="{0D478CE7-7D37-441C-89B6-9E0445028FD0}" type="presOf" srcId="{2FAD2BB4-0720-4C17-B730-33C2A8145BDA}" destId="{5841EC02-01EF-487F-BFDA-FA905758C705}" srcOrd="0" destOrd="1" presId="urn:microsoft.com/office/officeart/2005/8/layout/hProcess9"/>
    <dgm:cxn modelId="{50F17240-F137-4ADE-8495-ACEBD5642B14}" type="presOf" srcId="{A069EAD8-4663-4934-AD96-FC5F54954B90}" destId="{5841EC02-01EF-487F-BFDA-FA905758C705}" srcOrd="0" destOrd="2" presId="urn:microsoft.com/office/officeart/2005/8/layout/hProcess9"/>
    <dgm:cxn modelId="{248C8033-DA15-4163-BE3D-1E306DC2F9C6}" type="presOf" srcId="{0D40D5C9-04F6-4A3E-BF8D-AEBBC6BC3393}" destId="{9BB946B0-134A-4D6E-8F4D-6FFA6268A95D}" srcOrd="0" destOrd="0" presId="urn:microsoft.com/office/officeart/2005/8/layout/hProcess9"/>
    <dgm:cxn modelId="{960E8CBA-5506-4387-A55D-85AA1215B80C}" type="presParOf" srcId="{9BB946B0-134A-4D6E-8F4D-6FFA6268A95D}" destId="{00819A75-9E47-494F-B474-444E0394A218}" srcOrd="0" destOrd="0" presId="urn:microsoft.com/office/officeart/2005/8/layout/hProcess9"/>
    <dgm:cxn modelId="{C0C96708-846F-460C-A3C0-3959DB8EC914}" type="presParOf" srcId="{9BB946B0-134A-4D6E-8F4D-6FFA6268A95D}" destId="{57846538-9B2E-4177-8985-E55E805EE0DC}" srcOrd="1" destOrd="0" presId="urn:microsoft.com/office/officeart/2005/8/layout/hProcess9"/>
    <dgm:cxn modelId="{82F0F6E5-4489-4EB6-A6BB-4799D21CCF53}" type="presParOf" srcId="{57846538-9B2E-4177-8985-E55E805EE0DC}" destId="{5841EC02-01EF-487F-BFDA-FA905758C705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1536AB-8930-4407-9771-216C77DE96B9}">
      <dsp:nvSpPr>
        <dsp:cNvPr id="0" name=""/>
        <dsp:cNvSpPr/>
      </dsp:nvSpPr>
      <dsp:spPr>
        <a:xfrm>
          <a:off x="0" y="0"/>
          <a:ext cx="10945216" cy="518545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Функциональное нарушение </a:t>
          </a:r>
          <a:r>
            <a:rPr lang="ru-RU" sz="3200" b="1" kern="1200" dirty="0" smtClean="0"/>
            <a:t>надпочечников - это </a:t>
          </a:r>
          <a:r>
            <a:rPr lang="ru-RU" sz="3200" b="1" kern="1200" dirty="0" err="1" smtClean="0"/>
            <a:t>симптомокомплекс</a:t>
          </a:r>
          <a:r>
            <a:rPr lang="ru-RU" sz="3200" b="1" kern="1200" dirty="0" smtClean="0"/>
            <a:t>, </a:t>
          </a:r>
          <a:r>
            <a:rPr lang="ru-RU" sz="3200" b="1" kern="1200" dirty="0" smtClean="0"/>
            <a:t>который возникает из-за уменьшения гормонов, выделяемых из </a:t>
          </a:r>
          <a:r>
            <a:rPr lang="ru-RU" sz="3200" b="1" kern="1200" dirty="0" smtClean="0"/>
            <a:t>коры надпочечников.</a:t>
          </a:r>
          <a:endParaRPr lang="en-US" sz="3200" kern="1200" dirty="0"/>
        </a:p>
      </dsp:txBody>
      <dsp:txXfrm>
        <a:off x="0" y="2074182"/>
        <a:ext cx="10945216" cy="2074182"/>
      </dsp:txXfrm>
    </dsp:sp>
    <dsp:sp modelId="{96C6FA99-0616-49D8-B9D5-C3A96D18F6BF}">
      <dsp:nvSpPr>
        <dsp:cNvPr id="0" name=""/>
        <dsp:cNvSpPr/>
      </dsp:nvSpPr>
      <dsp:spPr>
        <a:xfrm>
          <a:off x="4392486" y="116763"/>
          <a:ext cx="2160242" cy="211548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31AB23-C2AE-4B15-8E71-A0A402AE55AD}">
      <dsp:nvSpPr>
        <dsp:cNvPr id="0" name=""/>
        <dsp:cNvSpPr/>
      </dsp:nvSpPr>
      <dsp:spPr>
        <a:xfrm>
          <a:off x="437808" y="4148365"/>
          <a:ext cx="10069598" cy="777818"/>
        </a:xfrm>
        <a:prstGeom prst="left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91A50E-1983-4CB0-B45F-E6C1CE5180BB}">
      <dsp:nvSpPr>
        <dsp:cNvPr id="0" name=""/>
        <dsp:cNvSpPr/>
      </dsp:nvSpPr>
      <dsp:spPr>
        <a:xfrm>
          <a:off x="1710222" y="0"/>
          <a:ext cx="5353582" cy="5353582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17FFD2-C11F-40F6-8818-CCF95CD4806E}">
      <dsp:nvSpPr>
        <dsp:cNvPr id="0" name=""/>
        <dsp:cNvSpPr/>
      </dsp:nvSpPr>
      <dsp:spPr>
        <a:xfrm>
          <a:off x="4387013" y="535881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Шок</a:t>
          </a:r>
          <a:r>
            <a:rPr lang="en-GB" sz="2200" kern="1200" dirty="0" smtClean="0"/>
            <a:t> </a:t>
          </a:r>
          <a:endParaRPr lang="en-US" sz="2200" kern="1200" dirty="0"/>
        </a:p>
      </dsp:txBody>
      <dsp:txXfrm>
        <a:off x="4413555" y="562423"/>
        <a:ext cx="3426744" cy="490639"/>
      </dsp:txXfrm>
    </dsp:sp>
    <dsp:sp modelId="{D67595E0-3A4E-48D1-8764-5A86A632F3BE}">
      <dsp:nvSpPr>
        <dsp:cNvPr id="0" name=""/>
        <dsp:cNvSpPr/>
      </dsp:nvSpPr>
      <dsp:spPr>
        <a:xfrm>
          <a:off x="4392476" y="1152128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Абдоминальная боль</a:t>
          </a:r>
          <a:endParaRPr lang="en-US" sz="2200" kern="1200" dirty="0"/>
        </a:p>
      </dsp:txBody>
      <dsp:txXfrm>
        <a:off x="4419018" y="1178670"/>
        <a:ext cx="3426744" cy="490639"/>
      </dsp:txXfrm>
    </dsp:sp>
    <dsp:sp modelId="{7AD7D5B7-43B8-4F0F-8B1A-696BB10C2982}">
      <dsp:nvSpPr>
        <dsp:cNvPr id="0" name=""/>
        <dsp:cNvSpPr/>
      </dsp:nvSpPr>
      <dsp:spPr>
        <a:xfrm>
          <a:off x="4387013" y="1759258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Температура</a:t>
          </a:r>
          <a:r>
            <a:rPr lang="en-GB" sz="2200" kern="1200" dirty="0" smtClean="0"/>
            <a:t> </a:t>
          </a:r>
          <a:endParaRPr lang="en-US" sz="2200" kern="1200" dirty="0"/>
        </a:p>
      </dsp:txBody>
      <dsp:txXfrm>
        <a:off x="4413555" y="1785800"/>
        <a:ext cx="3426744" cy="490639"/>
      </dsp:txXfrm>
    </dsp:sp>
    <dsp:sp modelId="{87D77680-FED9-410E-9C06-D67FB68E807E}">
      <dsp:nvSpPr>
        <dsp:cNvPr id="0" name=""/>
        <dsp:cNvSpPr/>
      </dsp:nvSpPr>
      <dsp:spPr>
        <a:xfrm>
          <a:off x="4387013" y="2370946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Тошнота</a:t>
          </a:r>
          <a:r>
            <a:rPr lang="en-GB" sz="2200" kern="1200" dirty="0" smtClean="0"/>
            <a:t> </a:t>
          </a:r>
          <a:endParaRPr lang="en-US" sz="2200" kern="1200" dirty="0"/>
        </a:p>
      </dsp:txBody>
      <dsp:txXfrm>
        <a:off x="4413555" y="2397488"/>
        <a:ext cx="3426744" cy="490639"/>
      </dsp:txXfrm>
    </dsp:sp>
    <dsp:sp modelId="{5B141C3D-D497-41CF-8760-35B558454E08}">
      <dsp:nvSpPr>
        <dsp:cNvPr id="0" name=""/>
        <dsp:cNvSpPr/>
      </dsp:nvSpPr>
      <dsp:spPr>
        <a:xfrm>
          <a:off x="4387013" y="2982635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Рвота</a:t>
          </a:r>
          <a:r>
            <a:rPr lang="en-GB" sz="2200" kern="1200" dirty="0" smtClean="0"/>
            <a:t> </a:t>
          </a:r>
          <a:endParaRPr lang="en-US" sz="2200" kern="1200" dirty="0"/>
        </a:p>
      </dsp:txBody>
      <dsp:txXfrm>
        <a:off x="4413555" y="3009177"/>
        <a:ext cx="3426744" cy="490639"/>
      </dsp:txXfrm>
    </dsp:sp>
    <dsp:sp modelId="{90297C07-BD1C-42B9-A36C-2969FA7D5EBA}">
      <dsp:nvSpPr>
        <dsp:cNvPr id="0" name=""/>
        <dsp:cNvSpPr/>
      </dsp:nvSpPr>
      <dsp:spPr>
        <a:xfrm>
          <a:off x="4387013" y="3594323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Дисбаланс электролитов</a:t>
          </a:r>
          <a:endParaRPr lang="en-US" sz="2200" kern="1200" dirty="0"/>
        </a:p>
      </dsp:txBody>
      <dsp:txXfrm>
        <a:off x="4413555" y="3620865"/>
        <a:ext cx="3426744" cy="490639"/>
      </dsp:txXfrm>
    </dsp:sp>
    <dsp:sp modelId="{0BF18C2B-9CC0-466A-836E-0441544FDFA3}">
      <dsp:nvSpPr>
        <dsp:cNvPr id="0" name=""/>
        <dsp:cNvSpPr/>
      </dsp:nvSpPr>
      <dsp:spPr>
        <a:xfrm>
          <a:off x="4387013" y="4206012"/>
          <a:ext cx="3479828" cy="543723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Гипогликемия</a:t>
          </a:r>
          <a:r>
            <a:rPr lang="en-GB" sz="2200" kern="1200" dirty="0" smtClean="0"/>
            <a:t> </a:t>
          </a:r>
          <a:endParaRPr lang="en-US" sz="2200" kern="1200" dirty="0"/>
        </a:p>
      </dsp:txBody>
      <dsp:txXfrm>
        <a:off x="4413555" y="4232554"/>
        <a:ext cx="3426744" cy="4906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E2A6FF-2BC8-43D1-8982-2F37217E5EAC}">
      <dsp:nvSpPr>
        <dsp:cNvPr id="0" name=""/>
        <dsp:cNvSpPr/>
      </dsp:nvSpPr>
      <dsp:spPr>
        <a:xfrm rot="5400000">
          <a:off x="5372220" y="-2185005"/>
          <a:ext cx="3769102" cy="883722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smtClean="0"/>
            <a:t>Прием </a:t>
          </a:r>
          <a:r>
            <a:rPr lang="ru-RU" sz="3200" kern="1200" dirty="0" smtClean="0"/>
            <a:t>стероидов </a:t>
          </a:r>
          <a:r>
            <a:rPr lang="ru-RU" sz="3200" kern="1200" dirty="0" smtClean="0"/>
            <a:t>и хроническая надпочечниковая недостаточность в анамнезе</a:t>
          </a:r>
          <a:endParaRPr lang="en-US" sz="3200" kern="1200" dirty="0"/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smtClean="0"/>
            <a:t>Признаки гипотонии</a:t>
          </a:r>
          <a:r>
            <a:rPr lang="ru-RU" sz="3200" kern="1200" dirty="0" smtClean="0"/>
            <a:t>, </a:t>
          </a:r>
          <a:r>
            <a:rPr lang="ru-RU" sz="3200" kern="1200" dirty="0" smtClean="0"/>
            <a:t>лихорадки </a:t>
          </a:r>
          <a:r>
            <a:rPr lang="ru-RU" sz="3200" kern="1200" dirty="0" smtClean="0"/>
            <a:t>и гипогликемии</a:t>
          </a:r>
          <a:endParaRPr lang="en-US" sz="3200" kern="1200" dirty="0"/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smtClean="0"/>
            <a:t>Признаки  </a:t>
          </a:r>
          <a:r>
            <a:rPr lang="ru-RU" sz="3200" kern="1200" dirty="0" smtClean="0"/>
            <a:t>септического шока </a:t>
          </a:r>
          <a:r>
            <a:rPr lang="ru-RU" sz="3200" b="0" i="0" kern="1200" dirty="0" smtClean="0"/>
            <a:t>у критически тяжёлых больных</a:t>
          </a:r>
          <a:endParaRPr lang="en-US" sz="3200" b="0" kern="1200" dirty="0"/>
        </a:p>
      </dsp:txBody>
      <dsp:txXfrm rot="-5400000">
        <a:off x="2838159" y="533048"/>
        <a:ext cx="8653233" cy="3401118"/>
      </dsp:txXfrm>
    </dsp:sp>
    <dsp:sp modelId="{A7457592-C8C5-4F76-9515-E49972828E47}">
      <dsp:nvSpPr>
        <dsp:cNvPr id="0" name=""/>
        <dsp:cNvSpPr/>
      </dsp:nvSpPr>
      <dsp:spPr>
        <a:xfrm>
          <a:off x="249798" y="0"/>
          <a:ext cx="2362236" cy="47113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u="none" kern="1200" dirty="0" smtClean="0">
              <a:solidFill>
                <a:schemeClr val="bg1"/>
              </a:solidFill>
            </a:rPr>
            <a:t>Подозрение</a:t>
          </a:r>
          <a:endParaRPr lang="en-US" sz="2800" b="1" i="0" u="none" kern="1200" dirty="0">
            <a:solidFill>
              <a:schemeClr val="bg1"/>
            </a:solidFill>
          </a:endParaRPr>
        </a:p>
      </dsp:txBody>
      <dsp:txXfrm>
        <a:off x="365113" y="115315"/>
        <a:ext cx="2131606" cy="44807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19A75-9E47-494F-B474-444E0394A218}">
      <dsp:nvSpPr>
        <dsp:cNvPr id="0" name=""/>
        <dsp:cNvSpPr/>
      </dsp:nvSpPr>
      <dsp:spPr>
        <a:xfrm>
          <a:off x="555183" y="0"/>
          <a:ext cx="10818282" cy="5844927"/>
        </a:xfrm>
        <a:prstGeom prst="rightArrow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1EC02-01EF-487F-BFDA-FA905758C705}">
      <dsp:nvSpPr>
        <dsp:cNvPr id="0" name=""/>
        <dsp:cNvSpPr/>
      </dsp:nvSpPr>
      <dsp:spPr>
        <a:xfrm>
          <a:off x="1704676" y="1757522"/>
          <a:ext cx="8275500" cy="233797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lvl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i="1" kern="1200" dirty="0" smtClean="0">
              <a:solidFill>
                <a:schemeClr val="accent6">
                  <a:lumMod val="50000"/>
                </a:schemeClr>
              </a:solidFill>
            </a:rPr>
            <a:t>Уточнение диагноза</a:t>
          </a:r>
          <a:endParaRPr lang="en-US" sz="4100" kern="1200" dirty="0">
            <a:solidFill>
              <a:schemeClr val="accent6">
                <a:lumMod val="50000"/>
              </a:schemeClr>
            </a:solidFill>
          </a:endParaRP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0" i="0" kern="1200" smtClean="0">
              <a:solidFill>
                <a:schemeClr val="tx1"/>
              </a:solidFill>
            </a:rPr>
            <a:t>Содержание </a:t>
          </a:r>
          <a:r>
            <a:rPr lang="ru-RU" sz="3200" b="0" i="0" kern="1200" dirty="0" smtClean="0">
              <a:solidFill>
                <a:schemeClr val="tx1"/>
              </a:solidFill>
            </a:rPr>
            <a:t>кортизола </a:t>
          </a:r>
          <a:r>
            <a:rPr lang="ru-RU" sz="3200" b="0" kern="1200" dirty="0" smtClean="0">
              <a:solidFill>
                <a:schemeClr val="tx1"/>
              </a:solidFill>
            </a:rPr>
            <a:t>в </a:t>
          </a:r>
          <a:r>
            <a:rPr lang="ru-RU" sz="3200" b="0" kern="1200" dirty="0" smtClean="0">
              <a:solidFill>
                <a:schemeClr val="tx1"/>
              </a:solidFill>
            </a:rPr>
            <a:t>крови </a:t>
          </a:r>
          <a:r>
            <a:rPr lang="ru-RU" sz="3200" b="0" kern="1200" dirty="0" smtClean="0">
              <a:solidFill>
                <a:schemeClr val="tx1"/>
              </a:solidFill>
            </a:rPr>
            <a:t>и</a:t>
          </a:r>
          <a:r>
            <a:rPr lang="ru-RU" sz="3200" b="0" i="0" kern="1200" dirty="0" smtClean="0">
              <a:solidFill>
                <a:schemeClr val="tx1"/>
              </a:solidFill>
            </a:rPr>
            <a:t> в слюне</a:t>
          </a:r>
          <a:endParaRPr lang="en-US" sz="3200" b="0" kern="1200" dirty="0">
            <a:solidFill>
              <a:schemeClr val="tx1"/>
            </a:solidFill>
          </a:endParaRPr>
        </a:p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i="0" kern="1200" smtClean="0">
              <a:solidFill>
                <a:schemeClr val="tx1"/>
              </a:solidFill>
            </a:rPr>
            <a:t>АКТГ </a:t>
          </a:r>
          <a:r>
            <a:rPr lang="ru-RU" sz="3200" b="0" i="0" kern="1200" smtClean="0">
              <a:solidFill>
                <a:schemeClr val="tx1"/>
              </a:solidFill>
            </a:rPr>
            <a:t>стимулирующий тест</a:t>
          </a:r>
          <a:endParaRPr lang="en-US" sz="3200" b="0" i="0" u="none" kern="1200" dirty="0">
            <a:solidFill>
              <a:schemeClr val="tx1"/>
            </a:solidFill>
          </a:endParaRPr>
        </a:p>
      </dsp:txBody>
      <dsp:txXfrm>
        <a:off x="1818806" y="1871652"/>
        <a:ext cx="8047240" cy="2109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5219506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6310819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elib.vsmu.by/bitstream/123/12548/1/Osmolovskij-AN_Infuzionnaia_terapiia_2010.pdf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67694" y="1268760"/>
            <a:ext cx="8456612" cy="1470025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Надпочечниковая  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недостаточность </a:t>
            </a: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783632" y="3465287"/>
            <a:ext cx="6400800" cy="157185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b="1" dirty="0" err="1"/>
              <a:t>Хатира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Ширинова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ru-RU" altLang="en-US" sz="2400" dirty="0"/>
              <a:t>АМУ, Кафедра </a:t>
            </a:r>
            <a:r>
              <a:rPr lang="en-US" altLang="en-US" sz="2400" dirty="0"/>
              <a:t>I </a:t>
            </a:r>
            <a:r>
              <a:rPr lang="ru-RU" altLang="en-US" sz="2400" dirty="0"/>
              <a:t>Хирургических заболеваний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84432" y="0"/>
            <a:ext cx="2207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>
            <a:normAutofit/>
          </a:bodyPr>
          <a:lstStyle/>
          <a:p>
            <a:pPr algn="just"/>
            <a:r>
              <a:rPr lang="ru-RU" altLang="en-US" sz="4400" dirty="0" smtClean="0">
                <a:solidFill>
                  <a:schemeClr val="accent2">
                    <a:lumMod val="50000"/>
                  </a:schemeClr>
                </a:solidFill>
              </a:rPr>
              <a:t>       Определение</a:t>
            </a:r>
            <a:endParaRPr lang="az-Latn-AZ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95418312"/>
              </p:ext>
            </p:extLst>
          </p:nvPr>
        </p:nvGraphicFramePr>
        <p:xfrm>
          <a:off x="695400" y="1196752"/>
          <a:ext cx="10945216" cy="5185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48328" y="27464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ru-RU" altLang="en-US" sz="4400" dirty="0" smtClean="0">
                <a:solidFill>
                  <a:schemeClr val="accent2">
                    <a:lumMod val="50000"/>
                  </a:schemeClr>
                </a:solidFill>
              </a:rPr>
              <a:t>Классификация</a:t>
            </a:r>
            <a:endParaRPr lang="en-US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80376" y="17292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8505437"/>
              </p:ext>
            </p:extLst>
          </p:nvPr>
        </p:nvGraphicFramePr>
        <p:xfrm>
          <a:off x="983432" y="1484784"/>
          <a:ext cx="10225136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8202">
                  <a:extLst>
                    <a:ext uri="{9D8B030D-6E8A-4147-A177-3AD203B41FA5}">
                      <a16:colId xmlns="" xmlns:a16="http://schemas.microsoft.com/office/drawing/2014/main" val="4171320613"/>
                    </a:ext>
                  </a:extLst>
                </a:gridCol>
                <a:gridCol w="5636934">
                  <a:extLst>
                    <a:ext uri="{9D8B030D-6E8A-4147-A177-3AD203B41FA5}">
                      <a16:colId xmlns="" xmlns:a16="http://schemas.microsoft.com/office/drawing/2014/main" val="3261965516"/>
                    </a:ext>
                  </a:extLst>
                </a:gridCol>
              </a:tblGrid>
              <a:tr h="841732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 причине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По течению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86536303"/>
                  </a:ext>
                </a:extLst>
              </a:tr>
              <a:tr h="3406740">
                <a:tc>
                  <a:txBody>
                    <a:bodyPr/>
                    <a:lstStyle/>
                    <a:p>
                      <a:pPr marL="45720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Первичная</a:t>
                      </a:r>
                    </a:p>
                    <a:p>
                      <a:pPr marL="45720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Вторичная</a:t>
                      </a:r>
                      <a:endParaRPr lang="en-US" sz="28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lvl="0" indent="-457200" algn="l">
                        <a:buFont typeface="Arial" panose="020B0604020202020204" pitchFamily="34" charset="0"/>
                        <a:buChar char="•"/>
                      </a:pP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Острая</a:t>
                      </a:r>
                      <a:r>
                        <a:rPr lang="az-Latn-A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(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гипоадреналовый</a:t>
                      </a:r>
                      <a:r>
                        <a:rPr lang="ru-RU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криз</a:t>
                      </a:r>
                      <a:r>
                        <a:rPr lang="az-Latn-A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  <a:p>
                      <a:pPr marL="457200" indent="-457200" algn="just">
                        <a:buFont typeface="Arial" panose="020B0604020202020204" pitchFamily="34" charset="0"/>
                        <a:buChar char="•"/>
                      </a:pP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Хроническая</a:t>
                      </a:r>
                      <a:r>
                        <a:rPr lang="ru-RU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ru-RU" sz="28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Хроническая</a:t>
                      </a:r>
                      <a:r>
                        <a:rPr lang="ru-RU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первичная надпочечниковая  недостаточность  также известна как болезнь </a:t>
                      </a:r>
                      <a:r>
                        <a:rPr lang="ru-RU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Аддисона</a:t>
                      </a:r>
                      <a:r>
                        <a:rPr lang="ru-RU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.</a:t>
                      </a:r>
                      <a:endParaRPr lang="en-US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90551491"/>
                  </a:ext>
                </a:extLst>
              </a:tr>
            </a:tbl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95800" y="258824"/>
            <a:ext cx="4032448" cy="936200"/>
          </a:xfrm>
        </p:spPr>
        <p:txBody>
          <a:bodyPr/>
          <a:lstStyle/>
          <a:p>
            <a:pPr algn="l"/>
            <a:r>
              <a:rPr lang="ru-RU" sz="4400" dirty="0" err="1" smtClean="0">
                <a:solidFill>
                  <a:schemeClr val="accent2">
                    <a:lumMod val="50000"/>
                  </a:schemeClr>
                </a:solidFill>
              </a:rPr>
              <a:t>Гипоадреналовый</a:t>
            </a: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> криз</a:t>
            </a:r>
            <a:endParaRPr lang="az-Latn-AZ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=""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9456" y="1988840"/>
            <a:ext cx="9433048" cy="4350774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lang="ru-RU" altLang="en-US" sz="4400" b="1" dirty="0" smtClean="0">
                <a:solidFill>
                  <a:schemeClr val="accent1">
                    <a:lumMod val="75000"/>
                  </a:schemeClr>
                </a:solidFill>
              </a:rPr>
              <a:t>Определение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3600" dirty="0" err="1" smtClean="0">
                <a:solidFill>
                  <a:schemeClr val="accent1">
                    <a:lumMod val="75000"/>
                  </a:schemeClr>
                </a:solidFill>
              </a:rPr>
              <a:t>Гипоадреналовый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 криз</a:t>
            </a:r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</a:rPr>
              <a:t> или </a:t>
            </a:r>
            <a:r>
              <a:rPr lang="ru-RU" altLang="en-US" sz="3600" dirty="0">
                <a:solidFill>
                  <a:schemeClr val="accent1">
                    <a:lumMod val="75000"/>
                  </a:schemeClr>
                </a:solidFill>
              </a:rPr>
              <a:t>острая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надпочечниковая</a:t>
            </a:r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3600" dirty="0">
                <a:solidFill>
                  <a:schemeClr val="accent1">
                    <a:lumMod val="75000"/>
                  </a:schemeClr>
                </a:solidFill>
              </a:rPr>
              <a:t>недостаточность </a:t>
            </a:r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</a:rPr>
              <a:t>–это  </a:t>
            </a:r>
            <a:r>
              <a:rPr lang="ru-RU" altLang="en-US" sz="3600" dirty="0">
                <a:solidFill>
                  <a:schemeClr val="accent1">
                    <a:lumMod val="75000"/>
                  </a:schemeClr>
                </a:solidFill>
              </a:rPr>
              <a:t>опасное состояние для </a:t>
            </a:r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</a:rPr>
              <a:t>жизни и обычно </a:t>
            </a:r>
            <a:r>
              <a:rPr lang="ru-RU" altLang="en-US" sz="3600" dirty="0">
                <a:solidFill>
                  <a:schemeClr val="accent1">
                    <a:lumMod val="75000"/>
                  </a:schemeClr>
                </a:solidFill>
              </a:rPr>
              <a:t>сопровождается симптомами вазомоторного шока.</a:t>
            </a:r>
            <a:endParaRPr lang="en-GB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76320" y="357592"/>
            <a:ext cx="4109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59729" y="4456006"/>
            <a:ext cx="11483034" cy="206933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35361" y="2793491"/>
            <a:ext cx="11483034" cy="150593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2"/>
          <p:cNvSpPr/>
          <p:nvPr/>
        </p:nvSpPr>
        <p:spPr>
          <a:xfrm>
            <a:off x="335361" y="1268760"/>
            <a:ext cx="11483034" cy="1368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35760" y="188544"/>
            <a:ext cx="3960440" cy="620688"/>
          </a:xfrm>
        </p:spPr>
        <p:txBody>
          <a:bodyPr/>
          <a:lstStyle/>
          <a:p>
            <a:r>
              <a:rPr lang="ru-RU" altLang="en-US" sz="4400" dirty="0">
                <a:solidFill>
                  <a:schemeClr val="accent2">
                    <a:lumMod val="50000"/>
                  </a:schemeClr>
                </a:solidFill>
              </a:rPr>
              <a:t>Этиология </a:t>
            </a:r>
            <a:endParaRPr lang="az-Latn-AZ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=""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5361" y="1124744"/>
            <a:ext cx="11507402" cy="5504655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10000"/>
              </a:lnSpc>
            </a:pP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Внезапное прекращение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приема стероидов у больных получающих стероидную терапию</a:t>
            </a:r>
          </a:p>
          <a:p>
            <a:pPr algn="just">
              <a:lnSpc>
                <a:spcPct val="110000"/>
              </a:lnSpc>
            </a:pPr>
            <a:endParaRPr lang="ru-RU" altLang="en-US" sz="4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20000"/>
              </a:lnSpc>
            </a:pPr>
            <a:r>
              <a:rPr lang="ru-RU" altLang="en-US" sz="3900" dirty="0" smtClean="0">
                <a:solidFill>
                  <a:schemeClr val="accent1">
                    <a:lumMod val="75000"/>
                  </a:schemeClr>
                </a:solidFill>
              </a:rPr>
              <a:t>Инфекция, травма, хирургическое вмешательство и другие стрессовые факторы для пациентов, получающих стероидную терапию</a:t>
            </a:r>
          </a:p>
          <a:p>
            <a:pPr>
              <a:lnSpc>
                <a:spcPct val="120000"/>
              </a:lnSpc>
            </a:pP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Острая деструкция 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</a:rPr>
              <a:t>надпочечников</a:t>
            </a: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 :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аутоиммунная, инфекционная, геморрагическая, метастатическая инфильтрация</a:t>
            </a:r>
            <a:endParaRPr lang="az-Latn-AZ" alt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04312" y="172926"/>
            <a:ext cx="4188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9801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00918" y="3501008"/>
            <a:ext cx="10867690" cy="244827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700919" y="1196751"/>
            <a:ext cx="10867689" cy="201622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35760" y="188544"/>
            <a:ext cx="3960440" cy="620688"/>
          </a:xfrm>
        </p:spPr>
        <p:txBody>
          <a:bodyPr/>
          <a:lstStyle/>
          <a:p>
            <a:r>
              <a:rPr lang="ru-RU" altLang="en-US" sz="4400" dirty="0">
                <a:solidFill>
                  <a:schemeClr val="accent2">
                    <a:lumMod val="50000"/>
                  </a:schemeClr>
                </a:solidFill>
              </a:rPr>
              <a:t>Этиология</a:t>
            </a:r>
            <a:endParaRPr lang="az-Latn-AZ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=""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1196752"/>
            <a:ext cx="10513168" cy="482453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Инфаркт </a:t>
            </a: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и кровоизлияние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гипофиза</a:t>
            </a:r>
            <a:r>
              <a:rPr lang="en-GB" altLang="en-US" sz="44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опухолевые, инфильтративные и гранулематозные заболевания гипофиза</a:t>
            </a:r>
            <a:endParaRPr lang="az-Latn-AZ" altLang="en-US" sz="4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GB" altLang="en-US" sz="4400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  <a:endParaRPr lang="az-Latn-AZ" altLang="en-US" sz="4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Сепсис, септический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шок, </a:t>
            </a:r>
            <a:r>
              <a:rPr lang="ru-RU" altLang="en-US" sz="4400" dirty="0" err="1">
                <a:solidFill>
                  <a:schemeClr val="accent1">
                    <a:lumMod val="75000"/>
                  </a:schemeClr>
                </a:solidFill>
              </a:rPr>
              <a:t>адренокортикальная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4400" dirty="0" smtClean="0">
                <a:solidFill>
                  <a:schemeClr val="accent1">
                    <a:lumMod val="75000"/>
                  </a:schemeClr>
                </a:solidFill>
              </a:rPr>
              <a:t> дисфункция при острой печеночной недостаточности (30%)</a:t>
            </a:r>
            <a:endParaRPr lang="en-GB" alt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47873" y="182921"/>
            <a:ext cx="3180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0258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=""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-9931"/>
            <a:ext cx="8229600" cy="703262"/>
          </a:xfrm>
        </p:spPr>
        <p:txBody>
          <a:bodyPr/>
          <a:lstStyle/>
          <a:p>
            <a:r>
              <a:rPr lang="ru-RU" altLang="en-US" sz="4400" dirty="0" smtClean="0">
                <a:solidFill>
                  <a:schemeClr val="accent2">
                    <a:lumMod val="50000"/>
                  </a:schemeClr>
                </a:solidFill>
              </a:rPr>
              <a:t>Клиника</a:t>
            </a:r>
            <a:endParaRPr lang="az-Latn-AZ" alt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08727519"/>
              </p:ext>
            </p:extLst>
          </p:nvPr>
        </p:nvGraphicFramePr>
        <p:xfrm>
          <a:off x="1415480" y="1124744"/>
          <a:ext cx="9577064" cy="5353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832304" y="223865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chemeClr val="accent2">
                    <a:lumMod val="50000"/>
                  </a:schemeClr>
                </a:solidFill>
              </a:rPr>
              <a:t>Д</a:t>
            </a:r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>иагностика</a:t>
            </a:r>
            <a:endParaRPr 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44194991"/>
              </p:ext>
            </p:extLst>
          </p:nvPr>
        </p:nvGraphicFramePr>
        <p:xfrm>
          <a:off x="119335" y="1412776"/>
          <a:ext cx="11699059" cy="4711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04312" y="17292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>
                <a:solidFill>
                  <a:schemeClr val="accent2">
                    <a:lumMod val="50000"/>
                  </a:schemeClr>
                </a:solidFill>
              </a:rPr>
              <a:t>Диагностика</a:t>
            </a:r>
            <a:endParaRPr 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68302308"/>
              </p:ext>
            </p:extLst>
          </p:nvPr>
        </p:nvGraphicFramePr>
        <p:xfrm>
          <a:off x="263351" y="663365"/>
          <a:ext cx="11928649" cy="58449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76320" y="172926"/>
            <a:ext cx="3431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90802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285" y="113840"/>
            <a:ext cx="6076051" cy="611546"/>
          </a:xfrm>
        </p:spPr>
        <p:txBody>
          <a:bodyPr/>
          <a:lstStyle/>
          <a:p>
            <a:r>
              <a:rPr lang="ru-RU" sz="4400" dirty="0">
                <a:solidFill>
                  <a:schemeClr val="accent2">
                    <a:lumMod val="50000"/>
                  </a:schemeClr>
                </a:solidFill>
              </a:rPr>
              <a:t>Диагностика</a:t>
            </a:r>
            <a:endParaRPr 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352" y="1146677"/>
            <a:ext cx="11555043" cy="4999410"/>
          </a:xfrm>
        </p:spPr>
        <p:txBody>
          <a:bodyPr>
            <a:noAutofit/>
          </a:bodyPr>
          <a:lstStyle/>
          <a:p>
            <a:pPr marL="342900" lvl="1" indent="0" algn="ctr">
              <a:lnSpc>
                <a:spcPct val="150000"/>
              </a:lnSpc>
              <a:buNone/>
            </a:pPr>
            <a:r>
              <a:rPr lang="ru-RU" sz="3700" dirty="0" smtClean="0"/>
              <a:t>Дифференциальная диагностика надпочечниковой недостаточности</a:t>
            </a:r>
            <a:r>
              <a:rPr lang="az-Latn-AZ" sz="37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Высокая концентрация </a:t>
            </a:r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AKT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az-Latn-AZ" sz="40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первичная надпочечниковая </a:t>
            </a: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недостаточность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Концентрация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АКТГ нормальная или низкая</a:t>
            </a:r>
            <a:r>
              <a:rPr lang="az-Latn-AZ" sz="40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4000" dirty="0">
                <a:solidFill>
                  <a:schemeClr val="accent1">
                    <a:lumMod val="75000"/>
                  </a:schemeClr>
                </a:solidFill>
              </a:rPr>
              <a:t>вторичная надпочечниковая недостаточность</a:t>
            </a:r>
            <a:endParaRPr 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76320" y="17292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50064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>Лечение</a:t>
            </a:r>
            <a:endParaRPr 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8976320" y="172926"/>
            <a:ext cx="4116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Vertical Scroll 7"/>
          <p:cNvSpPr/>
          <p:nvPr/>
        </p:nvSpPr>
        <p:spPr>
          <a:xfrm>
            <a:off x="1127447" y="987814"/>
            <a:ext cx="10690947" cy="5328592"/>
          </a:xfrm>
          <a:prstGeom prst="verticalScroll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ru-RU" sz="4000" b="1" dirty="0" err="1" smtClean="0">
                <a:solidFill>
                  <a:srgbClr val="C00000"/>
                </a:solidFill>
              </a:rPr>
              <a:t>Гипоадреналовый</a:t>
            </a:r>
            <a:r>
              <a:rPr lang="ru-RU" sz="4000" b="1" dirty="0" smtClean="0">
                <a:solidFill>
                  <a:srgbClr val="C00000"/>
                </a:solidFill>
              </a:rPr>
              <a:t> </a:t>
            </a:r>
            <a:r>
              <a:rPr lang="ru-RU" sz="4000" b="1" dirty="0">
                <a:solidFill>
                  <a:srgbClr val="C00000"/>
                </a:solidFill>
              </a:rPr>
              <a:t>криз </a:t>
            </a:r>
            <a:r>
              <a:rPr lang="az-Latn-AZ" sz="4000" b="1" i="1" dirty="0" smtClean="0">
                <a:solidFill>
                  <a:srgbClr val="C00000"/>
                </a:solidFill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u="sng" dirty="0" err="1" smtClean="0">
                <a:solidFill>
                  <a:srgbClr val="C00000"/>
                </a:solidFill>
              </a:rPr>
              <a:t>Инфузионная</a:t>
            </a:r>
            <a:r>
              <a:rPr lang="ru-RU" sz="2400" u="sng" dirty="0">
                <a:solidFill>
                  <a:srgbClr val="C00000"/>
                </a:solidFill>
              </a:rPr>
              <a:t> терапия изотоническим раствором </a:t>
            </a:r>
            <a:r>
              <a:rPr lang="ru-RU" sz="2400" u="sng" dirty="0" smtClean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( </a:t>
            </a:r>
            <a:r>
              <a:rPr lang="en-US" sz="2400" dirty="0" smtClean="0">
                <a:solidFill>
                  <a:srgbClr val="C00000"/>
                </a:solidFill>
              </a:rPr>
              <a:t>&gt;</a:t>
            </a:r>
            <a:r>
              <a:rPr lang="ru-RU" sz="2400" dirty="0">
                <a:solidFill>
                  <a:srgbClr val="C00000"/>
                </a:solidFill>
              </a:rPr>
              <a:t>2 литра)</a:t>
            </a:r>
            <a:endParaRPr lang="ru-RU" sz="2400" u="sng" dirty="0">
              <a:hlinkClick r:id="rId2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dirty="0" err="1" smtClean="0">
                <a:solidFill>
                  <a:srgbClr val="C00000"/>
                </a:solidFill>
              </a:rPr>
              <a:t>Глюкокортикоиды</a:t>
            </a:r>
            <a:endParaRPr lang="en-US" sz="2400" dirty="0" smtClean="0">
              <a:solidFill>
                <a:srgbClr val="C00000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C00000"/>
                </a:solidFill>
              </a:rPr>
              <a:t>После стабилизации состояния </a:t>
            </a:r>
            <a:r>
              <a:rPr lang="ru-RU" sz="2400" dirty="0" smtClean="0">
                <a:solidFill>
                  <a:srgbClr val="C00000"/>
                </a:solidFill>
              </a:rPr>
              <a:t>больного доза стероидов </a:t>
            </a:r>
            <a:r>
              <a:rPr lang="ru-RU" sz="2400" dirty="0">
                <a:solidFill>
                  <a:srgbClr val="C00000"/>
                </a:solidFill>
              </a:rPr>
              <a:t>постепенно </a:t>
            </a:r>
            <a:r>
              <a:rPr lang="ru-RU" sz="2400" dirty="0" smtClean="0">
                <a:solidFill>
                  <a:srgbClr val="C00000"/>
                </a:solidFill>
              </a:rPr>
              <a:t>снижают до поддерживающей </a:t>
            </a:r>
            <a:r>
              <a:rPr lang="ru-RU" sz="2400" dirty="0">
                <a:solidFill>
                  <a:srgbClr val="C00000"/>
                </a:solidFill>
              </a:rPr>
              <a:t>дозы</a:t>
            </a:r>
            <a:r>
              <a:rPr lang="ru-RU" sz="2400" dirty="0" smtClean="0">
                <a:solidFill>
                  <a:srgbClr val="C00000"/>
                </a:solidFill>
              </a:rPr>
              <a:t>.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C00000"/>
                </a:solidFill>
              </a:rPr>
              <a:t>После определения причины проводят соответствующее </a:t>
            </a:r>
            <a:r>
              <a:rPr lang="ru-RU" sz="2400" dirty="0">
                <a:solidFill>
                  <a:srgbClr val="C00000"/>
                </a:solidFill>
              </a:rPr>
              <a:t>лечение.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75305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93392"/>
            <a:ext cx="6076051" cy="611546"/>
          </a:xfrm>
        </p:spPr>
        <p:txBody>
          <a:bodyPr/>
          <a:lstStyle/>
          <a:p>
            <a:r>
              <a:rPr lang="ru-RU" sz="4400" dirty="0" smtClean="0">
                <a:solidFill>
                  <a:schemeClr val="accent2">
                    <a:lumMod val="50000"/>
                  </a:schemeClr>
                </a:solidFill>
              </a:rPr>
              <a:t>Профилактика</a:t>
            </a:r>
            <a:endParaRPr lang="en-US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1196752"/>
            <a:ext cx="6696745" cy="494933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У больных  хронической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надпочечниковой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недостаточностью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У получающих стероидную терапию</a:t>
            </a:r>
            <a:endParaRPr lang="az-Latn-AZ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48328" y="172926"/>
            <a:ext cx="4044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Адреналовая недостаточность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lowchart: Multidocument 4"/>
          <p:cNvSpPr/>
          <p:nvPr/>
        </p:nvSpPr>
        <p:spPr>
          <a:xfrm>
            <a:off x="5982280" y="3003367"/>
            <a:ext cx="6132096" cy="3384376"/>
          </a:xfrm>
          <a:prstGeom prst="flowChartMultidocumen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</a:rPr>
              <a:t>ночь </a:t>
            </a:r>
            <a:r>
              <a:rPr lang="ru-RU" sz="2800" b="1" dirty="0">
                <a:solidFill>
                  <a:srgbClr val="C00000"/>
                </a:solidFill>
              </a:rPr>
              <a:t>перед операцией, утром и в следующие 24 </a:t>
            </a:r>
            <a:r>
              <a:rPr lang="ru-RU" sz="2800" b="1" dirty="0" smtClean="0">
                <a:solidFill>
                  <a:srgbClr val="C00000"/>
                </a:solidFill>
              </a:rPr>
              <a:t>часа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</a:rPr>
              <a:t>100 мг гидрокортизона каждые 8 часов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 smtClean="0"/>
              <a:t>Dr. Xatirə Şirinova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0518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2116</TotalTime>
  <Words>336</Words>
  <Application>Microsoft Office PowerPoint</Application>
  <PresentationFormat>Произвольный</PresentationFormat>
  <Paragraphs>81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Praktiki dərs şablonu 1</vt:lpstr>
      <vt:lpstr>Надпочечниковая  недостаточность </vt:lpstr>
      <vt:lpstr>       Определение</vt:lpstr>
      <vt:lpstr>Классификация</vt:lpstr>
      <vt:lpstr>Гипоадреналовый криз</vt:lpstr>
      <vt:lpstr>Этиология </vt:lpstr>
      <vt:lpstr>Этиология</vt:lpstr>
      <vt:lpstr>Клиника</vt:lpstr>
      <vt:lpstr>Диагностика</vt:lpstr>
      <vt:lpstr>Диагностика</vt:lpstr>
      <vt:lpstr>Диагностика</vt:lpstr>
      <vt:lpstr>Лечение</vt:lpstr>
      <vt:lpstr>Профилактика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184</cp:revision>
  <dcterms:created xsi:type="dcterms:W3CDTF">2001-04-16T20:54:45Z</dcterms:created>
  <dcterms:modified xsi:type="dcterms:W3CDTF">2020-02-26T08:27:58Z</dcterms:modified>
</cp:coreProperties>
</file>