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5"/>
  </p:notesMasterIdLst>
  <p:handoutMasterIdLst>
    <p:handoutMasterId r:id="rId26"/>
  </p:handoutMasterIdLst>
  <p:sldIdLst>
    <p:sldId id="284" r:id="rId2"/>
    <p:sldId id="290" r:id="rId3"/>
    <p:sldId id="344" r:id="rId4"/>
    <p:sldId id="270" r:id="rId5"/>
    <p:sldId id="313" r:id="rId6"/>
    <p:sldId id="314" r:id="rId7"/>
    <p:sldId id="293" r:id="rId8"/>
    <p:sldId id="306" r:id="rId9"/>
    <p:sldId id="310" r:id="rId10"/>
    <p:sldId id="323" r:id="rId11"/>
    <p:sldId id="325" r:id="rId12"/>
    <p:sldId id="327" r:id="rId13"/>
    <p:sldId id="329" r:id="rId14"/>
    <p:sldId id="331" r:id="rId15"/>
    <p:sldId id="333" r:id="rId16"/>
    <p:sldId id="335" r:id="rId17"/>
    <p:sldId id="337" r:id="rId18"/>
    <p:sldId id="339" r:id="rId19"/>
    <p:sldId id="340" r:id="rId20"/>
    <p:sldId id="341" r:id="rId21"/>
    <p:sldId id="342" r:id="rId22"/>
    <p:sldId id="343" r:id="rId23"/>
    <p:sldId id="338" r:id="rId2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1%D0%B0%D0%BA%D1%82%D0%B5%D1%80%D0%B8%D0%B8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ru.wikipedia.org/wiki/%D0%9C%D0%B8%D0%BA%D0%BE%D0%B1%D0%B0%D0%BA%D1%82%D0%B5%D1%80%D0%B8%D0%B8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19536" y="1491624"/>
            <a:ext cx="8715436" cy="1433320"/>
          </a:xfrm>
        </p:spPr>
        <p:txBody>
          <a:bodyPr/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az-Latn-AZ" altLang="en-US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9465096" y="118373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584B5BE4-7CD0-F942-807D-21CC3A662F87}"/>
              </a:ext>
            </a:extLst>
          </p:cNvPr>
          <p:cNvSpPr txBox="1">
            <a:spLocks noChangeArrowheads="1"/>
          </p:cNvSpPr>
          <p:nvPr/>
        </p:nvSpPr>
        <p:spPr>
          <a:xfrm>
            <a:off x="2711624" y="4221088"/>
            <a:ext cx="6400800" cy="14333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000" dirty="0">
                <a:solidFill>
                  <a:schemeClr val="accent1"/>
                </a:solidFill>
              </a:rPr>
              <a:t>Доктор философских наук по медицине</a:t>
            </a:r>
            <a:r>
              <a:rPr lang="az-Latn-AZ" altLang="en-US" sz="2000" dirty="0">
                <a:solidFill>
                  <a:schemeClr val="accent1"/>
                </a:solidFill>
              </a:rPr>
              <a:t>, </a:t>
            </a:r>
            <a:r>
              <a:rPr lang="ru-RU" altLang="en-US" sz="2000" dirty="0">
                <a:solidFill>
                  <a:schemeClr val="accent1"/>
                </a:solidFill>
              </a:rPr>
              <a:t>ассистент</a:t>
            </a:r>
          </a:p>
          <a:p>
            <a:pPr>
              <a:lnSpc>
                <a:spcPct val="80000"/>
              </a:lnSpc>
            </a:pPr>
            <a:r>
              <a:rPr lang="ru-RU" altLang="en-US" sz="2400" b="1" dirty="0" err="1">
                <a:solidFill>
                  <a:schemeClr val="accent1"/>
                </a:solidFill>
              </a:rPr>
              <a:t>Махир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Гумрах</a:t>
            </a:r>
            <a:r>
              <a:rPr lang="ru-RU" altLang="en-US" sz="2400" b="1" dirty="0">
                <a:solidFill>
                  <a:schemeClr val="accent1"/>
                </a:solidFill>
              </a:rPr>
              <a:t> </a:t>
            </a:r>
            <a:r>
              <a:rPr lang="ru-RU" altLang="en-US" sz="2400" b="1" dirty="0" err="1">
                <a:solidFill>
                  <a:schemeClr val="accent1"/>
                </a:solidFill>
              </a:rPr>
              <a:t>оглы</a:t>
            </a:r>
            <a:r>
              <a:rPr lang="ru-RU" altLang="en-US" sz="2400" b="1" dirty="0">
                <a:solidFill>
                  <a:schemeClr val="accent1"/>
                </a:solidFill>
              </a:rPr>
              <a:t> Махмудов</a:t>
            </a:r>
          </a:p>
          <a:p>
            <a:pPr>
              <a:lnSpc>
                <a:spcPct val="80000"/>
              </a:lnSpc>
            </a:pPr>
            <a:r>
              <a:rPr lang="ru-RU" altLang="en-US" sz="2400" dirty="0">
                <a:solidFill>
                  <a:schemeClr val="accent1"/>
                </a:solidFill>
              </a:rPr>
              <a:t>АМУ</a:t>
            </a:r>
            <a:r>
              <a:rPr lang="az-Latn-AZ" altLang="en-US" sz="2400" dirty="0">
                <a:solidFill>
                  <a:schemeClr val="accent1"/>
                </a:solidFill>
              </a:rPr>
              <a:t>, </a:t>
            </a:r>
            <a:r>
              <a:rPr lang="ru-RU" sz="2400" dirty="0">
                <a:solidFill>
                  <a:schemeClr val="accent1"/>
                </a:solidFill>
              </a:rPr>
              <a:t>Кафедра </a:t>
            </a:r>
            <a:r>
              <a:rPr lang="en-US" sz="2400" dirty="0">
                <a:solidFill>
                  <a:schemeClr val="accent1"/>
                </a:solidFill>
              </a:rPr>
              <a:t>I </a:t>
            </a:r>
            <a:r>
              <a:rPr lang="ru-RU" sz="2400" dirty="0">
                <a:solidFill>
                  <a:schemeClr val="accent1"/>
                </a:solidFill>
              </a:rPr>
              <a:t>Хирургических заболеваний</a:t>
            </a:r>
            <a:endParaRPr lang="az-Latn-AZ" altLang="en-US" sz="24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ОПРЕДЕЛЕНИЕ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8942" y="2571744"/>
            <a:ext cx="4992555" cy="2519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11291703-7B41-7143-A36C-005DDCECBC59}"/>
              </a:ext>
            </a:extLst>
          </p:cNvPr>
          <p:cNvSpPr/>
          <p:nvPr/>
        </p:nvSpPr>
        <p:spPr>
          <a:xfrm>
            <a:off x="482905" y="1954437"/>
            <a:ext cx="6096000" cy="375750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57188"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2222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Гнойно-некротический процесс, развивающийся в кости и костном мозге, а также в окружающих их мягких тканях, вызываемый патогенными </a:t>
            </a:r>
            <a:r>
              <a:rPr lang="en-US" sz="3200" dirty="0">
                <a:solidFill>
                  <a:srgbClr val="22222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3" tooltip="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бактери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3" tooltip="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я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3" tooltip="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ми</a:t>
            </a:r>
            <a:r>
              <a:rPr lang="en-US" sz="3200" dirty="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или</a:t>
            </a:r>
            <a:r>
              <a:rPr lang="en-US" sz="32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4" tooltip="Мико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м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4" tooltip="Мико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и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  <a:hlinkClick r:id="rId4" tooltip="Микобактерии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кобактериями</a:t>
            </a:r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x-none" sz="32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BB35CBB-36BF-034D-B47D-0B5A39CC8625}"/>
              </a:ext>
            </a:extLst>
          </p:cNvPr>
          <p:cNvSpPr txBox="1"/>
          <p:nvPr/>
        </p:nvSpPr>
        <p:spPr>
          <a:xfrm>
            <a:off x="9465096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83432" y="2161478"/>
            <a:ext cx="8829624" cy="4075834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800" dirty="0"/>
              <a:t> </a:t>
            </a: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Послеоперационные осложнения -1% (операции на грудной клетке)</a:t>
            </a:r>
            <a:endParaRPr lang="x-none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Распространенность стернального остеомиелита , связанный с увеличением частоты аорто-коронарного шунтирования составляет 0,5-3%</a:t>
            </a:r>
            <a:endParaRPr lang="x-none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ea typeface="Calibri" panose="020F0502020204030204" pitchFamily="34" charset="0"/>
                <a:cs typeface="Times New Roman" panose="02020603050405020304" pitchFamily="18" charset="0"/>
              </a:rPr>
              <a:t>Посттравматический и гематогенный  остеомиелит встречаются реже(редко)</a:t>
            </a:r>
            <a:endParaRPr lang="x-none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C4EB58C6-9055-044C-B2AF-D1EBF1516A07}"/>
              </a:ext>
            </a:extLst>
          </p:cNvPr>
          <p:cNvSpPr/>
          <p:nvPr/>
        </p:nvSpPr>
        <p:spPr>
          <a:xfrm>
            <a:off x="2855640" y="260648"/>
            <a:ext cx="6336704" cy="13541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Распространенность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(частота встречаемости)</a:t>
            </a:r>
            <a:endParaRPr lang="x-none" sz="3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3225EDE-7CBB-9449-A250-D6369F535CB1}"/>
              </a:ext>
            </a:extLst>
          </p:cNvPr>
          <p:cNvSpPr txBox="1"/>
          <p:nvPr/>
        </p:nvSpPr>
        <p:spPr>
          <a:xfrm>
            <a:off x="9393088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47728" y="80391"/>
            <a:ext cx="4259039" cy="685800"/>
          </a:xfrm>
        </p:spPr>
        <p:txBody>
          <a:bodyPr/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ЭТИОЛОГИЯ</a:t>
            </a:r>
            <a:endParaRPr lang="en-US" alt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38150" y="1928802"/>
            <a:ext cx="643797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бак. исследовании выявляется смешенная микрофлора, преобладает золотистый стафилококк</a:t>
            </a:r>
            <a:endParaRPr lang="x-none" sz="3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Содержимое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10512" y="2071678"/>
            <a:ext cx="4214842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2E02064-FE7B-484F-B483-5C35298B7D3F}"/>
              </a:ext>
            </a:extLst>
          </p:cNvPr>
          <p:cNvSpPr txBox="1"/>
          <p:nvPr/>
        </p:nvSpPr>
        <p:spPr>
          <a:xfrm>
            <a:off x="9393088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3632" y="332656"/>
            <a:ext cx="6076051" cy="611546"/>
          </a:xfrm>
        </p:spPr>
        <p:txBody>
          <a:bodyPr/>
          <a:lstStyle/>
          <a:p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ПАТОГЕНЕЗ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99456" y="1933754"/>
            <a:ext cx="85398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ea typeface="Calibri" panose="020F0502020204030204" pitchFamily="34" charset="0"/>
                <a:cs typeface="Times New Roman" panose="02020603050405020304" pitchFamily="18" charset="0"/>
              </a:rPr>
              <a:t>Пути проникновения: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кровоток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гематогенный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остеомиелит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3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Лимфогенный</a:t>
            </a:r>
            <a:endParaRPr lang="ru-RU" sz="3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очага</a:t>
            </a:r>
            <a:r>
              <a:rPr lang="en-US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воспаления</a:t>
            </a:r>
            <a:endParaRPr lang="ru-RU" sz="32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проникающая травма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39206" y="1785926"/>
            <a:ext cx="3253484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A70D915-5C1A-3A41-ACE5-27A4E116946A}"/>
              </a:ext>
            </a:extLst>
          </p:cNvPr>
          <p:cNvSpPr txBox="1"/>
          <p:nvPr/>
        </p:nvSpPr>
        <p:spPr>
          <a:xfrm>
            <a:off x="9321080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0960" y="2048017"/>
            <a:ext cx="6929486" cy="4284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Флегмона стенки грудной клетки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Эмпиема плевры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Медиастенит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Ассиметрическая</a:t>
            </a: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стернотомия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Поперечный перелом грудины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Травматизация</a:t>
            </a: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операции на грудной клетки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01040" indent="-4572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ru-RU" sz="32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Нарушение асептики</a:t>
            </a:r>
            <a:endParaRPr lang="x-none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3057974" y="278922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ФАКТОРЫ РИСКА</a:t>
            </a:r>
            <a:endParaRPr lang="ru-RU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53322" y="1285860"/>
            <a:ext cx="4167174" cy="40719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288E171-6B8C-CC4D-A7F1-59986429706D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xmlns="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75520" y="260639"/>
            <a:ext cx="8229600" cy="703262"/>
          </a:xfrm>
        </p:spPr>
        <p:txBody>
          <a:bodyPr/>
          <a:lstStyle/>
          <a:p>
            <a:r>
              <a:rPr lang="ru-RU" sz="28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КЛИНИКА</a:t>
            </a:r>
            <a:endParaRPr lang="az-Latn-AZ" altLang="en-US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xmlns="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8084" y="1500174"/>
            <a:ext cx="6286544" cy="2857520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тупая боль по ходу грудной кости и ребра </a:t>
            </a:r>
            <a:endParaRPr lang="x-none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температура</a:t>
            </a:r>
            <a:endParaRPr lang="x-none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припухлость</a:t>
            </a:r>
            <a:endParaRPr lang="x-none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выход различного характера выделений и секвестра (</a:t>
            </a:r>
            <a:r>
              <a:rPr lang="ru-RU" sz="2400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эксудата</a:t>
            </a:r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x-none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None/>
            </a:pPr>
            <a:endParaRPr lang="ru-RU" sz="2400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9491" y="3929066"/>
            <a:ext cx="5472509" cy="26432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07716" y="928670"/>
            <a:ext cx="5484284" cy="2857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5C483CE-2515-E246-876D-5D0E9ABBE5B5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ПЕРВИЧНАЯ ДИАГНОСТИКА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7408" y="2298595"/>
            <a:ext cx="5547312" cy="2880320"/>
          </a:xfrm>
        </p:spPr>
        <p:txBody>
          <a:bodyPr>
            <a:noAutofit/>
          </a:bodyPr>
          <a:lstStyle/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Анамнез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Осмотр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КТ,МРТ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КТ-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фистулография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УЗИ мягких тканей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Лабораторные исследования</a:t>
            </a:r>
            <a:endParaRPr lang="x-none" sz="24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096132" y="1000108"/>
            <a:ext cx="4731375" cy="2789783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096132" y="4000504"/>
            <a:ext cx="4634925" cy="26082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2A12075-EC5B-0B4E-8FD5-B1935CA69A9F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3310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332656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ПРИНЦИПЫ ЛЕЧЕНЯ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xmlns="" id="{5390636B-FF5B-45E3-8616-7D7C49E195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416" y="1286430"/>
            <a:ext cx="10153128" cy="4518834"/>
          </a:xfrm>
        </p:spPr>
        <p:txBody>
          <a:bodyPr>
            <a:noAutofit/>
          </a:bodyPr>
          <a:lstStyle/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Резекция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Экстрипация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Некрэктомия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Антибиотикотерапия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39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400" b="1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7239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2400" b="1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Восстановление послеоперационных дефектов: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аутомипластика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оментопластика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43840"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err="1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аутодермапластика</a:t>
            </a:r>
            <a:endParaRPr lang="x-none" sz="2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E08E595-4F47-9642-976C-525EA504E522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09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7867" y="785794"/>
            <a:ext cx="5712884" cy="2643206"/>
          </a:xfrm>
          <a:noFill/>
        </p:spPr>
      </p:pic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24562" y="785794"/>
            <a:ext cx="5615516" cy="2643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8084" y="3500438"/>
            <a:ext cx="5712884" cy="2860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0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24562" y="3500438"/>
            <a:ext cx="5615516" cy="283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157034"/>
            <a:ext cx="6076051" cy="611546"/>
          </a:xfrm>
        </p:spPr>
        <p:txBody>
          <a:bodyPr/>
          <a:lstStyle/>
          <a:p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ОПЕРАТИВНОЕ ЛЕЧЕНИЕ-РЕЗЕКЦИЯ РЕБРА</a:t>
            </a:r>
            <a:endParaRPr lang="en-US" sz="2400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C60C961-C490-3148-A8B9-AE9AD2F465D6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95274" y="1357298"/>
            <a:ext cx="5453058" cy="3929090"/>
          </a:xfrm>
          <a:noFill/>
        </p:spPr>
      </p:pic>
      <p:pic>
        <p:nvPicPr>
          <p:cNvPr id="2253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81752" y="1357298"/>
            <a:ext cx="5350405" cy="3883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xmlns="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974" y="332656"/>
            <a:ext cx="6076051" cy="611546"/>
          </a:xfrm>
        </p:spPr>
        <p:txBody>
          <a:bodyPr/>
          <a:lstStyle/>
          <a:p>
            <a:r>
              <a:rPr lang="ru-RU" sz="2400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РЕЗЕКЦИЯ ХРЯЩА ВЫВЕДЕНИЕ ФИСТУЛЫ</a:t>
            </a:r>
            <a:endParaRPr lang="en-US" sz="2400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24AB600-E128-9E49-B9BB-162A868A2B9B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19667" y="2276476"/>
            <a:ext cx="6896100" cy="3878263"/>
          </a:xfrm>
          <a:noFill/>
        </p:spPr>
      </p:pic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974" y="218070"/>
            <a:ext cx="6076051" cy="611546"/>
          </a:xfrm>
        </p:spPr>
        <p:txBody>
          <a:bodyPr/>
          <a:lstStyle/>
          <a:p>
            <a:pPr eaLnBrk="1" hangingPunct="1"/>
            <a:r>
              <a:rPr lang="en-US" dirty="0"/>
              <a:t>VAC-SISTEM</a:t>
            </a:r>
            <a:endParaRPr lang="ru-RU" dirty="0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03684" y="2247901"/>
            <a:ext cx="2794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232B258-5B9D-3D46-99D5-F1F475480A45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095340" y="1071547"/>
            <a:ext cx="9715568" cy="5072097"/>
          </a:xfrm>
          <a:noFill/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809853" y="174745"/>
            <a:ext cx="6323264" cy="733975"/>
          </a:xfrm>
        </p:spPr>
        <p:txBody>
          <a:bodyPr/>
          <a:lstStyle/>
          <a:p>
            <a:r>
              <a:rPr lang="ru-RU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ФИКСАЦИЯ ГРУДИНЫ ТИТАНОВОЙ СКОБОЙ </a:t>
            </a:r>
            <a:endParaRPr lang="ru-RU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51D8FDC-E61C-8648-BD71-47C7564721C4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666845" y="1157817"/>
            <a:ext cx="8858312" cy="4968347"/>
          </a:xfrm>
          <a:noFill/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809853" y="174745"/>
            <a:ext cx="6323264" cy="733975"/>
          </a:xfrm>
        </p:spPr>
        <p:txBody>
          <a:bodyPr/>
          <a:lstStyle/>
          <a:p>
            <a:r>
              <a:rPr lang="ru-RU" sz="24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ФИКСАЦИЯ ГРУДИНЫ ТИТАНОВОЙ СКОБОЙ (ВИД)</a:t>
            </a:r>
            <a:endParaRPr lang="ru-RU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17E3716-C15C-174A-880B-A0CDA5397353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Рисунок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89751" y="1412875"/>
            <a:ext cx="506306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815617" y="2132856"/>
            <a:ext cx="5429287" cy="2146560"/>
          </a:xfrm>
        </p:spPr>
        <p:txBody>
          <a:bodyPr>
            <a:normAutofit/>
          </a:bodyPr>
          <a:lstStyle/>
          <a:p>
            <a:pPr marL="92075" indent="138113" algn="just">
              <a:lnSpc>
                <a:spcPct val="107000"/>
              </a:lnSpc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Большая грудная мышца</a:t>
            </a:r>
          </a:p>
          <a:p>
            <a:pPr marL="92075" indent="138113" algn="just">
              <a:lnSpc>
                <a:spcPct val="107000"/>
              </a:lnSpc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Широкая мышца спины</a:t>
            </a:r>
          </a:p>
          <a:p>
            <a:pPr marL="92075" indent="138113" algn="just">
              <a:lnSpc>
                <a:spcPct val="107000"/>
              </a:lnSpc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Прямая мышца живота</a:t>
            </a:r>
            <a:endParaRPr lang="x-none" sz="3200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89751" y="4941889"/>
            <a:ext cx="5063067" cy="50323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639616" y="32394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990600" lvl="1" indent="-533400" algn="ctr">
              <a:defRPr/>
            </a:pPr>
            <a:r>
              <a:rPr lang="ru-RU" sz="3200" b="1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ТОРАКОМИОПЛАСТИКА</a:t>
            </a:r>
            <a:r>
              <a:rPr lang="az-Latn-AZ" sz="3200" b="1" i="1" dirty="0"/>
              <a:t> </a:t>
            </a:r>
            <a:endParaRPr lang="en-US" sz="3200" b="1" i="1" dirty="0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1461DEF-231B-8648-B36B-BE1B9928D468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7636" y="3964838"/>
            <a:ext cx="3991823" cy="2893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738150" y="1071546"/>
            <a:ext cx="5280587" cy="2966081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>
          <a:xfrm>
            <a:off x="3024166" y="122356"/>
            <a:ext cx="6286544" cy="71435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ТОРАКОМИОПЛАСТИКА</a:t>
            </a:r>
            <a:endParaRPr lang="ru-RU" dirty="0"/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1015" y="1071546"/>
            <a:ext cx="5580985" cy="2991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68F32AD-A2F1-974E-A035-D526B38EEAE9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166534" y="2247901"/>
            <a:ext cx="5858933" cy="3878263"/>
          </a:xfrm>
          <a:noFill/>
        </p:spPr>
      </p:pic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065" y="297174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ТОРАКОМИОПЛАСТИКА</a:t>
            </a:r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2329152-304A-584E-9755-F95441036730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07318" y="2247901"/>
            <a:ext cx="5177367" cy="3878263"/>
          </a:xfrm>
          <a:noFill/>
        </p:spPr>
      </p:pic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065" y="369182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ТОРАКОМИОПЛАСТИКА</a:t>
            </a:r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2A368DA-6789-3B40-9D21-5A6F1CEB153F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93118" y="2247901"/>
            <a:ext cx="3805767" cy="3878263"/>
          </a:xfrm>
          <a:noFill/>
        </p:spPr>
      </p:pic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065" y="297174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ОМЕНТОПЛАСТИКА</a:t>
            </a:r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829F77D-2673-9F48-80E7-368B4701703D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34434" y="1412876"/>
            <a:ext cx="5568951" cy="4525963"/>
          </a:xfrm>
          <a:noFill/>
        </p:spPr>
      </p:pic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ОМЕНТОПЛАСТИКА</a:t>
            </a:r>
            <a:endParaRPr lang="ru-RU" dirty="0"/>
          </a:p>
        </p:txBody>
      </p:sp>
      <p:pic>
        <p:nvPicPr>
          <p:cNvPr id="31748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2" y="1412875"/>
            <a:ext cx="6191249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D7A8BFC-36CC-B845-98F3-B814ED6188E9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66712" y="1214422"/>
            <a:ext cx="5162062" cy="2497159"/>
          </a:xfrm>
          <a:noFill/>
        </p:spPr>
      </p:pic>
      <p:pic>
        <p:nvPicPr>
          <p:cNvPr id="32772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24629" y="1214422"/>
            <a:ext cx="521497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4100" y="3929066"/>
            <a:ext cx="6643734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ОМЕНТОПЛАСТИКА</a:t>
            </a:r>
            <a:endParaRPr lang="ru-R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D57378D-548C-0B4A-AAF6-28FFCB764E8D}"/>
              </a:ext>
            </a:extLst>
          </p:cNvPr>
          <p:cNvSpPr txBox="1"/>
          <p:nvPr/>
        </p:nvSpPr>
        <p:spPr>
          <a:xfrm>
            <a:off x="9537104" y="44624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968500" y="1071546"/>
            <a:ext cx="8288867" cy="5165743"/>
          </a:xfrm>
          <a:noFill/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3057065" y="51818"/>
            <a:ext cx="6076051" cy="805413"/>
          </a:xfrm>
        </p:spPr>
        <p:txBody>
          <a:bodyPr/>
          <a:lstStyle/>
          <a:p>
            <a:r>
              <a:rPr lang="ru-RU" dirty="0">
                <a:solidFill>
                  <a:srgbClr val="222222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ТРАНСПЛАНТАЦИЯ КОЖИ В РАНУ</a:t>
            </a:r>
            <a:endParaRPr lang="ru-R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9931052-F027-EF44-8385-7529A6001720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ПРОГНОЗ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Рецидивы остеомиелита не возникали в течение 1-7 лет наблюдения</a:t>
            </a:r>
            <a:r>
              <a:rPr lang="az-Latn-AZ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был восстановлен каркас </a:t>
            </a:r>
            <a:r>
              <a:rPr lang="ru-RU" dirty="0" err="1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груднойклетки</a:t>
            </a:r>
            <a:endParaRPr lang="x-non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sz="1100" dirty="0"/>
              <a:t>ASS M. G.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9931052-F027-EF44-8385-7529A6001720}"/>
              </a:ext>
            </a:extLst>
          </p:cNvPr>
          <p:cNvSpPr txBox="1"/>
          <p:nvPr/>
        </p:nvSpPr>
        <p:spPr>
          <a:xfrm>
            <a:off x="9537104" y="116632"/>
            <a:ext cx="289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Остеомиелит костей грудной клетки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2199</TotalTime>
  <Words>429</Words>
  <Application>Microsoft Macintosh PowerPoint</Application>
  <PresentationFormat>Произвольный</PresentationFormat>
  <Paragraphs>112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Praktiki dərs şablonu 1</vt:lpstr>
      <vt:lpstr>Остеомиелит костей грудной клетки</vt:lpstr>
      <vt:lpstr>ОПРЕДЕЛЕНИЕ</vt:lpstr>
      <vt:lpstr>Слайд 3</vt:lpstr>
      <vt:lpstr>ЭТИОЛОГИЯ</vt:lpstr>
      <vt:lpstr>ПАТОГЕНЕЗ</vt:lpstr>
      <vt:lpstr>ФАКТОРЫ РИСКА</vt:lpstr>
      <vt:lpstr>КЛИНИКА</vt:lpstr>
      <vt:lpstr>ПЕРВИЧНАЯ ДИАГНОСТИКА</vt:lpstr>
      <vt:lpstr>ПРИНЦИПЫ ЛЕЧЕНЯ</vt:lpstr>
      <vt:lpstr>ОПЕРАТИВНОЕ ЛЕЧЕНИЕ-РЕЗЕКЦИЯ РЕБРА</vt:lpstr>
      <vt:lpstr>РЕЗЕКЦИЯ ХРЯЩА ВЫВЕДЕНИЕ ФИСТУЛЫ</vt:lpstr>
      <vt:lpstr>VAC-SISTEM</vt:lpstr>
      <vt:lpstr>ФИКСАЦИЯ ГРУДИНЫ ТИТАНОВОЙ СКОБОЙ </vt:lpstr>
      <vt:lpstr>ФИКСАЦИЯ ГРУДИНЫ ТИТАНОВОЙ СКОБОЙ (ВИД)</vt:lpstr>
      <vt:lpstr>Слайд 15</vt:lpstr>
      <vt:lpstr>ТОРАКОМИОПЛАСТИКА</vt:lpstr>
      <vt:lpstr>ТОРАКОМИОПЛАСТИКА</vt:lpstr>
      <vt:lpstr>ТОРАКОМИОПЛАСТИКА</vt:lpstr>
      <vt:lpstr>ОМЕНТОПЛАСТИКА</vt:lpstr>
      <vt:lpstr>ОМЕНТОПЛАСТИКА</vt:lpstr>
      <vt:lpstr>ОМЕНТОПЛАСТИКА</vt:lpstr>
      <vt:lpstr>ТРАНСПЛАНТАЦИЯ КОЖИ В РАНУ</vt:lpstr>
      <vt:lpstr>ПРОГНОЗ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178</cp:revision>
  <dcterms:created xsi:type="dcterms:W3CDTF">2001-04-16T20:54:45Z</dcterms:created>
  <dcterms:modified xsi:type="dcterms:W3CDTF">2020-02-18T17:39:45Z</dcterms:modified>
</cp:coreProperties>
</file>