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5.xml" ContentType="application/vnd.ms-office.drawingml.diagramDrawing+xml"/>
  <Override PartName="/ppt/diagrams/drawing4.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Default Extension="gif" ContentType="image/gif"/>
  <Override PartName="/ppt/diagrams/data3.xml" ContentType="application/vnd.openxmlformats-officedocument.drawingml.diagramData+xml"/>
  <Override PartName="/ppt/diagrams/colors5.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35"/>
  </p:notesMasterIdLst>
  <p:handoutMasterIdLst>
    <p:handoutMasterId r:id="rId36"/>
  </p:handoutMasterIdLst>
  <p:sldIdLst>
    <p:sldId id="284" r:id="rId2"/>
    <p:sldId id="290" r:id="rId3"/>
    <p:sldId id="521" r:id="rId4"/>
    <p:sldId id="293" r:id="rId5"/>
    <p:sldId id="294" r:id="rId6"/>
    <p:sldId id="493" r:id="rId7"/>
    <p:sldId id="295" r:id="rId8"/>
    <p:sldId id="296" r:id="rId9"/>
    <p:sldId id="494" r:id="rId10"/>
    <p:sldId id="495" r:id="rId11"/>
    <p:sldId id="496" r:id="rId12"/>
    <p:sldId id="497" r:id="rId13"/>
    <p:sldId id="498" r:id="rId14"/>
    <p:sldId id="499" r:id="rId15"/>
    <p:sldId id="500" r:id="rId16"/>
    <p:sldId id="501" r:id="rId17"/>
    <p:sldId id="502" r:id="rId18"/>
    <p:sldId id="503" r:id="rId19"/>
    <p:sldId id="504" r:id="rId20"/>
    <p:sldId id="505" r:id="rId21"/>
    <p:sldId id="292" r:id="rId22"/>
    <p:sldId id="506" r:id="rId23"/>
    <p:sldId id="507" r:id="rId24"/>
    <p:sldId id="522" r:id="rId25"/>
    <p:sldId id="509" r:id="rId26"/>
    <p:sldId id="510" r:id="rId27"/>
    <p:sldId id="511" r:id="rId28"/>
    <p:sldId id="512" r:id="rId29"/>
    <p:sldId id="513" r:id="rId30"/>
    <p:sldId id="514" r:id="rId31"/>
    <p:sldId id="515" r:id="rId32"/>
    <p:sldId id="517" r:id="rId33"/>
    <p:sldId id="516" r:id="rId34"/>
  </p:sldIdLst>
  <p:sldSz cx="12192000" cy="6858000"/>
  <p:notesSz cx="67849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9B88B"/>
    <a:srgbClr val="E59E0F"/>
    <a:srgbClr val="EC3308"/>
    <a:srgbClr val="FFFF00"/>
    <a:srgbClr val="CC0066"/>
    <a:srgbClr val="CCFF66"/>
    <a:srgbClr val="CC6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0314" autoAdjust="0"/>
    <p:restoredTop sz="94660"/>
  </p:normalViewPr>
  <p:slideViewPr>
    <p:cSldViewPr>
      <p:cViewPr varScale="1">
        <p:scale>
          <a:sx n="54" d="100"/>
          <a:sy n="54" d="100"/>
        </p:scale>
        <p:origin x="-802" y="-67"/>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22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0CA998-0E1D-4847-93E1-24253CCD7171}" type="doc">
      <dgm:prSet loTypeId="urn:microsoft.com/office/officeart/2008/layout/HorizontalMultiLevelHierarchy" loCatId="" qsTypeId="urn:microsoft.com/office/officeart/2005/8/quickstyle/simple1" qsCatId="simple" csTypeId="urn:microsoft.com/office/officeart/2005/8/colors/accent1_2" csCatId="accent1" phldr="1"/>
      <dgm:spPr/>
      <dgm:t>
        <a:bodyPr/>
        <a:lstStyle/>
        <a:p>
          <a:endParaRPr lang="en-US"/>
        </a:p>
      </dgm:t>
    </dgm:pt>
    <dgm:pt modelId="{897DCAAB-6857-474F-8502-2FB7C91D6EEC}">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BMI</a:t>
          </a:r>
        </a:p>
      </dgm:t>
    </dgm:pt>
    <dgm:pt modelId="{D2BC9CE3-A028-B546-969F-03C7EC10C156}" type="parTrans" cxnId="{E88C93E3-3DBE-084F-8892-6B5C7012E6E7}">
      <dgm:prSet/>
      <dgm:spPr/>
      <dgm:t>
        <a:bodyPr/>
        <a:lstStyle/>
        <a:p>
          <a:endParaRPr lang="en-US"/>
        </a:p>
      </dgm:t>
    </dgm:pt>
    <dgm:pt modelId="{1A3B213D-B65D-1B4F-A2D6-B28DC141C8D7}" type="sibTrans" cxnId="{E88C93E3-3DBE-084F-8892-6B5C7012E6E7}">
      <dgm:prSet/>
      <dgm:spPr/>
      <dgm:t>
        <a:bodyPr/>
        <a:lstStyle/>
        <a:p>
          <a:endParaRPr lang="en-US"/>
        </a:p>
      </dgm:t>
    </dgm:pt>
    <dgm:pt modelId="{4644FDE9-644A-1B4E-9EA6-41A556B5CD35}">
      <dgm:prSet phldrT="[Text]" custT="1"/>
      <dgm:spPr>
        <a:solidFill>
          <a:schemeClr val="accent1">
            <a:lumMod val="20000"/>
            <a:lumOff val="80000"/>
          </a:schemeClr>
        </a:solidFill>
      </dgm:spPr>
      <dgm:t>
        <a:bodyPr/>
        <a:lstStyle/>
        <a:p>
          <a:r>
            <a:rPr lang="en-US" sz="2200" kern="1200" dirty="0">
              <a:solidFill>
                <a:schemeClr val="accent1">
                  <a:lumMod val="75000"/>
                </a:schemeClr>
              </a:solidFill>
              <a:latin typeface="+mn-lt"/>
              <a:ea typeface="+mn-ea"/>
              <a:cs typeface="+mn-cs"/>
            </a:rPr>
            <a:t>Underweight </a:t>
          </a:r>
          <a:r>
            <a:rPr lang="en-US" sz="2200" kern="1200" dirty="0">
              <a:solidFill>
                <a:srgbClr val="4472C4">
                  <a:lumMod val="75000"/>
                </a:srgbClr>
              </a:solidFill>
              <a:latin typeface="Calibri"/>
              <a:ea typeface="+mn-ea"/>
              <a:cs typeface="+mn-cs"/>
            </a:rPr>
            <a:t>&lt; 18,5</a:t>
          </a:r>
        </a:p>
      </dgm:t>
    </dgm:pt>
    <dgm:pt modelId="{E96C24C4-DB96-4B4E-A2DE-A91492A8A288}" type="parTrans" cxnId="{EA3B9D1E-F189-044F-9348-E0658F3ED54B}">
      <dgm:prSet/>
      <dgm:spPr/>
      <dgm:t>
        <a:bodyPr/>
        <a:lstStyle/>
        <a:p>
          <a:endParaRPr lang="en-US"/>
        </a:p>
      </dgm:t>
    </dgm:pt>
    <dgm:pt modelId="{9CF19D99-538F-EF4D-9EFC-4E5765E2D088}" type="sibTrans" cxnId="{EA3B9D1E-F189-044F-9348-E0658F3ED54B}">
      <dgm:prSet/>
      <dgm:spPr/>
      <dgm:t>
        <a:bodyPr/>
        <a:lstStyle/>
        <a:p>
          <a:endParaRPr lang="en-US"/>
        </a:p>
      </dgm:t>
    </dgm:pt>
    <dgm:pt modelId="{B805FEB3-878E-BF40-A8AF-5F03F2CE5B8C}">
      <dgm:prSet phldrT="[Text]" custT="1"/>
      <dgm:spPr>
        <a:solidFill>
          <a:schemeClr val="accent1">
            <a:lumMod val="20000"/>
            <a:lumOff val="80000"/>
          </a:schemeClr>
        </a:solidFill>
      </dgm:spPr>
      <dgm:t>
        <a:bodyPr/>
        <a:lstStyle/>
        <a:p>
          <a:r>
            <a:rPr lang="en-US" sz="2200" kern="1200" dirty="0">
              <a:solidFill>
                <a:srgbClr val="4472C4">
                  <a:lumMod val="75000"/>
                </a:srgbClr>
              </a:solidFill>
              <a:latin typeface="Calibri"/>
              <a:ea typeface="+mn-ea"/>
              <a:cs typeface="+mn-cs"/>
            </a:rPr>
            <a:t>Normal weight - 18,5</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24,9</a:t>
          </a:r>
        </a:p>
      </dgm:t>
    </dgm:pt>
    <dgm:pt modelId="{5AD90B20-0CFF-2A4A-AE82-4205203B8366}" type="parTrans" cxnId="{14DB2054-5667-1245-91A4-7D084B228BC6}">
      <dgm:prSet/>
      <dgm:spPr/>
      <dgm:t>
        <a:bodyPr/>
        <a:lstStyle/>
        <a:p>
          <a:endParaRPr lang="en-US"/>
        </a:p>
      </dgm:t>
    </dgm:pt>
    <dgm:pt modelId="{ABCB8F53-4013-9B40-A2B8-7098095A3737}" type="sibTrans" cxnId="{14DB2054-5667-1245-91A4-7D084B228BC6}">
      <dgm:prSet/>
      <dgm:spPr/>
      <dgm:t>
        <a:bodyPr/>
        <a:lstStyle/>
        <a:p>
          <a:endParaRPr lang="en-US"/>
        </a:p>
      </dgm:t>
    </dgm:pt>
    <dgm:pt modelId="{EC136796-5D52-4E44-9404-981035D19EFF}">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Overweight</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- 25,0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29,9</a:t>
          </a:r>
        </a:p>
      </dgm:t>
    </dgm:pt>
    <dgm:pt modelId="{843E41F9-F501-004A-B2BC-AE85A6314645}" type="parTrans" cxnId="{BDCA6235-EDA3-1841-B560-A44BDD310BEF}">
      <dgm:prSet/>
      <dgm:spPr/>
      <dgm:t>
        <a:bodyPr/>
        <a:lstStyle/>
        <a:p>
          <a:endParaRPr lang="en-US"/>
        </a:p>
      </dgm:t>
    </dgm:pt>
    <dgm:pt modelId="{330A565D-2ABD-DD4C-8FF1-7EF5E1FF6558}" type="sibTrans" cxnId="{BDCA6235-EDA3-1841-B560-A44BDD310BEF}">
      <dgm:prSet/>
      <dgm:spPr/>
      <dgm:t>
        <a:bodyPr/>
        <a:lstStyle/>
        <a:p>
          <a:endParaRPr lang="en-US"/>
        </a:p>
      </dgm:t>
    </dgm:pt>
    <dgm:pt modelId="{09422D56-E1AF-794B-8C11-485138F3A8DF}">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obesity -  30,0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34,9</a:t>
          </a:r>
        </a:p>
      </dgm:t>
    </dgm:pt>
    <dgm:pt modelId="{C064E940-F939-864D-991E-7916D9A35DC7}" type="parTrans" cxnId="{E6C45D7B-2C05-1744-A275-4C7E64F3102C}">
      <dgm:prSet/>
      <dgm:spPr/>
      <dgm:t>
        <a:bodyPr/>
        <a:lstStyle/>
        <a:p>
          <a:endParaRPr lang="en-US"/>
        </a:p>
      </dgm:t>
    </dgm:pt>
    <dgm:pt modelId="{97AB497B-5C4A-9D4B-9020-0AD00F639B03}" type="sibTrans" cxnId="{E6C45D7B-2C05-1744-A275-4C7E64F3102C}">
      <dgm:prSet/>
      <dgm:spPr/>
      <dgm:t>
        <a:bodyPr/>
        <a:lstStyle/>
        <a:p>
          <a:endParaRPr lang="en-US"/>
        </a:p>
      </dgm:t>
    </dgm:pt>
    <dgm:pt modelId="{52687E31-9E47-134B-AA3E-B518628477C6}">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II obesity -  35,0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39,9</a:t>
          </a:r>
        </a:p>
      </dgm:t>
    </dgm:pt>
    <dgm:pt modelId="{CAFB5255-7A9D-2645-9678-3F052DEFCC22}" type="parTrans" cxnId="{AF32EDCD-65B5-CB4C-BB5F-468D585EE1DE}">
      <dgm:prSet/>
      <dgm:spPr/>
      <dgm:t>
        <a:bodyPr/>
        <a:lstStyle/>
        <a:p>
          <a:endParaRPr lang="en-US"/>
        </a:p>
      </dgm:t>
    </dgm:pt>
    <dgm:pt modelId="{402EE2E8-59E6-E242-B643-EE6260FDB5A7}" type="sibTrans" cxnId="{AF32EDCD-65B5-CB4C-BB5F-468D585EE1DE}">
      <dgm:prSet/>
      <dgm:spPr/>
      <dgm:t>
        <a:bodyPr/>
        <a:lstStyle/>
        <a:p>
          <a:endParaRPr lang="en-US"/>
        </a:p>
      </dgm:t>
    </dgm:pt>
    <dgm:pt modelId="{18631C27-8F1C-D24B-ABE8-F47591C219E5}">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III obesity ≥ 40</a:t>
          </a:r>
        </a:p>
      </dgm:t>
    </dgm:pt>
    <dgm:pt modelId="{4431A202-A0EC-6046-867E-67FB10EB33E4}" type="parTrans" cxnId="{3128AE7C-A336-5340-9943-323D712E8761}">
      <dgm:prSet/>
      <dgm:spPr/>
      <dgm:t>
        <a:bodyPr/>
        <a:lstStyle/>
        <a:p>
          <a:endParaRPr lang="en-US"/>
        </a:p>
      </dgm:t>
    </dgm:pt>
    <dgm:pt modelId="{4FAAAA31-F7B5-1A45-9EA6-E6BF84DD6860}" type="sibTrans" cxnId="{3128AE7C-A336-5340-9943-323D712E8761}">
      <dgm:prSet/>
      <dgm:spPr/>
      <dgm:t>
        <a:bodyPr/>
        <a:lstStyle/>
        <a:p>
          <a:endParaRPr lang="en-US"/>
        </a:p>
      </dgm:t>
    </dgm:pt>
    <dgm:pt modelId="{203934C0-DA8F-8B4C-8BB2-CADA21CF9232}" type="pres">
      <dgm:prSet presAssocID="{060CA998-0E1D-4847-93E1-24253CCD7171}" presName="Name0" presStyleCnt="0">
        <dgm:presLayoutVars>
          <dgm:chPref val="1"/>
          <dgm:dir/>
          <dgm:animOne val="branch"/>
          <dgm:animLvl val="lvl"/>
          <dgm:resizeHandles val="exact"/>
        </dgm:presLayoutVars>
      </dgm:prSet>
      <dgm:spPr/>
      <dgm:t>
        <a:bodyPr/>
        <a:lstStyle/>
        <a:p>
          <a:endParaRPr lang="ru-RU"/>
        </a:p>
      </dgm:t>
    </dgm:pt>
    <dgm:pt modelId="{65B96ACD-AB63-4345-9E7D-63D1DC572C96}" type="pres">
      <dgm:prSet presAssocID="{897DCAAB-6857-474F-8502-2FB7C91D6EEC}" presName="root1" presStyleCnt="0"/>
      <dgm:spPr/>
    </dgm:pt>
    <dgm:pt modelId="{7FC4D788-592F-C14A-8071-EEEE5EB20D68}" type="pres">
      <dgm:prSet presAssocID="{897DCAAB-6857-474F-8502-2FB7C91D6EEC}" presName="LevelOneTextNode" presStyleLbl="node0" presStyleIdx="0" presStyleCnt="1" custScaleX="182238">
        <dgm:presLayoutVars>
          <dgm:chPref val="3"/>
        </dgm:presLayoutVars>
      </dgm:prSet>
      <dgm:spPr/>
      <dgm:t>
        <a:bodyPr/>
        <a:lstStyle/>
        <a:p>
          <a:endParaRPr lang="ru-RU"/>
        </a:p>
      </dgm:t>
    </dgm:pt>
    <dgm:pt modelId="{C888249F-BC4A-C943-990C-65EB286AC83D}" type="pres">
      <dgm:prSet presAssocID="{897DCAAB-6857-474F-8502-2FB7C91D6EEC}" presName="level2hierChild" presStyleCnt="0"/>
      <dgm:spPr/>
    </dgm:pt>
    <dgm:pt modelId="{06CC16AF-190B-074D-B2D3-B1E53CC17B91}" type="pres">
      <dgm:prSet presAssocID="{E96C24C4-DB96-4B4E-A2DE-A91492A8A288}" presName="conn2-1" presStyleLbl="parChTrans1D2" presStyleIdx="0" presStyleCnt="6"/>
      <dgm:spPr/>
      <dgm:t>
        <a:bodyPr/>
        <a:lstStyle/>
        <a:p>
          <a:endParaRPr lang="ru-RU"/>
        </a:p>
      </dgm:t>
    </dgm:pt>
    <dgm:pt modelId="{16750ACC-9248-3041-9181-B3D6A36996AD}" type="pres">
      <dgm:prSet presAssocID="{E96C24C4-DB96-4B4E-A2DE-A91492A8A288}" presName="connTx" presStyleLbl="parChTrans1D2" presStyleIdx="0" presStyleCnt="6"/>
      <dgm:spPr/>
      <dgm:t>
        <a:bodyPr/>
        <a:lstStyle/>
        <a:p>
          <a:endParaRPr lang="ru-RU"/>
        </a:p>
      </dgm:t>
    </dgm:pt>
    <dgm:pt modelId="{72D90D10-0313-2E4D-AC17-73C39E211C19}" type="pres">
      <dgm:prSet presAssocID="{4644FDE9-644A-1B4E-9EA6-41A556B5CD35}" presName="root2" presStyleCnt="0"/>
      <dgm:spPr/>
    </dgm:pt>
    <dgm:pt modelId="{DBB5E57B-42D5-2046-BAB8-585E2AA2B5A3}" type="pres">
      <dgm:prSet presAssocID="{4644FDE9-644A-1B4E-9EA6-41A556B5CD35}" presName="LevelTwoTextNode" presStyleLbl="node2" presStyleIdx="0" presStyleCnt="6" custScaleX="129857">
        <dgm:presLayoutVars>
          <dgm:chPref val="3"/>
        </dgm:presLayoutVars>
      </dgm:prSet>
      <dgm:spPr/>
      <dgm:t>
        <a:bodyPr/>
        <a:lstStyle/>
        <a:p>
          <a:endParaRPr lang="ru-RU"/>
        </a:p>
      </dgm:t>
    </dgm:pt>
    <dgm:pt modelId="{246A2923-A203-464B-B371-C40411BBF831}" type="pres">
      <dgm:prSet presAssocID="{4644FDE9-644A-1B4E-9EA6-41A556B5CD35}" presName="level3hierChild" presStyleCnt="0"/>
      <dgm:spPr/>
    </dgm:pt>
    <dgm:pt modelId="{CB7F9AF5-9AA9-5046-9FBD-2A28D5CDF831}" type="pres">
      <dgm:prSet presAssocID="{5AD90B20-0CFF-2A4A-AE82-4205203B8366}" presName="conn2-1" presStyleLbl="parChTrans1D2" presStyleIdx="1" presStyleCnt="6"/>
      <dgm:spPr/>
      <dgm:t>
        <a:bodyPr/>
        <a:lstStyle/>
        <a:p>
          <a:endParaRPr lang="ru-RU"/>
        </a:p>
      </dgm:t>
    </dgm:pt>
    <dgm:pt modelId="{974CFEDC-C385-4345-A779-5252E9D32C21}" type="pres">
      <dgm:prSet presAssocID="{5AD90B20-0CFF-2A4A-AE82-4205203B8366}" presName="connTx" presStyleLbl="parChTrans1D2" presStyleIdx="1" presStyleCnt="6"/>
      <dgm:spPr/>
      <dgm:t>
        <a:bodyPr/>
        <a:lstStyle/>
        <a:p>
          <a:endParaRPr lang="ru-RU"/>
        </a:p>
      </dgm:t>
    </dgm:pt>
    <dgm:pt modelId="{3FCF7A9B-217F-D445-AD2E-9609A0A156DB}" type="pres">
      <dgm:prSet presAssocID="{B805FEB3-878E-BF40-A8AF-5F03F2CE5B8C}" presName="root2" presStyleCnt="0"/>
      <dgm:spPr/>
    </dgm:pt>
    <dgm:pt modelId="{9F9E249E-3601-A941-B60C-FBD5B3DD62EA}" type="pres">
      <dgm:prSet presAssocID="{B805FEB3-878E-BF40-A8AF-5F03F2CE5B8C}" presName="LevelTwoTextNode" presStyleLbl="node2" presStyleIdx="1" presStyleCnt="6" custScaleX="129857">
        <dgm:presLayoutVars>
          <dgm:chPref val="3"/>
        </dgm:presLayoutVars>
      </dgm:prSet>
      <dgm:spPr/>
      <dgm:t>
        <a:bodyPr/>
        <a:lstStyle/>
        <a:p>
          <a:endParaRPr lang="ru-RU"/>
        </a:p>
      </dgm:t>
    </dgm:pt>
    <dgm:pt modelId="{8E9235D1-EDCA-5B4B-85D2-97C959F516C1}" type="pres">
      <dgm:prSet presAssocID="{B805FEB3-878E-BF40-A8AF-5F03F2CE5B8C}" presName="level3hierChild" presStyleCnt="0"/>
      <dgm:spPr/>
    </dgm:pt>
    <dgm:pt modelId="{EBD615F5-3232-2049-A7CF-567D0C5809AB}" type="pres">
      <dgm:prSet presAssocID="{843E41F9-F501-004A-B2BC-AE85A6314645}" presName="conn2-1" presStyleLbl="parChTrans1D2" presStyleIdx="2" presStyleCnt="6"/>
      <dgm:spPr/>
      <dgm:t>
        <a:bodyPr/>
        <a:lstStyle/>
        <a:p>
          <a:endParaRPr lang="ru-RU"/>
        </a:p>
      </dgm:t>
    </dgm:pt>
    <dgm:pt modelId="{D1E5CC13-D592-C44E-A56F-BF6FCCE4D49B}" type="pres">
      <dgm:prSet presAssocID="{843E41F9-F501-004A-B2BC-AE85A6314645}" presName="connTx" presStyleLbl="parChTrans1D2" presStyleIdx="2" presStyleCnt="6"/>
      <dgm:spPr/>
      <dgm:t>
        <a:bodyPr/>
        <a:lstStyle/>
        <a:p>
          <a:endParaRPr lang="ru-RU"/>
        </a:p>
      </dgm:t>
    </dgm:pt>
    <dgm:pt modelId="{4784A0B1-DE77-8743-A249-0E5DA37427F4}" type="pres">
      <dgm:prSet presAssocID="{EC136796-5D52-4E44-9404-981035D19EFF}" presName="root2" presStyleCnt="0"/>
      <dgm:spPr/>
    </dgm:pt>
    <dgm:pt modelId="{7B13E23A-50C5-B346-894F-7AECB21B21E3}" type="pres">
      <dgm:prSet presAssocID="{EC136796-5D52-4E44-9404-981035D19EFF}" presName="LevelTwoTextNode" presStyleLbl="node2" presStyleIdx="2" presStyleCnt="6" custScaleX="129857">
        <dgm:presLayoutVars>
          <dgm:chPref val="3"/>
        </dgm:presLayoutVars>
      </dgm:prSet>
      <dgm:spPr/>
      <dgm:t>
        <a:bodyPr/>
        <a:lstStyle/>
        <a:p>
          <a:endParaRPr lang="ru-RU"/>
        </a:p>
      </dgm:t>
    </dgm:pt>
    <dgm:pt modelId="{FA03CC43-45D6-9742-B079-C01783439573}" type="pres">
      <dgm:prSet presAssocID="{EC136796-5D52-4E44-9404-981035D19EFF}" presName="level3hierChild" presStyleCnt="0"/>
      <dgm:spPr/>
    </dgm:pt>
    <dgm:pt modelId="{6E9F70AB-5441-C14C-AEF1-D40D39F89619}" type="pres">
      <dgm:prSet presAssocID="{C064E940-F939-864D-991E-7916D9A35DC7}" presName="conn2-1" presStyleLbl="parChTrans1D2" presStyleIdx="3" presStyleCnt="6"/>
      <dgm:spPr/>
      <dgm:t>
        <a:bodyPr/>
        <a:lstStyle/>
        <a:p>
          <a:endParaRPr lang="ru-RU"/>
        </a:p>
      </dgm:t>
    </dgm:pt>
    <dgm:pt modelId="{518D65D1-FF80-2F44-BABE-C43A9EEFEB7F}" type="pres">
      <dgm:prSet presAssocID="{C064E940-F939-864D-991E-7916D9A35DC7}" presName="connTx" presStyleLbl="parChTrans1D2" presStyleIdx="3" presStyleCnt="6"/>
      <dgm:spPr/>
      <dgm:t>
        <a:bodyPr/>
        <a:lstStyle/>
        <a:p>
          <a:endParaRPr lang="ru-RU"/>
        </a:p>
      </dgm:t>
    </dgm:pt>
    <dgm:pt modelId="{00A5175F-6898-774E-A4ED-9EE5A3E17699}" type="pres">
      <dgm:prSet presAssocID="{09422D56-E1AF-794B-8C11-485138F3A8DF}" presName="root2" presStyleCnt="0"/>
      <dgm:spPr/>
    </dgm:pt>
    <dgm:pt modelId="{430D84EA-400D-9042-ACD8-C5E3B2375650}" type="pres">
      <dgm:prSet presAssocID="{09422D56-E1AF-794B-8C11-485138F3A8DF}" presName="LevelTwoTextNode" presStyleLbl="node2" presStyleIdx="3" presStyleCnt="6" custScaleX="129857">
        <dgm:presLayoutVars>
          <dgm:chPref val="3"/>
        </dgm:presLayoutVars>
      </dgm:prSet>
      <dgm:spPr/>
      <dgm:t>
        <a:bodyPr/>
        <a:lstStyle/>
        <a:p>
          <a:endParaRPr lang="ru-RU"/>
        </a:p>
      </dgm:t>
    </dgm:pt>
    <dgm:pt modelId="{84C6B796-A8DF-D648-A37B-F0F2F3F328FA}" type="pres">
      <dgm:prSet presAssocID="{09422D56-E1AF-794B-8C11-485138F3A8DF}" presName="level3hierChild" presStyleCnt="0"/>
      <dgm:spPr/>
    </dgm:pt>
    <dgm:pt modelId="{8C6B4C2D-D085-C340-BD5D-BA91C149EEFF}" type="pres">
      <dgm:prSet presAssocID="{CAFB5255-7A9D-2645-9678-3F052DEFCC22}" presName="conn2-1" presStyleLbl="parChTrans1D2" presStyleIdx="4" presStyleCnt="6"/>
      <dgm:spPr/>
      <dgm:t>
        <a:bodyPr/>
        <a:lstStyle/>
        <a:p>
          <a:endParaRPr lang="ru-RU"/>
        </a:p>
      </dgm:t>
    </dgm:pt>
    <dgm:pt modelId="{2FBAF54E-5053-8A49-AEBA-E5B74728C5C3}" type="pres">
      <dgm:prSet presAssocID="{CAFB5255-7A9D-2645-9678-3F052DEFCC22}" presName="connTx" presStyleLbl="parChTrans1D2" presStyleIdx="4" presStyleCnt="6"/>
      <dgm:spPr/>
      <dgm:t>
        <a:bodyPr/>
        <a:lstStyle/>
        <a:p>
          <a:endParaRPr lang="ru-RU"/>
        </a:p>
      </dgm:t>
    </dgm:pt>
    <dgm:pt modelId="{374FD7ED-2BD3-B044-872C-5B18DA1733DA}" type="pres">
      <dgm:prSet presAssocID="{52687E31-9E47-134B-AA3E-B518628477C6}" presName="root2" presStyleCnt="0"/>
      <dgm:spPr/>
    </dgm:pt>
    <dgm:pt modelId="{EB6381F6-4F85-C541-9C71-456FD055B77D}" type="pres">
      <dgm:prSet presAssocID="{52687E31-9E47-134B-AA3E-B518628477C6}" presName="LevelTwoTextNode" presStyleLbl="node2" presStyleIdx="4" presStyleCnt="6" custScaleX="129857">
        <dgm:presLayoutVars>
          <dgm:chPref val="3"/>
        </dgm:presLayoutVars>
      </dgm:prSet>
      <dgm:spPr/>
      <dgm:t>
        <a:bodyPr/>
        <a:lstStyle/>
        <a:p>
          <a:endParaRPr lang="ru-RU"/>
        </a:p>
      </dgm:t>
    </dgm:pt>
    <dgm:pt modelId="{B5D5B39F-BCF7-CE4A-B0BB-6FA1DA4240C8}" type="pres">
      <dgm:prSet presAssocID="{52687E31-9E47-134B-AA3E-B518628477C6}" presName="level3hierChild" presStyleCnt="0"/>
      <dgm:spPr/>
    </dgm:pt>
    <dgm:pt modelId="{C9688D84-41FD-3941-BE6A-1625939D1CBF}" type="pres">
      <dgm:prSet presAssocID="{4431A202-A0EC-6046-867E-67FB10EB33E4}" presName="conn2-1" presStyleLbl="parChTrans1D2" presStyleIdx="5" presStyleCnt="6"/>
      <dgm:spPr/>
      <dgm:t>
        <a:bodyPr/>
        <a:lstStyle/>
        <a:p>
          <a:endParaRPr lang="ru-RU"/>
        </a:p>
      </dgm:t>
    </dgm:pt>
    <dgm:pt modelId="{D856EBAD-A61D-604B-A510-EB5A30D7C710}" type="pres">
      <dgm:prSet presAssocID="{4431A202-A0EC-6046-867E-67FB10EB33E4}" presName="connTx" presStyleLbl="parChTrans1D2" presStyleIdx="5" presStyleCnt="6"/>
      <dgm:spPr/>
      <dgm:t>
        <a:bodyPr/>
        <a:lstStyle/>
        <a:p>
          <a:endParaRPr lang="ru-RU"/>
        </a:p>
      </dgm:t>
    </dgm:pt>
    <dgm:pt modelId="{6758916A-286D-2041-91F0-2C9A6F449C51}" type="pres">
      <dgm:prSet presAssocID="{18631C27-8F1C-D24B-ABE8-F47591C219E5}" presName="root2" presStyleCnt="0"/>
      <dgm:spPr/>
    </dgm:pt>
    <dgm:pt modelId="{F8335A5E-0F1C-914A-AC13-4C8D2053FA40}" type="pres">
      <dgm:prSet presAssocID="{18631C27-8F1C-D24B-ABE8-F47591C219E5}" presName="LevelTwoTextNode" presStyleLbl="node2" presStyleIdx="5" presStyleCnt="6" custScaleX="129857">
        <dgm:presLayoutVars>
          <dgm:chPref val="3"/>
        </dgm:presLayoutVars>
      </dgm:prSet>
      <dgm:spPr/>
      <dgm:t>
        <a:bodyPr/>
        <a:lstStyle/>
        <a:p>
          <a:endParaRPr lang="ru-RU"/>
        </a:p>
      </dgm:t>
    </dgm:pt>
    <dgm:pt modelId="{CBCA6714-F86A-7B4C-A77F-0284CA18A576}" type="pres">
      <dgm:prSet presAssocID="{18631C27-8F1C-D24B-ABE8-F47591C219E5}" presName="level3hierChild" presStyleCnt="0"/>
      <dgm:spPr/>
    </dgm:pt>
  </dgm:ptLst>
  <dgm:cxnLst>
    <dgm:cxn modelId="{04E4AE73-CF66-E64A-91C6-AAF70D41FD9A}" type="presOf" srcId="{09422D56-E1AF-794B-8C11-485138F3A8DF}" destId="{430D84EA-400D-9042-ACD8-C5E3B2375650}" srcOrd="0" destOrd="0" presId="urn:microsoft.com/office/officeart/2008/layout/HorizontalMultiLevelHierarchy"/>
    <dgm:cxn modelId="{9395510F-DF92-BE49-99D2-28EAD93AFA6A}" type="presOf" srcId="{EC136796-5D52-4E44-9404-981035D19EFF}" destId="{7B13E23A-50C5-B346-894F-7AECB21B21E3}" srcOrd="0" destOrd="0" presId="urn:microsoft.com/office/officeart/2008/layout/HorizontalMultiLevelHierarchy"/>
    <dgm:cxn modelId="{DBD1C381-E590-1E45-9F26-C516D9716A73}" type="presOf" srcId="{843E41F9-F501-004A-B2BC-AE85A6314645}" destId="{EBD615F5-3232-2049-A7CF-567D0C5809AB}" srcOrd="0" destOrd="0" presId="urn:microsoft.com/office/officeart/2008/layout/HorizontalMultiLevelHierarchy"/>
    <dgm:cxn modelId="{FA0088E5-0C44-1F44-A373-BCBD9472FD21}" type="presOf" srcId="{060CA998-0E1D-4847-93E1-24253CCD7171}" destId="{203934C0-DA8F-8B4C-8BB2-CADA21CF9232}" srcOrd="0" destOrd="0" presId="urn:microsoft.com/office/officeart/2008/layout/HorizontalMultiLevelHierarchy"/>
    <dgm:cxn modelId="{E831E992-E27B-0F43-886E-CA19E4209590}" type="presOf" srcId="{5AD90B20-0CFF-2A4A-AE82-4205203B8366}" destId="{CB7F9AF5-9AA9-5046-9FBD-2A28D5CDF831}" srcOrd="0" destOrd="0" presId="urn:microsoft.com/office/officeart/2008/layout/HorizontalMultiLevelHierarchy"/>
    <dgm:cxn modelId="{A45D5179-1E13-A844-9E82-783DC36D66A2}" type="presOf" srcId="{843E41F9-F501-004A-B2BC-AE85A6314645}" destId="{D1E5CC13-D592-C44E-A56F-BF6FCCE4D49B}" srcOrd="1" destOrd="0" presId="urn:microsoft.com/office/officeart/2008/layout/HorizontalMultiLevelHierarchy"/>
    <dgm:cxn modelId="{91207316-FD42-EF4F-BC79-9DDEA468504A}" type="presOf" srcId="{E96C24C4-DB96-4B4E-A2DE-A91492A8A288}" destId="{06CC16AF-190B-074D-B2D3-B1E53CC17B91}" srcOrd="0" destOrd="0" presId="urn:microsoft.com/office/officeart/2008/layout/HorizontalMultiLevelHierarchy"/>
    <dgm:cxn modelId="{3128AE7C-A336-5340-9943-323D712E8761}" srcId="{897DCAAB-6857-474F-8502-2FB7C91D6EEC}" destId="{18631C27-8F1C-D24B-ABE8-F47591C219E5}" srcOrd="5" destOrd="0" parTransId="{4431A202-A0EC-6046-867E-67FB10EB33E4}" sibTransId="{4FAAAA31-F7B5-1A45-9EA6-E6BF84DD6860}"/>
    <dgm:cxn modelId="{E88C93E3-3DBE-084F-8892-6B5C7012E6E7}" srcId="{060CA998-0E1D-4847-93E1-24253CCD7171}" destId="{897DCAAB-6857-474F-8502-2FB7C91D6EEC}" srcOrd="0" destOrd="0" parTransId="{D2BC9CE3-A028-B546-969F-03C7EC10C156}" sibTransId="{1A3B213D-B65D-1B4F-A2D6-B28DC141C8D7}"/>
    <dgm:cxn modelId="{AEE881D9-C08B-8443-9A7D-077288FF0D4C}" type="presOf" srcId="{4431A202-A0EC-6046-867E-67FB10EB33E4}" destId="{C9688D84-41FD-3941-BE6A-1625939D1CBF}" srcOrd="0" destOrd="0" presId="urn:microsoft.com/office/officeart/2008/layout/HorizontalMultiLevelHierarchy"/>
    <dgm:cxn modelId="{CE0ADD24-874E-4B4D-BD0E-BBC4E0DEF752}" type="presOf" srcId="{5AD90B20-0CFF-2A4A-AE82-4205203B8366}" destId="{974CFEDC-C385-4345-A779-5252E9D32C21}" srcOrd="1" destOrd="0" presId="urn:microsoft.com/office/officeart/2008/layout/HorizontalMultiLevelHierarchy"/>
    <dgm:cxn modelId="{EA3B9D1E-F189-044F-9348-E0658F3ED54B}" srcId="{897DCAAB-6857-474F-8502-2FB7C91D6EEC}" destId="{4644FDE9-644A-1B4E-9EA6-41A556B5CD35}" srcOrd="0" destOrd="0" parTransId="{E96C24C4-DB96-4B4E-A2DE-A91492A8A288}" sibTransId="{9CF19D99-538F-EF4D-9EFC-4E5765E2D088}"/>
    <dgm:cxn modelId="{8CE15125-3248-C443-B288-D7D34843B9BA}" type="presOf" srcId="{E96C24C4-DB96-4B4E-A2DE-A91492A8A288}" destId="{16750ACC-9248-3041-9181-B3D6A36996AD}" srcOrd="1" destOrd="0" presId="urn:microsoft.com/office/officeart/2008/layout/HorizontalMultiLevelHierarchy"/>
    <dgm:cxn modelId="{BF6C82EC-E922-8D40-A087-FEE9BE85E5F8}" type="presOf" srcId="{CAFB5255-7A9D-2645-9678-3F052DEFCC22}" destId="{2FBAF54E-5053-8A49-AEBA-E5B74728C5C3}" srcOrd="1" destOrd="0" presId="urn:microsoft.com/office/officeart/2008/layout/HorizontalMultiLevelHierarchy"/>
    <dgm:cxn modelId="{AF32EDCD-65B5-CB4C-BB5F-468D585EE1DE}" srcId="{897DCAAB-6857-474F-8502-2FB7C91D6EEC}" destId="{52687E31-9E47-134B-AA3E-B518628477C6}" srcOrd="4" destOrd="0" parTransId="{CAFB5255-7A9D-2645-9678-3F052DEFCC22}" sibTransId="{402EE2E8-59E6-E242-B643-EE6260FDB5A7}"/>
    <dgm:cxn modelId="{513EBCCE-450E-AE42-A273-68ED9111C454}" type="presOf" srcId="{52687E31-9E47-134B-AA3E-B518628477C6}" destId="{EB6381F6-4F85-C541-9C71-456FD055B77D}" srcOrd="0" destOrd="0" presId="urn:microsoft.com/office/officeart/2008/layout/HorizontalMultiLevelHierarchy"/>
    <dgm:cxn modelId="{A64C6FC5-562C-7849-B83A-3BBE38FE1210}" type="presOf" srcId="{4644FDE9-644A-1B4E-9EA6-41A556B5CD35}" destId="{DBB5E57B-42D5-2046-BAB8-585E2AA2B5A3}" srcOrd="0" destOrd="0" presId="urn:microsoft.com/office/officeart/2008/layout/HorizontalMultiLevelHierarchy"/>
    <dgm:cxn modelId="{BDCA6235-EDA3-1841-B560-A44BDD310BEF}" srcId="{897DCAAB-6857-474F-8502-2FB7C91D6EEC}" destId="{EC136796-5D52-4E44-9404-981035D19EFF}" srcOrd="2" destOrd="0" parTransId="{843E41F9-F501-004A-B2BC-AE85A6314645}" sibTransId="{330A565D-2ABD-DD4C-8FF1-7EF5E1FF6558}"/>
    <dgm:cxn modelId="{FD5C23F0-D542-CF4E-95A1-44051AC46349}" type="presOf" srcId="{897DCAAB-6857-474F-8502-2FB7C91D6EEC}" destId="{7FC4D788-592F-C14A-8071-EEEE5EB20D68}" srcOrd="0" destOrd="0" presId="urn:microsoft.com/office/officeart/2008/layout/HorizontalMultiLevelHierarchy"/>
    <dgm:cxn modelId="{FCD95A5D-7425-184C-A868-08A68C9151AC}" type="presOf" srcId="{18631C27-8F1C-D24B-ABE8-F47591C219E5}" destId="{F8335A5E-0F1C-914A-AC13-4C8D2053FA40}" srcOrd="0" destOrd="0" presId="urn:microsoft.com/office/officeart/2008/layout/HorizontalMultiLevelHierarchy"/>
    <dgm:cxn modelId="{D8923445-3DE5-3E4C-81F1-95E3F1A65BEE}" type="presOf" srcId="{C064E940-F939-864D-991E-7916D9A35DC7}" destId="{518D65D1-FF80-2F44-BABE-C43A9EEFEB7F}" srcOrd="1" destOrd="0" presId="urn:microsoft.com/office/officeart/2008/layout/HorizontalMultiLevelHierarchy"/>
    <dgm:cxn modelId="{0BFFA433-CB69-2045-8B79-028443A2A44F}" type="presOf" srcId="{C064E940-F939-864D-991E-7916D9A35DC7}" destId="{6E9F70AB-5441-C14C-AEF1-D40D39F89619}" srcOrd="0" destOrd="0" presId="urn:microsoft.com/office/officeart/2008/layout/HorizontalMultiLevelHierarchy"/>
    <dgm:cxn modelId="{E6C45D7B-2C05-1744-A275-4C7E64F3102C}" srcId="{897DCAAB-6857-474F-8502-2FB7C91D6EEC}" destId="{09422D56-E1AF-794B-8C11-485138F3A8DF}" srcOrd="3" destOrd="0" parTransId="{C064E940-F939-864D-991E-7916D9A35DC7}" sibTransId="{97AB497B-5C4A-9D4B-9020-0AD00F639B03}"/>
    <dgm:cxn modelId="{43AFFFBF-F36A-E24E-80DC-71D91E3B2197}" type="presOf" srcId="{B805FEB3-878E-BF40-A8AF-5F03F2CE5B8C}" destId="{9F9E249E-3601-A941-B60C-FBD5B3DD62EA}" srcOrd="0" destOrd="0" presId="urn:microsoft.com/office/officeart/2008/layout/HorizontalMultiLevelHierarchy"/>
    <dgm:cxn modelId="{14DB2054-5667-1245-91A4-7D084B228BC6}" srcId="{897DCAAB-6857-474F-8502-2FB7C91D6EEC}" destId="{B805FEB3-878E-BF40-A8AF-5F03F2CE5B8C}" srcOrd="1" destOrd="0" parTransId="{5AD90B20-0CFF-2A4A-AE82-4205203B8366}" sibTransId="{ABCB8F53-4013-9B40-A2B8-7098095A3737}"/>
    <dgm:cxn modelId="{3B6D8EA7-4859-0C46-B3D0-A842BA10BC4C}" type="presOf" srcId="{4431A202-A0EC-6046-867E-67FB10EB33E4}" destId="{D856EBAD-A61D-604B-A510-EB5A30D7C710}" srcOrd="1" destOrd="0" presId="urn:microsoft.com/office/officeart/2008/layout/HorizontalMultiLevelHierarchy"/>
    <dgm:cxn modelId="{862B97DF-B087-2640-A62E-C7BCE33F1CAB}" type="presOf" srcId="{CAFB5255-7A9D-2645-9678-3F052DEFCC22}" destId="{8C6B4C2D-D085-C340-BD5D-BA91C149EEFF}" srcOrd="0" destOrd="0" presId="urn:microsoft.com/office/officeart/2008/layout/HorizontalMultiLevelHierarchy"/>
    <dgm:cxn modelId="{B6754B6E-4F70-034C-A7BF-2321B1F468A9}" type="presParOf" srcId="{203934C0-DA8F-8B4C-8BB2-CADA21CF9232}" destId="{65B96ACD-AB63-4345-9E7D-63D1DC572C96}" srcOrd="0" destOrd="0" presId="urn:microsoft.com/office/officeart/2008/layout/HorizontalMultiLevelHierarchy"/>
    <dgm:cxn modelId="{7B164CC6-F279-B348-A873-35C77E019F32}" type="presParOf" srcId="{65B96ACD-AB63-4345-9E7D-63D1DC572C96}" destId="{7FC4D788-592F-C14A-8071-EEEE5EB20D68}" srcOrd="0" destOrd="0" presId="urn:microsoft.com/office/officeart/2008/layout/HorizontalMultiLevelHierarchy"/>
    <dgm:cxn modelId="{EF7070F2-F004-DA42-B510-119E98DC47F1}" type="presParOf" srcId="{65B96ACD-AB63-4345-9E7D-63D1DC572C96}" destId="{C888249F-BC4A-C943-990C-65EB286AC83D}" srcOrd="1" destOrd="0" presId="urn:microsoft.com/office/officeart/2008/layout/HorizontalMultiLevelHierarchy"/>
    <dgm:cxn modelId="{C05413C1-5FF3-D44B-A516-F7400B021CDD}" type="presParOf" srcId="{C888249F-BC4A-C943-990C-65EB286AC83D}" destId="{06CC16AF-190B-074D-B2D3-B1E53CC17B91}" srcOrd="0" destOrd="0" presId="urn:microsoft.com/office/officeart/2008/layout/HorizontalMultiLevelHierarchy"/>
    <dgm:cxn modelId="{37139D08-A1DA-B14F-934E-3045ACCD6308}" type="presParOf" srcId="{06CC16AF-190B-074D-B2D3-B1E53CC17B91}" destId="{16750ACC-9248-3041-9181-B3D6A36996AD}" srcOrd="0" destOrd="0" presId="urn:microsoft.com/office/officeart/2008/layout/HorizontalMultiLevelHierarchy"/>
    <dgm:cxn modelId="{7BC2067B-26F6-3245-BE5F-D97016628B06}" type="presParOf" srcId="{C888249F-BC4A-C943-990C-65EB286AC83D}" destId="{72D90D10-0313-2E4D-AC17-73C39E211C19}" srcOrd="1" destOrd="0" presId="urn:microsoft.com/office/officeart/2008/layout/HorizontalMultiLevelHierarchy"/>
    <dgm:cxn modelId="{E5D5AADD-B9BA-2A4A-9280-C1422F4EDEB1}" type="presParOf" srcId="{72D90D10-0313-2E4D-AC17-73C39E211C19}" destId="{DBB5E57B-42D5-2046-BAB8-585E2AA2B5A3}" srcOrd="0" destOrd="0" presId="urn:microsoft.com/office/officeart/2008/layout/HorizontalMultiLevelHierarchy"/>
    <dgm:cxn modelId="{6779A2BE-F41C-B545-8F4C-9AB5834F843F}" type="presParOf" srcId="{72D90D10-0313-2E4D-AC17-73C39E211C19}" destId="{246A2923-A203-464B-B371-C40411BBF831}" srcOrd="1" destOrd="0" presId="urn:microsoft.com/office/officeart/2008/layout/HorizontalMultiLevelHierarchy"/>
    <dgm:cxn modelId="{B6BE7338-FBDE-D848-B075-FB04B1916183}" type="presParOf" srcId="{C888249F-BC4A-C943-990C-65EB286AC83D}" destId="{CB7F9AF5-9AA9-5046-9FBD-2A28D5CDF831}" srcOrd="2" destOrd="0" presId="urn:microsoft.com/office/officeart/2008/layout/HorizontalMultiLevelHierarchy"/>
    <dgm:cxn modelId="{34D1C331-0BF8-2242-ACD0-1CB30C7C9BCC}" type="presParOf" srcId="{CB7F9AF5-9AA9-5046-9FBD-2A28D5CDF831}" destId="{974CFEDC-C385-4345-A779-5252E9D32C21}" srcOrd="0" destOrd="0" presId="urn:microsoft.com/office/officeart/2008/layout/HorizontalMultiLevelHierarchy"/>
    <dgm:cxn modelId="{C28C004D-D0A6-0D4B-9346-B552A1656E78}" type="presParOf" srcId="{C888249F-BC4A-C943-990C-65EB286AC83D}" destId="{3FCF7A9B-217F-D445-AD2E-9609A0A156DB}" srcOrd="3" destOrd="0" presId="urn:microsoft.com/office/officeart/2008/layout/HorizontalMultiLevelHierarchy"/>
    <dgm:cxn modelId="{F0D467CD-7559-044A-9F80-95EAA2806C00}" type="presParOf" srcId="{3FCF7A9B-217F-D445-AD2E-9609A0A156DB}" destId="{9F9E249E-3601-A941-B60C-FBD5B3DD62EA}" srcOrd="0" destOrd="0" presId="urn:microsoft.com/office/officeart/2008/layout/HorizontalMultiLevelHierarchy"/>
    <dgm:cxn modelId="{3EF16661-DE68-A544-B123-B4CFB265555E}" type="presParOf" srcId="{3FCF7A9B-217F-D445-AD2E-9609A0A156DB}" destId="{8E9235D1-EDCA-5B4B-85D2-97C959F516C1}" srcOrd="1" destOrd="0" presId="urn:microsoft.com/office/officeart/2008/layout/HorizontalMultiLevelHierarchy"/>
    <dgm:cxn modelId="{DA08A45A-B2F9-4E49-A768-3287D6FD65F3}" type="presParOf" srcId="{C888249F-BC4A-C943-990C-65EB286AC83D}" destId="{EBD615F5-3232-2049-A7CF-567D0C5809AB}" srcOrd="4" destOrd="0" presId="urn:microsoft.com/office/officeart/2008/layout/HorizontalMultiLevelHierarchy"/>
    <dgm:cxn modelId="{21463585-0B62-B248-AE3D-70E3801191F5}" type="presParOf" srcId="{EBD615F5-3232-2049-A7CF-567D0C5809AB}" destId="{D1E5CC13-D592-C44E-A56F-BF6FCCE4D49B}" srcOrd="0" destOrd="0" presId="urn:microsoft.com/office/officeart/2008/layout/HorizontalMultiLevelHierarchy"/>
    <dgm:cxn modelId="{63B13A2A-F79E-B840-A809-AD78ACBD2097}" type="presParOf" srcId="{C888249F-BC4A-C943-990C-65EB286AC83D}" destId="{4784A0B1-DE77-8743-A249-0E5DA37427F4}" srcOrd="5" destOrd="0" presId="urn:microsoft.com/office/officeart/2008/layout/HorizontalMultiLevelHierarchy"/>
    <dgm:cxn modelId="{21C0A909-4425-3E49-B6D8-31193E7FC00A}" type="presParOf" srcId="{4784A0B1-DE77-8743-A249-0E5DA37427F4}" destId="{7B13E23A-50C5-B346-894F-7AECB21B21E3}" srcOrd="0" destOrd="0" presId="urn:microsoft.com/office/officeart/2008/layout/HorizontalMultiLevelHierarchy"/>
    <dgm:cxn modelId="{B57CEDF6-2B52-994A-A51E-541212F16C32}" type="presParOf" srcId="{4784A0B1-DE77-8743-A249-0E5DA37427F4}" destId="{FA03CC43-45D6-9742-B079-C01783439573}" srcOrd="1" destOrd="0" presId="urn:microsoft.com/office/officeart/2008/layout/HorizontalMultiLevelHierarchy"/>
    <dgm:cxn modelId="{11DACDDB-E245-704A-9371-0D80FAD02858}" type="presParOf" srcId="{C888249F-BC4A-C943-990C-65EB286AC83D}" destId="{6E9F70AB-5441-C14C-AEF1-D40D39F89619}" srcOrd="6" destOrd="0" presId="urn:microsoft.com/office/officeart/2008/layout/HorizontalMultiLevelHierarchy"/>
    <dgm:cxn modelId="{70EEE92E-6EF8-9E4E-B449-941660539C74}" type="presParOf" srcId="{6E9F70AB-5441-C14C-AEF1-D40D39F89619}" destId="{518D65D1-FF80-2F44-BABE-C43A9EEFEB7F}" srcOrd="0" destOrd="0" presId="urn:microsoft.com/office/officeart/2008/layout/HorizontalMultiLevelHierarchy"/>
    <dgm:cxn modelId="{A71EC187-3A72-8143-8D40-AD871D87CDE8}" type="presParOf" srcId="{C888249F-BC4A-C943-990C-65EB286AC83D}" destId="{00A5175F-6898-774E-A4ED-9EE5A3E17699}" srcOrd="7" destOrd="0" presId="urn:microsoft.com/office/officeart/2008/layout/HorizontalMultiLevelHierarchy"/>
    <dgm:cxn modelId="{9F2704B6-FDBA-D344-A666-12C44887163D}" type="presParOf" srcId="{00A5175F-6898-774E-A4ED-9EE5A3E17699}" destId="{430D84EA-400D-9042-ACD8-C5E3B2375650}" srcOrd="0" destOrd="0" presId="urn:microsoft.com/office/officeart/2008/layout/HorizontalMultiLevelHierarchy"/>
    <dgm:cxn modelId="{222338B9-3437-4244-B1E6-F3C4D6720297}" type="presParOf" srcId="{00A5175F-6898-774E-A4ED-9EE5A3E17699}" destId="{84C6B796-A8DF-D648-A37B-F0F2F3F328FA}" srcOrd="1" destOrd="0" presId="urn:microsoft.com/office/officeart/2008/layout/HorizontalMultiLevelHierarchy"/>
    <dgm:cxn modelId="{AC5AB6E9-04FE-6946-A021-5FF39AFDC778}" type="presParOf" srcId="{C888249F-BC4A-C943-990C-65EB286AC83D}" destId="{8C6B4C2D-D085-C340-BD5D-BA91C149EEFF}" srcOrd="8" destOrd="0" presId="urn:microsoft.com/office/officeart/2008/layout/HorizontalMultiLevelHierarchy"/>
    <dgm:cxn modelId="{55066216-937A-3B4A-8F8D-D77777CBA3F3}" type="presParOf" srcId="{8C6B4C2D-D085-C340-BD5D-BA91C149EEFF}" destId="{2FBAF54E-5053-8A49-AEBA-E5B74728C5C3}" srcOrd="0" destOrd="0" presId="urn:microsoft.com/office/officeart/2008/layout/HorizontalMultiLevelHierarchy"/>
    <dgm:cxn modelId="{0A6479E2-E408-2648-9AD5-721F320DDCAC}" type="presParOf" srcId="{C888249F-BC4A-C943-990C-65EB286AC83D}" destId="{374FD7ED-2BD3-B044-872C-5B18DA1733DA}" srcOrd="9" destOrd="0" presId="urn:microsoft.com/office/officeart/2008/layout/HorizontalMultiLevelHierarchy"/>
    <dgm:cxn modelId="{842D92AE-72B5-9B46-B4D9-1B6005B8E45C}" type="presParOf" srcId="{374FD7ED-2BD3-B044-872C-5B18DA1733DA}" destId="{EB6381F6-4F85-C541-9C71-456FD055B77D}" srcOrd="0" destOrd="0" presId="urn:microsoft.com/office/officeart/2008/layout/HorizontalMultiLevelHierarchy"/>
    <dgm:cxn modelId="{14C23C7E-EAB7-0D4E-B0D1-645B769872AE}" type="presParOf" srcId="{374FD7ED-2BD3-B044-872C-5B18DA1733DA}" destId="{B5D5B39F-BCF7-CE4A-B0BB-6FA1DA4240C8}" srcOrd="1" destOrd="0" presId="urn:microsoft.com/office/officeart/2008/layout/HorizontalMultiLevelHierarchy"/>
    <dgm:cxn modelId="{5CC74953-B869-0F47-9203-E496B5D458A1}" type="presParOf" srcId="{C888249F-BC4A-C943-990C-65EB286AC83D}" destId="{C9688D84-41FD-3941-BE6A-1625939D1CBF}" srcOrd="10" destOrd="0" presId="urn:microsoft.com/office/officeart/2008/layout/HorizontalMultiLevelHierarchy"/>
    <dgm:cxn modelId="{97AD7DE4-3F67-2440-9904-3C59459CA070}" type="presParOf" srcId="{C9688D84-41FD-3941-BE6A-1625939D1CBF}" destId="{D856EBAD-A61D-604B-A510-EB5A30D7C710}" srcOrd="0" destOrd="0" presId="urn:microsoft.com/office/officeart/2008/layout/HorizontalMultiLevelHierarchy"/>
    <dgm:cxn modelId="{ECEEC4DD-C5C9-A84A-9098-A4305C48280F}" type="presParOf" srcId="{C888249F-BC4A-C943-990C-65EB286AC83D}" destId="{6758916A-286D-2041-91F0-2C9A6F449C51}" srcOrd="11" destOrd="0" presId="urn:microsoft.com/office/officeart/2008/layout/HorizontalMultiLevelHierarchy"/>
    <dgm:cxn modelId="{7F228EB4-C644-174C-9B0C-81BEBB5F314C}" type="presParOf" srcId="{6758916A-286D-2041-91F0-2C9A6F449C51}" destId="{F8335A5E-0F1C-914A-AC13-4C8D2053FA40}" srcOrd="0" destOrd="0" presId="urn:microsoft.com/office/officeart/2008/layout/HorizontalMultiLevelHierarchy"/>
    <dgm:cxn modelId="{C1F0BAF6-7EC9-064C-B59A-400D036CA85D}" type="presParOf" srcId="{6758916A-286D-2041-91F0-2C9A6F449C51}" destId="{CBCA6714-F86A-7B4C-A77F-0284CA18A576}" srcOrd="1" destOrd="0" presId="urn:microsoft.com/office/officeart/2008/layout/HorizontalMultiLevelHierarchy"/>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9AACC2-E41F-FF4C-A5BC-6F6CC96C2ECC}"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213EAEF2-EACA-DF42-A57E-F488EDF2278A}">
      <dgm:prSet phldrT="[Text]" custT="1"/>
      <dgm:spPr>
        <a:solidFill>
          <a:schemeClr val="accent1">
            <a:lumMod val="20000"/>
            <a:lumOff val="80000"/>
          </a:schemeClr>
        </a:solidFill>
      </dgm:spPr>
      <dgm:t>
        <a:bodyPr/>
        <a:lstStyle/>
        <a:p>
          <a:r>
            <a:rPr lang="en-US" sz="2200" b="1" i="1" kern="1200" dirty="0">
              <a:solidFill>
                <a:srgbClr val="4472C4">
                  <a:lumMod val="75000"/>
                </a:srgbClr>
              </a:solidFill>
              <a:latin typeface="Calibri"/>
              <a:ea typeface="+mn-ea"/>
              <a:cs typeface="+mn-cs"/>
            </a:rPr>
            <a:t>Localization</a:t>
          </a:r>
        </a:p>
      </dgm:t>
    </dgm:pt>
    <dgm:pt modelId="{1038457C-E4A6-414A-9AC1-BFC9826A5818}" type="parTrans" cxnId="{8B258695-7673-6B49-9FDD-44E13A567D96}">
      <dgm:prSet/>
      <dgm:spPr/>
      <dgm:t>
        <a:bodyPr/>
        <a:lstStyle/>
        <a:p>
          <a:endParaRPr lang="en-US"/>
        </a:p>
      </dgm:t>
    </dgm:pt>
    <dgm:pt modelId="{94A16226-A4BE-224F-99C2-4B16165BA427}" type="sibTrans" cxnId="{8B258695-7673-6B49-9FDD-44E13A567D96}">
      <dgm:prSet/>
      <dgm:spPr/>
      <dgm:t>
        <a:bodyPr/>
        <a:lstStyle/>
        <a:p>
          <a:endParaRPr lang="en-US"/>
        </a:p>
      </dgm:t>
    </dgm:pt>
    <dgm:pt modelId="{692CDE2A-10D3-8D45-84F5-7761C16D4A03}">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Central obesity</a:t>
          </a:r>
        </a:p>
      </dgm:t>
    </dgm:pt>
    <dgm:pt modelId="{46BEA637-AE2B-1743-ADF4-CC5E5C166210}" type="parTrans" cxnId="{60B510E8-1AE5-064B-A5E5-87EC4358874F}">
      <dgm:prSet/>
      <dgm:spPr/>
      <dgm:t>
        <a:bodyPr/>
        <a:lstStyle/>
        <a:p>
          <a:endParaRPr lang="en-US"/>
        </a:p>
      </dgm:t>
    </dgm:pt>
    <dgm:pt modelId="{B6B41AAD-37EA-C541-A668-E1612ACFC492}" type="sibTrans" cxnId="{60B510E8-1AE5-064B-A5E5-87EC4358874F}">
      <dgm:prSet/>
      <dgm:spPr/>
      <dgm:t>
        <a:bodyPr/>
        <a:lstStyle/>
        <a:p>
          <a:endParaRPr lang="en-US"/>
        </a:p>
      </dgm:t>
    </dgm:pt>
    <dgm:pt modelId="{D6AB7EFC-212A-5C49-AA4C-3DCFB96D8288}">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Peripheral obesity</a:t>
          </a:r>
        </a:p>
      </dgm:t>
    </dgm:pt>
    <dgm:pt modelId="{AA34A314-E7C6-434D-AA2C-C52A78EFDA61}" type="parTrans" cxnId="{F4F2C2A7-C1F8-E440-97DB-4E11C7CCB124}">
      <dgm:prSet/>
      <dgm:spPr/>
      <dgm:t>
        <a:bodyPr/>
        <a:lstStyle/>
        <a:p>
          <a:endParaRPr lang="en-US"/>
        </a:p>
      </dgm:t>
    </dgm:pt>
    <dgm:pt modelId="{BBC30AA1-8153-F742-B338-3CF55AEFD6C8}" type="sibTrans" cxnId="{F4F2C2A7-C1F8-E440-97DB-4E11C7CCB124}">
      <dgm:prSet/>
      <dgm:spPr/>
      <dgm:t>
        <a:bodyPr/>
        <a:lstStyle/>
        <a:p>
          <a:endParaRPr lang="en-US"/>
        </a:p>
      </dgm:t>
    </dgm:pt>
    <dgm:pt modelId="{6C57E00D-1939-FA42-BB19-00161CE0DA18}" type="pres">
      <dgm:prSet presAssocID="{0A9AACC2-E41F-FF4C-A5BC-6F6CC96C2ECC}" presName="hierChild1" presStyleCnt="0">
        <dgm:presLayoutVars>
          <dgm:orgChart val="1"/>
          <dgm:chPref val="1"/>
          <dgm:dir/>
          <dgm:animOne val="branch"/>
          <dgm:animLvl val="lvl"/>
          <dgm:resizeHandles/>
        </dgm:presLayoutVars>
      </dgm:prSet>
      <dgm:spPr/>
      <dgm:t>
        <a:bodyPr/>
        <a:lstStyle/>
        <a:p>
          <a:endParaRPr lang="ru-RU"/>
        </a:p>
      </dgm:t>
    </dgm:pt>
    <dgm:pt modelId="{6FB5E75C-BEE0-714C-BCE0-E032B92445FB}" type="pres">
      <dgm:prSet presAssocID="{213EAEF2-EACA-DF42-A57E-F488EDF2278A}" presName="hierRoot1" presStyleCnt="0">
        <dgm:presLayoutVars>
          <dgm:hierBranch val="init"/>
        </dgm:presLayoutVars>
      </dgm:prSet>
      <dgm:spPr/>
    </dgm:pt>
    <dgm:pt modelId="{42F8B73E-62B0-F942-8518-504A760ABD39}" type="pres">
      <dgm:prSet presAssocID="{213EAEF2-EACA-DF42-A57E-F488EDF2278A}" presName="rootComposite1" presStyleCnt="0"/>
      <dgm:spPr/>
    </dgm:pt>
    <dgm:pt modelId="{E59A63D6-BD15-7F44-B7F1-334E236BE7AA}" type="pres">
      <dgm:prSet presAssocID="{213EAEF2-EACA-DF42-A57E-F488EDF2278A}" presName="rootText1" presStyleLbl="node0" presStyleIdx="0" presStyleCnt="1">
        <dgm:presLayoutVars>
          <dgm:chPref val="3"/>
        </dgm:presLayoutVars>
      </dgm:prSet>
      <dgm:spPr/>
      <dgm:t>
        <a:bodyPr/>
        <a:lstStyle/>
        <a:p>
          <a:endParaRPr lang="ru-RU"/>
        </a:p>
      </dgm:t>
    </dgm:pt>
    <dgm:pt modelId="{BE80E3A0-B65B-3A43-85A1-89642F8C298B}" type="pres">
      <dgm:prSet presAssocID="{213EAEF2-EACA-DF42-A57E-F488EDF2278A}" presName="rootConnector1" presStyleLbl="node1" presStyleIdx="0" presStyleCnt="0"/>
      <dgm:spPr/>
      <dgm:t>
        <a:bodyPr/>
        <a:lstStyle/>
        <a:p>
          <a:endParaRPr lang="ru-RU"/>
        </a:p>
      </dgm:t>
    </dgm:pt>
    <dgm:pt modelId="{12B777D8-8940-8B4C-9384-A724602A8288}" type="pres">
      <dgm:prSet presAssocID="{213EAEF2-EACA-DF42-A57E-F488EDF2278A}" presName="hierChild2" presStyleCnt="0"/>
      <dgm:spPr/>
    </dgm:pt>
    <dgm:pt modelId="{65349D7E-4BE9-0A40-82CD-6F6F20528110}" type="pres">
      <dgm:prSet presAssocID="{46BEA637-AE2B-1743-ADF4-CC5E5C166210}" presName="Name37" presStyleLbl="parChTrans1D2" presStyleIdx="0" presStyleCnt="2"/>
      <dgm:spPr/>
      <dgm:t>
        <a:bodyPr/>
        <a:lstStyle/>
        <a:p>
          <a:endParaRPr lang="ru-RU"/>
        </a:p>
      </dgm:t>
    </dgm:pt>
    <dgm:pt modelId="{06267F29-2C68-0A4E-BCAC-2F90F3F7C74E}" type="pres">
      <dgm:prSet presAssocID="{692CDE2A-10D3-8D45-84F5-7761C16D4A03}" presName="hierRoot2" presStyleCnt="0">
        <dgm:presLayoutVars>
          <dgm:hierBranch val="init"/>
        </dgm:presLayoutVars>
      </dgm:prSet>
      <dgm:spPr/>
    </dgm:pt>
    <dgm:pt modelId="{31DC3F1F-202C-B74A-94C9-72EA5127C9AF}" type="pres">
      <dgm:prSet presAssocID="{692CDE2A-10D3-8D45-84F5-7761C16D4A03}" presName="rootComposite" presStyleCnt="0"/>
      <dgm:spPr/>
    </dgm:pt>
    <dgm:pt modelId="{C9C74862-EDAF-AF46-BC59-E9D1A9BC86F4}" type="pres">
      <dgm:prSet presAssocID="{692CDE2A-10D3-8D45-84F5-7761C16D4A03}" presName="rootText" presStyleLbl="node2" presStyleIdx="0" presStyleCnt="2">
        <dgm:presLayoutVars>
          <dgm:chPref val="3"/>
        </dgm:presLayoutVars>
      </dgm:prSet>
      <dgm:spPr/>
      <dgm:t>
        <a:bodyPr/>
        <a:lstStyle/>
        <a:p>
          <a:endParaRPr lang="ru-RU"/>
        </a:p>
      </dgm:t>
    </dgm:pt>
    <dgm:pt modelId="{D869F0A4-57AA-3B43-8F6B-1014D026F147}" type="pres">
      <dgm:prSet presAssocID="{692CDE2A-10D3-8D45-84F5-7761C16D4A03}" presName="rootConnector" presStyleLbl="node2" presStyleIdx="0" presStyleCnt="2"/>
      <dgm:spPr/>
      <dgm:t>
        <a:bodyPr/>
        <a:lstStyle/>
        <a:p>
          <a:endParaRPr lang="ru-RU"/>
        </a:p>
      </dgm:t>
    </dgm:pt>
    <dgm:pt modelId="{E660ACBA-7ABE-7547-9B0F-DD07ED63CD7A}" type="pres">
      <dgm:prSet presAssocID="{692CDE2A-10D3-8D45-84F5-7761C16D4A03}" presName="hierChild4" presStyleCnt="0"/>
      <dgm:spPr/>
    </dgm:pt>
    <dgm:pt modelId="{2D3A9C62-D140-BD4B-AEBE-EDF026167234}" type="pres">
      <dgm:prSet presAssocID="{692CDE2A-10D3-8D45-84F5-7761C16D4A03}" presName="hierChild5" presStyleCnt="0"/>
      <dgm:spPr/>
    </dgm:pt>
    <dgm:pt modelId="{AD6923BB-D3CC-EC45-8276-79D2FA190B6F}" type="pres">
      <dgm:prSet presAssocID="{AA34A314-E7C6-434D-AA2C-C52A78EFDA61}" presName="Name37" presStyleLbl="parChTrans1D2" presStyleIdx="1" presStyleCnt="2"/>
      <dgm:spPr/>
      <dgm:t>
        <a:bodyPr/>
        <a:lstStyle/>
        <a:p>
          <a:endParaRPr lang="ru-RU"/>
        </a:p>
      </dgm:t>
    </dgm:pt>
    <dgm:pt modelId="{917C6930-9750-8A4D-A615-39A07E7969A7}" type="pres">
      <dgm:prSet presAssocID="{D6AB7EFC-212A-5C49-AA4C-3DCFB96D8288}" presName="hierRoot2" presStyleCnt="0">
        <dgm:presLayoutVars>
          <dgm:hierBranch val="init"/>
        </dgm:presLayoutVars>
      </dgm:prSet>
      <dgm:spPr/>
    </dgm:pt>
    <dgm:pt modelId="{A7E20B89-1E2E-AA44-9575-09230EFCD832}" type="pres">
      <dgm:prSet presAssocID="{D6AB7EFC-212A-5C49-AA4C-3DCFB96D8288}" presName="rootComposite" presStyleCnt="0"/>
      <dgm:spPr/>
    </dgm:pt>
    <dgm:pt modelId="{F924E66A-8ACA-9A42-94D7-30E8E7959C1C}" type="pres">
      <dgm:prSet presAssocID="{D6AB7EFC-212A-5C49-AA4C-3DCFB96D8288}" presName="rootText" presStyleLbl="node2" presStyleIdx="1" presStyleCnt="2">
        <dgm:presLayoutVars>
          <dgm:chPref val="3"/>
        </dgm:presLayoutVars>
      </dgm:prSet>
      <dgm:spPr/>
      <dgm:t>
        <a:bodyPr/>
        <a:lstStyle/>
        <a:p>
          <a:endParaRPr lang="ru-RU"/>
        </a:p>
      </dgm:t>
    </dgm:pt>
    <dgm:pt modelId="{4E126407-4D7F-9A49-857F-1F68F80C6EE0}" type="pres">
      <dgm:prSet presAssocID="{D6AB7EFC-212A-5C49-AA4C-3DCFB96D8288}" presName="rootConnector" presStyleLbl="node2" presStyleIdx="1" presStyleCnt="2"/>
      <dgm:spPr/>
      <dgm:t>
        <a:bodyPr/>
        <a:lstStyle/>
        <a:p>
          <a:endParaRPr lang="ru-RU"/>
        </a:p>
      </dgm:t>
    </dgm:pt>
    <dgm:pt modelId="{AD9CFC6F-FA23-994E-87F3-BD9719BFB887}" type="pres">
      <dgm:prSet presAssocID="{D6AB7EFC-212A-5C49-AA4C-3DCFB96D8288}" presName="hierChild4" presStyleCnt="0"/>
      <dgm:spPr/>
    </dgm:pt>
    <dgm:pt modelId="{5685A854-3A2A-3640-AC25-989BD2E75F35}" type="pres">
      <dgm:prSet presAssocID="{D6AB7EFC-212A-5C49-AA4C-3DCFB96D8288}" presName="hierChild5" presStyleCnt="0"/>
      <dgm:spPr/>
    </dgm:pt>
    <dgm:pt modelId="{E9AFDFE7-6644-CE41-8329-E3B9A68EF6CA}" type="pres">
      <dgm:prSet presAssocID="{213EAEF2-EACA-DF42-A57E-F488EDF2278A}" presName="hierChild3" presStyleCnt="0"/>
      <dgm:spPr/>
    </dgm:pt>
  </dgm:ptLst>
  <dgm:cxnLst>
    <dgm:cxn modelId="{F822F687-224F-8B41-BCF7-0216B14CAE76}" type="presOf" srcId="{692CDE2A-10D3-8D45-84F5-7761C16D4A03}" destId="{C9C74862-EDAF-AF46-BC59-E9D1A9BC86F4}" srcOrd="0" destOrd="0" presId="urn:microsoft.com/office/officeart/2005/8/layout/orgChart1"/>
    <dgm:cxn modelId="{E4A5BA37-9177-4741-96E0-B61A654A24BA}" type="presOf" srcId="{AA34A314-E7C6-434D-AA2C-C52A78EFDA61}" destId="{AD6923BB-D3CC-EC45-8276-79D2FA190B6F}" srcOrd="0" destOrd="0" presId="urn:microsoft.com/office/officeart/2005/8/layout/orgChart1"/>
    <dgm:cxn modelId="{4FAA363F-2C3A-D14D-900B-ED81D46899E7}" type="presOf" srcId="{46BEA637-AE2B-1743-ADF4-CC5E5C166210}" destId="{65349D7E-4BE9-0A40-82CD-6F6F20528110}" srcOrd="0" destOrd="0" presId="urn:microsoft.com/office/officeart/2005/8/layout/orgChart1"/>
    <dgm:cxn modelId="{0716F55E-940B-5147-B1DE-67208105B92C}" type="presOf" srcId="{213EAEF2-EACA-DF42-A57E-F488EDF2278A}" destId="{E59A63D6-BD15-7F44-B7F1-334E236BE7AA}" srcOrd="0" destOrd="0" presId="urn:microsoft.com/office/officeart/2005/8/layout/orgChart1"/>
    <dgm:cxn modelId="{07381EC6-3EF3-254A-B1AF-665561186832}" type="presOf" srcId="{692CDE2A-10D3-8D45-84F5-7761C16D4A03}" destId="{D869F0A4-57AA-3B43-8F6B-1014D026F147}" srcOrd="1" destOrd="0" presId="urn:microsoft.com/office/officeart/2005/8/layout/orgChart1"/>
    <dgm:cxn modelId="{60B510E8-1AE5-064B-A5E5-87EC4358874F}" srcId="{213EAEF2-EACA-DF42-A57E-F488EDF2278A}" destId="{692CDE2A-10D3-8D45-84F5-7761C16D4A03}" srcOrd="0" destOrd="0" parTransId="{46BEA637-AE2B-1743-ADF4-CC5E5C166210}" sibTransId="{B6B41AAD-37EA-C541-A668-E1612ACFC492}"/>
    <dgm:cxn modelId="{A229EE62-826F-834C-89DA-E0950BF40623}" type="presOf" srcId="{213EAEF2-EACA-DF42-A57E-F488EDF2278A}" destId="{BE80E3A0-B65B-3A43-85A1-89642F8C298B}" srcOrd="1" destOrd="0" presId="urn:microsoft.com/office/officeart/2005/8/layout/orgChart1"/>
    <dgm:cxn modelId="{8B258695-7673-6B49-9FDD-44E13A567D96}" srcId="{0A9AACC2-E41F-FF4C-A5BC-6F6CC96C2ECC}" destId="{213EAEF2-EACA-DF42-A57E-F488EDF2278A}" srcOrd="0" destOrd="0" parTransId="{1038457C-E4A6-414A-9AC1-BFC9826A5818}" sibTransId="{94A16226-A4BE-224F-99C2-4B16165BA427}"/>
    <dgm:cxn modelId="{B82EAF59-126B-A24D-8A72-EF40C550B2C7}" type="presOf" srcId="{0A9AACC2-E41F-FF4C-A5BC-6F6CC96C2ECC}" destId="{6C57E00D-1939-FA42-BB19-00161CE0DA18}" srcOrd="0" destOrd="0" presId="urn:microsoft.com/office/officeart/2005/8/layout/orgChart1"/>
    <dgm:cxn modelId="{F4F2C2A7-C1F8-E440-97DB-4E11C7CCB124}" srcId="{213EAEF2-EACA-DF42-A57E-F488EDF2278A}" destId="{D6AB7EFC-212A-5C49-AA4C-3DCFB96D8288}" srcOrd="1" destOrd="0" parTransId="{AA34A314-E7C6-434D-AA2C-C52A78EFDA61}" sibTransId="{BBC30AA1-8153-F742-B338-3CF55AEFD6C8}"/>
    <dgm:cxn modelId="{A0F7E932-0325-5147-91D5-53F823966A8C}" type="presOf" srcId="{D6AB7EFC-212A-5C49-AA4C-3DCFB96D8288}" destId="{F924E66A-8ACA-9A42-94D7-30E8E7959C1C}" srcOrd="0" destOrd="0" presId="urn:microsoft.com/office/officeart/2005/8/layout/orgChart1"/>
    <dgm:cxn modelId="{C7BC22B7-169B-5F40-B65C-90804BB1972A}" type="presOf" srcId="{D6AB7EFC-212A-5C49-AA4C-3DCFB96D8288}" destId="{4E126407-4D7F-9A49-857F-1F68F80C6EE0}" srcOrd="1" destOrd="0" presId="urn:microsoft.com/office/officeart/2005/8/layout/orgChart1"/>
    <dgm:cxn modelId="{FA335B7A-4BA9-9642-9BE1-F25EB3CA01EE}" type="presParOf" srcId="{6C57E00D-1939-FA42-BB19-00161CE0DA18}" destId="{6FB5E75C-BEE0-714C-BCE0-E032B92445FB}" srcOrd="0" destOrd="0" presId="urn:microsoft.com/office/officeart/2005/8/layout/orgChart1"/>
    <dgm:cxn modelId="{D1BBF457-789C-B94C-B5A8-0363B5979D9E}" type="presParOf" srcId="{6FB5E75C-BEE0-714C-BCE0-E032B92445FB}" destId="{42F8B73E-62B0-F942-8518-504A760ABD39}" srcOrd="0" destOrd="0" presId="urn:microsoft.com/office/officeart/2005/8/layout/orgChart1"/>
    <dgm:cxn modelId="{F2F54992-D5AE-6F41-8F49-ACE583FDB991}" type="presParOf" srcId="{42F8B73E-62B0-F942-8518-504A760ABD39}" destId="{E59A63D6-BD15-7F44-B7F1-334E236BE7AA}" srcOrd="0" destOrd="0" presId="urn:microsoft.com/office/officeart/2005/8/layout/orgChart1"/>
    <dgm:cxn modelId="{F721338C-C44B-B84D-8B95-C2D419CC3E12}" type="presParOf" srcId="{42F8B73E-62B0-F942-8518-504A760ABD39}" destId="{BE80E3A0-B65B-3A43-85A1-89642F8C298B}" srcOrd="1" destOrd="0" presId="urn:microsoft.com/office/officeart/2005/8/layout/orgChart1"/>
    <dgm:cxn modelId="{169C26EF-C9CA-A044-8F21-2173D0EC0960}" type="presParOf" srcId="{6FB5E75C-BEE0-714C-BCE0-E032B92445FB}" destId="{12B777D8-8940-8B4C-9384-A724602A8288}" srcOrd="1" destOrd="0" presId="urn:microsoft.com/office/officeart/2005/8/layout/orgChart1"/>
    <dgm:cxn modelId="{9F30D25C-74A7-DC4F-95C0-5A4FAEBFCF22}" type="presParOf" srcId="{12B777D8-8940-8B4C-9384-A724602A8288}" destId="{65349D7E-4BE9-0A40-82CD-6F6F20528110}" srcOrd="0" destOrd="0" presId="urn:microsoft.com/office/officeart/2005/8/layout/orgChart1"/>
    <dgm:cxn modelId="{08DAC690-3F5F-8F47-8A7B-4EC8242B53AE}" type="presParOf" srcId="{12B777D8-8940-8B4C-9384-A724602A8288}" destId="{06267F29-2C68-0A4E-BCAC-2F90F3F7C74E}" srcOrd="1" destOrd="0" presId="urn:microsoft.com/office/officeart/2005/8/layout/orgChart1"/>
    <dgm:cxn modelId="{858270F2-F608-5F45-AFD9-3FA4502A2ECD}" type="presParOf" srcId="{06267F29-2C68-0A4E-BCAC-2F90F3F7C74E}" destId="{31DC3F1F-202C-B74A-94C9-72EA5127C9AF}" srcOrd="0" destOrd="0" presId="urn:microsoft.com/office/officeart/2005/8/layout/orgChart1"/>
    <dgm:cxn modelId="{5D64349C-D27D-0E4C-AF4D-AE3D378A6020}" type="presParOf" srcId="{31DC3F1F-202C-B74A-94C9-72EA5127C9AF}" destId="{C9C74862-EDAF-AF46-BC59-E9D1A9BC86F4}" srcOrd="0" destOrd="0" presId="urn:microsoft.com/office/officeart/2005/8/layout/orgChart1"/>
    <dgm:cxn modelId="{D424A871-19DA-D845-8AD5-07AF1F7409F9}" type="presParOf" srcId="{31DC3F1F-202C-B74A-94C9-72EA5127C9AF}" destId="{D869F0A4-57AA-3B43-8F6B-1014D026F147}" srcOrd="1" destOrd="0" presId="urn:microsoft.com/office/officeart/2005/8/layout/orgChart1"/>
    <dgm:cxn modelId="{A1CF3D6E-7E99-6247-84B9-6DEB71B4F18D}" type="presParOf" srcId="{06267F29-2C68-0A4E-BCAC-2F90F3F7C74E}" destId="{E660ACBA-7ABE-7547-9B0F-DD07ED63CD7A}" srcOrd="1" destOrd="0" presId="urn:microsoft.com/office/officeart/2005/8/layout/orgChart1"/>
    <dgm:cxn modelId="{08B2B52F-5DE3-4F47-B439-F54092C30240}" type="presParOf" srcId="{06267F29-2C68-0A4E-BCAC-2F90F3F7C74E}" destId="{2D3A9C62-D140-BD4B-AEBE-EDF026167234}" srcOrd="2" destOrd="0" presId="urn:microsoft.com/office/officeart/2005/8/layout/orgChart1"/>
    <dgm:cxn modelId="{9E7019C4-F54D-2442-9C36-9B87DD2C92FC}" type="presParOf" srcId="{12B777D8-8940-8B4C-9384-A724602A8288}" destId="{AD6923BB-D3CC-EC45-8276-79D2FA190B6F}" srcOrd="2" destOrd="0" presId="urn:microsoft.com/office/officeart/2005/8/layout/orgChart1"/>
    <dgm:cxn modelId="{7EB65A83-88F0-8E43-A452-70A43D171716}" type="presParOf" srcId="{12B777D8-8940-8B4C-9384-A724602A8288}" destId="{917C6930-9750-8A4D-A615-39A07E7969A7}" srcOrd="3" destOrd="0" presId="urn:microsoft.com/office/officeart/2005/8/layout/orgChart1"/>
    <dgm:cxn modelId="{E4B2ED16-DD92-AB4E-BE1A-57067A7A40D2}" type="presParOf" srcId="{917C6930-9750-8A4D-A615-39A07E7969A7}" destId="{A7E20B89-1E2E-AA44-9575-09230EFCD832}" srcOrd="0" destOrd="0" presId="urn:microsoft.com/office/officeart/2005/8/layout/orgChart1"/>
    <dgm:cxn modelId="{3045056B-E2F7-DB42-BB71-4224FD18AA72}" type="presParOf" srcId="{A7E20B89-1E2E-AA44-9575-09230EFCD832}" destId="{F924E66A-8ACA-9A42-94D7-30E8E7959C1C}" srcOrd="0" destOrd="0" presId="urn:microsoft.com/office/officeart/2005/8/layout/orgChart1"/>
    <dgm:cxn modelId="{840A48FF-4AAA-7349-AEF8-F47AD8649BCF}" type="presParOf" srcId="{A7E20B89-1E2E-AA44-9575-09230EFCD832}" destId="{4E126407-4D7F-9A49-857F-1F68F80C6EE0}" srcOrd="1" destOrd="0" presId="urn:microsoft.com/office/officeart/2005/8/layout/orgChart1"/>
    <dgm:cxn modelId="{2988C32D-C825-0347-8ED4-8FD26156B3A3}" type="presParOf" srcId="{917C6930-9750-8A4D-A615-39A07E7969A7}" destId="{AD9CFC6F-FA23-994E-87F3-BD9719BFB887}" srcOrd="1" destOrd="0" presId="urn:microsoft.com/office/officeart/2005/8/layout/orgChart1"/>
    <dgm:cxn modelId="{71669F2D-8237-B446-B702-A7E3EAC4C358}" type="presParOf" srcId="{917C6930-9750-8A4D-A615-39A07E7969A7}" destId="{5685A854-3A2A-3640-AC25-989BD2E75F35}" srcOrd="2" destOrd="0" presId="urn:microsoft.com/office/officeart/2005/8/layout/orgChart1"/>
    <dgm:cxn modelId="{7D02A36F-D167-9341-9D81-385891A3E0E2}" type="presParOf" srcId="{6FB5E75C-BEE0-714C-BCE0-E032B92445FB}" destId="{E9AFDFE7-6644-CE41-8329-E3B9A68EF6CA}" srcOrd="2" destOrd="0" presId="urn:microsoft.com/office/officeart/2005/8/layout/orgChar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A9AACC2-E41F-FF4C-A5BC-6F6CC96C2ECC}"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213EAEF2-EACA-DF42-A57E-F488EDF2278A}">
      <dgm:prSet phldrT="[Text]" custT="1"/>
      <dgm:spPr>
        <a:solidFill>
          <a:schemeClr val="accent1">
            <a:lumMod val="20000"/>
            <a:lumOff val="80000"/>
          </a:schemeClr>
        </a:solidFill>
      </dgm:spPr>
      <dgm:t>
        <a:bodyPr/>
        <a:lstStyle/>
        <a:p>
          <a:r>
            <a:rPr lang="en-US" sz="2200" b="1" i="1" kern="1200" dirty="0">
              <a:solidFill>
                <a:srgbClr val="4472C4">
                  <a:lumMod val="75000"/>
                </a:srgbClr>
              </a:solidFill>
              <a:latin typeface="Calibri"/>
              <a:ea typeface="+mn-ea"/>
              <a:cs typeface="+mn-cs"/>
            </a:rPr>
            <a:t>Complications</a:t>
          </a:r>
        </a:p>
      </dgm:t>
    </dgm:pt>
    <dgm:pt modelId="{1038457C-E4A6-414A-9AC1-BFC9826A5818}" type="parTrans" cxnId="{8B258695-7673-6B49-9FDD-44E13A567D96}">
      <dgm:prSet/>
      <dgm:spPr/>
      <dgm:t>
        <a:bodyPr/>
        <a:lstStyle/>
        <a:p>
          <a:endParaRPr lang="en-US"/>
        </a:p>
      </dgm:t>
    </dgm:pt>
    <dgm:pt modelId="{94A16226-A4BE-224F-99C2-4B16165BA427}" type="sibTrans" cxnId="{8B258695-7673-6B49-9FDD-44E13A567D96}">
      <dgm:prSet/>
      <dgm:spPr/>
      <dgm:t>
        <a:bodyPr/>
        <a:lstStyle/>
        <a:p>
          <a:endParaRPr lang="en-US"/>
        </a:p>
      </dgm:t>
    </dgm:pt>
    <dgm:pt modelId="{692CDE2A-10D3-8D45-84F5-7761C16D4A03}">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Without</a:t>
          </a:r>
        </a:p>
      </dgm:t>
    </dgm:pt>
    <dgm:pt modelId="{46BEA637-AE2B-1743-ADF4-CC5E5C166210}" type="parTrans" cxnId="{60B510E8-1AE5-064B-A5E5-87EC4358874F}">
      <dgm:prSet/>
      <dgm:spPr/>
      <dgm:t>
        <a:bodyPr/>
        <a:lstStyle/>
        <a:p>
          <a:endParaRPr lang="en-US"/>
        </a:p>
      </dgm:t>
    </dgm:pt>
    <dgm:pt modelId="{B6B41AAD-37EA-C541-A668-E1612ACFC492}" type="sibTrans" cxnId="{60B510E8-1AE5-064B-A5E5-87EC4358874F}">
      <dgm:prSet/>
      <dgm:spPr/>
      <dgm:t>
        <a:bodyPr/>
        <a:lstStyle/>
        <a:p>
          <a:endParaRPr lang="en-US"/>
        </a:p>
      </dgm:t>
    </dgm:pt>
    <dgm:pt modelId="{D6AB7EFC-212A-5C49-AA4C-3DCFB96D8288}">
      <dgm:prSet phldrT="[Text]" custT="1"/>
      <dgm:spPr>
        <a:solidFill>
          <a:schemeClr val="accent1">
            <a:lumMod val="20000"/>
            <a:lumOff val="80000"/>
          </a:schemeClr>
        </a:solidFill>
      </dgm:spPr>
      <dgm: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With</a:t>
          </a:r>
        </a:p>
      </dgm:t>
    </dgm:pt>
    <dgm:pt modelId="{AA34A314-E7C6-434D-AA2C-C52A78EFDA61}" type="parTrans" cxnId="{F4F2C2A7-C1F8-E440-97DB-4E11C7CCB124}">
      <dgm:prSet/>
      <dgm:spPr/>
      <dgm:t>
        <a:bodyPr/>
        <a:lstStyle/>
        <a:p>
          <a:endParaRPr lang="en-US"/>
        </a:p>
      </dgm:t>
    </dgm:pt>
    <dgm:pt modelId="{BBC30AA1-8153-F742-B338-3CF55AEFD6C8}" type="sibTrans" cxnId="{F4F2C2A7-C1F8-E440-97DB-4E11C7CCB124}">
      <dgm:prSet/>
      <dgm:spPr/>
      <dgm:t>
        <a:bodyPr/>
        <a:lstStyle/>
        <a:p>
          <a:endParaRPr lang="en-US"/>
        </a:p>
      </dgm:t>
    </dgm:pt>
    <dgm:pt modelId="{6C57E00D-1939-FA42-BB19-00161CE0DA18}" type="pres">
      <dgm:prSet presAssocID="{0A9AACC2-E41F-FF4C-A5BC-6F6CC96C2ECC}" presName="hierChild1" presStyleCnt="0">
        <dgm:presLayoutVars>
          <dgm:orgChart val="1"/>
          <dgm:chPref val="1"/>
          <dgm:dir/>
          <dgm:animOne val="branch"/>
          <dgm:animLvl val="lvl"/>
          <dgm:resizeHandles/>
        </dgm:presLayoutVars>
      </dgm:prSet>
      <dgm:spPr/>
      <dgm:t>
        <a:bodyPr/>
        <a:lstStyle/>
        <a:p>
          <a:endParaRPr lang="ru-RU"/>
        </a:p>
      </dgm:t>
    </dgm:pt>
    <dgm:pt modelId="{6FB5E75C-BEE0-714C-BCE0-E032B92445FB}" type="pres">
      <dgm:prSet presAssocID="{213EAEF2-EACA-DF42-A57E-F488EDF2278A}" presName="hierRoot1" presStyleCnt="0">
        <dgm:presLayoutVars>
          <dgm:hierBranch val="init"/>
        </dgm:presLayoutVars>
      </dgm:prSet>
      <dgm:spPr/>
    </dgm:pt>
    <dgm:pt modelId="{42F8B73E-62B0-F942-8518-504A760ABD39}" type="pres">
      <dgm:prSet presAssocID="{213EAEF2-EACA-DF42-A57E-F488EDF2278A}" presName="rootComposite1" presStyleCnt="0"/>
      <dgm:spPr/>
    </dgm:pt>
    <dgm:pt modelId="{E59A63D6-BD15-7F44-B7F1-334E236BE7AA}" type="pres">
      <dgm:prSet presAssocID="{213EAEF2-EACA-DF42-A57E-F488EDF2278A}" presName="rootText1" presStyleLbl="node0" presStyleIdx="0" presStyleCnt="1">
        <dgm:presLayoutVars>
          <dgm:chPref val="3"/>
        </dgm:presLayoutVars>
      </dgm:prSet>
      <dgm:spPr/>
      <dgm:t>
        <a:bodyPr/>
        <a:lstStyle/>
        <a:p>
          <a:endParaRPr lang="ru-RU"/>
        </a:p>
      </dgm:t>
    </dgm:pt>
    <dgm:pt modelId="{BE80E3A0-B65B-3A43-85A1-89642F8C298B}" type="pres">
      <dgm:prSet presAssocID="{213EAEF2-EACA-DF42-A57E-F488EDF2278A}" presName="rootConnector1" presStyleLbl="node1" presStyleIdx="0" presStyleCnt="0"/>
      <dgm:spPr/>
      <dgm:t>
        <a:bodyPr/>
        <a:lstStyle/>
        <a:p>
          <a:endParaRPr lang="ru-RU"/>
        </a:p>
      </dgm:t>
    </dgm:pt>
    <dgm:pt modelId="{12B777D8-8940-8B4C-9384-A724602A8288}" type="pres">
      <dgm:prSet presAssocID="{213EAEF2-EACA-DF42-A57E-F488EDF2278A}" presName="hierChild2" presStyleCnt="0"/>
      <dgm:spPr/>
    </dgm:pt>
    <dgm:pt modelId="{65349D7E-4BE9-0A40-82CD-6F6F20528110}" type="pres">
      <dgm:prSet presAssocID="{46BEA637-AE2B-1743-ADF4-CC5E5C166210}" presName="Name37" presStyleLbl="parChTrans1D2" presStyleIdx="0" presStyleCnt="2"/>
      <dgm:spPr/>
      <dgm:t>
        <a:bodyPr/>
        <a:lstStyle/>
        <a:p>
          <a:endParaRPr lang="ru-RU"/>
        </a:p>
      </dgm:t>
    </dgm:pt>
    <dgm:pt modelId="{06267F29-2C68-0A4E-BCAC-2F90F3F7C74E}" type="pres">
      <dgm:prSet presAssocID="{692CDE2A-10D3-8D45-84F5-7761C16D4A03}" presName="hierRoot2" presStyleCnt="0">
        <dgm:presLayoutVars>
          <dgm:hierBranch val="init"/>
        </dgm:presLayoutVars>
      </dgm:prSet>
      <dgm:spPr/>
    </dgm:pt>
    <dgm:pt modelId="{31DC3F1F-202C-B74A-94C9-72EA5127C9AF}" type="pres">
      <dgm:prSet presAssocID="{692CDE2A-10D3-8D45-84F5-7761C16D4A03}" presName="rootComposite" presStyleCnt="0"/>
      <dgm:spPr/>
    </dgm:pt>
    <dgm:pt modelId="{C9C74862-EDAF-AF46-BC59-E9D1A9BC86F4}" type="pres">
      <dgm:prSet presAssocID="{692CDE2A-10D3-8D45-84F5-7761C16D4A03}" presName="rootText" presStyleLbl="node2" presStyleIdx="0" presStyleCnt="2">
        <dgm:presLayoutVars>
          <dgm:chPref val="3"/>
        </dgm:presLayoutVars>
      </dgm:prSet>
      <dgm:spPr/>
      <dgm:t>
        <a:bodyPr/>
        <a:lstStyle/>
        <a:p>
          <a:endParaRPr lang="ru-RU"/>
        </a:p>
      </dgm:t>
    </dgm:pt>
    <dgm:pt modelId="{D869F0A4-57AA-3B43-8F6B-1014D026F147}" type="pres">
      <dgm:prSet presAssocID="{692CDE2A-10D3-8D45-84F5-7761C16D4A03}" presName="rootConnector" presStyleLbl="node2" presStyleIdx="0" presStyleCnt="2"/>
      <dgm:spPr/>
      <dgm:t>
        <a:bodyPr/>
        <a:lstStyle/>
        <a:p>
          <a:endParaRPr lang="ru-RU"/>
        </a:p>
      </dgm:t>
    </dgm:pt>
    <dgm:pt modelId="{E660ACBA-7ABE-7547-9B0F-DD07ED63CD7A}" type="pres">
      <dgm:prSet presAssocID="{692CDE2A-10D3-8D45-84F5-7761C16D4A03}" presName="hierChild4" presStyleCnt="0"/>
      <dgm:spPr/>
    </dgm:pt>
    <dgm:pt modelId="{2D3A9C62-D140-BD4B-AEBE-EDF026167234}" type="pres">
      <dgm:prSet presAssocID="{692CDE2A-10D3-8D45-84F5-7761C16D4A03}" presName="hierChild5" presStyleCnt="0"/>
      <dgm:spPr/>
    </dgm:pt>
    <dgm:pt modelId="{AD6923BB-D3CC-EC45-8276-79D2FA190B6F}" type="pres">
      <dgm:prSet presAssocID="{AA34A314-E7C6-434D-AA2C-C52A78EFDA61}" presName="Name37" presStyleLbl="parChTrans1D2" presStyleIdx="1" presStyleCnt="2"/>
      <dgm:spPr/>
      <dgm:t>
        <a:bodyPr/>
        <a:lstStyle/>
        <a:p>
          <a:endParaRPr lang="ru-RU"/>
        </a:p>
      </dgm:t>
    </dgm:pt>
    <dgm:pt modelId="{917C6930-9750-8A4D-A615-39A07E7969A7}" type="pres">
      <dgm:prSet presAssocID="{D6AB7EFC-212A-5C49-AA4C-3DCFB96D8288}" presName="hierRoot2" presStyleCnt="0">
        <dgm:presLayoutVars>
          <dgm:hierBranch val="init"/>
        </dgm:presLayoutVars>
      </dgm:prSet>
      <dgm:spPr/>
    </dgm:pt>
    <dgm:pt modelId="{A7E20B89-1E2E-AA44-9575-09230EFCD832}" type="pres">
      <dgm:prSet presAssocID="{D6AB7EFC-212A-5C49-AA4C-3DCFB96D8288}" presName="rootComposite" presStyleCnt="0"/>
      <dgm:spPr/>
    </dgm:pt>
    <dgm:pt modelId="{F924E66A-8ACA-9A42-94D7-30E8E7959C1C}" type="pres">
      <dgm:prSet presAssocID="{D6AB7EFC-212A-5C49-AA4C-3DCFB96D8288}" presName="rootText" presStyleLbl="node2" presStyleIdx="1" presStyleCnt="2">
        <dgm:presLayoutVars>
          <dgm:chPref val="3"/>
        </dgm:presLayoutVars>
      </dgm:prSet>
      <dgm:spPr/>
      <dgm:t>
        <a:bodyPr/>
        <a:lstStyle/>
        <a:p>
          <a:endParaRPr lang="ru-RU"/>
        </a:p>
      </dgm:t>
    </dgm:pt>
    <dgm:pt modelId="{4E126407-4D7F-9A49-857F-1F68F80C6EE0}" type="pres">
      <dgm:prSet presAssocID="{D6AB7EFC-212A-5C49-AA4C-3DCFB96D8288}" presName="rootConnector" presStyleLbl="node2" presStyleIdx="1" presStyleCnt="2"/>
      <dgm:spPr/>
      <dgm:t>
        <a:bodyPr/>
        <a:lstStyle/>
        <a:p>
          <a:endParaRPr lang="ru-RU"/>
        </a:p>
      </dgm:t>
    </dgm:pt>
    <dgm:pt modelId="{AD9CFC6F-FA23-994E-87F3-BD9719BFB887}" type="pres">
      <dgm:prSet presAssocID="{D6AB7EFC-212A-5C49-AA4C-3DCFB96D8288}" presName="hierChild4" presStyleCnt="0"/>
      <dgm:spPr/>
    </dgm:pt>
    <dgm:pt modelId="{5685A854-3A2A-3640-AC25-989BD2E75F35}" type="pres">
      <dgm:prSet presAssocID="{D6AB7EFC-212A-5C49-AA4C-3DCFB96D8288}" presName="hierChild5" presStyleCnt="0"/>
      <dgm:spPr/>
    </dgm:pt>
    <dgm:pt modelId="{E9AFDFE7-6644-CE41-8329-E3B9A68EF6CA}" type="pres">
      <dgm:prSet presAssocID="{213EAEF2-EACA-DF42-A57E-F488EDF2278A}" presName="hierChild3" presStyleCnt="0"/>
      <dgm:spPr/>
    </dgm:pt>
  </dgm:ptLst>
  <dgm:cxnLst>
    <dgm:cxn modelId="{F822F687-224F-8B41-BCF7-0216B14CAE76}" type="presOf" srcId="{692CDE2A-10D3-8D45-84F5-7761C16D4A03}" destId="{C9C74862-EDAF-AF46-BC59-E9D1A9BC86F4}" srcOrd="0" destOrd="0" presId="urn:microsoft.com/office/officeart/2005/8/layout/orgChart1"/>
    <dgm:cxn modelId="{E4A5BA37-9177-4741-96E0-B61A654A24BA}" type="presOf" srcId="{AA34A314-E7C6-434D-AA2C-C52A78EFDA61}" destId="{AD6923BB-D3CC-EC45-8276-79D2FA190B6F}" srcOrd="0" destOrd="0" presId="urn:microsoft.com/office/officeart/2005/8/layout/orgChart1"/>
    <dgm:cxn modelId="{4FAA363F-2C3A-D14D-900B-ED81D46899E7}" type="presOf" srcId="{46BEA637-AE2B-1743-ADF4-CC5E5C166210}" destId="{65349D7E-4BE9-0A40-82CD-6F6F20528110}" srcOrd="0" destOrd="0" presId="urn:microsoft.com/office/officeart/2005/8/layout/orgChart1"/>
    <dgm:cxn modelId="{0716F55E-940B-5147-B1DE-67208105B92C}" type="presOf" srcId="{213EAEF2-EACA-DF42-A57E-F488EDF2278A}" destId="{E59A63D6-BD15-7F44-B7F1-334E236BE7AA}" srcOrd="0" destOrd="0" presId="urn:microsoft.com/office/officeart/2005/8/layout/orgChart1"/>
    <dgm:cxn modelId="{07381EC6-3EF3-254A-B1AF-665561186832}" type="presOf" srcId="{692CDE2A-10D3-8D45-84F5-7761C16D4A03}" destId="{D869F0A4-57AA-3B43-8F6B-1014D026F147}" srcOrd="1" destOrd="0" presId="urn:microsoft.com/office/officeart/2005/8/layout/orgChart1"/>
    <dgm:cxn modelId="{60B510E8-1AE5-064B-A5E5-87EC4358874F}" srcId="{213EAEF2-EACA-DF42-A57E-F488EDF2278A}" destId="{692CDE2A-10D3-8D45-84F5-7761C16D4A03}" srcOrd="0" destOrd="0" parTransId="{46BEA637-AE2B-1743-ADF4-CC5E5C166210}" sibTransId="{B6B41AAD-37EA-C541-A668-E1612ACFC492}"/>
    <dgm:cxn modelId="{A229EE62-826F-834C-89DA-E0950BF40623}" type="presOf" srcId="{213EAEF2-EACA-DF42-A57E-F488EDF2278A}" destId="{BE80E3A0-B65B-3A43-85A1-89642F8C298B}" srcOrd="1" destOrd="0" presId="urn:microsoft.com/office/officeart/2005/8/layout/orgChart1"/>
    <dgm:cxn modelId="{8B258695-7673-6B49-9FDD-44E13A567D96}" srcId="{0A9AACC2-E41F-FF4C-A5BC-6F6CC96C2ECC}" destId="{213EAEF2-EACA-DF42-A57E-F488EDF2278A}" srcOrd="0" destOrd="0" parTransId="{1038457C-E4A6-414A-9AC1-BFC9826A5818}" sibTransId="{94A16226-A4BE-224F-99C2-4B16165BA427}"/>
    <dgm:cxn modelId="{B82EAF59-126B-A24D-8A72-EF40C550B2C7}" type="presOf" srcId="{0A9AACC2-E41F-FF4C-A5BC-6F6CC96C2ECC}" destId="{6C57E00D-1939-FA42-BB19-00161CE0DA18}" srcOrd="0" destOrd="0" presId="urn:microsoft.com/office/officeart/2005/8/layout/orgChart1"/>
    <dgm:cxn modelId="{F4F2C2A7-C1F8-E440-97DB-4E11C7CCB124}" srcId="{213EAEF2-EACA-DF42-A57E-F488EDF2278A}" destId="{D6AB7EFC-212A-5C49-AA4C-3DCFB96D8288}" srcOrd="1" destOrd="0" parTransId="{AA34A314-E7C6-434D-AA2C-C52A78EFDA61}" sibTransId="{BBC30AA1-8153-F742-B338-3CF55AEFD6C8}"/>
    <dgm:cxn modelId="{A0F7E932-0325-5147-91D5-53F823966A8C}" type="presOf" srcId="{D6AB7EFC-212A-5C49-AA4C-3DCFB96D8288}" destId="{F924E66A-8ACA-9A42-94D7-30E8E7959C1C}" srcOrd="0" destOrd="0" presId="urn:microsoft.com/office/officeart/2005/8/layout/orgChart1"/>
    <dgm:cxn modelId="{C7BC22B7-169B-5F40-B65C-90804BB1972A}" type="presOf" srcId="{D6AB7EFC-212A-5C49-AA4C-3DCFB96D8288}" destId="{4E126407-4D7F-9A49-857F-1F68F80C6EE0}" srcOrd="1" destOrd="0" presId="urn:microsoft.com/office/officeart/2005/8/layout/orgChart1"/>
    <dgm:cxn modelId="{FA335B7A-4BA9-9642-9BE1-F25EB3CA01EE}" type="presParOf" srcId="{6C57E00D-1939-FA42-BB19-00161CE0DA18}" destId="{6FB5E75C-BEE0-714C-BCE0-E032B92445FB}" srcOrd="0" destOrd="0" presId="urn:microsoft.com/office/officeart/2005/8/layout/orgChart1"/>
    <dgm:cxn modelId="{D1BBF457-789C-B94C-B5A8-0363B5979D9E}" type="presParOf" srcId="{6FB5E75C-BEE0-714C-BCE0-E032B92445FB}" destId="{42F8B73E-62B0-F942-8518-504A760ABD39}" srcOrd="0" destOrd="0" presId="urn:microsoft.com/office/officeart/2005/8/layout/orgChart1"/>
    <dgm:cxn modelId="{F2F54992-D5AE-6F41-8F49-ACE583FDB991}" type="presParOf" srcId="{42F8B73E-62B0-F942-8518-504A760ABD39}" destId="{E59A63D6-BD15-7F44-B7F1-334E236BE7AA}" srcOrd="0" destOrd="0" presId="urn:microsoft.com/office/officeart/2005/8/layout/orgChart1"/>
    <dgm:cxn modelId="{F721338C-C44B-B84D-8B95-C2D419CC3E12}" type="presParOf" srcId="{42F8B73E-62B0-F942-8518-504A760ABD39}" destId="{BE80E3A0-B65B-3A43-85A1-89642F8C298B}" srcOrd="1" destOrd="0" presId="urn:microsoft.com/office/officeart/2005/8/layout/orgChart1"/>
    <dgm:cxn modelId="{169C26EF-C9CA-A044-8F21-2173D0EC0960}" type="presParOf" srcId="{6FB5E75C-BEE0-714C-BCE0-E032B92445FB}" destId="{12B777D8-8940-8B4C-9384-A724602A8288}" srcOrd="1" destOrd="0" presId="urn:microsoft.com/office/officeart/2005/8/layout/orgChart1"/>
    <dgm:cxn modelId="{9F30D25C-74A7-DC4F-95C0-5A4FAEBFCF22}" type="presParOf" srcId="{12B777D8-8940-8B4C-9384-A724602A8288}" destId="{65349D7E-4BE9-0A40-82CD-6F6F20528110}" srcOrd="0" destOrd="0" presId="urn:microsoft.com/office/officeart/2005/8/layout/orgChart1"/>
    <dgm:cxn modelId="{08DAC690-3F5F-8F47-8A7B-4EC8242B53AE}" type="presParOf" srcId="{12B777D8-8940-8B4C-9384-A724602A8288}" destId="{06267F29-2C68-0A4E-BCAC-2F90F3F7C74E}" srcOrd="1" destOrd="0" presId="urn:microsoft.com/office/officeart/2005/8/layout/orgChart1"/>
    <dgm:cxn modelId="{858270F2-F608-5F45-AFD9-3FA4502A2ECD}" type="presParOf" srcId="{06267F29-2C68-0A4E-BCAC-2F90F3F7C74E}" destId="{31DC3F1F-202C-B74A-94C9-72EA5127C9AF}" srcOrd="0" destOrd="0" presId="urn:microsoft.com/office/officeart/2005/8/layout/orgChart1"/>
    <dgm:cxn modelId="{5D64349C-D27D-0E4C-AF4D-AE3D378A6020}" type="presParOf" srcId="{31DC3F1F-202C-B74A-94C9-72EA5127C9AF}" destId="{C9C74862-EDAF-AF46-BC59-E9D1A9BC86F4}" srcOrd="0" destOrd="0" presId="urn:microsoft.com/office/officeart/2005/8/layout/orgChart1"/>
    <dgm:cxn modelId="{D424A871-19DA-D845-8AD5-07AF1F7409F9}" type="presParOf" srcId="{31DC3F1F-202C-B74A-94C9-72EA5127C9AF}" destId="{D869F0A4-57AA-3B43-8F6B-1014D026F147}" srcOrd="1" destOrd="0" presId="urn:microsoft.com/office/officeart/2005/8/layout/orgChart1"/>
    <dgm:cxn modelId="{A1CF3D6E-7E99-6247-84B9-6DEB71B4F18D}" type="presParOf" srcId="{06267F29-2C68-0A4E-BCAC-2F90F3F7C74E}" destId="{E660ACBA-7ABE-7547-9B0F-DD07ED63CD7A}" srcOrd="1" destOrd="0" presId="urn:microsoft.com/office/officeart/2005/8/layout/orgChart1"/>
    <dgm:cxn modelId="{08B2B52F-5DE3-4F47-B439-F54092C30240}" type="presParOf" srcId="{06267F29-2C68-0A4E-BCAC-2F90F3F7C74E}" destId="{2D3A9C62-D140-BD4B-AEBE-EDF026167234}" srcOrd="2" destOrd="0" presId="urn:microsoft.com/office/officeart/2005/8/layout/orgChart1"/>
    <dgm:cxn modelId="{9E7019C4-F54D-2442-9C36-9B87DD2C92FC}" type="presParOf" srcId="{12B777D8-8940-8B4C-9384-A724602A8288}" destId="{AD6923BB-D3CC-EC45-8276-79D2FA190B6F}" srcOrd="2" destOrd="0" presId="urn:microsoft.com/office/officeart/2005/8/layout/orgChart1"/>
    <dgm:cxn modelId="{7EB65A83-88F0-8E43-A452-70A43D171716}" type="presParOf" srcId="{12B777D8-8940-8B4C-9384-A724602A8288}" destId="{917C6930-9750-8A4D-A615-39A07E7969A7}" srcOrd="3" destOrd="0" presId="urn:microsoft.com/office/officeart/2005/8/layout/orgChart1"/>
    <dgm:cxn modelId="{E4B2ED16-DD92-AB4E-BE1A-57067A7A40D2}" type="presParOf" srcId="{917C6930-9750-8A4D-A615-39A07E7969A7}" destId="{A7E20B89-1E2E-AA44-9575-09230EFCD832}" srcOrd="0" destOrd="0" presId="urn:microsoft.com/office/officeart/2005/8/layout/orgChart1"/>
    <dgm:cxn modelId="{3045056B-E2F7-DB42-BB71-4224FD18AA72}" type="presParOf" srcId="{A7E20B89-1E2E-AA44-9575-09230EFCD832}" destId="{F924E66A-8ACA-9A42-94D7-30E8E7959C1C}" srcOrd="0" destOrd="0" presId="urn:microsoft.com/office/officeart/2005/8/layout/orgChart1"/>
    <dgm:cxn modelId="{840A48FF-4AAA-7349-AEF8-F47AD8649BCF}" type="presParOf" srcId="{A7E20B89-1E2E-AA44-9575-09230EFCD832}" destId="{4E126407-4D7F-9A49-857F-1F68F80C6EE0}" srcOrd="1" destOrd="0" presId="urn:microsoft.com/office/officeart/2005/8/layout/orgChart1"/>
    <dgm:cxn modelId="{2988C32D-C825-0347-8ED4-8FD26156B3A3}" type="presParOf" srcId="{917C6930-9750-8A4D-A615-39A07E7969A7}" destId="{AD9CFC6F-FA23-994E-87F3-BD9719BFB887}" srcOrd="1" destOrd="0" presId="urn:microsoft.com/office/officeart/2005/8/layout/orgChart1"/>
    <dgm:cxn modelId="{71669F2D-8237-B446-B702-A7E3EAC4C358}" type="presParOf" srcId="{917C6930-9750-8A4D-A615-39A07E7969A7}" destId="{5685A854-3A2A-3640-AC25-989BD2E75F35}" srcOrd="2" destOrd="0" presId="urn:microsoft.com/office/officeart/2005/8/layout/orgChart1"/>
    <dgm:cxn modelId="{7D02A36F-D167-9341-9D81-385891A3E0E2}" type="presParOf" srcId="{6FB5E75C-BEE0-714C-BCE0-E032B92445FB}" destId="{E9AFDFE7-6644-CE41-8329-E3B9A68EF6CA}" srcOrd="2" destOrd="0" presId="urn:microsoft.com/office/officeart/2005/8/layout/orgChar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3F22C2-135F-C443-B73E-3C42BE932CF9}" type="doc">
      <dgm:prSet loTypeId="urn:microsoft.com/office/officeart/2009/layout/ReverseList" loCatId="" qsTypeId="urn:microsoft.com/office/officeart/2005/8/quickstyle/simple1" qsCatId="simple" csTypeId="urn:microsoft.com/office/officeart/2005/8/colors/accent1_2" csCatId="accent1" phldr="1"/>
      <dgm:spPr/>
      <dgm:t>
        <a:bodyPr/>
        <a:lstStyle/>
        <a:p>
          <a:endParaRPr lang="en-US"/>
        </a:p>
      </dgm:t>
    </dgm:pt>
    <dgm:pt modelId="{C6ECC579-5D6E-E645-A612-A194CE83629B}">
      <dgm:prSet phldrT="[Text]" custT="1"/>
      <dgm:spPr/>
      <dgm:t>
        <a:bodyPr/>
        <a:lstStyle/>
        <a:p>
          <a:pPr algn="ctr"/>
          <a:endParaRPr lang="az-Latn-AZ" sz="2400" kern="1200" dirty="0"/>
        </a:p>
        <a:p>
          <a:pPr algn="ctr"/>
          <a:r>
            <a:rPr lang="en-US" sz="2200" kern="1200" dirty="0">
              <a:solidFill>
                <a:srgbClr val="4472C4">
                  <a:lumMod val="75000"/>
                </a:srgbClr>
              </a:solidFill>
              <a:latin typeface="Calibri"/>
              <a:ea typeface="+mn-ea"/>
              <a:cs typeface="+mn-cs"/>
            </a:rPr>
            <a:t>Nutritional imbalance</a:t>
          </a:r>
        </a:p>
      </dgm:t>
    </dgm:pt>
    <dgm:pt modelId="{FC74E217-B1E5-2944-B700-8A0363955D86}" type="parTrans" cxnId="{712AA7AB-1814-EE46-A409-06CC3318BEC4}">
      <dgm:prSet/>
      <dgm:spPr/>
      <dgm:t>
        <a:bodyPr/>
        <a:lstStyle/>
        <a:p>
          <a:endParaRPr lang="en-US"/>
        </a:p>
      </dgm:t>
    </dgm:pt>
    <dgm:pt modelId="{84668AB4-34A1-2446-9621-90E8047C083D}" type="sibTrans" cxnId="{712AA7AB-1814-EE46-A409-06CC3318BEC4}">
      <dgm:prSet/>
      <dgm:spPr/>
      <dgm:t>
        <a:bodyPr/>
        <a:lstStyle/>
        <a:p>
          <a:endParaRPr lang="en-US"/>
        </a:p>
      </dgm:t>
    </dgm:pt>
    <dgm:pt modelId="{DCF1C204-E236-754A-B283-AA057D44861F}">
      <dgm:prSet phldrT="[Text]" custT="1"/>
      <dgm:spPr/>
      <dgm:t>
        <a:bodyPr/>
        <a:lstStyle/>
        <a:p>
          <a:pPr algn="ctr"/>
          <a:endParaRPr lang="ru-RU" sz="2200" kern="1200" dirty="0">
            <a:solidFill>
              <a:srgbClr val="4472C4">
                <a:lumMod val="75000"/>
              </a:srgbClr>
            </a:solidFill>
            <a:latin typeface="Calibri"/>
            <a:ea typeface="+mn-ea"/>
            <a:cs typeface="+mn-cs"/>
          </a:endParaRPr>
        </a:p>
        <a:p>
          <a:pPr algn="ctr"/>
          <a:r>
            <a:rPr lang="en-US" sz="2200" kern="1200" dirty="0">
              <a:solidFill>
                <a:srgbClr val="4472C4">
                  <a:lumMod val="75000"/>
                </a:srgbClr>
              </a:solidFill>
              <a:latin typeface="Calibri"/>
              <a:ea typeface="+mn-ea"/>
              <a:cs typeface="+mn-cs"/>
            </a:rPr>
            <a:t>Basal metabolic disorder</a:t>
          </a:r>
        </a:p>
      </dgm:t>
    </dgm:pt>
    <dgm:pt modelId="{E2322E5D-A136-B445-8400-7DB540FDA666}" type="parTrans" cxnId="{D8E36ECA-7C96-C44D-B2D3-EE92F004BCCC}">
      <dgm:prSet/>
      <dgm:spPr/>
      <dgm:t>
        <a:bodyPr/>
        <a:lstStyle/>
        <a:p>
          <a:endParaRPr lang="en-US"/>
        </a:p>
      </dgm:t>
    </dgm:pt>
    <dgm:pt modelId="{F7629DA6-9702-4A4C-BD9F-3D7588E75378}" type="sibTrans" cxnId="{D8E36ECA-7C96-C44D-B2D3-EE92F004BCCC}">
      <dgm:prSet/>
      <dgm:spPr/>
      <dgm:t>
        <a:bodyPr/>
        <a:lstStyle/>
        <a:p>
          <a:endParaRPr lang="en-US"/>
        </a:p>
      </dgm:t>
    </dgm:pt>
    <dgm:pt modelId="{EB3EE45F-77F1-FF45-AF63-648E89539F59}" type="pres">
      <dgm:prSet presAssocID="{4E3F22C2-135F-C443-B73E-3C42BE932CF9}" presName="Name0" presStyleCnt="0">
        <dgm:presLayoutVars>
          <dgm:chMax val="2"/>
          <dgm:chPref val="2"/>
          <dgm:animLvl val="lvl"/>
        </dgm:presLayoutVars>
      </dgm:prSet>
      <dgm:spPr/>
      <dgm:t>
        <a:bodyPr/>
        <a:lstStyle/>
        <a:p>
          <a:endParaRPr lang="ru-RU"/>
        </a:p>
      </dgm:t>
    </dgm:pt>
    <dgm:pt modelId="{FBA4F69E-2005-8440-BD1F-CE5CA539EFEC}" type="pres">
      <dgm:prSet presAssocID="{4E3F22C2-135F-C443-B73E-3C42BE932CF9}" presName="LeftText" presStyleLbl="revTx" presStyleIdx="0" presStyleCnt="0">
        <dgm:presLayoutVars>
          <dgm:bulletEnabled val="1"/>
        </dgm:presLayoutVars>
      </dgm:prSet>
      <dgm:spPr/>
      <dgm:t>
        <a:bodyPr/>
        <a:lstStyle/>
        <a:p>
          <a:endParaRPr lang="ru-RU"/>
        </a:p>
      </dgm:t>
    </dgm:pt>
    <dgm:pt modelId="{0FF56712-F39B-524C-AF43-2761BD64AB9A}" type="pres">
      <dgm:prSet presAssocID="{4E3F22C2-135F-C443-B73E-3C42BE932CF9}" presName="LeftNode" presStyleLbl="bgImgPlace1" presStyleIdx="0" presStyleCnt="2" custScaleY="87771">
        <dgm:presLayoutVars>
          <dgm:chMax val="2"/>
          <dgm:chPref val="2"/>
        </dgm:presLayoutVars>
      </dgm:prSet>
      <dgm:spPr/>
      <dgm:t>
        <a:bodyPr/>
        <a:lstStyle/>
        <a:p>
          <a:endParaRPr lang="ru-RU"/>
        </a:p>
      </dgm:t>
    </dgm:pt>
    <dgm:pt modelId="{76471218-F7CB-1D4C-B404-B5BBADDF1D73}" type="pres">
      <dgm:prSet presAssocID="{4E3F22C2-135F-C443-B73E-3C42BE932CF9}" presName="RightText" presStyleLbl="revTx" presStyleIdx="0" presStyleCnt="0">
        <dgm:presLayoutVars>
          <dgm:bulletEnabled val="1"/>
        </dgm:presLayoutVars>
      </dgm:prSet>
      <dgm:spPr/>
      <dgm:t>
        <a:bodyPr/>
        <a:lstStyle/>
        <a:p>
          <a:endParaRPr lang="ru-RU"/>
        </a:p>
      </dgm:t>
    </dgm:pt>
    <dgm:pt modelId="{B937AF04-03FA-6C4E-8C91-512D7DDAFAD3}" type="pres">
      <dgm:prSet presAssocID="{4E3F22C2-135F-C443-B73E-3C42BE932CF9}" presName="RightNode" presStyleLbl="bgImgPlace1" presStyleIdx="1" presStyleCnt="2" custScaleY="87771">
        <dgm:presLayoutVars>
          <dgm:chMax val="0"/>
          <dgm:chPref val="0"/>
        </dgm:presLayoutVars>
      </dgm:prSet>
      <dgm:spPr/>
      <dgm:t>
        <a:bodyPr/>
        <a:lstStyle/>
        <a:p>
          <a:endParaRPr lang="ru-RU"/>
        </a:p>
      </dgm:t>
    </dgm:pt>
    <dgm:pt modelId="{27C39FAC-19C6-0E43-BA1F-3678C336B091}" type="pres">
      <dgm:prSet presAssocID="{4E3F22C2-135F-C443-B73E-3C42BE932CF9}" presName="TopArrow" presStyleLbl="node1" presStyleIdx="0" presStyleCnt="2"/>
      <dgm:spPr/>
    </dgm:pt>
    <dgm:pt modelId="{428DEB37-9C1B-284F-BEB7-670910CF2C12}" type="pres">
      <dgm:prSet presAssocID="{4E3F22C2-135F-C443-B73E-3C42BE932CF9}" presName="BottomArrow" presStyleLbl="node1" presStyleIdx="1" presStyleCnt="2"/>
      <dgm:spPr/>
    </dgm:pt>
  </dgm:ptLst>
  <dgm:cxnLst>
    <dgm:cxn modelId="{19756949-D979-AB46-A78F-F76876754CF2}" type="presOf" srcId="{C6ECC579-5D6E-E645-A612-A194CE83629B}" destId="{0FF56712-F39B-524C-AF43-2761BD64AB9A}" srcOrd="1" destOrd="0" presId="urn:microsoft.com/office/officeart/2009/layout/ReverseList"/>
    <dgm:cxn modelId="{EF4BC22A-2C7E-7742-B0D6-6626CE38EFD6}" type="presOf" srcId="{DCF1C204-E236-754A-B283-AA057D44861F}" destId="{76471218-F7CB-1D4C-B404-B5BBADDF1D73}" srcOrd="0" destOrd="0" presId="urn:microsoft.com/office/officeart/2009/layout/ReverseList"/>
    <dgm:cxn modelId="{8488358B-C425-BF42-99AF-04BA7DD81DDB}" type="presOf" srcId="{4E3F22C2-135F-C443-B73E-3C42BE932CF9}" destId="{EB3EE45F-77F1-FF45-AF63-648E89539F59}" srcOrd="0" destOrd="0" presId="urn:microsoft.com/office/officeart/2009/layout/ReverseList"/>
    <dgm:cxn modelId="{AAC6DDD6-9EE7-4549-B65B-9DAA6E0F146A}" type="presOf" srcId="{DCF1C204-E236-754A-B283-AA057D44861F}" destId="{B937AF04-03FA-6C4E-8C91-512D7DDAFAD3}" srcOrd="1" destOrd="0" presId="urn:microsoft.com/office/officeart/2009/layout/ReverseList"/>
    <dgm:cxn modelId="{712AA7AB-1814-EE46-A409-06CC3318BEC4}" srcId="{4E3F22C2-135F-C443-B73E-3C42BE932CF9}" destId="{C6ECC579-5D6E-E645-A612-A194CE83629B}" srcOrd="0" destOrd="0" parTransId="{FC74E217-B1E5-2944-B700-8A0363955D86}" sibTransId="{84668AB4-34A1-2446-9621-90E8047C083D}"/>
    <dgm:cxn modelId="{D8E36ECA-7C96-C44D-B2D3-EE92F004BCCC}" srcId="{4E3F22C2-135F-C443-B73E-3C42BE932CF9}" destId="{DCF1C204-E236-754A-B283-AA057D44861F}" srcOrd="1" destOrd="0" parTransId="{E2322E5D-A136-B445-8400-7DB540FDA666}" sibTransId="{F7629DA6-9702-4A4C-BD9F-3D7588E75378}"/>
    <dgm:cxn modelId="{E3C470CF-BE92-B24F-9B1C-3017769C7E20}" type="presOf" srcId="{C6ECC579-5D6E-E645-A612-A194CE83629B}" destId="{FBA4F69E-2005-8440-BD1F-CE5CA539EFEC}" srcOrd="0" destOrd="0" presId="urn:microsoft.com/office/officeart/2009/layout/ReverseList"/>
    <dgm:cxn modelId="{8C6E2BEB-2FB2-784C-9D8D-C7F2880BB4AA}" type="presParOf" srcId="{EB3EE45F-77F1-FF45-AF63-648E89539F59}" destId="{FBA4F69E-2005-8440-BD1F-CE5CA539EFEC}" srcOrd="0" destOrd="0" presId="urn:microsoft.com/office/officeart/2009/layout/ReverseList"/>
    <dgm:cxn modelId="{418D79D3-DA11-194E-9100-93383F771AB5}" type="presParOf" srcId="{EB3EE45F-77F1-FF45-AF63-648E89539F59}" destId="{0FF56712-F39B-524C-AF43-2761BD64AB9A}" srcOrd="1" destOrd="0" presId="urn:microsoft.com/office/officeart/2009/layout/ReverseList"/>
    <dgm:cxn modelId="{D8B3D91D-8AD3-F741-9B76-315C8160C2FD}" type="presParOf" srcId="{EB3EE45F-77F1-FF45-AF63-648E89539F59}" destId="{76471218-F7CB-1D4C-B404-B5BBADDF1D73}" srcOrd="2" destOrd="0" presId="urn:microsoft.com/office/officeart/2009/layout/ReverseList"/>
    <dgm:cxn modelId="{11CD06B3-AE15-6348-8F6B-9010AC583E85}" type="presParOf" srcId="{EB3EE45F-77F1-FF45-AF63-648E89539F59}" destId="{B937AF04-03FA-6C4E-8C91-512D7DDAFAD3}" srcOrd="3" destOrd="0" presId="urn:microsoft.com/office/officeart/2009/layout/ReverseList"/>
    <dgm:cxn modelId="{137ECE5D-BD79-174E-89BF-73743043D1FE}" type="presParOf" srcId="{EB3EE45F-77F1-FF45-AF63-648E89539F59}" destId="{27C39FAC-19C6-0E43-BA1F-3678C336B091}" srcOrd="4" destOrd="0" presId="urn:microsoft.com/office/officeart/2009/layout/ReverseList"/>
    <dgm:cxn modelId="{1FDD5130-99AA-F942-92F1-25F2A003524C}" type="presParOf" srcId="{EB3EE45F-77F1-FF45-AF63-648E89539F59}" destId="{428DEB37-9C1B-284F-BEB7-670910CF2C12}" srcOrd="5" destOrd="0" presId="urn:microsoft.com/office/officeart/2009/layout/Reverse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1B15DA-01C5-7349-AF56-9A433CACCB90}" type="doc">
      <dgm:prSet loTypeId="urn:microsoft.com/office/officeart/2005/8/layout/lProcess3" loCatId="" qsTypeId="urn:microsoft.com/office/officeart/2005/8/quickstyle/simple1" qsCatId="simple" csTypeId="urn:microsoft.com/office/officeart/2005/8/colors/accent1_2" csCatId="accent1" phldr="1"/>
      <dgm:spPr/>
      <dgm:t>
        <a:bodyPr/>
        <a:lstStyle/>
        <a:p>
          <a:endParaRPr lang="en-US"/>
        </a:p>
      </dgm:t>
    </dgm:pt>
    <dgm:pt modelId="{8FF65CEE-9D81-DB42-BB73-651F52E8023F}">
      <dgm:prSet phldrT="[Text]" custT="1"/>
      <dgm:spPr>
        <a:solidFill>
          <a:schemeClr val="accent1">
            <a:lumMod val="20000"/>
            <a:lumOff val="80000"/>
          </a:schemeClr>
        </a:solidFill>
      </dgm:spPr>
      <dgm:t>
        <a:bodyPr/>
        <a:lstStyle/>
        <a:p>
          <a:r>
            <a:rPr lang="en-US" sz="2200" b="1" i="1" kern="1200" dirty="0">
              <a:solidFill>
                <a:srgbClr val="4472C4">
                  <a:lumMod val="75000"/>
                </a:srgbClr>
              </a:solidFill>
              <a:latin typeface="Calibri"/>
              <a:ea typeface="+mn-ea"/>
              <a:cs typeface="+mn-cs"/>
            </a:rPr>
            <a:t>Restrictive</a:t>
          </a:r>
        </a:p>
      </dgm:t>
    </dgm:pt>
    <dgm:pt modelId="{AFE3BC29-4E20-C845-A410-70D746FF070A}" type="parTrans" cxnId="{382E345E-10B6-BF4C-AB2A-3899E94A8866}">
      <dgm:prSet/>
      <dgm:spPr/>
      <dgm:t>
        <a:bodyPr/>
        <a:lstStyle/>
        <a:p>
          <a:endParaRPr lang="en-US"/>
        </a:p>
      </dgm:t>
    </dgm:pt>
    <dgm:pt modelId="{22A707FA-7916-D741-8797-B75A758AA53F}" type="sibTrans" cxnId="{382E345E-10B6-BF4C-AB2A-3899E94A8866}">
      <dgm:prSet/>
      <dgm:spPr/>
      <dgm:t>
        <a:bodyPr/>
        <a:lstStyle/>
        <a:p>
          <a:endParaRPr lang="en-US"/>
        </a:p>
      </dgm:t>
    </dgm:pt>
    <dgm:pt modelId="{14B9031B-D2EA-A64D-89E6-5CC21CFF66BD}">
      <dgm:prSet phldrT="[Text]" custT="1"/>
      <dgm:spPr/>
      <dgm:t>
        <a:bodyPr/>
        <a:lstStyle/>
        <a:p>
          <a:r>
            <a:rPr lang="az-Latn-AZ" sz="1800" kern="1200" dirty="0">
              <a:solidFill>
                <a:srgbClr val="4472C4">
                  <a:lumMod val="75000"/>
                </a:srgbClr>
              </a:solidFill>
              <a:latin typeface="Calibri"/>
              <a:ea typeface="+mn-ea"/>
              <a:cs typeface="+mn-cs"/>
            </a:rPr>
            <a:t>Sleeve gastrectomy</a:t>
          </a:r>
          <a:endParaRPr lang="en-US" sz="1800" kern="1200" dirty="0">
            <a:solidFill>
              <a:srgbClr val="4472C4">
                <a:lumMod val="75000"/>
              </a:srgbClr>
            </a:solidFill>
            <a:latin typeface="Calibri"/>
            <a:ea typeface="+mn-ea"/>
            <a:cs typeface="+mn-cs"/>
          </a:endParaRPr>
        </a:p>
        <a:p>
          <a:r>
            <a:rPr lang="az-Latn-AZ" sz="1800" kern="1200" dirty="0">
              <a:solidFill>
                <a:srgbClr val="4472C4">
                  <a:lumMod val="75000"/>
                </a:srgbClr>
              </a:solidFill>
              <a:latin typeface="Calibri"/>
              <a:ea typeface="+mn-ea"/>
              <a:cs typeface="+mn-cs"/>
            </a:rPr>
            <a:t>Gastroplication</a:t>
          </a:r>
          <a:endParaRPr lang="en-US" sz="1800" kern="1200" dirty="0">
            <a:solidFill>
              <a:srgbClr val="4472C4">
                <a:lumMod val="75000"/>
              </a:srgbClr>
            </a:solidFill>
            <a:latin typeface="Calibri"/>
            <a:ea typeface="+mn-ea"/>
            <a:cs typeface="+mn-cs"/>
          </a:endParaRPr>
        </a:p>
        <a:p>
          <a:r>
            <a:rPr lang="az-Latn-AZ" sz="1800" kern="1200" dirty="0">
              <a:solidFill>
                <a:srgbClr val="4472C4">
                  <a:lumMod val="75000"/>
                </a:srgbClr>
              </a:solidFill>
              <a:latin typeface="Calibri"/>
              <a:ea typeface="+mn-ea"/>
              <a:cs typeface="+mn-cs"/>
            </a:rPr>
            <a:t>Gastric band </a:t>
          </a:r>
          <a:r>
            <a:rPr lang="en-US" sz="1800" kern="1200" dirty="0">
              <a:solidFill>
                <a:srgbClr val="4472C4">
                  <a:lumMod val="75000"/>
                </a:srgbClr>
              </a:solidFill>
              <a:latin typeface="Calibri"/>
              <a:ea typeface="+mn-ea"/>
              <a:cs typeface="+mn-cs"/>
            </a:rPr>
            <a:t>(regulated and unregulated)</a:t>
          </a:r>
        </a:p>
        <a:p>
          <a:r>
            <a:rPr lang="en-US" sz="1800" kern="1200" dirty="0">
              <a:solidFill>
                <a:srgbClr val="4472C4">
                  <a:lumMod val="75000"/>
                </a:srgbClr>
              </a:solidFill>
              <a:latin typeface="Calibri"/>
              <a:ea typeface="+mn-ea"/>
              <a:cs typeface="+mn-cs"/>
            </a:rPr>
            <a:t>Vertical-banded gastroplasty</a:t>
          </a:r>
        </a:p>
        <a:p>
          <a:r>
            <a:rPr lang="en-US" sz="1800" kern="1200" dirty="0">
              <a:solidFill>
                <a:srgbClr val="4472C4">
                  <a:lumMod val="75000"/>
                </a:srgbClr>
              </a:solidFill>
              <a:latin typeface="Calibri"/>
              <a:ea typeface="+mn-ea"/>
              <a:cs typeface="+mn-cs"/>
            </a:rPr>
            <a:t>Endoluminal gastroplasty</a:t>
          </a:r>
          <a:endParaRPr lang="en-US" sz="3200" kern="1200" dirty="0">
            <a:solidFill>
              <a:srgbClr val="4472C4">
                <a:lumMod val="75000"/>
              </a:srgbClr>
            </a:solidFill>
            <a:latin typeface="Calibri"/>
            <a:ea typeface="+mn-ea"/>
            <a:cs typeface="+mn-cs"/>
          </a:endParaRPr>
        </a:p>
      </dgm:t>
    </dgm:pt>
    <dgm:pt modelId="{26356904-4217-AA4A-AA0E-024982E6439B}" type="parTrans" cxnId="{7A914BEA-C83F-064B-BBAA-67A93FFF96BB}">
      <dgm:prSet/>
      <dgm:spPr/>
      <dgm:t>
        <a:bodyPr/>
        <a:lstStyle/>
        <a:p>
          <a:endParaRPr lang="en-US"/>
        </a:p>
      </dgm:t>
    </dgm:pt>
    <dgm:pt modelId="{411F60FD-45F2-244F-86D1-80F26874403C}" type="sibTrans" cxnId="{7A914BEA-C83F-064B-BBAA-67A93FFF96BB}">
      <dgm:prSet/>
      <dgm:spPr/>
      <dgm:t>
        <a:bodyPr/>
        <a:lstStyle/>
        <a:p>
          <a:endParaRPr lang="en-US"/>
        </a:p>
      </dgm:t>
    </dgm:pt>
    <dgm:pt modelId="{A8CB771F-722F-5947-B0EB-004D389548C1}">
      <dgm:prSet phldrT="[Text]" custT="1"/>
      <dgm:spPr>
        <a:solidFill>
          <a:schemeClr val="accent1">
            <a:lumMod val="20000"/>
            <a:lumOff val="80000"/>
          </a:schemeClr>
        </a:solidFill>
      </dgm:spPr>
      <dgm:t>
        <a:bodyPr/>
        <a:lstStyle/>
        <a:p>
          <a:r>
            <a:rPr lang="en-US" sz="2200" b="1" i="1" kern="1200" dirty="0">
              <a:solidFill>
                <a:srgbClr val="4472C4">
                  <a:lumMod val="75000"/>
                </a:srgbClr>
              </a:solidFill>
              <a:latin typeface="Calibri"/>
              <a:ea typeface="+mn-ea"/>
              <a:cs typeface="+mn-cs"/>
            </a:rPr>
            <a:t>Malabsorption</a:t>
          </a:r>
        </a:p>
      </dgm:t>
    </dgm:pt>
    <dgm:pt modelId="{50039E61-0884-1946-A416-DD3F14FE7FA4}" type="parTrans" cxnId="{683FD883-9979-A340-8A74-D2AE4339E570}">
      <dgm:prSet/>
      <dgm:spPr/>
      <dgm:t>
        <a:bodyPr/>
        <a:lstStyle/>
        <a:p>
          <a:endParaRPr lang="en-US"/>
        </a:p>
      </dgm:t>
    </dgm:pt>
    <dgm:pt modelId="{C097B770-22FD-F348-B2E7-C9D776E5845C}" type="sibTrans" cxnId="{683FD883-9979-A340-8A74-D2AE4339E570}">
      <dgm:prSet/>
      <dgm:spPr/>
      <dgm:t>
        <a:bodyPr/>
        <a:lstStyle/>
        <a:p>
          <a:endParaRPr lang="en-US"/>
        </a:p>
      </dgm:t>
    </dgm:pt>
    <dgm:pt modelId="{D311DCF9-08DD-7C41-9FFA-8BF31631521A}">
      <dgm:prSet phldrT="[Text]" custT="1"/>
      <dgm:spPr/>
      <dgm:t>
        <a:bodyPr/>
        <a:lstStyle/>
        <a:p>
          <a:pPr marL="0" lvl="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Jejunoileal bypass</a:t>
          </a:r>
          <a:endParaRPr lang="ru-RU" sz="1800" kern="1200" dirty="0">
            <a:solidFill>
              <a:srgbClr val="4472C4">
                <a:lumMod val="75000"/>
              </a:srgbClr>
            </a:solidFill>
            <a:latin typeface="Calibri"/>
            <a:ea typeface="+mn-ea"/>
            <a:cs typeface="+mn-cs"/>
          </a:endParaRPr>
        </a:p>
        <a:p>
          <a:pPr marL="0" lvl="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Biliopancreatic diversion</a:t>
          </a:r>
          <a:endParaRPr lang="ru-RU" sz="1800" kern="1200" dirty="0">
            <a:solidFill>
              <a:srgbClr val="4472C4">
                <a:lumMod val="75000"/>
              </a:srgbClr>
            </a:solidFill>
            <a:latin typeface="Calibri"/>
            <a:ea typeface="+mn-ea"/>
            <a:cs typeface="+mn-cs"/>
          </a:endParaRPr>
        </a:p>
        <a:p>
          <a:pPr marL="0" lvl="0" algn="ctr" defTabSz="6223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Biliopancreatic diversion with duodenal switch</a:t>
          </a:r>
          <a:endParaRPr lang="ru-RU" sz="1800" kern="1200" dirty="0">
            <a:solidFill>
              <a:srgbClr val="4472C4">
                <a:lumMod val="75000"/>
              </a:srgbClr>
            </a:solidFill>
            <a:latin typeface="Calibri"/>
            <a:ea typeface="+mn-ea"/>
            <a:cs typeface="+mn-cs"/>
          </a:endParaRPr>
        </a:p>
        <a:p>
          <a:pPr marL="0" lvl="0" algn="ctr" defTabSz="6223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Endoluminal Gastric Bypass</a:t>
          </a:r>
        </a:p>
      </dgm:t>
    </dgm:pt>
    <dgm:pt modelId="{E84A16E2-D672-C743-B184-29E20FB0D392}" type="parTrans" cxnId="{26FE41A4-CF16-1242-9129-A20710D268A8}">
      <dgm:prSet/>
      <dgm:spPr/>
      <dgm:t>
        <a:bodyPr/>
        <a:lstStyle/>
        <a:p>
          <a:endParaRPr lang="en-US"/>
        </a:p>
      </dgm:t>
    </dgm:pt>
    <dgm:pt modelId="{2C053E17-E5FF-814F-BA7B-F07E485E196C}" type="sibTrans" cxnId="{26FE41A4-CF16-1242-9129-A20710D268A8}">
      <dgm:prSet/>
      <dgm:spPr/>
      <dgm:t>
        <a:bodyPr/>
        <a:lstStyle/>
        <a:p>
          <a:endParaRPr lang="en-US"/>
        </a:p>
      </dgm:t>
    </dgm:pt>
    <dgm:pt modelId="{1904DC2F-6D6D-F844-8382-B7E5C87100E1}">
      <dgm:prSet phldrT="[Text]" custT="1"/>
      <dgm:spPr>
        <a:solidFill>
          <a:schemeClr val="accent1">
            <a:lumMod val="20000"/>
            <a:lumOff val="80000"/>
          </a:schemeClr>
        </a:solidFill>
      </dgm:spPr>
      <dgm:t>
        <a:bodyPr/>
        <a:lstStyle/>
        <a:p>
          <a:r>
            <a:rPr lang="az-Latn-AZ" sz="2200" b="1" i="1" kern="1200" dirty="0">
              <a:solidFill>
                <a:srgbClr val="4472C4">
                  <a:lumMod val="75000"/>
                </a:srgbClr>
              </a:solidFill>
              <a:latin typeface="Calibri"/>
              <a:ea typeface="+mn-ea"/>
              <a:cs typeface="+mn-cs"/>
            </a:rPr>
            <a:t>Mixed</a:t>
          </a:r>
          <a:endParaRPr lang="en-US" sz="2200" b="1" i="1" kern="1200" dirty="0">
            <a:solidFill>
              <a:srgbClr val="4472C4">
                <a:lumMod val="75000"/>
              </a:srgbClr>
            </a:solidFill>
            <a:latin typeface="Calibri"/>
            <a:ea typeface="+mn-ea"/>
            <a:cs typeface="+mn-cs"/>
          </a:endParaRPr>
        </a:p>
      </dgm:t>
    </dgm:pt>
    <dgm:pt modelId="{5C644676-579A-9A45-A6C5-85CBF76CAD41}" type="parTrans" cxnId="{BF53CCA9-09D9-C041-934B-7E3A5EA1B828}">
      <dgm:prSet/>
      <dgm:spPr/>
      <dgm:t>
        <a:bodyPr/>
        <a:lstStyle/>
        <a:p>
          <a:endParaRPr lang="en-US"/>
        </a:p>
      </dgm:t>
    </dgm:pt>
    <dgm:pt modelId="{BB7CC25F-5045-2849-BFDF-090D1C2E00C5}" type="sibTrans" cxnId="{BF53CCA9-09D9-C041-934B-7E3A5EA1B828}">
      <dgm:prSet/>
      <dgm:spPr/>
      <dgm:t>
        <a:bodyPr/>
        <a:lstStyle/>
        <a:p>
          <a:endParaRPr lang="en-US"/>
        </a:p>
      </dgm:t>
    </dgm:pt>
    <dgm:pt modelId="{EC7E06CB-943A-4342-8764-7A6924CA5231}">
      <dgm:prSet phldrT="[Text]" custT="1"/>
      <dgm:spPr/>
      <dgm:t>
        <a:bodyPr/>
        <a:lstStyle/>
        <a:p>
          <a:pPr marL="0" lvl="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Roux-en-Y Gastric Bypass</a:t>
          </a:r>
          <a:endParaRPr lang="en-US" sz="1800" kern="1200" dirty="0">
            <a:solidFill>
              <a:srgbClr val="4472C4">
                <a:lumMod val="75000"/>
              </a:srgbClr>
            </a:solidFill>
            <a:latin typeface="Calibri"/>
            <a:ea typeface="+mn-ea"/>
            <a:cs typeface="+mn-cs"/>
          </a:endParaRPr>
        </a:p>
        <a:p>
          <a:pPr marL="0" lvl="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Mini-gastric bypass</a:t>
          </a:r>
          <a:endParaRPr lang="en-US" sz="1800" kern="1200" dirty="0">
            <a:solidFill>
              <a:srgbClr val="4472C4">
                <a:lumMod val="75000"/>
              </a:srgbClr>
            </a:solidFill>
            <a:latin typeface="Calibri"/>
            <a:ea typeface="+mn-ea"/>
            <a:cs typeface="+mn-cs"/>
          </a:endParaRPr>
        </a:p>
      </dgm:t>
    </dgm:pt>
    <dgm:pt modelId="{F440AD8F-13B7-CB4C-BF07-09297DBB5341}" type="parTrans" cxnId="{6D7729FF-C20B-464A-B373-5B45AC9E18AA}">
      <dgm:prSet/>
      <dgm:spPr/>
      <dgm:t>
        <a:bodyPr/>
        <a:lstStyle/>
        <a:p>
          <a:endParaRPr lang="en-US"/>
        </a:p>
      </dgm:t>
    </dgm:pt>
    <dgm:pt modelId="{674A50AC-E4E2-9447-A89E-C4382FBD4F6E}" type="sibTrans" cxnId="{6D7729FF-C20B-464A-B373-5B45AC9E18AA}">
      <dgm:prSet/>
      <dgm:spPr/>
      <dgm:t>
        <a:bodyPr/>
        <a:lstStyle/>
        <a:p>
          <a:endParaRPr lang="en-US"/>
        </a:p>
      </dgm:t>
    </dgm:pt>
    <dgm:pt modelId="{049D50DA-16E3-974C-B60E-2BA1E879ADF8}" type="pres">
      <dgm:prSet presAssocID="{5E1B15DA-01C5-7349-AF56-9A433CACCB90}" presName="Name0" presStyleCnt="0">
        <dgm:presLayoutVars>
          <dgm:chPref val="3"/>
          <dgm:dir/>
          <dgm:animLvl val="lvl"/>
          <dgm:resizeHandles/>
        </dgm:presLayoutVars>
      </dgm:prSet>
      <dgm:spPr/>
      <dgm:t>
        <a:bodyPr/>
        <a:lstStyle/>
        <a:p>
          <a:endParaRPr lang="ru-RU"/>
        </a:p>
      </dgm:t>
    </dgm:pt>
    <dgm:pt modelId="{DA5D3ABF-8C45-FF46-AFF7-48B9A50305B2}" type="pres">
      <dgm:prSet presAssocID="{8FF65CEE-9D81-DB42-BB73-651F52E8023F}" presName="horFlow" presStyleCnt="0"/>
      <dgm:spPr/>
    </dgm:pt>
    <dgm:pt modelId="{39FCB309-F10D-8A46-B5AE-8ABB94A65D3E}" type="pres">
      <dgm:prSet presAssocID="{8FF65CEE-9D81-DB42-BB73-651F52E8023F}" presName="bigChev" presStyleLbl="node1" presStyleIdx="0" presStyleCnt="3" custScaleX="73837" custScaleY="45729"/>
      <dgm:spPr/>
      <dgm:t>
        <a:bodyPr/>
        <a:lstStyle/>
        <a:p>
          <a:endParaRPr lang="ru-RU"/>
        </a:p>
      </dgm:t>
    </dgm:pt>
    <dgm:pt modelId="{657FC1BB-1E4E-B14F-99CB-E1AFF5D5F036}" type="pres">
      <dgm:prSet presAssocID="{26356904-4217-AA4A-AA0E-024982E6439B}" presName="parTrans" presStyleCnt="0"/>
      <dgm:spPr/>
    </dgm:pt>
    <dgm:pt modelId="{BC011C1D-329F-E648-BA06-89F336728DD3}" type="pres">
      <dgm:prSet presAssocID="{14B9031B-D2EA-A64D-89E6-5CC21CFF66BD}" presName="node" presStyleLbl="alignAccFollowNode1" presStyleIdx="0" presStyleCnt="3" custScaleX="188698">
        <dgm:presLayoutVars>
          <dgm:bulletEnabled val="1"/>
        </dgm:presLayoutVars>
      </dgm:prSet>
      <dgm:spPr/>
      <dgm:t>
        <a:bodyPr/>
        <a:lstStyle/>
        <a:p>
          <a:endParaRPr lang="ru-RU"/>
        </a:p>
      </dgm:t>
    </dgm:pt>
    <dgm:pt modelId="{741854D3-0B49-954A-AC05-6B3D8D736129}" type="pres">
      <dgm:prSet presAssocID="{8FF65CEE-9D81-DB42-BB73-651F52E8023F}" presName="vSp" presStyleCnt="0"/>
      <dgm:spPr/>
    </dgm:pt>
    <dgm:pt modelId="{48923E71-3E8D-D546-A9F5-45DD0D4B6203}" type="pres">
      <dgm:prSet presAssocID="{A8CB771F-722F-5947-B0EB-004D389548C1}" presName="horFlow" presStyleCnt="0"/>
      <dgm:spPr/>
    </dgm:pt>
    <dgm:pt modelId="{51553537-5ACF-0C4A-AAFB-E10CE8D54B73}" type="pres">
      <dgm:prSet presAssocID="{A8CB771F-722F-5947-B0EB-004D389548C1}" presName="bigChev" presStyleLbl="node1" presStyleIdx="1" presStyleCnt="3" custScaleX="73837" custScaleY="45729"/>
      <dgm:spPr/>
      <dgm:t>
        <a:bodyPr/>
        <a:lstStyle/>
        <a:p>
          <a:endParaRPr lang="ru-RU"/>
        </a:p>
      </dgm:t>
    </dgm:pt>
    <dgm:pt modelId="{74157247-D038-C54B-9644-0395E8C24F56}" type="pres">
      <dgm:prSet presAssocID="{E84A16E2-D672-C743-B184-29E20FB0D392}" presName="parTrans" presStyleCnt="0"/>
      <dgm:spPr/>
    </dgm:pt>
    <dgm:pt modelId="{FB2D172C-1558-8243-B2DC-0EAA41829851}" type="pres">
      <dgm:prSet presAssocID="{D311DCF9-08DD-7C41-9FFA-8BF31631521A}" presName="node" presStyleLbl="alignAccFollowNode1" presStyleIdx="1" presStyleCnt="3" custScaleX="188698">
        <dgm:presLayoutVars>
          <dgm:bulletEnabled val="1"/>
        </dgm:presLayoutVars>
      </dgm:prSet>
      <dgm:spPr/>
      <dgm:t>
        <a:bodyPr/>
        <a:lstStyle/>
        <a:p>
          <a:endParaRPr lang="ru-RU"/>
        </a:p>
      </dgm:t>
    </dgm:pt>
    <dgm:pt modelId="{7BAF002A-476F-0A4C-AE0C-ED37DC6B9BF5}" type="pres">
      <dgm:prSet presAssocID="{A8CB771F-722F-5947-B0EB-004D389548C1}" presName="vSp" presStyleCnt="0"/>
      <dgm:spPr/>
    </dgm:pt>
    <dgm:pt modelId="{0A77754C-22FC-3D4E-A13F-A6ADA5C0158B}" type="pres">
      <dgm:prSet presAssocID="{1904DC2F-6D6D-F844-8382-B7E5C87100E1}" presName="horFlow" presStyleCnt="0"/>
      <dgm:spPr/>
    </dgm:pt>
    <dgm:pt modelId="{25100129-5393-A54F-9D76-5DBC91974063}" type="pres">
      <dgm:prSet presAssocID="{1904DC2F-6D6D-F844-8382-B7E5C87100E1}" presName="bigChev" presStyleLbl="node1" presStyleIdx="2" presStyleCnt="3" custScaleX="73837" custScaleY="45729"/>
      <dgm:spPr/>
      <dgm:t>
        <a:bodyPr/>
        <a:lstStyle/>
        <a:p>
          <a:endParaRPr lang="ru-RU"/>
        </a:p>
      </dgm:t>
    </dgm:pt>
    <dgm:pt modelId="{1C92C5E9-8A0C-7F47-9107-8A2500CB15BE}" type="pres">
      <dgm:prSet presAssocID="{F440AD8F-13B7-CB4C-BF07-09297DBB5341}" presName="parTrans" presStyleCnt="0"/>
      <dgm:spPr/>
    </dgm:pt>
    <dgm:pt modelId="{F054E092-B7C5-4542-8A51-1C0E75E00D6F}" type="pres">
      <dgm:prSet presAssocID="{EC7E06CB-943A-4342-8764-7A6924CA5231}" presName="node" presStyleLbl="alignAccFollowNode1" presStyleIdx="2" presStyleCnt="3" custScaleX="188698">
        <dgm:presLayoutVars>
          <dgm:bulletEnabled val="1"/>
        </dgm:presLayoutVars>
      </dgm:prSet>
      <dgm:spPr/>
      <dgm:t>
        <a:bodyPr/>
        <a:lstStyle/>
        <a:p>
          <a:endParaRPr lang="ru-RU"/>
        </a:p>
      </dgm:t>
    </dgm:pt>
  </dgm:ptLst>
  <dgm:cxnLst>
    <dgm:cxn modelId="{02C8F9FF-BA6D-BA45-B480-B1660DCE5B30}" type="presOf" srcId="{D311DCF9-08DD-7C41-9FFA-8BF31631521A}" destId="{FB2D172C-1558-8243-B2DC-0EAA41829851}" srcOrd="0" destOrd="0" presId="urn:microsoft.com/office/officeart/2005/8/layout/lProcess3"/>
    <dgm:cxn modelId="{238059C6-1691-6B40-8F09-DF3C2BE3B1B6}" type="presOf" srcId="{8FF65CEE-9D81-DB42-BB73-651F52E8023F}" destId="{39FCB309-F10D-8A46-B5AE-8ABB94A65D3E}" srcOrd="0" destOrd="0" presId="urn:microsoft.com/office/officeart/2005/8/layout/lProcess3"/>
    <dgm:cxn modelId="{3F70CA35-25D2-714F-BD35-E7FAD23EA323}" type="presOf" srcId="{14B9031B-D2EA-A64D-89E6-5CC21CFF66BD}" destId="{BC011C1D-329F-E648-BA06-89F336728DD3}" srcOrd="0" destOrd="0" presId="urn:microsoft.com/office/officeart/2005/8/layout/lProcess3"/>
    <dgm:cxn modelId="{CA32321E-C46B-1849-9112-F3541EB204BB}" type="presOf" srcId="{1904DC2F-6D6D-F844-8382-B7E5C87100E1}" destId="{25100129-5393-A54F-9D76-5DBC91974063}" srcOrd="0" destOrd="0" presId="urn:microsoft.com/office/officeart/2005/8/layout/lProcess3"/>
    <dgm:cxn modelId="{6DBB32CC-D5AD-C84F-8352-4D43237D7E41}" type="presOf" srcId="{A8CB771F-722F-5947-B0EB-004D389548C1}" destId="{51553537-5ACF-0C4A-AAFB-E10CE8D54B73}" srcOrd="0" destOrd="0" presId="urn:microsoft.com/office/officeart/2005/8/layout/lProcess3"/>
    <dgm:cxn modelId="{683FD883-9979-A340-8A74-D2AE4339E570}" srcId="{5E1B15DA-01C5-7349-AF56-9A433CACCB90}" destId="{A8CB771F-722F-5947-B0EB-004D389548C1}" srcOrd="1" destOrd="0" parTransId="{50039E61-0884-1946-A416-DD3F14FE7FA4}" sibTransId="{C097B770-22FD-F348-B2E7-C9D776E5845C}"/>
    <dgm:cxn modelId="{26FE41A4-CF16-1242-9129-A20710D268A8}" srcId="{A8CB771F-722F-5947-B0EB-004D389548C1}" destId="{D311DCF9-08DD-7C41-9FFA-8BF31631521A}" srcOrd="0" destOrd="0" parTransId="{E84A16E2-D672-C743-B184-29E20FB0D392}" sibTransId="{2C053E17-E5FF-814F-BA7B-F07E485E196C}"/>
    <dgm:cxn modelId="{382E345E-10B6-BF4C-AB2A-3899E94A8866}" srcId="{5E1B15DA-01C5-7349-AF56-9A433CACCB90}" destId="{8FF65CEE-9D81-DB42-BB73-651F52E8023F}" srcOrd="0" destOrd="0" parTransId="{AFE3BC29-4E20-C845-A410-70D746FF070A}" sibTransId="{22A707FA-7916-D741-8797-B75A758AA53F}"/>
    <dgm:cxn modelId="{BF53CCA9-09D9-C041-934B-7E3A5EA1B828}" srcId="{5E1B15DA-01C5-7349-AF56-9A433CACCB90}" destId="{1904DC2F-6D6D-F844-8382-B7E5C87100E1}" srcOrd="2" destOrd="0" parTransId="{5C644676-579A-9A45-A6C5-85CBF76CAD41}" sibTransId="{BB7CC25F-5045-2849-BFDF-090D1C2E00C5}"/>
    <dgm:cxn modelId="{EB0A8062-2C36-1E4D-8C2B-692F87182E58}" type="presOf" srcId="{5E1B15DA-01C5-7349-AF56-9A433CACCB90}" destId="{049D50DA-16E3-974C-B60E-2BA1E879ADF8}" srcOrd="0" destOrd="0" presId="urn:microsoft.com/office/officeart/2005/8/layout/lProcess3"/>
    <dgm:cxn modelId="{545D1AAC-AC19-A546-AC32-1E9CACE78841}" type="presOf" srcId="{EC7E06CB-943A-4342-8764-7A6924CA5231}" destId="{F054E092-B7C5-4542-8A51-1C0E75E00D6F}" srcOrd="0" destOrd="0" presId="urn:microsoft.com/office/officeart/2005/8/layout/lProcess3"/>
    <dgm:cxn modelId="{7A914BEA-C83F-064B-BBAA-67A93FFF96BB}" srcId="{8FF65CEE-9D81-DB42-BB73-651F52E8023F}" destId="{14B9031B-D2EA-A64D-89E6-5CC21CFF66BD}" srcOrd="0" destOrd="0" parTransId="{26356904-4217-AA4A-AA0E-024982E6439B}" sibTransId="{411F60FD-45F2-244F-86D1-80F26874403C}"/>
    <dgm:cxn modelId="{6D7729FF-C20B-464A-B373-5B45AC9E18AA}" srcId="{1904DC2F-6D6D-F844-8382-B7E5C87100E1}" destId="{EC7E06CB-943A-4342-8764-7A6924CA5231}" srcOrd="0" destOrd="0" parTransId="{F440AD8F-13B7-CB4C-BF07-09297DBB5341}" sibTransId="{674A50AC-E4E2-9447-A89E-C4382FBD4F6E}"/>
    <dgm:cxn modelId="{B8A56A1D-099D-7A4B-B7AB-1AA0DFFDECC0}" type="presParOf" srcId="{049D50DA-16E3-974C-B60E-2BA1E879ADF8}" destId="{DA5D3ABF-8C45-FF46-AFF7-48B9A50305B2}" srcOrd="0" destOrd="0" presId="urn:microsoft.com/office/officeart/2005/8/layout/lProcess3"/>
    <dgm:cxn modelId="{63826BDB-43A1-C243-A771-00BFDE3B0704}" type="presParOf" srcId="{DA5D3ABF-8C45-FF46-AFF7-48B9A50305B2}" destId="{39FCB309-F10D-8A46-B5AE-8ABB94A65D3E}" srcOrd="0" destOrd="0" presId="urn:microsoft.com/office/officeart/2005/8/layout/lProcess3"/>
    <dgm:cxn modelId="{5399374A-9283-1A4C-9E27-37603B1902FE}" type="presParOf" srcId="{DA5D3ABF-8C45-FF46-AFF7-48B9A50305B2}" destId="{657FC1BB-1E4E-B14F-99CB-E1AFF5D5F036}" srcOrd="1" destOrd="0" presId="urn:microsoft.com/office/officeart/2005/8/layout/lProcess3"/>
    <dgm:cxn modelId="{DB8FA297-CE23-6B48-93DA-0DCEC65005FE}" type="presParOf" srcId="{DA5D3ABF-8C45-FF46-AFF7-48B9A50305B2}" destId="{BC011C1D-329F-E648-BA06-89F336728DD3}" srcOrd="2" destOrd="0" presId="urn:microsoft.com/office/officeart/2005/8/layout/lProcess3"/>
    <dgm:cxn modelId="{22693927-D97A-9349-866F-E3EF6430C34D}" type="presParOf" srcId="{049D50DA-16E3-974C-B60E-2BA1E879ADF8}" destId="{741854D3-0B49-954A-AC05-6B3D8D736129}" srcOrd="1" destOrd="0" presId="urn:microsoft.com/office/officeart/2005/8/layout/lProcess3"/>
    <dgm:cxn modelId="{FEE618B3-2991-0049-B0E5-A603BCDF7088}" type="presParOf" srcId="{049D50DA-16E3-974C-B60E-2BA1E879ADF8}" destId="{48923E71-3E8D-D546-A9F5-45DD0D4B6203}" srcOrd="2" destOrd="0" presId="urn:microsoft.com/office/officeart/2005/8/layout/lProcess3"/>
    <dgm:cxn modelId="{AEFA61D6-F137-9441-B46C-5433BA29380C}" type="presParOf" srcId="{48923E71-3E8D-D546-A9F5-45DD0D4B6203}" destId="{51553537-5ACF-0C4A-AAFB-E10CE8D54B73}" srcOrd="0" destOrd="0" presId="urn:microsoft.com/office/officeart/2005/8/layout/lProcess3"/>
    <dgm:cxn modelId="{2AE4DD56-9320-4F42-BAE8-F7CB0CFD70BD}" type="presParOf" srcId="{48923E71-3E8D-D546-A9F5-45DD0D4B6203}" destId="{74157247-D038-C54B-9644-0395E8C24F56}" srcOrd="1" destOrd="0" presId="urn:microsoft.com/office/officeart/2005/8/layout/lProcess3"/>
    <dgm:cxn modelId="{1A913736-72A5-714F-BF35-C01E92CC27B3}" type="presParOf" srcId="{48923E71-3E8D-D546-A9F5-45DD0D4B6203}" destId="{FB2D172C-1558-8243-B2DC-0EAA41829851}" srcOrd="2" destOrd="0" presId="urn:microsoft.com/office/officeart/2005/8/layout/lProcess3"/>
    <dgm:cxn modelId="{998E6663-7EFE-0444-AB74-00E765A36488}" type="presParOf" srcId="{049D50DA-16E3-974C-B60E-2BA1E879ADF8}" destId="{7BAF002A-476F-0A4C-AE0C-ED37DC6B9BF5}" srcOrd="3" destOrd="0" presId="urn:microsoft.com/office/officeart/2005/8/layout/lProcess3"/>
    <dgm:cxn modelId="{E894CEBC-FFD8-CE47-AF7B-45B8451C5175}" type="presParOf" srcId="{049D50DA-16E3-974C-B60E-2BA1E879ADF8}" destId="{0A77754C-22FC-3D4E-A13F-A6ADA5C0158B}" srcOrd="4" destOrd="0" presId="urn:microsoft.com/office/officeart/2005/8/layout/lProcess3"/>
    <dgm:cxn modelId="{5AFBEE22-5AAE-0641-A44E-9C1F095D0AF6}" type="presParOf" srcId="{0A77754C-22FC-3D4E-A13F-A6ADA5C0158B}" destId="{25100129-5393-A54F-9D76-5DBC91974063}" srcOrd="0" destOrd="0" presId="urn:microsoft.com/office/officeart/2005/8/layout/lProcess3"/>
    <dgm:cxn modelId="{8ED00D4D-1338-894D-B576-AB206D3EFE04}" type="presParOf" srcId="{0A77754C-22FC-3D4E-A13F-A6ADA5C0158B}" destId="{1C92C5E9-8A0C-7F47-9107-8A2500CB15BE}" srcOrd="1" destOrd="0" presId="urn:microsoft.com/office/officeart/2005/8/layout/lProcess3"/>
    <dgm:cxn modelId="{4A7F1D7B-5531-9845-BFAE-57C6C66D7E88}" type="presParOf" srcId="{0A77754C-22FC-3D4E-A13F-A6ADA5C0158B}" destId="{F054E092-B7C5-4542-8A51-1C0E75E00D6F}" srcOrd="2" destOrd="0" presId="urn:microsoft.com/office/officeart/2005/8/layout/lProcess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88D84-41FD-3941-BE6A-1625939D1CBF}">
      <dsp:nvSpPr>
        <dsp:cNvPr id="0" name=""/>
        <dsp:cNvSpPr/>
      </dsp:nvSpPr>
      <dsp:spPr>
        <a:xfrm>
          <a:off x="1664010" y="2175669"/>
          <a:ext cx="393137" cy="1872798"/>
        </a:xfrm>
        <a:custGeom>
          <a:avLst/>
          <a:gdLst/>
          <a:ahLst/>
          <a:cxnLst/>
          <a:rect l="0" t="0" r="0" b="0"/>
          <a:pathLst>
            <a:path>
              <a:moveTo>
                <a:pt x="0" y="0"/>
              </a:moveTo>
              <a:lnTo>
                <a:pt x="196568" y="0"/>
              </a:lnTo>
              <a:lnTo>
                <a:pt x="196568" y="1872798"/>
              </a:lnTo>
              <a:lnTo>
                <a:pt x="393137" y="18727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812739" y="3064227"/>
        <a:ext cx="95680" cy="95680"/>
      </dsp:txXfrm>
    </dsp:sp>
    <dsp:sp modelId="{8C6B4C2D-D085-C340-BD5D-BA91C149EEFF}">
      <dsp:nvSpPr>
        <dsp:cNvPr id="0" name=""/>
        <dsp:cNvSpPr/>
      </dsp:nvSpPr>
      <dsp:spPr>
        <a:xfrm>
          <a:off x="1664010" y="2175669"/>
          <a:ext cx="393137" cy="1123678"/>
        </a:xfrm>
        <a:custGeom>
          <a:avLst/>
          <a:gdLst/>
          <a:ahLst/>
          <a:cxnLst/>
          <a:rect l="0" t="0" r="0" b="0"/>
          <a:pathLst>
            <a:path>
              <a:moveTo>
                <a:pt x="0" y="0"/>
              </a:moveTo>
              <a:lnTo>
                <a:pt x="196568" y="0"/>
              </a:lnTo>
              <a:lnTo>
                <a:pt x="196568" y="1123678"/>
              </a:lnTo>
              <a:lnTo>
                <a:pt x="393137" y="11236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30817" y="2707746"/>
        <a:ext cx="59523" cy="59523"/>
      </dsp:txXfrm>
    </dsp:sp>
    <dsp:sp modelId="{6E9F70AB-5441-C14C-AEF1-D40D39F89619}">
      <dsp:nvSpPr>
        <dsp:cNvPr id="0" name=""/>
        <dsp:cNvSpPr/>
      </dsp:nvSpPr>
      <dsp:spPr>
        <a:xfrm>
          <a:off x="1664010" y="2175669"/>
          <a:ext cx="393137" cy="374559"/>
        </a:xfrm>
        <a:custGeom>
          <a:avLst/>
          <a:gdLst/>
          <a:ahLst/>
          <a:cxnLst/>
          <a:rect l="0" t="0" r="0" b="0"/>
          <a:pathLst>
            <a:path>
              <a:moveTo>
                <a:pt x="0" y="0"/>
              </a:moveTo>
              <a:lnTo>
                <a:pt x="196568" y="0"/>
              </a:lnTo>
              <a:lnTo>
                <a:pt x="196568" y="374559"/>
              </a:lnTo>
              <a:lnTo>
                <a:pt x="393137" y="3745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47004" y="2349373"/>
        <a:ext cx="27150" cy="27150"/>
      </dsp:txXfrm>
    </dsp:sp>
    <dsp:sp modelId="{EBD615F5-3232-2049-A7CF-567D0C5809AB}">
      <dsp:nvSpPr>
        <dsp:cNvPr id="0" name=""/>
        <dsp:cNvSpPr/>
      </dsp:nvSpPr>
      <dsp:spPr>
        <a:xfrm>
          <a:off x="1664010" y="1801109"/>
          <a:ext cx="393137" cy="374559"/>
        </a:xfrm>
        <a:custGeom>
          <a:avLst/>
          <a:gdLst/>
          <a:ahLst/>
          <a:cxnLst/>
          <a:rect l="0" t="0" r="0" b="0"/>
          <a:pathLst>
            <a:path>
              <a:moveTo>
                <a:pt x="0" y="374559"/>
              </a:moveTo>
              <a:lnTo>
                <a:pt x="196568" y="374559"/>
              </a:lnTo>
              <a:lnTo>
                <a:pt x="196568" y="0"/>
              </a:lnTo>
              <a:lnTo>
                <a:pt x="39313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47004" y="1974814"/>
        <a:ext cx="27150" cy="27150"/>
      </dsp:txXfrm>
    </dsp:sp>
    <dsp:sp modelId="{CB7F9AF5-9AA9-5046-9FBD-2A28D5CDF831}">
      <dsp:nvSpPr>
        <dsp:cNvPr id="0" name=""/>
        <dsp:cNvSpPr/>
      </dsp:nvSpPr>
      <dsp:spPr>
        <a:xfrm>
          <a:off x="1664010" y="1051990"/>
          <a:ext cx="393137" cy="1123678"/>
        </a:xfrm>
        <a:custGeom>
          <a:avLst/>
          <a:gdLst/>
          <a:ahLst/>
          <a:cxnLst/>
          <a:rect l="0" t="0" r="0" b="0"/>
          <a:pathLst>
            <a:path>
              <a:moveTo>
                <a:pt x="0" y="1123678"/>
              </a:moveTo>
              <a:lnTo>
                <a:pt x="196568" y="1123678"/>
              </a:lnTo>
              <a:lnTo>
                <a:pt x="196568" y="0"/>
              </a:lnTo>
              <a:lnTo>
                <a:pt x="39313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30817" y="1584067"/>
        <a:ext cx="59523" cy="59523"/>
      </dsp:txXfrm>
    </dsp:sp>
    <dsp:sp modelId="{06CC16AF-190B-074D-B2D3-B1E53CC17B91}">
      <dsp:nvSpPr>
        <dsp:cNvPr id="0" name=""/>
        <dsp:cNvSpPr/>
      </dsp:nvSpPr>
      <dsp:spPr>
        <a:xfrm>
          <a:off x="1664010" y="302870"/>
          <a:ext cx="393137" cy="1872798"/>
        </a:xfrm>
        <a:custGeom>
          <a:avLst/>
          <a:gdLst/>
          <a:ahLst/>
          <a:cxnLst/>
          <a:rect l="0" t="0" r="0" b="0"/>
          <a:pathLst>
            <a:path>
              <a:moveTo>
                <a:pt x="0" y="1872798"/>
              </a:moveTo>
              <a:lnTo>
                <a:pt x="196568" y="1872798"/>
              </a:lnTo>
              <a:lnTo>
                <a:pt x="196568" y="0"/>
              </a:lnTo>
              <a:lnTo>
                <a:pt x="39313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812739" y="1191429"/>
        <a:ext cx="95680" cy="95680"/>
      </dsp:txXfrm>
    </dsp:sp>
    <dsp:sp modelId="{7FC4D788-592F-C14A-8071-EEEE5EB20D68}">
      <dsp:nvSpPr>
        <dsp:cNvPr id="0" name=""/>
        <dsp:cNvSpPr/>
      </dsp:nvSpPr>
      <dsp:spPr>
        <a:xfrm rot="16200000">
          <a:off x="-459154" y="1629597"/>
          <a:ext cx="3154186" cy="1092143"/>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BMI</a:t>
          </a:r>
        </a:p>
      </dsp:txBody>
      <dsp:txXfrm>
        <a:off x="-459154" y="1629597"/>
        <a:ext cx="3154186" cy="1092143"/>
      </dsp:txXfrm>
    </dsp:sp>
    <dsp:sp modelId="{DBB5E57B-42D5-2046-BAB8-585E2AA2B5A3}">
      <dsp:nvSpPr>
        <dsp:cNvPr id="0" name=""/>
        <dsp:cNvSpPr/>
      </dsp:nvSpPr>
      <dsp:spPr>
        <a:xfrm>
          <a:off x="2057148" y="3223"/>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accent1">
                  <a:lumMod val="75000"/>
                </a:schemeClr>
              </a:solidFill>
              <a:latin typeface="+mn-lt"/>
              <a:ea typeface="+mn-ea"/>
              <a:cs typeface="+mn-cs"/>
            </a:rPr>
            <a:t>Underweight </a:t>
          </a:r>
          <a:r>
            <a:rPr lang="en-US" sz="2200" kern="1200" dirty="0">
              <a:solidFill>
                <a:srgbClr val="4472C4">
                  <a:lumMod val="75000"/>
                </a:srgbClr>
              </a:solidFill>
              <a:latin typeface="Calibri"/>
              <a:ea typeface="+mn-ea"/>
              <a:cs typeface="+mn-cs"/>
            </a:rPr>
            <a:t>&lt; 18,5</a:t>
          </a:r>
        </a:p>
      </dsp:txBody>
      <dsp:txXfrm>
        <a:off x="2057148" y="3223"/>
        <a:ext cx="2552584" cy="599295"/>
      </dsp:txXfrm>
    </dsp:sp>
    <dsp:sp modelId="{9F9E249E-3601-A941-B60C-FBD5B3DD62EA}">
      <dsp:nvSpPr>
        <dsp:cNvPr id="0" name=""/>
        <dsp:cNvSpPr/>
      </dsp:nvSpPr>
      <dsp:spPr>
        <a:xfrm>
          <a:off x="2057148" y="752342"/>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Normal weight - 18,5</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24,9</a:t>
          </a:r>
        </a:p>
      </dsp:txBody>
      <dsp:txXfrm>
        <a:off x="2057148" y="752342"/>
        <a:ext cx="2552584" cy="599295"/>
      </dsp:txXfrm>
    </dsp:sp>
    <dsp:sp modelId="{7B13E23A-50C5-B346-894F-7AECB21B21E3}">
      <dsp:nvSpPr>
        <dsp:cNvPr id="0" name=""/>
        <dsp:cNvSpPr/>
      </dsp:nvSpPr>
      <dsp:spPr>
        <a:xfrm>
          <a:off x="2057148" y="1501461"/>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Overweight</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- 25,0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29,9</a:t>
          </a:r>
        </a:p>
      </dsp:txBody>
      <dsp:txXfrm>
        <a:off x="2057148" y="1501461"/>
        <a:ext cx="2552584" cy="599295"/>
      </dsp:txXfrm>
    </dsp:sp>
    <dsp:sp modelId="{430D84EA-400D-9042-ACD8-C5E3B2375650}">
      <dsp:nvSpPr>
        <dsp:cNvPr id="0" name=""/>
        <dsp:cNvSpPr/>
      </dsp:nvSpPr>
      <dsp:spPr>
        <a:xfrm>
          <a:off x="2057148" y="2250580"/>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obesity -  30,0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34,9</a:t>
          </a:r>
        </a:p>
      </dsp:txBody>
      <dsp:txXfrm>
        <a:off x="2057148" y="2250580"/>
        <a:ext cx="2552584" cy="599295"/>
      </dsp:txXfrm>
    </dsp:sp>
    <dsp:sp modelId="{EB6381F6-4F85-C541-9C71-456FD055B77D}">
      <dsp:nvSpPr>
        <dsp:cNvPr id="0" name=""/>
        <dsp:cNvSpPr/>
      </dsp:nvSpPr>
      <dsp:spPr>
        <a:xfrm>
          <a:off x="2057148" y="2999700"/>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II obesity -  35,0</a:t>
          </a:r>
          <a:r>
            <a:rPr lang="ru-RU" sz="2200" kern="1200" dirty="0">
              <a:solidFill>
                <a:srgbClr val="4472C4">
                  <a:lumMod val="75000"/>
                </a:srgbClr>
              </a:solidFill>
              <a:latin typeface="Calibri"/>
              <a:ea typeface="+mn-ea"/>
              <a:cs typeface="+mn-cs"/>
            </a:rPr>
            <a:t>-</a:t>
          </a:r>
          <a:r>
            <a:rPr lang="en-US" sz="2200" kern="1200" dirty="0">
              <a:solidFill>
                <a:srgbClr val="4472C4">
                  <a:lumMod val="75000"/>
                </a:srgbClr>
              </a:solidFill>
              <a:latin typeface="Calibri"/>
              <a:ea typeface="+mn-ea"/>
              <a:cs typeface="+mn-cs"/>
            </a:rPr>
            <a:t>39,9</a:t>
          </a:r>
        </a:p>
      </dsp:txBody>
      <dsp:txXfrm>
        <a:off x="2057148" y="2999700"/>
        <a:ext cx="2552584" cy="599295"/>
      </dsp:txXfrm>
    </dsp:sp>
    <dsp:sp modelId="{F8335A5E-0F1C-914A-AC13-4C8D2053FA40}">
      <dsp:nvSpPr>
        <dsp:cNvPr id="0" name=""/>
        <dsp:cNvSpPr/>
      </dsp:nvSpPr>
      <dsp:spPr>
        <a:xfrm>
          <a:off x="2057148" y="3748819"/>
          <a:ext cx="2552584" cy="599295"/>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Class</a:t>
          </a:r>
          <a:r>
            <a:rPr lang="ru-RU" sz="2200" kern="1200" dirty="0">
              <a:solidFill>
                <a:srgbClr val="4472C4">
                  <a:lumMod val="75000"/>
                </a:srgbClr>
              </a:solidFill>
              <a:latin typeface="Calibri"/>
              <a:ea typeface="+mn-ea"/>
              <a:cs typeface="+mn-cs"/>
            </a:rPr>
            <a:t> </a:t>
          </a:r>
          <a:r>
            <a:rPr lang="en-US" sz="2200" kern="1200" dirty="0">
              <a:solidFill>
                <a:srgbClr val="4472C4">
                  <a:lumMod val="75000"/>
                </a:srgbClr>
              </a:solidFill>
              <a:latin typeface="Calibri"/>
              <a:ea typeface="+mn-ea"/>
              <a:cs typeface="+mn-cs"/>
            </a:rPr>
            <a:t>III obesity ≥ 40</a:t>
          </a:r>
        </a:p>
      </dsp:txBody>
      <dsp:txXfrm>
        <a:off x="2057148" y="3748819"/>
        <a:ext cx="2552584" cy="5992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923BB-D3CC-EC45-8276-79D2FA190B6F}">
      <dsp:nvSpPr>
        <dsp:cNvPr id="0" name=""/>
        <dsp:cNvSpPr/>
      </dsp:nvSpPr>
      <dsp:spPr>
        <a:xfrm>
          <a:off x="2590800" y="1929603"/>
          <a:ext cx="1417808" cy="492131"/>
        </a:xfrm>
        <a:custGeom>
          <a:avLst/>
          <a:gdLst/>
          <a:ahLst/>
          <a:cxnLst/>
          <a:rect l="0" t="0" r="0" b="0"/>
          <a:pathLst>
            <a:path>
              <a:moveTo>
                <a:pt x="0" y="0"/>
              </a:moveTo>
              <a:lnTo>
                <a:pt x="0" y="246065"/>
              </a:lnTo>
              <a:lnTo>
                <a:pt x="1417808" y="246065"/>
              </a:lnTo>
              <a:lnTo>
                <a:pt x="1417808" y="4921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349D7E-4BE9-0A40-82CD-6F6F20528110}">
      <dsp:nvSpPr>
        <dsp:cNvPr id="0" name=""/>
        <dsp:cNvSpPr/>
      </dsp:nvSpPr>
      <dsp:spPr>
        <a:xfrm>
          <a:off x="1172991" y="1929603"/>
          <a:ext cx="1417808" cy="492131"/>
        </a:xfrm>
        <a:custGeom>
          <a:avLst/>
          <a:gdLst/>
          <a:ahLst/>
          <a:cxnLst/>
          <a:rect l="0" t="0" r="0" b="0"/>
          <a:pathLst>
            <a:path>
              <a:moveTo>
                <a:pt x="1417808" y="0"/>
              </a:moveTo>
              <a:lnTo>
                <a:pt x="1417808" y="246065"/>
              </a:lnTo>
              <a:lnTo>
                <a:pt x="0" y="246065"/>
              </a:lnTo>
              <a:lnTo>
                <a:pt x="0" y="4921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9A63D6-BD15-7F44-B7F1-334E236BE7AA}">
      <dsp:nvSpPr>
        <dsp:cNvPr id="0" name=""/>
        <dsp:cNvSpPr/>
      </dsp:nvSpPr>
      <dsp:spPr>
        <a:xfrm>
          <a:off x="1419057" y="757860"/>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Localization</a:t>
          </a:r>
        </a:p>
      </dsp:txBody>
      <dsp:txXfrm>
        <a:off x="1419057" y="757860"/>
        <a:ext cx="2343484" cy="1171742"/>
      </dsp:txXfrm>
    </dsp:sp>
    <dsp:sp modelId="{C9C74862-EDAF-AF46-BC59-E9D1A9BC86F4}">
      <dsp:nvSpPr>
        <dsp:cNvPr id="0" name=""/>
        <dsp:cNvSpPr/>
      </dsp:nvSpPr>
      <dsp:spPr>
        <a:xfrm>
          <a:off x="1249" y="2421734"/>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Central obesity</a:t>
          </a:r>
        </a:p>
      </dsp:txBody>
      <dsp:txXfrm>
        <a:off x="1249" y="2421734"/>
        <a:ext cx="2343484" cy="1171742"/>
      </dsp:txXfrm>
    </dsp:sp>
    <dsp:sp modelId="{F924E66A-8ACA-9A42-94D7-30E8E7959C1C}">
      <dsp:nvSpPr>
        <dsp:cNvPr id="0" name=""/>
        <dsp:cNvSpPr/>
      </dsp:nvSpPr>
      <dsp:spPr>
        <a:xfrm>
          <a:off x="2836865" y="2421734"/>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Peripheral obesity</a:t>
          </a:r>
        </a:p>
      </dsp:txBody>
      <dsp:txXfrm>
        <a:off x="2836865" y="2421734"/>
        <a:ext cx="2343484" cy="11717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923BB-D3CC-EC45-8276-79D2FA190B6F}">
      <dsp:nvSpPr>
        <dsp:cNvPr id="0" name=""/>
        <dsp:cNvSpPr/>
      </dsp:nvSpPr>
      <dsp:spPr>
        <a:xfrm>
          <a:off x="2590800" y="1929603"/>
          <a:ext cx="1417808" cy="492131"/>
        </a:xfrm>
        <a:custGeom>
          <a:avLst/>
          <a:gdLst/>
          <a:ahLst/>
          <a:cxnLst/>
          <a:rect l="0" t="0" r="0" b="0"/>
          <a:pathLst>
            <a:path>
              <a:moveTo>
                <a:pt x="0" y="0"/>
              </a:moveTo>
              <a:lnTo>
                <a:pt x="0" y="246065"/>
              </a:lnTo>
              <a:lnTo>
                <a:pt x="1417808" y="246065"/>
              </a:lnTo>
              <a:lnTo>
                <a:pt x="1417808" y="4921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349D7E-4BE9-0A40-82CD-6F6F20528110}">
      <dsp:nvSpPr>
        <dsp:cNvPr id="0" name=""/>
        <dsp:cNvSpPr/>
      </dsp:nvSpPr>
      <dsp:spPr>
        <a:xfrm>
          <a:off x="1172991" y="1929603"/>
          <a:ext cx="1417808" cy="492131"/>
        </a:xfrm>
        <a:custGeom>
          <a:avLst/>
          <a:gdLst/>
          <a:ahLst/>
          <a:cxnLst/>
          <a:rect l="0" t="0" r="0" b="0"/>
          <a:pathLst>
            <a:path>
              <a:moveTo>
                <a:pt x="1417808" y="0"/>
              </a:moveTo>
              <a:lnTo>
                <a:pt x="1417808" y="246065"/>
              </a:lnTo>
              <a:lnTo>
                <a:pt x="0" y="246065"/>
              </a:lnTo>
              <a:lnTo>
                <a:pt x="0" y="4921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9A63D6-BD15-7F44-B7F1-334E236BE7AA}">
      <dsp:nvSpPr>
        <dsp:cNvPr id="0" name=""/>
        <dsp:cNvSpPr/>
      </dsp:nvSpPr>
      <dsp:spPr>
        <a:xfrm>
          <a:off x="1419057" y="757860"/>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Complications</a:t>
          </a:r>
        </a:p>
      </dsp:txBody>
      <dsp:txXfrm>
        <a:off x="1419057" y="757860"/>
        <a:ext cx="2343484" cy="1171742"/>
      </dsp:txXfrm>
    </dsp:sp>
    <dsp:sp modelId="{C9C74862-EDAF-AF46-BC59-E9D1A9BC86F4}">
      <dsp:nvSpPr>
        <dsp:cNvPr id="0" name=""/>
        <dsp:cNvSpPr/>
      </dsp:nvSpPr>
      <dsp:spPr>
        <a:xfrm>
          <a:off x="1249" y="2421734"/>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Without</a:t>
          </a:r>
        </a:p>
      </dsp:txBody>
      <dsp:txXfrm>
        <a:off x="1249" y="2421734"/>
        <a:ext cx="2343484" cy="1171742"/>
      </dsp:txXfrm>
    </dsp:sp>
    <dsp:sp modelId="{F924E66A-8ACA-9A42-94D7-30E8E7959C1C}">
      <dsp:nvSpPr>
        <dsp:cNvPr id="0" name=""/>
        <dsp:cNvSpPr/>
      </dsp:nvSpPr>
      <dsp:spPr>
        <a:xfrm>
          <a:off x="2836865" y="2421734"/>
          <a:ext cx="2343484" cy="1171742"/>
        </a:xfrm>
        <a:prstGeom prst="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With</a:t>
          </a:r>
        </a:p>
      </dsp:txBody>
      <dsp:txXfrm>
        <a:off x="2836865" y="2421734"/>
        <a:ext cx="2343484" cy="11717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56712-F39B-524C-AF43-2761BD64AB9A}">
      <dsp:nvSpPr>
        <dsp:cNvPr id="0" name=""/>
        <dsp:cNvSpPr/>
      </dsp:nvSpPr>
      <dsp:spPr>
        <a:xfrm rot="16200000">
          <a:off x="469523" y="1321109"/>
          <a:ext cx="2455371" cy="1709553"/>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marL="0" lvl="0" indent="0" algn="ctr" defTabSz="1066800">
            <a:lnSpc>
              <a:spcPct val="90000"/>
            </a:lnSpc>
            <a:spcBef>
              <a:spcPct val="0"/>
            </a:spcBef>
            <a:spcAft>
              <a:spcPct val="35000"/>
            </a:spcAft>
            <a:buNone/>
          </a:pPr>
          <a:endParaRPr lang="az-Latn-AZ" sz="2400" kern="1200" dirty="0"/>
        </a:p>
        <a:p>
          <a:pPr marL="0" lvl="0" indent="0" algn="ctr" defTabSz="10668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Nutritional imbalance</a:t>
          </a:r>
        </a:p>
      </dsp:txBody>
      <dsp:txXfrm rot="5400000">
        <a:off x="925901" y="1031670"/>
        <a:ext cx="1626084" cy="2288433"/>
      </dsp:txXfrm>
    </dsp:sp>
    <dsp:sp modelId="{B937AF04-03FA-6C4E-8C91-512D7DDAFAD3}">
      <dsp:nvSpPr>
        <dsp:cNvPr id="0" name=""/>
        <dsp:cNvSpPr/>
      </dsp:nvSpPr>
      <dsp:spPr>
        <a:xfrm rot="5400000">
          <a:off x="2256704" y="1321109"/>
          <a:ext cx="2455371" cy="1709553"/>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39700" rIns="83820" bIns="139700" numCol="1" spcCol="1270" anchor="t" anchorCtr="0">
          <a:noAutofit/>
        </a:bodyPr>
        <a:lstStyle/>
        <a:p>
          <a:pPr marL="0" lvl="0" indent="0" algn="ctr" defTabSz="977900">
            <a:lnSpc>
              <a:spcPct val="90000"/>
            </a:lnSpc>
            <a:spcBef>
              <a:spcPct val="0"/>
            </a:spcBef>
            <a:spcAft>
              <a:spcPct val="35000"/>
            </a:spcAft>
            <a:buNone/>
          </a:pPr>
          <a:endParaRPr lang="ru-RU" sz="2200" kern="1200" dirty="0">
            <a:solidFill>
              <a:srgbClr val="4472C4">
                <a:lumMod val="75000"/>
              </a:srgbClr>
            </a:solidFill>
            <a:latin typeface="Calibri"/>
            <a:ea typeface="+mn-ea"/>
            <a:cs typeface="+mn-cs"/>
          </a:endParaRPr>
        </a:p>
        <a:p>
          <a:pPr marL="0" lvl="0" indent="0" algn="ctr" defTabSz="977900">
            <a:lnSpc>
              <a:spcPct val="90000"/>
            </a:lnSpc>
            <a:spcBef>
              <a:spcPct val="0"/>
            </a:spcBef>
            <a:spcAft>
              <a:spcPct val="35000"/>
            </a:spcAft>
            <a:buNone/>
          </a:pPr>
          <a:r>
            <a:rPr lang="en-US" sz="2200" kern="1200" dirty="0">
              <a:solidFill>
                <a:srgbClr val="4472C4">
                  <a:lumMod val="75000"/>
                </a:srgbClr>
              </a:solidFill>
              <a:latin typeface="Calibri"/>
              <a:ea typeface="+mn-ea"/>
              <a:cs typeface="+mn-cs"/>
            </a:rPr>
            <a:t>Basal metabolic disorder</a:t>
          </a:r>
        </a:p>
      </dsp:txBody>
      <dsp:txXfrm rot="-5400000">
        <a:off x="2629613" y="1031670"/>
        <a:ext cx="1626084" cy="2288433"/>
      </dsp:txXfrm>
    </dsp:sp>
    <dsp:sp modelId="{27C39FAC-19C6-0E43-BA1F-3678C336B091}">
      <dsp:nvSpPr>
        <dsp:cNvPr id="0" name=""/>
        <dsp:cNvSpPr/>
      </dsp:nvSpPr>
      <dsp:spPr>
        <a:xfrm>
          <a:off x="1697034" y="0"/>
          <a:ext cx="1787181" cy="1787094"/>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8DEB37-9C1B-284F-BEB7-670910CF2C12}">
      <dsp:nvSpPr>
        <dsp:cNvPr id="0" name=""/>
        <dsp:cNvSpPr/>
      </dsp:nvSpPr>
      <dsp:spPr>
        <a:xfrm rot="10800000">
          <a:off x="1697034" y="2564243"/>
          <a:ext cx="1787181" cy="1787094"/>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FCB309-F10D-8A46-B5AE-8ABB94A65D3E}">
      <dsp:nvSpPr>
        <dsp:cNvPr id="0" name=""/>
        <dsp:cNvSpPr/>
      </dsp:nvSpPr>
      <dsp:spPr>
        <a:xfrm>
          <a:off x="288037" y="379184"/>
          <a:ext cx="3740879" cy="926726"/>
        </a:xfrm>
        <a:prstGeom prst="chevron">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Restrictive</a:t>
          </a:r>
        </a:p>
      </dsp:txBody>
      <dsp:txXfrm>
        <a:off x="751400" y="379184"/>
        <a:ext cx="2814153" cy="926726"/>
      </dsp:txXfrm>
    </dsp:sp>
    <dsp:sp modelId="{BC011C1D-329F-E648-BA06-89F336728DD3}">
      <dsp:nvSpPr>
        <dsp:cNvPr id="0" name=""/>
        <dsp:cNvSpPr/>
      </dsp:nvSpPr>
      <dsp:spPr>
        <a:xfrm>
          <a:off x="3370284" y="1524"/>
          <a:ext cx="7934966" cy="1682045"/>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Sleeve gastrectomy</a:t>
          </a:r>
          <a:endParaRPr lang="en-US" sz="1800" kern="1200" dirty="0">
            <a:solidFill>
              <a:srgbClr val="4472C4">
                <a:lumMod val="75000"/>
              </a:srgbClr>
            </a:solidFill>
            <a:latin typeface="Calibri"/>
            <a:ea typeface="+mn-ea"/>
            <a:cs typeface="+mn-cs"/>
          </a:endParaRPr>
        </a:p>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Gastroplication</a:t>
          </a:r>
          <a:endParaRPr lang="en-US" sz="1800" kern="1200" dirty="0">
            <a:solidFill>
              <a:srgbClr val="4472C4">
                <a:lumMod val="75000"/>
              </a:srgbClr>
            </a:solidFill>
            <a:latin typeface="Calibri"/>
            <a:ea typeface="+mn-ea"/>
            <a:cs typeface="+mn-cs"/>
          </a:endParaRPr>
        </a:p>
        <a:p>
          <a:pPr marL="0" lvl="0" indent="0" algn="ctr" defTabSz="8001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Gastric band </a:t>
          </a:r>
          <a:r>
            <a:rPr lang="en-US" sz="1800" kern="1200" dirty="0">
              <a:solidFill>
                <a:srgbClr val="4472C4">
                  <a:lumMod val="75000"/>
                </a:srgbClr>
              </a:solidFill>
              <a:latin typeface="Calibri"/>
              <a:ea typeface="+mn-ea"/>
              <a:cs typeface="+mn-cs"/>
            </a:rPr>
            <a:t>(regulated and unregulated)</a:t>
          </a:r>
        </a:p>
        <a:p>
          <a:pPr marL="0" lvl="0" indent="0" algn="ctr" defTabSz="8001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Vertical-banded gastroplasty</a:t>
          </a:r>
        </a:p>
        <a:p>
          <a:pPr marL="0" lvl="0" indent="0" algn="ctr" defTabSz="8001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Endoluminal gastroplasty</a:t>
          </a:r>
          <a:endParaRPr lang="en-US" sz="3200" kern="1200" dirty="0">
            <a:solidFill>
              <a:srgbClr val="4472C4">
                <a:lumMod val="75000"/>
              </a:srgbClr>
            </a:solidFill>
            <a:latin typeface="Calibri"/>
            <a:ea typeface="+mn-ea"/>
            <a:cs typeface="+mn-cs"/>
          </a:endParaRPr>
        </a:p>
      </dsp:txBody>
      <dsp:txXfrm>
        <a:off x="4211307" y="1524"/>
        <a:ext cx="6252921" cy="1682045"/>
      </dsp:txXfrm>
    </dsp:sp>
    <dsp:sp modelId="{51553537-5ACF-0C4A-AAFB-E10CE8D54B73}">
      <dsp:nvSpPr>
        <dsp:cNvPr id="0" name=""/>
        <dsp:cNvSpPr/>
      </dsp:nvSpPr>
      <dsp:spPr>
        <a:xfrm>
          <a:off x="288037" y="2344948"/>
          <a:ext cx="3740879" cy="926726"/>
        </a:xfrm>
        <a:prstGeom prst="chevron">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US" sz="2200" b="1" i="1" kern="1200" dirty="0">
              <a:solidFill>
                <a:srgbClr val="4472C4">
                  <a:lumMod val="75000"/>
                </a:srgbClr>
              </a:solidFill>
              <a:latin typeface="Calibri"/>
              <a:ea typeface="+mn-ea"/>
              <a:cs typeface="+mn-cs"/>
            </a:rPr>
            <a:t>Malabsorption</a:t>
          </a:r>
        </a:p>
      </dsp:txBody>
      <dsp:txXfrm>
        <a:off x="751400" y="2344948"/>
        <a:ext cx="2814153" cy="926726"/>
      </dsp:txXfrm>
    </dsp:sp>
    <dsp:sp modelId="{FB2D172C-1558-8243-B2DC-0EAA41829851}">
      <dsp:nvSpPr>
        <dsp:cNvPr id="0" name=""/>
        <dsp:cNvSpPr/>
      </dsp:nvSpPr>
      <dsp:spPr>
        <a:xfrm>
          <a:off x="3370284" y="1967289"/>
          <a:ext cx="7934966" cy="1682045"/>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Jejunoileal bypass</a:t>
          </a:r>
          <a:endParaRPr lang="ru-RU" sz="1800" kern="1200" dirty="0">
            <a:solidFill>
              <a:srgbClr val="4472C4">
                <a:lumMod val="75000"/>
              </a:srgbClr>
            </a:solidFill>
            <a:latin typeface="Calibri"/>
            <a:ea typeface="+mn-ea"/>
            <a:cs typeface="+mn-cs"/>
          </a:endParaRPr>
        </a:p>
        <a:p>
          <a:pPr marL="0" lvl="0" indent="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Biliopancreatic diversion</a:t>
          </a:r>
          <a:endParaRPr lang="ru-RU" sz="1800" kern="1200" dirty="0">
            <a:solidFill>
              <a:srgbClr val="4472C4">
                <a:lumMod val="75000"/>
              </a:srgbClr>
            </a:solidFill>
            <a:latin typeface="Calibri"/>
            <a:ea typeface="+mn-ea"/>
            <a:cs typeface="+mn-cs"/>
          </a:endParaRPr>
        </a:p>
        <a:p>
          <a:pPr marL="0" lvl="0" indent="0" algn="ctr" defTabSz="6223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Biliopancreatic diversion with duodenal switch</a:t>
          </a:r>
          <a:endParaRPr lang="ru-RU" sz="1800" kern="1200" dirty="0">
            <a:solidFill>
              <a:srgbClr val="4472C4">
                <a:lumMod val="75000"/>
              </a:srgbClr>
            </a:solidFill>
            <a:latin typeface="Calibri"/>
            <a:ea typeface="+mn-ea"/>
            <a:cs typeface="+mn-cs"/>
          </a:endParaRPr>
        </a:p>
        <a:p>
          <a:pPr marL="0" lvl="0" indent="0" algn="ctr" defTabSz="622300">
            <a:lnSpc>
              <a:spcPct val="90000"/>
            </a:lnSpc>
            <a:spcBef>
              <a:spcPct val="0"/>
            </a:spcBef>
            <a:spcAft>
              <a:spcPct val="35000"/>
            </a:spcAft>
            <a:buNone/>
          </a:pPr>
          <a:r>
            <a:rPr lang="en-US" sz="1800" kern="1200" dirty="0">
              <a:solidFill>
                <a:srgbClr val="4472C4">
                  <a:lumMod val="75000"/>
                </a:srgbClr>
              </a:solidFill>
              <a:latin typeface="Calibri"/>
              <a:ea typeface="+mn-ea"/>
              <a:cs typeface="+mn-cs"/>
            </a:rPr>
            <a:t>Endoluminal Gastric Bypass</a:t>
          </a:r>
        </a:p>
      </dsp:txBody>
      <dsp:txXfrm>
        <a:off x="4211307" y="1967289"/>
        <a:ext cx="6252921" cy="1682045"/>
      </dsp:txXfrm>
    </dsp:sp>
    <dsp:sp modelId="{25100129-5393-A54F-9D76-5DBC91974063}">
      <dsp:nvSpPr>
        <dsp:cNvPr id="0" name=""/>
        <dsp:cNvSpPr/>
      </dsp:nvSpPr>
      <dsp:spPr>
        <a:xfrm>
          <a:off x="288037" y="4310713"/>
          <a:ext cx="3740879" cy="926726"/>
        </a:xfrm>
        <a:prstGeom prst="chevron">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az-Latn-AZ" sz="2200" b="1" i="1" kern="1200" dirty="0">
              <a:solidFill>
                <a:srgbClr val="4472C4">
                  <a:lumMod val="75000"/>
                </a:srgbClr>
              </a:solidFill>
              <a:latin typeface="Calibri"/>
              <a:ea typeface="+mn-ea"/>
              <a:cs typeface="+mn-cs"/>
            </a:rPr>
            <a:t>Mixed</a:t>
          </a:r>
          <a:endParaRPr lang="en-US" sz="2200" b="1" i="1" kern="1200" dirty="0">
            <a:solidFill>
              <a:srgbClr val="4472C4">
                <a:lumMod val="75000"/>
              </a:srgbClr>
            </a:solidFill>
            <a:latin typeface="Calibri"/>
            <a:ea typeface="+mn-ea"/>
            <a:cs typeface="+mn-cs"/>
          </a:endParaRPr>
        </a:p>
      </dsp:txBody>
      <dsp:txXfrm>
        <a:off x="751400" y="4310713"/>
        <a:ext cx="2814153" cy="926726"/>
      </dsp:txXfrm>
    </dsp:sp>
    <dsp:sp modelId="{F054E092-B7C5-4542-8A51-1C0E75E00D6F}">
      <dsp:nvSpPr>
        <dsp:cNvPr id="0" name=""/>
        <dsp:cNvSpPr/>
      </dsp:nvSpPr>
      <dsp:spPr>
        <a:xfrm>
          <a:off x="3370284" y="3933053"/>
          <a:ext cx="7934966" cy="1682045"/>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Roux-en-Y Gastric Bypass</a:t>
          </a:r>
          <a:endParaRPr lang="en-US" sz="1800" kern="1200" dirty="0">
            <a:solidFill>
              <a:srgbClr val="4472C4">
                <a:lumMod val="75000"/>
              </a:srgbClr>
            </a:solidFill>
            <a:latin typeface="Calibri"/>
            <a:ea typeface="+mn-ea"/>
            <a:cs typeface="+mn-cs"/>
          </a:endParaRPr>
        </a:p>
        <a:p>
          <a:pPr marL="0" lvl="0" indent="0" algn="ctr" defTabSz="622300">
            <a:lnSpc>
              <a:spcPct val="90000"/>
            </a:lnSpc>
            <a:spcBef>
              <a:spcPct val="0"/>
            </a:spcBef>
            <a:spcAft>
              <a:spcPct val="35000"/>
            </a:spcAft>
            <a:buNone/>
          </a:pPr>
          <a:r>
            <a:rPr lang="az-Latn-AZ" sz="1800" kern="1200" dirty="0">
              <a:solidFill>
                <a:srgbClr val="4472C4">
                  <a:lumMod val="75000"/>
                </a:srgbClr>
              </a:solidFill>
              <a:latin typeface="Calibri"/>
              <a:ea typeface="+mn-ea"/>
              <a:cs typeface="+mn-cs"/>
            </a:rPr>
            <a:t>Mini-gastric bypass</a:t>
          </a:r>
          <a:endParaRPr lang="en-US" sz="1800" kern="1200" dirty="0">
            <a:solidFill>
              <a:srgbClr val="4472C4">
                <a:lumMod val="75000"/>
              </a:srgbClr>
            </a:solidFill>
            <a:latin typeface="Calibri"/>
            <a:ea typeface="+mn-ea"/>
            <a:cs typeface="+mn-cs"/>
          </a:endParaRPr>
        </a:p>
      </dsp:txBody>
      <dsp:txXfrm>
        <a:off x="4211307" y="3933053"/>
        <a:ext cx="6252921" cy="168204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F96A3F57-8E8E-480B-B3DA-A37EB2B17B16}"/>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3" name="Rectangle 3">
            <a:extLst>
              <a:ext uri="{FF2B5EF4-FFF2-40B4-BE49-F238E27FC236}">
                <a16:creationId xmlns:a16="http://schemas.microsoft.com/office/drawing/2014/main" xmlns="" id="{687827E3-154D-4306-9BA0-DBB29ED3DCB8}"/>
              </a:ext>
            </a:extLst>
          </p:cNvPr>
          <p:cNvSpPr>
            <a:spLocks noGrp="1" noChangeArrowheads="1"/>
          </p:cNvSpPr>
          <p:nvPr>
            <p:ph type="dt" sz="quarter" idx="1"/>
          </p:nvPr>
        </p:nvSpPr>
        <p:spPr bwMode="auto">
          <a:xfrm>
            <a:off x="3844925"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5124" name="Rectangle 4">
            <a:extLst>
              <a:ext uri="{FF2B5EF4-FFF2-40B4-BE49-F238E27FC236}">
                <a16:creationId xmlns:a16="http://schemas.microsoft.com/office/drawing/2014/main" xmlns="" id="{FD5B2386-6FA0-41B3-A78D-071D1674B584}"/>
              </a:ext>
            </a:extLst>
          </p:cNvPr>
          <p:cNvSpPr>
            <a:spLocks noGrp="1" noChangeArrowheads="1"/>
          </p:cNvSpPr>
          <p:nvPr>
            <p:ph type="ftr" sz="quarter" idx="2"/>
          </p:nvPr>
        </p:nvSpPr>
        <p:spPr bwMode="auto">
          <a:xfrm>
            <a:off x="0"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5" name="Rectangle 5">
            <a:extLst>
              <a:ext uri="{FF2B5EF4-FFF2-40B4-BE49-F238E27FC236}">
                <a16:creationId xmlns:a16="http://schemas.microsoft.com/office/drawing/2014/main" xmlns="" id="{6C9CB5A7-3FE5-4153-8D1D-6741779BD1A2}"/>
              </a:ext>
            </a:extLst>
          </p:cNvPr>
          <p:cNvSpPr>
            <a:spLocks noGrp="1" noChangeArrowheads="1"/>
          </p:cNvSpPr>
          <p:nvPr>
            <p:ph type="sldNum" sz="quarter" idx="3"/>
          </p:nvPr>
        </p:nvSpPr>
        <p:spPr bwMode="auto">
          <a:xfrm>
            <a:off x="3844925"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CAAABA63-6357-4A96-B6D6-4C2420F228E6}" type="slidenum">
              <a:rPr lang="en-US" altLang="en-US"/>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xmlns="" id="{DE61E665-D0CD-4E04-A794-227350990310}"/>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3" name="Rectangle 3">
            <a:extLst>
              <a:ext uri="{FF2B5EF4-FFF2-40B4-BE49-F238E27FC236}">
                <a16:creationId xmlns:a16="http://schemas.microsoft.com/office/drawing/2014/main" xmlns="" id="{6F1A3818-D082-4AAC-821A-2B5DE226F4AB}"/>
              </a:ext>
            </a:extLst>
          </p:cNvPr>
          <p:cNvSpPr>
            <a:spLocks noGrp="1" noChangeArrowheads="1"/>
          </p:cNvSpPr>
          <p:nvPr>
            <p:ph type="dt" idx="1"/>
          </p:nvPr>
        </p:nvSpPr>
        <p:spPr bwMode="auto">
          <a:xfrm>
            <a:off x="3844925" y="0"/>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30724" name="Rectangle 4">
            <a:extLst>
              <a:ext uri="{FF2B5EF4-FFF2-40B4-BE49-F238E27FC236}">
                <a16:creationId xmlns:a16="http://schemas.microsoft.com/office/drawing/2014/main" xmlns="" id="{D50627CB-F651-4DC1-8553-565EE828582B}"/>
              </a:ext>
            </a:extLst>
          </p:cNvPr>
          <p:cNvSpPr>
            <a:spLocks noGrp="1" noRot="1" noChangeAspect="1" noChangeArrowheads="1" noTextEdit="1"/>
          </p:cNvSpPr>
          <p:nvPr>
            <p:ph type="sldImg" idx="2"/>
          </p:nvPr>
        </p:nvSpPr>
        <p:spPr bwMode="auto">
          <a:xfrm>
            <a:off x="107950" y="739775"/>
            <a:ext cx="6569075" cy="36957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25" name="Rectangle 5">
            <a:extLst>
              <a:ext uri="{FF2B5EF4-FFF2-40B4-BE49-F238E27FC236}">
                <a16:creationId xmlns:a16="http://schemas.microsoft.com/office/drawing/2014/main" xmlns="" id="{3F1321E6-2DD7-48DE-8270-1104AA04B6EC}"/>
              </a:ext>
            </a:extLst>
          </p:cNvPr>
          <p:cNvSpPr>
            <a:spLocks noGrp="1" noChangeArrowheads="1"/>
          </p:cNvSpPr>
          <p:nvPr>
            <p:ph type="body" sz="quarter" idx="3"/>
          </p:nvPr>
        </p:nvSpPr>
        <p:spPr bwMode="auto">
          <a:xfrm>
            <a:off x="904875" y="4681538"/>
            <a:ext cx="4975225" cy="4435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xmlns="" id="{F4144BC2-972F-4229-8823-677C65C17781}"/>
              </a:ext>
            </a:extLst>
          </p:cNvPr>
          <p:cNvSpPr>
            <a:spLocks noGrp="1" noChangeArrowheads="1"/>
          </p:cNvSpPr>
          <p:nvPr>
            <p:ph type="ftr" sz="quarter" idx="4"/>
          </p:nvPr>
        </p:nvSpPr>
        <p:spPr bwMode="auto">
          <a:xfrm>
            <a:off x="0"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7" name="Rectangle 7">
            <a:extLst>
              <a:ext uri="{FF2B5EF4-FFF2-40B4-BE49-F238E27FC236}">
                <a16:creationId xmlns:a16="http://schemas.microsoft.com/office/drawing/2014/main" xmlns="" id="{39040406-AFF7-4750-98CC-4A630F7D6881}"/>
              </a:ext>
            </a:extLst>
          </p:cNvPr>
          <p:cNvSpPr>
            <a:spLocks noGrp="1" noChangeArrowheads="1"/>
          </p:cNvSpPr>
          <p:nvPr>
            <p:ph type="sldNum" sz="quarter" idx="5"/>
          </p:nvPr>
        </p:nvSpPr>
        <p:spPr bwMode="auto">
          <a:xfrm>
            <a:off x="3844925" y="9364663"/>
            <a:ext cx="2940050" cy="49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4E22D279-6E92-471C-9A9D-07E1FA6DEE9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a16="http://schemas.microsoft.com/office/drawing/2014/main" xmlns="" id="{8F147794-6460-4ABA-B3E3-32F97CDABFC3}"/>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Single Corner Snipped 3">
            <a:extLst>
              <a:ext uri="{FF2B5EF4-FFF2-40B4-BE49-F238E27FC236}">
                <a16:creationId xmlns:a16="http://schemas.microsoft.com/office/drawing/2014/main" xmlns="" id="{6932D73B-6C8B-4CA7-AF13-257C2CF3BF36}"/>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TextBox 7">
            <a:extLst>
              <a:ext uri="{FF2B5EF4-FFF2-40B4-BE49-F238E27FC236}">
                <a16:creationId xmlns:a16="http://schemas.microsoft.com/office/drawing/2014/main" xmlns="" id="{C38AFF2B-1A47-44FC-9598-F4EAC810394C}"/>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9" name="Picture 8">
            <a:extLst>
              <a:ext uri="{FF2B5EF4-FFF2-40B4-BE49-F238E27FC236}">
                <a16:creationId xmlns:a16="http://schemas.microsoft.com/office/drawing/2014/main" xmlns="" id="{89B9FD57-C38E-4048-89D0-2EC52C2CFB9C}"/>
              </a:ext>
            </a:extLst>
          </p:cNvPr>
          <p:cNvPicPr/>
          <p:nvPr/>
        </p:nvPicPr>
        <p:blipFill>
          <a:blip r:embed="rId2">
            <a:extLst>
              <a:ext uri="{28A0092B-C50C-407E-A947-70E740481C1C}">
                <a14:useLocalDpi xmlns:a14="http://schemas.microsoft.com/office/drawing/2010/main" xmlns="" val="0"/>
              </a:ext>
            </a:extLst>
          </a:blip>
          <a:srcRect/>
          <a:stretch>
            <a:fillRect/>
          </a:stretch>
        </p:blipFill>
        <p:spPr bwMode="auto">
          <a:xfrm>
            <a:off x="73901" y="57322"/>
            <a:ext cx="661648" cy="662355"/>
          </a:xfrm>
          <a:prstGeom prst="rect">
            <a:avLst/>
          </a:prstGeom>
          <a:noFill/>
          <a:ln>
            <a:noFill/>
          </a:ln>
        </p:spPr>
      </p:pic>
      <p:sp>
        <p:nvSpPr>
          <p:cNvPr id="10" name="Rectangle 9">
            <a:extLst>
              <a:ext uri="{FF2B5EF4-FFF2-40B4-BE49-F238E27FC236}">
                <a16:creationId xmlns:a16="http://schemas.microsoft.com/office/drawing/2014/main" xmlns="" id="{0AAD829B-7062-4C88-9AF9-E015D4379F08}"/>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a16="http://schemas.microsoft.com/office/drawing/2014/main" xmlns=""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xmlns="" val="3579291082"/>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16F6ED-3253-4049-8659-19B93322C6A2}"/>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79FCCADA-A752-4D38-88F8-4D462915AF78}"/>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5" name="Footer Placeholder 4">
            <a:extLst>
              <a:ext uri="{FF2B5EF4-FFF2-40B4-BE49-F238E27FC236}">
                <a16:creationId xmlns:a16="http://schemas.microsoft.com/office/drawing/2014/main" xmlns="" id="{4078A87F-3489-4B4D-BBA9-11CBDB2CA48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44245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5CA38A8-1CE6-49D5-943C-93EAA9F2750A}"/>
              </a:ext>
            </a:extLst>
          </p:cNvPr>
          <p:cNvSpPr>
            <a:spLocks noGrp="1"/>
          </p:cNvSpPr>
          <p:nvPr>
            <p:ph type="dt" sz="half" idx="10"/>
          </p:nvPr>
        </p:nvSpPr>
        <p:spPr>
          <a:xfrm>
            <a:off x="838200" y="6356352"/>
            <a:ext cx="2743200" cy="365125"/>
          </a:xfrm>
          <a:prstGeom prst="rect">
            <a:avLst/>
          </a:prstGeom>
        </p:spPr>
        <p:txBody>
          <a:bodyPr/>
          <a:lstStyle/>
          <a:p>
            <a:fld id="{211F80EF-7CA2-4259-B02E-6B60A0CF9AC7}" type="datetimeFigureOut">
              <a:rPr lang="en-US" smtClean="0"/>
              <a:pPr/>
              <a:t>2/13/2020</a:t>
            </a:fld>
            <a:endParaRPr lang="en-US"/>
          </a:p>
        </p:txBody>
      </p:sp>
      <p:sp>
        <p:nvSpPr>
          <p:cNvPr id="5" name="Footer Placeholder 4">
            <a:extLst>
              <a:ext uri="{FF2B5EF4-FFF2-40B4-BE49-F238E27FC236}">
                <a16:creationId xmlns:a16="http://schemas.microsoft.com/office/drawing/2014/main" xmlns="" id="{71BC9675-9478-4C58-9FCE-76018213D9A0}"/>
              </a:ext>
            </a:extLst>
          </p:cNvPr>
          <p:cNvSpPr>
            <a:spLocks noGrp="1"/>
          </p:cNvSpPr>
          <p:nvPr>
            <p:ph type="ftr" sz="quarter" idx="11"/>
          </p:nvPr>
        </p:nvSpPr>
        <p:spPr/>
        <p:txBody>
          <a:bodyPr/>
          <a:lstStyle/>
          <a:p>
            <a:r>
              <a:rPr lang="az-Latn-AZ" altLang="en-US"/>
              <a:t>Prof.Dr. Nuru Yusifoğlu Bayramov</a:t>
            </a:r>
          </a:p>
        </p:txBody>
      </p:sp>
      <p:sp>
        <p:nvSpPr>
          <p:cNvPr id="6" name="Slide Number Placeholder 5">
            <a:extLst>
              <a:ext uri="{FF2B5EF4-FFF2-40B4-BE49-F238E27FC236}">
                <a16:creationId xmlns:a16="http://schemas.microsoft.com/office/drawing/2014/main" xmlns="" id="{01A2DE4C-BBF6-4D5C-AB55-9F8E38B37F00}"/>
              </a:ext>
            </a:extLst>
          </p:cNvPr>
          <p:cNvSpPr>
            <a:spLocks noGrp="1"/>
          </p:cNvSpPr>
          <p:nvPr>
            <p:ph type="sldNum" sz="quarter" idx="12"/>
          </p:nvPr>
        </p:nvSpPr>
        <p:spPr>
          <a:xfrm>
            <a:off x="8610600" y="6356352"/>
            <a:ext cx="2743200" cy="365125"/>
          </a:xfrm>
          <a:prstGeom prst="rect">
            <a:avLst/>
          </a:prstGeom>
        </p:spPr>
        <p:txBody>
          <a:bodyPr/>
          <a:lstStyle/>
          <a:p>
            <a:fld id="{3B687199-9424-4F84-9D11-2F40C3E392B2}" type="slidenum">
              <a:rPr lang="en-US" smtClean="0"/>
              <a:pPr/>
              <a:t>‹#›</a:t>
            </a:fld>
            <a:endParaRPr lang="en-US"/>
          </a:p>
        </p:txBody>
      </p:sp>
    </p:spTree>
    <p:extLst>
      <p:ext uri="{BB962C8B-B14F-4D97-AF65-F5344CB8AC3E}">
        <p14:creationId xmlns:p14="http://schemas.microsoft.com/office/powerpoint/2010/main" xmlns="" val="2635143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2D323A-E342-45CA-B83F-FB6CA41D8CA6}"/>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552C42F7-2248-4314-8B6C-62014A347A0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xmlns="" id="{76E3945C-8621-4AC0-A05A-90B627E2130E}"/>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643401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xmlns="" id="{4BE06A44-2F2C-4E25-9215-19FCAF9933AF}"/>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1562473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F0F0EA-41D0-4A15-9343-019710440702}"/>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58700E0F-4FAC-40E4-B5B6-680BD3D70305}"/>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89E50B57-DCCD-4B65-9A94-D7555DFE71F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D2C69DA4-26A3-444B-893D-E3361464BFB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454E35F-FA1B-46D8-9492-C2E505873281}"/>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xmlns="" id="{233BCB38-DC0E-4B17-83D9-BC9F1471343A}"/>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53284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xmlns="" id="{08E38662-0429-4296-A158-D62EF00032E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613611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xmlns="" id="{147D75C6-D226-4572-B838-EA5A6F4E0644}"/>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810297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D9A067-6C42-46ED-879D-E75E820FA7B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4680FF45-F771-49FB-9EDC-918A11553DCB}"/>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37FA590-04B6-4B2E-869E-50A33556780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xmlns="" id="{39C1C1F3-F340-4822-8B36-4C8C2B3033C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53160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375891-0B14-46B9-8DAA-210A3B40913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47C7165D-DF93-4390-AA13-5AC651E9BBF7}"/>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xmlns="" id="{DA0159C7-4C28-4F21-8239-4F2BAF7C2EF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xmlns="" id="{7CBA5BBB-DAE8-429C-B808-7DA1AD32724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p14="http://schemas.microsoft.com/office/powerpoint/2010/main" xmlns="" val="253318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997826E-1E09-4B3C-AB20-856255486FA6}"/>
              </a:ext>
            </a:extLst>
          </p:cNvPr>
          <p:cNvSpPr>
            <a:spLocks noGrp="1"/>
          </p:cNvSpPr>
          <p:nvPr>
            <p:ph type="title"/>
          </p:nvPr>
        </p:nvSpPr>
        <p:spPr>
          <a:xfrm>
            <a:off x="3057065" y="51819"/>
            <a:ext cx="6076051"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a16="http://schemas.microsoft.com/office/drawing/2014/main" xmlns="" id="{7A35C8C3-CB33-4B76-90DD-8B1ACEDE820D}"/>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Rectangle: Single Corner Snipped 3">
            <a:extLst>
              <a:ext uri="{FF2B5EF4-FFF2-40B4-BE49-F238E27FC236}">
                <a16:creationId xmlns:a16="http://schemas.microsoft.com/office/drawing/2014/main" xmlns="" id="{479B3060-7A97-42BD-B23E-3E13F3C35B6E}"/>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TextBox 8">
            <a:extLst>
              <a:ext uri="{FF2B5EF4-FFF2-40B4-BE49-F238E27FC236}">
                <a16:creationId xmlns:a16="http://schemas.microsoft.com/office/drawing/2014/main" xmlns="" id="{7E2DF1B2-D377-4A9A-995B-FD7A84EED162}"/>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10" name="Picture 9">
            <a:extLst>
              <a:ext uri="{FF2B5EF4-FFF2-40B4-BE49-F238E27FC236}">
                <a16:creationId xmlns:a16="http://schemas.microsoft.com/office/drawing/2014/main" xmlns="" id="{0FA86AE8-20AA-48F4-AFF0-D3DC190B9E05}"/>
              </a:ext>
            </a:extLst>
          </p:cNvPr>
          <p:cNvPicPr/>
          <p:nvPr/>
        </p:nvPicPr>
        <p:blipFill>
          <a:blip r:embed="rId12">
            <a:extLst>
              <a:ext uri="{28A0092B-C50C-407E-A947-70E740481C1C}">
                <a14:useLocalDpi xmlns:a14="http://schemas.microsoft.com/office/drawing/2010/main" xmlns="" val="0"/>
              </a:ext>
            </a:extLst>
          </a:blip>
          <a:srcRect/>
          <a:stretch>
            <a:fillRect/>
          </a:stretch>
        </p:blipFill>
        <p:spPr bwMode="auto">
          <a:xfrm>
            <a:off x="73901" y="57322"/>
            <a:ext cx="661648" cy="662355"/>
          </a:xfrm>
          <a:prstGeom prst="rect">
            <a:avLst/>
          </a:prstGeom>
          <a:noFill/>
          <a:ln>
            <a:noFill/>
          </a:ln>
        </p:spPr>
      </p:pic>
      <p:sp>
        <p:nvSpPr>
          <p:cNvPr id="11" name="Rectangle 10">
            <a:extLst>
              <a:ext uri="{FF2B5EF4-FFF2-40B4-BE49-F238E27FC236}">
                <a16:creationId xmlns:a16="http://schemas.microsoft.com/office/drawing/2014/main" xmlns="" id="{359E07CC-8A0B-4533-8599-3F61E8A241F9}"/>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a16="http://schemas.microsoft.com/office/drawing/2014/main" xmlns=""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Footer Placeholder 4">
            <a:extLst>
              <a:ext uri="{FF2B5EF4-FFF2-40B4-BE49-F238E27FC236}">
                <a16:creationId xmlns:a16="http://schemas.microsoft.com/office/drawing/2014/main" xmlns=""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900" b="1">
                <a:solidFill>
                  <a:schemeClr val="bg1"/>
                </a:solidFill>
              </a:defRPr>
            </a:lvl1pPr>
          </a:lstStyle>
          <a:p>
            <a:r>
              <a:rPr lang="az-Latn-AZ" altLang="en-US"/>
              <a:t>Prof.Dr. Nuru Yusifoğlu Bayramov</a:t>
            </a:r>
          </a:p>
        </p:txBody>
      </p:sp>
    </p:spTree>
    <p:extLst>
      <p:ext uri="{BB962C8B-B14F-4D97-AF65-F5344CB8AC3E}">
        <p14:creationId xmlns:p14="http://schemas.microsoft.com/office/powerpoint/2010/main" xmlns="" val="27979537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Lst>
  <p:hf sldNum="0" hdr="0" dt="0"/>
  <p:txStyles>
    <p:titleStyle>
      <a:lvl1pPr algn="ctr" defTabSz="685800" rtl="0" eaLnBrk="1" latinLnBrk="0" hangingPunct="1">
        <a:lnSpc>
          <a:spcPct val="90000"/>
        </a:lnSpc>
        <a:spcBef>
          <a:spcPct val="0"/>
        </a:spcBef>
        <a:buNone/>
        <a:defRPr sz="2700" b="1" kern="1200">
          <a:solidFill>
            <a:schemeClr val="tx2">
              <a:lumMod val="75000"/>
            </a:schemeClr>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13" Type="http://schemas.microsoft.com/office/2007/relationships/diagramDrawing" Target="../diagrams/drawing3.xml"/><Relationship Id="rId3" Type="http://schemas.openxmlformats.org/officeDocument/2006/relationships/diagramLayout" Target="../diagrams/layout2.xml"/><Relationship Id="rId7" Type="http://schemas.openxmlformats.org/officeDocument/2006/relationships/diagramLayout" Target="../diagrams/layout3.xml"/><Relationship Id="rId12" Type="http://schemas.microsoft.com/office/2007/relationships/diagramDrawing" Target="../diagrams/drawing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openxmlformats.org/officeDocument/2006/relationships/diagramData" Target="../diagrams/data3.xml"/><Relationship Id="rId11" Type="http://schemas.openxmlformats.org/officeDocument/2006/relationships/image" Target="../media/image7.jpeg"/><Relationship Id="rId5" Type="http://schemas.openxmlformats.org/officeDocument/2006/relationships/diagramColors" Target="../diagrams/colors2.xml"/><Relationship Id="rId10" Type="http://schemas.openxmlformats.org/officeDocument/2006/relationships/image" Target="../media/image6.jpeg"/><Relationship Id="rId4" Type="http://schemas.openxmlformats.org/officeDocument/2006/relationships/diagramQuickStyle" Target="../diagrams/quickStyle2.xml"/><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microsoft.com/office/2007/relationships/diagramDrawing" Target="../diagrams/drawing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openxmlformats.org/officeDocument/2006/relationships/image" Target="../media/image10.jpe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xmlns="" id="{14A540AF-2501-478E-AD60-60EFD74835BC}"/>
              </a:ext>
            </a:extLst>
          </p:cNvPr>
          <p:cNvSpPr>
            <a:spLocks noGrp="1" noChangeArrowheads="1"/>
          </p:cNvSpPr>
          <p:nvPr>
            <p:ph type="ctrTitle"/>
          </p:nvPr>
        </p:nvSpPr>
        <p:spPr>
          <a:xfrm>
            <a:off x="1487488" y="1484784"/>
            <a:ext cx="9433048" cy="1872208"/>
          </a:xfrm>
        </p:spPr>
        <p:txBody>
          <a:bodyPr/>
          <a:lstStyle/>
          <a:p>
            <a:r>
              <a:rPr lang="en-US" altLang="en-US" sz="6000" dirty="0">
                <a:solidFill>
                  <a:schemeClr val="accent1">
                    <a:lumMod val="75000"/>
                  </a:schemeClr>
                </a:solidFill>
              </a:rPr>
              <a:t>Obesity</a:t>
            </a:r>
            <a:r>
              <a:rPr lang="ru-RU" altLang="en-US" sz="6000" dirty="0">
                <a:solidFill>
                  <a:schemeClr val="accent1">
                    <a:lumMod val="75000"/>
                  </a:schemeClr>
                </a:solidFill>
              </a:rPr>
              <a:t>. </a:t>
            </a:r>
            <a:r>
              <a:rPr lang="en-US" altLang="en-US" sz="6000" dirty="0">
                <a:solidFill>
                  <a:schemeClr val="accent1">
                    <a:lumMod val="75000"/>
                  </a:schemeClr>
                </a:solidFill>
              </a:rPr>
              <a:t>Bariatric and metabolic surgery</a:t>
            </a:r>
            <a:r>
              <a:rPr lang="ru-RU" altLang="en-US" sz="6000" dirty="0">
                <a:solidFill>
                  <a:schemeClr val="accent1">
                    <a:lumMod val="75000"/>
                  </a:schemeClr>
                </a:solidFill>
              </a:rPr>
              <a:t>.</a:t>
            </a:r>
            <a:endParaRPr lang="az-Latn-AZ" altLang="en-US" sz="6000" dirty="0">
              <a:solidFill>
                <a:schemeClr val="accent1">
                  <a:lumMod val="75000"/>
                </a:schemeClr>
              </a:solidFill>
            </a:endParaRPr>
          </a:p>
        </p:txBody>
      </p:sp>
      <p:sp>
        <p:nvSpPr>
          <p:cNvPr id="56323" name="Rectangle 3">
            <a:extLst>
              <a:ext uri="{FF2B5EF4-FFF2-40B4-BE49-F238E27FC236}">
                <a16:creationId xmlns:a16="http://schemas.microsoft.com/office/drawing/2014/main" xmlns="" id="{D535B5EA-685D-4B73-9F9E-A44FDB0ECB1D}"/>
              </a:ext>
            </a:extLst>
          </p:cNvPr>
          <p:cNvSpPr>
            <a:spLocks noGrp="1" noChangeArrowheads="1"/>
          </p:cNvSpPr>
          <p:nvPr>
            <p:ph type="subTitle" idx="1"/>
          </p:nvPr>
        </p:nvSpPr>
        <p:spPr>
          <a:xfrm>
            <a:off x="2895600" y="3573016"/>
            <a:ext cx="6400800" cy="1752600"/>
          </a:xfrm>
        </p:spPr>
        <p:txBody>
          <a:bodyPr>
            <a:normAutofit/>
          </a:bodyPr>
          <a:lstStyle/>
          <a:p>
            <a:pPr>
              <a:lnSpc>
                <a:spcPct val="80000"/>
              </a:lnSpc>
            </a:pPr>
            <a:r>
              <a:rPr lang="en-US" altLang="en-US" sz="2400" b="1" dirty="0"/>
              <a:t>PhD Taryel Omarov Iskender</a:t>
            </a:r>
          </a:p>
          <a:p>
            <a:pPr>
              <a:lnSpc>
                <a:spcPct val="80000"/>
              </a:lnSpc>
            </a:pPr>
            <a:r>
              <a:rPr lang="en-US" altLang="en-US" sz="2400" b="1" dirty="0"/>
              <a:t>Mehriban Huseynova Rafael</a:t>
            </a:r>
          </a:p>
          <a:p>
            <a:pPr>
              <a:lnSpc>
                <a:spcPct val="80000"/>
              </a:lnSpc>
            </a:pPr>
            <a:r>
              <a:rPr lang="en-US" altLang="en-US" sz="2400" dirty="0"/>
              <a:t>AMU, Department of I surgical diseases</a:t>
            </a:r>
          </a:p>
        </p:txBody>
      </p:sp>
      <p:sp>
        <p:nvSpPr>
          <p:cNvPr id="6" name="TextBox 5">
            <a:extLst>
              <a:ext uri="{FF2B5EF4-FFF2-40B4-BE49-F238E27FC236}">
                <a16:creationId xmlns:a16="http://schemas.microsoft.com/office/drawing/2014/main" xmlns="" id="{4C67432F-17E5-436D-92B3-A274813AE1BC}"/>
              </a:ext>
            </a:extLst>
          </p:cNvPr>
          <p:cNvSpPr txBox="1"/>
          <p:nvPr/>
        </p:nvSpPr>
        <p:spPr>
          <a:xfrm>
            <a:off x="9986782" y="44624"/>
            <a:ext cx="2157890" cy="584775"/>
          </a:xfrm>
          <a:prstGeom prst="rect">
            <a:avLst/>
          </a:prstGeom>
          <a:noFill/>
        </p:spPr>
        <p:txBody>
          <a:bodyPr wrap="square" rtlCol="0">
            <a:spAutoFit/>
          </a:bodyPr>
          <a:lstStyle/>
          <a:p>
            <a:r>
              <a:rPr lang="en-US" sz="1600" b="1" dirty="0">
                <a:solidFill>
                  <a:schemeClr val="accent1">
                    <a:lumMod val="75000"/>
                  </a:schemeClr>
                </a:solidFill>
              </a:rPr>
              <a:t>Obesity</a:t>
            </a:r>
            <a:r>
              <a:rPr lang="ru-RU" sz="1600" b="1" dirty="0">
                <a:solidFill>
                  <a:schemeClr val="accent1">
                    <a:lumMod val="75000"/>
                  </a:schemeClr>
                </a:solidFill>
              </a:rPr>
              <a:t>. </a:t>
            </a:r>
            <a:r>
              <a:rPr lang="en-US" sz="1600" b="1" dirty="0">
                <a:solidFill>
                  <a:schemeClr val="accent1">
                    <a:lumMod val="75000"/>
                  </a:schemeClr>
                </a:solidFill>
              </a:rPr>
              <a:t>Bariatric and metabolic surgery</a:t>
            </a:r>
          </a:p>
        </p:txBody>
      </p:sp>
      <p:pic>
        <p:nvPicPr>
          <p:cNvPr id="7" name="Picture 4" descr="C:\Users\Use\Desktop\Son IFSO geden\logo SV.jpg">
            <a:extLst>
              <a:ext uri="{FF2B5EF4-FFF2-40B4-BE49-F238E27FC236}">
                <a16:creationId xmlns:a16="http://schemas.microsoft.com/office/drawing/2014/main" xmlns="" id="{1BD9408B-C39D-0F4D-900D-5B7755CF8096}"/>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624392" y="4077072"/>
            <a:ext cx="2135879" cy="2276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ectangle 21">
            <a:extLst>
              <a:ext uri="{FF2B5EF4-FFF2-40B4-BE49-F238E27FC236}">
                <a16:creationId xmlns:a16="http://schemas.microsoft.com/office/drawing/2014/main" xmlns="" id="{1B9D1A6F-8EE1-AB49-ACA0-B97E3ECD4180}"/>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Definition</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3489BCF5-B250-AE4D-A52C-514F22424E0F}"/>
              </a:ext>
            </a:extLst>
          </p:cNvPr>
          <p:cNvSpPr>
            <a:spLocks noGrp="1"/>
          </p:cNvSpPr>
          <p:nvPr>
            <p:ph sz="half" idx="1"/>
          </p:nvPr>
        </p:nvSpPr>
        <p:spPr>
          <a:xfrm>
            <a:off x="838200" y="1231449"/>
            <a:ext cx="5181600" cy="5149879"/>
          </a:xfrm>
        </p:spPr>
        <p:txBody>
          <a:bodyPr>
            <a:normAutofit/>
          </a:bodyPr>
          <a:lstStyle/>
          <a:p>
            <a:pPr algn="just">
              <a:buFont typeface="Wingdings" pitchFamily="2" charset="2"/>
              <a:buChar char="ü"/>
            </a:pPr>
            <a:r>
              <a:rPr lang="en-US" sz="2400" b="1" i="1" u="sng" dirty="0">
                <a:solidFill>
                  <a:schemeClr val="accent1">
                    <a:lumMod val="75000"/>
                  </a:schemeClr>
                </a:solidFill>
              </a:rPr>
              <a:t>Obesity</a:t>
            </a:r>
            <a:r>
              <a:rPr lang="en-US" sz="2400" dirty="0">
                <a:solidFill>
                  <a:schemeClr val="accent1">
                    <a:lumMod val="75000"/>
                  </a:schemeClr>
                </a:solidFill>
              </a:rPr>
              <a:t> is a disease with an increased body mass index more than 30 kg/m</a:t>
            </a:r>
            <a:r>
              <a:rPr lang="en-US" sz="2400" baseline="30000" dirty="0">
                <a:solidFill>
                  <a:schemeClr val="accent1">
                    <a:lumMod val="75000"/>
                  </a:schemeClr>
                </a:solidFill>
              </a:rPr>
              <a:t>2</a:t>
            </a:r>
            <a:r>
              <a:rPr lang="en-US" sz="2400" dirty="0">
                <a:solidFill>
                  <a:schemeClr val="accent1">
                    <a:lumMod val="75000"/>
                  </a:schemeClr>
                </a:solidFill>
              </a:rPr>
              <a:t>, which is characterized by excessive accumulation of fat in the body and causes a number of complications.</a:t>
            </a:r>
          </a:p>
        </p:txBody>
      </p:sp>
      <p:pic>
        <p:nvPicPr>
          <p:cNvPr id="14" name="Picture 2" descr="C:\Documents and Settings\goncam\Desktop\obbbb.jpg">
            <a:extLst>
              <a:ext uri="{FF2B5EF4-FFF2-40B4-BE49-F238E27FC236}">
                <a16:creationId xmlns:a16="http://schemas.microsoft.com/office/drawing/2014/main" xmlns="" id="{E5BCD858-1D3B-6A47-87E5-271D4619B8E7}"/>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7392144" y="1007771"/>
            <a:ext cx="3338128" cy="54828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Rectangle 2">
            <a:extLst>
              <a:ext uri="{FF2B5EF4-FFF2-40B4-BE49-F238E27FC236}">
                <a16:creationId xmlns:a16="http://schemas.microsoft.com/office/drawing/2014/main" xmlns="" id="{F9E52B20-1B34-884E-878E-20E8894B01EF}"/>
              </a:ext>
            </a:extLst>
          </p:cNvPr>
          <p:cNvSpPr txBox="1">
            <a:spLocks noChangeArrowheads="1"/>
          </p:cNvSpPr>
          <p:nvPr/>
        </p:nvSpPr>
        <p:spPr bwMode="auto">
          <a:xfrm>
            <a:off x="7392144" y="1484784"/>
            <a:ext cx="2376264" cy="376603"/>
          </a:xfrm>
          <a:prstGeom prst="rect">
            <a:avLst/>
          </a:prstGeom>
          <a:solidFill>
            <a:schemeClr val="bg1">
              <a:lumMod val="95000"/>
            </a:schemeClr>
          </a:solidFill>
          <a:ln w="9525">
            <a:noFill/>
            <a:miter lim="800000"/>
            <a:headEnd/>
            <a:tailEnd/>
          </a:ln>
        </p:spPr>
        <p:txBody>
          <a:bodyPr anchor="b"/>
          <a:lstStyle/>
          <a:p>
            <a:pPr eaLnBrk="1" hangingPunct="1">
              <a:defRPr/>
            </a:pPr>
            <a:r>
              <a:rPr lang="en-US" dirty="0">
                <a:solidFill>
                  <a:schemeClr val="accent1">
                    <a:lumMod val="75000"/>
                  </a:schemeClr>
                </a:solidFill>
              </a:rPr>
              <a:t>Gynecoid=Peripheral=</a:t>
            </a:r>
          </a:p>
          <a:p>
            <a:pPr eaLnBrk="1" hangingPunct="1">
              <a:defRPr/>
            </a:pPr>
            <a:r>
              <a:rPr lang="en-US" dirty="0">
                <a:solidFill>
                  <a:schemeClr val="accent1">
                    <a:lumMod val="75000"/>
                  </a:schemeClr>
                </a:solidFill>
              </a:rPr>
              <a:t>Pear shaped</a:t>
            </a:r>
            <a:endParaRPr lang="az-Latn-AZ" dirty="0">
              <a:solidFill>
                <a:schemeClr val="accent1">
                  <a:lumMod val="75000"/>
                </a:schemeClr>
              </a:solidFill>
            </a:endParaRPr>
          </a:p>
        </p:txBody>
      </p:sp>
      <p:sp>
        <p:nvSpPr>
          <p:cNvPr id="17" name="Rectangle 2">
            <a:extLst>
              <a:ext uri="{FF2B5EF4-FFF2-40B4-BE49-F238E27FC236}">
                <a16:creationId xmlns:a16="http://schemas.microsoft.com/office/drawing/2014/main" xmlns="" id="{F79DDABB-C3A3-4542-9C46-86415634FDC5}"/>
              </a:ext>
            </a:extLst>
          </p:cNvPr>
          <p:cNvSpPr txBox="1">
            <a:spLocks noChangeArrowheads="1"/>
          </p:cNvSpPr>
          <p:nvPr/>
        </p:nvSpPr>
        <p:spPr bwMode="auto">
          <a:xfrm>
            <a:off x="8519696" y="5373216"/>
            <a:ext cx="2256824" cy="376603"/>
          </a:xfrm>
          <a:prstGeom prst="rect">
            <a:avLst/>
          </a:prstGeom>
          <a:solidFill>
            <a:schemeClr val="bg1">
              <a:lumMod val="95000"/>
            </a:schemeClr>
          </a:solidFill>
          <a:ln w="9525">
            <a:noFill/>
            <a:miter lim="800000"/>
            <a:headEnd/>
            <a:tailEnd/>
          </a:ln>
        </p:spPr>
        <p:txBody>
          <a:bodyPr anchor="b"/>
          <a:lstStyle/>
          <a:p>
            <a:pPr>
              <a:defRPr/>
            </a:pPr>
            <a:r>
              <a:rPr lang="en-US" dirty="0">
                <a:solidFill>
                  <a:schemeClr val="accent1">
                    <a:lumMod val="75000"/>
                  </a:schemeClr>
                </a:solidFill>
              </a:rPr>
              <a:t>Android=Abdominal=Central=Apple shaped </a:t>
            </a:r>
            <a:endParaRPr lang="az-Latn-AZ" dirty="0">
              <a:solidFill>
                <a:schemeClr val="accent1">
                  <a:lumMod val="75000"/>
                </a:schemeClr>
              </a:solidFill>
            </a:endParaRPr>
          </a:p>
        </p:txBody>
      </p:sp>
      <p:sp>
        <p:nvSpPr>
          <p:cNvPr id="18" name="TextBox 17">
            <a:extLst>
              <a:ext uri="{FF2B5EF4-FFF2-40B4-BE49-F238E27FC236}">
                <a16:creationId xmlns:a16="http://schemas.microsoft.com/office/drawing/2014/main" xmlns="" id="{BB69BF65-EEF9-D947-80C4-6304F31144B3}"/>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9" name="Rectangle 21">
            <a:extLst>
              <a:ext uri="{FF2B5EF4-FFF2-40B4-BE49-F238E27FC236}">
                <a16:creationId xmlns:a16="http://schemas.microsoft.com/office/drawing/2014/main" xmlns="" id="{81A959D8-9D1B-BF4B-98E2-35C2CCEE9B27}"/>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Definition</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3489BCF5-B250-AE4D-A52C-514F22424E0F}"/>
              </a:ext>
            </a:extLst>
          </p:cNvPr>
          <p:cNvSpPr>
            <a:spLocks noGrp="1"/>
          </p:cNvSpPr>
          <p:nvPr>
            <p:ph sz="half" idx="1"/>
          </p:nvPr>
        </p:nvSpPr>
        <p:spPr>
          <a:xfrm>
            <a:off x="839416" y="1231449"/>
            <a:ext cx="5616624" cy="5149879"/>
          </a:xfrm>
        </p:spPr>
        <p:txBody>
          <a:bodyPr>
            <a:normAutofit/>
          </a:bodyPr>
          <a:lstStyle/>
          <a:p>
            <a:pPr algn="just">
              <a:buFont typeface="Wingdings" pitchFamily="2" charset="2"/>
              <a:buChar char="ü"/>
            </a:pPr>
            <a:r>
              <a:rPr lang="en-US" sz="2400" b="1" i="1" u="sng" dirty="0">
                <a:solidFill>
                  <a:schemeClr val="accent1">
                    <a:lumMod val="75000"/>
                  </a:schemeClr>
                </a:solidFill>
              </a:rPr>
              <a:t>Metabolic syndrome</a:t>
            </a:r>
            <a:r>
              <a:rPr lang="en-US" sz="2400" dirty="0">
                <a:solidFill>
                  <a:schemeClr val="accent1">
                    <a:lumMod val="75000"/>
                  </a:schemeClr>
                </a:solidFill>
              </a:rPr>
              <a:t> is a pathological condition characterized by insulin resistance, in which, first of all, increases the risk of developing cardiovascular diseases and diabetes. The diagnosis is made with abdominal obesity and the presence of at least two of the following symptoms:</a:t>
            </a:r>
          </a:p>
          <a:p>
            <a:pPr lvl="1" algn="just">
              <a:buFont typeface="Wingdings" pitchFamily="2" charset="2"/>
              <a:buChar char="§"/>
            </a:pPr>
            <a:r>
              <a:rPr lang="en-US" sz="2100" dirty="0">
                <a:solidFill>
                  <a:schemeClr val="accent1">
                    <a:lumMod val="75000"/>
                  </a:schemeClr>
                </a:solidFill>
              </a:rPr>
              <a:t>Triglycerides ≥150 mg/</a:t>
            </a:r>
            <a:r>
              <a:rPr lang="en-US" sz="2100" dirty="0" err="1">
                <a:solidFill>
                  <a:schemeClr val="accent1">
                    <a:lumMod val="75000"/>
                  </a:schemeClr>
                </a:solidFill>
              </a:rPr>
              <a:t>dL</a:t>
            </a:r>
            <a:r>
              <a:rPr lang="en-US" sz="2100" dirty="0">
                <a:solidFill>
                  <a:schemeClr val="accent1">
                    <a:lumMod val="75000"/>
                  </a:schemeClr>
                </a:solidFill>
              </a:rPr>
              <a:t>;</a:t>
            </a:r>
          </a:p>
          <a:p>
            <a:pPr lvl="1" algn="just">
              <a:buFont typeface="Wingdings" pitchFamily="2" charset="2"/>
              <a:buChar char="§"/>
            </a:pPr>
            <a:r>
              <a:rPr lang="en-US" sz="2100" dirty="0">
                <a:solidFill>
                  <a:schemeClr val="accent1">
                    <a:lumMod val="75000"/>
                  </a:schemeClr>
                </a:solidFill>
              </a:rPr>
              <a:t>HDL cholesterol &lt;40 mg/</a:t>
            </a:r>
            <a:r>
              <a:rPr lang="en-US" sz="2100" dirty="0" err="1">
                <a:solidFill>
                  <a:schemeClr val="accent1">
                    <a:lumMod val="75000"/>
                  </a:schemeClr>
                </a:solidFill>
              </a:rPr>
              <a:t>dL</a:t>
            </a:r>
            <a:r>
              <a:rPr lang="en-US" sz="2100" dirty="0">
                <a:solidFill>
                  <a:schemeClr val="accent1">
                    <a:lumMod val="75000"/>
                  </a:schemeClr>
                </a:solidFill>
              </a:rPr>
              <a:t> (1.03 mmol/L);</a:t>
            </a:r>
          </a:p>
          <a:p>
            <a:pPr lvl="1" algn="just">
              <a:buFont typeface="Wingdings" pitchFamily="2" charset="2"/>
              <a:buChar char="§"/>
            </a:pPr>
            <a:r>
              <a:rPr lang="en-US" sz="2100" dirty="0">
                <a:solidFill>
                  <a:schemeClr val="accent1">
                    <a:lumMod val="75000"/>
                  </a:schemeClr>
                </a:solidFill>
              </a:rPr>
              <a:t>Blood pressure ≥130/85;</a:t>
            </a:r>
          </a:p>
          <a:p>
            <a:pPr lvl="1" algn="just">
              <a:buFont typeface="Wingdings" pitchFamily="2" charset="2"/>
              <a:buChar char="§"/>
            </a:pPr>
            <a:r>
              <a:rPr lang="en-US" sz="2100" dirty="0">
                <a:solidFill>
                  <a:schemeClr val="accent1">
                    <a:lumMod val="75000"/>
                  </a:schemeClr>
                </a:solidFill>
              </a:rPr>
              <a:t>Blood sugar ≥100 mg/</a:t>
            </a:r>
            <a:r>
              <a:rPr lang="en-US" sz="2100" dirty="0" err="1">
                <a:solidFill>
                  <a:schemeClr val="accent1">
                    <a:lumMod val="75000"/>
                  </a:schemeClr>
                </a:solidFill>
              </a:rPr>
              <a:t>dL</a:t>
            </a:r>
            <a:r>
              <a:rPr lang="en-US" sz="2100" dirty="0">
                <a:solidFill>
                  <a:schemeClr val="accent1">
                    <a:lumMod val="75000"/>
                  </a:schemeClr>
                </a:solidFill>
              </a:rPr>
              <a:t> (5.6 mmol/L);</a:t>
            </a:r>
          </a:p>
          <a:p>
            <a:pPr lvl="1" algn="just">
              <a:buFont typeface="Wingdings" pitchFamily="2" charset="2"/>
              <a:buChar char="§"/>
            </a:pPr>
            <a:r>
              <a:rPr lang="en-US" sz="2100" dirty="0">
                <a:solidFill>
                  <a:schemeClr val="accent1">
                    <a:lumMod val="75000"/>
                  </a:schemeClr>
                </a:solidFill>
              </a:rPr>
              <a:t>Type 2 Diabetes mellitus.</a:t>
            </a:r>
          </a:p>
        </p:txBody>
      </p:sp>
      <p:pic>
        <p:nvPicPr>
          <p:cNvPr id="6" name="Content Placeholder 5">
            <a:extLst>
              <a:ext uri="{FF2B5EF4-FFF2-40B4-BE49-F238E27FC236}">
                <a16:creationId xmlns:a16="http://schemas.microsoft.com/office/drawing/2014/main" xmlns="" id="{4F2F062A-3D25-2A48-8DA9-9B390618936F}"/>
              </a:ext>
            </a:extLst>
          </p:cNvPr>
          <p:cNvPicPr>
            <a:picLocks noGrp="1" noChangeAspect="1"/>
          </p:cNvPicPr>
          <p:nvPr>
            <p:ph sz="half" idx="2"/>
          </p:nvPr>
        </p:nvPicPr>
        <p:blipFill rotWithShape="1">
          <a:blip r:embed="rId2">
            <a:extLst>
              <a:ext uri="{28A0092B-C50C-407E-A947-70E740481C1C}">
                <a14:useLocalDpi xmlns:a14="http://schemas.microsoft.com/office/drawing/2010/main" xmlns="" val="0"/>
              </a:ext>
            </a:extLst>
          </a:blip>
          <a:srcRect b="13219"/>
          <a:stretch/>
        </p:blipFill>
        <p:spPr>
          <a:xfrm>
            <a:off x="6672064" y="1303457"/>
            <a:ext cx="4855652" cy="4213775"/>
          </a:xfrm>
        </p:spPr>
      </p:pic>
      <p:sp>
        <p:nvSpPr>
          <p:cNvPr id="7" name="TextBox 6">
            <a:extLst>
              <a:ext uri="{FF2B5EF4-FFF2-40B4-BE49-F238E27FC236}">
                <a16:creationId xmlns:a16="http://schemas.microsoft.com/office/drawing/2014/main" xmlns="" id="{6DF02AEA-A74C-614B-AF13-79960DD49BEC}"/>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9" name="Rectangle 21">
            <a:extLst>
              <a:ext uri="{FF2B5EF4-FFF2-40B4-BE49-F238E27FC236}">
                <a16:creationId xmlns:a16="http://schemas.microsoft.com/office/drawing/2014/main" xmlns="" id="{94432D65-CC5B-174D-87A0-6BD2827DDF08}"/>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1830342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Classification</a:t>
            </a:r>
            <a:endParaRPr lang="az-Latn-AZ" altLang="en-US" sz="4300" dirty="0">
              <a:solidFill>
                <a:schemeClr val="accent1">
                  <a:lumMod val="75000"/>
                </a:schemeClr>
              </a:solidFill>
            </a:endParaRPr>
          </a:p>
        </p:txBody>
      </p:sp>
      <p:graphicFrame>
        <p:nvGraphicFramePr>
          <p:cNvPr id="15" name="Content Placeholder 14">
            <a:extLst>
              <a:ext uri="{FF2B5EF4-FFF2-40B4-BE49-F238E27FC236}">
                <a16:creationId xmlns:a16="http://schemas.microsoft.com/office/drawing/2014/main" xmlns="" id="{9B9DF50E-8F48-3A42-AAB0-197F36E4B0AF}"/>
              </a:ext>
            </a:extLst>
          </p:cNvPr>
          <p:cNvGraphicFramePr>
            <a:graphicFrameLocks noGrp="1"/>
          </p:cNvGraphicFramePr>
          <p:nvPr>
            <p:ph sz="half" idx="1"/>
            <p:extLst>
              <p:ext uri="{D42A27DB-BD31-4B8C-83A1-F6EECF244321}">
                <p14:modId xmlns:p14="http://schemas.microsoft.com/office/powerpoint/2010/main" xmlns="" val="1772885110"/>
              </p:ext>
            </p:extLst>
          </p:nvPr>
        </p:nvGraphicFramePr>
        <p:xfrm>
          <a:off x="838200" y="1556792"/>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1" name="Picture 2" descr="C:\Users\Use\Desktop\SEKİLLER\1378115_613492502020752_1264532201_n.jpg">
            <a:extLst>
              <a:ext uri="{FF2B5EF4-FFF2-40B4-BE49-F238E27FC236}">
                <a16:creationId xmlns:a16="http://schemas.microsoft.com/office/drawing/2014/main" xmlns="" id="{433AE05A-48DF-2C49-B4B9-C9E8C6A58688}"/>
              </a:ext>
            </a:extLst>
          </p:cNvPr>
          <p:cNvPicPr>
            <a:picLocks noGrp="1" noChangeAspect="1" noChangeArrowheads="1"/>
          </p:cNvPicPr>
          <p:nvPr>
            <p:ph sz="half" idx="2"/>
          </p:nvPr>
        </p:nvPicPr>
        <p:blipFill>
          <a:blip r:embed="rId6">
            <a:extLst>
              <a:ext uri="{28A0092B-C50C-407E-A947-70E740481C1C}">
                <a14:useLocalDpi xmlns:a14="http://schemas.microsoft.com/office/drawing/2010/main" xmlns="" val="0"/>
              </a:ext>
            </a:extLst>
          </a:blip>
          <a:srcRect/>
          <a:stretch>
            <a:fillRect/>
          </a:stretch>
        </p:blipFill>
        <p:spPr bwMode="auto">
          <a:xfrm>
            <a:off x="6816080" y="764704"/>
            <a:ext cx="4176464" cy="5815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a:extLst>
              <a:ext uri="{FF2B5EF4-FFF2-40B4-BE49-F238E27FC236}">
                <a16:creationId xmlns:a16="http://schemas.microsoft.com/office/drawing/2014/main" xmlns="" id="{58A0B652-DD31-574E-98AB-10BB95D421CD}"/>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9" name="Rectangle 21">
            <a:extLst>
              <a:ext uri="{FF2B5EF4-FFF2-40B4-BE49-F238E27FC236}">
                <a16:creationId xmlns:a16="http://schemas.microsoft.com/office/drawing/2014/main" xmlns="" id="{CE174332-CBC2-0842-84FF-80B10DCE308C}"/>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4209401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Classification</a:t>
            </a:r>
            <a:endParaRPr lang="az-Latn-AZ" altLang="en-US" sz="4300" dirty="0">
              <a:solidFill>
                <a:schemeClr val="accent1">
                  <a:lumMod val="75000"/>
                </a:schemeClr>
              </a:solidFill>
            </a:endParaRPr>
          </a:p>
        </p:txBody>
      </p:sp>
      <p:graphicFrame>
        <p:nvGraphicFramePr>
          <p:cNvPr id="4" name="Content Placeholder 3">
            <a:extLst>
              <a:ext uri="{FF2B5EF4-FFF2-40B4-BE49-F238E27FC236}">
                <a16:creationId xmlns:a16="http://schemas.microsoft.com/office/drawing/2014/main" xmlns="" id="{6524955C-50E2-6A41-B704-A7229A3250E4}"/>
              </a:ext>
            </a:extLst>
          </p:cNvPr>
          <p:cNvGraphicFramePr>
            <a:graphicFrameLocks noGrp="1"/>
          </p:cNvGraphicFramePr>
          <p:nvPr>
            <p:ph sz="half" idx="1"/>
            <p:extLst>
              <p:ext uri="{D42A27DB-BD31-4B8C-83A1-F6EECF244321}">
                <p14:modId xmlns:p14="http://schemas.microsoft.com/office/powerpoint/2010/main" xmlns="" val="3594130242"/>
              </p:ext>
            </p:extLst>
          </p:nvPr>
        </p:nvGraphicFramePr>
        <p:xfrm>
          <a:off x="479376" y="188640"/>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3">
            <a:extLst>
              <a:ext uri="{FF2B5EF4-FFF2-40B4-BE49-F238E27FC236}">
                <a16:creationId xmlns:a16="http://schemas.microsoft.com/office/drawing/2014/main" xmlns="" id="{0293AE7D-96F2-D840-A87F-811599C4CB8F}"/>
              </a:ext>
            </a:extLst>
          </p:cNvPr>
          <p:cNvGraphicFramePr>
            <a:graphicFrameLocks noGrp="1"/>
          </p:cNvGraphicFramePr>
          <p:nvPr>
            <p:ph sz="half" idx="2"/>
            <p:extLst>
              <p:ext uri="{D42A27DB-BD31-4B8C-83A1-F6EECF244321}">
                <p14:modId xmlns:p14="http://schemas.microsoft.com/office/powerpoint/2010/main" xmlns="" val="4106354532"/>
              </p:ext>
            </p:extLst>
          </p:nvPr>
        </p:nvGraphicFramePr>
        <p:xfrm>
          <a:off x="6531024" y="2750070"/>
          <a:ext cx="5181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7" name="Picture 6">
            <a:extLst>
              <a:ext uri="{FF2B5EF4-FFF2-40B4-BE49-F238E27FC236}">
                <a16:creationId xmlns:a16="http://schemas.microsoft.com/office/drawing/2014/main" xmlns="" id="{47C67972-7755-524D-AB59-6A82AE6D0DAE}"/>
              </a:ext>
            </a:extLst>
          </p:cNvPr>
          <p:cNvPicPr>
            <a:picLocks noChangeAspect="1"/>
          </p:cNvPicPr>
          <p:nvPr/>
        </p:nvPicPr>
        <p:blipFill>
          <a:blip r:embed="rId10">
            <a:extLst>
              <a:ext uri="{28A0092B-C50C-407E-A947-70E740481C1C}">
                <a14:useLocalDpi xmlns:a14="http://schemas.microsoft.com/office/drawing/2010/main" xmlns="" val="0"/>
              </a:ext>
            </a:extLst>
          </a:blip>
          <a:stretch>
            <a:fillRect/>
          </a:stretch>
        </p:blipFill>
        <p:spPr>
          <a:xfrm>
            <a:off x="1348915" y="4097140"/>
            <a:ext cx="3416300" cy="2374900"/>
          </a:xfrm>
          <a:prstGeom prst="rect">
            <a:avLst/>
          </a:prstGeom>
        </p:spPr>
      </p:pic>
      <p:pic>
        <p:nvPicPr>
          <p:cNvPr id="12" name="Picture 7" descr="obesite4">
            <a:extLst>
              <a:ext uri="{FF2B5EF4-FFF2-40B4-BE49-F238E27FC236}">
                <a16:creationId xmlns:a16="http://schemas.microsoft.com/office/drawing/2014/main" xmlns="" id="{DB08305F-EFE7-504A-99AC-FB6FD9C3DD6C}"/>
              </a:ext>
            </a:extLst>
          </p:cNvPr>
          <p:cNvPicPr>
            <a:picLocks noChangeAspect="1" noChangeArrowheads="1"/>
          </p:cNvPicPr>
          <p:nvPr/>
        </p:nvPicPr>
        <p:blipFill>
          <a:blip r:embed="rId11">
            <a:extLst>
              <a:ext uri="{28A0092B-C50C-407E-A947-70E740481C1C}">
                <a14:useLocalDpi xmlns:a14="http://schemas.microsoft.com/office/drawing/2010/main" xmlns="" val="0"/>
              </a:ext>
            </a:extLst>
          </a:blip>
          <a:srcRect/>
          <a:stretch>
            <a:fillRect/>
          </a:stretch>
        </p:blipFill>
        <p:spPr bwMode="auto">
          <a:xfrm>
            <a:off x="7464152" y="908720"/>
            <a:ext cx="3370132" cy="24089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TextBox 10">
            <a:extLst>
              <a:ext uri="{FF2B5EF4-FFF2-40B4-BE49-F238E27FC236}">
                <a16:creationId xmlns:a16="http://schemas.microsoft.com/office/drawing/2014/main" xmlns="" id="{3F5E7B3A-038C-A049-955B-0589BA9BA70A}"/>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13" name="Rectangle 21">
            <a:extLst>
              <a:ext uri="{FF2B5EF4-FFF2-40B4-BE49-F238E27FC236}">
                <a16:creationId xmlns:a16="http://schemas.microsoft.com/office/drawing/2014/main" xmlns="" id="{90B29B4F-EC3D-EE46-B4B0-3BBDE0EF42E5}"/>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281758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heckerboard(across)">
                                      <p:cBhvr>
                                        <p:cTn id="15" dur="500"/>
                                        <p:tgtEl>
                                          <p:spTgt spid="9"/>
                                        </p:tgtEl>
                                      </p:cBhvr>
                                    </p:animEffect>
                                  </p:childTnLst>
                                </p:cTn>
                              </p:par>
                              <p:par>
                                <p:cTn id="16" presetID="5" presetClass="entr" presetSubtype="1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across)">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9"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AutoShape 6" descr="saglikbul_obez"/>
          <p:cNvSpPr>
            <a:spLocks noChangeAspect="1" noChangeArrowheads="1"/>
          </p:cNvSpPr>
          <p:nvPr/>
        </p:nvSpPr>
        <p:spPr bwMode="auto">
          <a:xfrm>
            <a:off x="5892800" y="3276600"/>
            <a:ext cx="4064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ru-RU" altLang="ru-RU"/>
          </a:p>
        </p:txBody>
      </p:sp>
      <p:pic>
        <p:nvPicPr>
          <p:cNvPr id="12295" name="Picture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665595" y="1862153"/>
            <a:ext cx="3903013" cy="4083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pic>
      <p:pic>
        <p:nvPicPr>
          <p:cNvPr id="12296"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55214" y="1916832"/>
            <a:ext cx="3863752" cy="40123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pic>
      <p:sp>
        <p:nvSpPr>
          <p:cNvPr id="12" name="Rectangle 3"/>
          <p:cNvSpPr txBox="1">
            <a:spLocks noChangeArrowheads="1"/>
          </p:cNvSpPr>
          <p:nvPr/>
        </p:nvSpPr>
        <p:spPr>
          <a:xfrm>
            <a:off x="3130331" y="1443962"/>
            <a:ext cx="3168869" cy="115088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ru-RU" sz="2600" b="1" dirty="0">
                <a:solidFill>
                  <a:srgbClr val="4472C4">
                    <a:lumMod val="75000"/>
                  </a:srgbClr>
                </a:solidFill>
                <a:latin typeface="Calibri"/>
              </a:rPr>
              <a:t>MEN</a:t>
            </a:r>
            <a:endParaRPr lang="az-Latn-AZ" altLang="ru-RU" sz="2600" b="1" dirty="0">
              <a:solidFill>
                <a:srgbClr val="4472C4">
                  <a:lumMod val="75000"/>
                </a:srgbClr>
              </a:solidFill>
              <a:latin typeface="Calibri"/>
            </a:endParaRPr>
          </a:p>
          <a:p>
            <a:pPr algn="ctr">
              <a:buFontTx/>
              <a:buNone/>
            </a:pPr>
            <a:r>
              <a:rPr lang="tr-TR" altLang="ru-RU" sz="2600" b="1" dirty="0">
                <a:solidFill>
                  <a:srgbClr val="4472C4">
                    <a:lumMod val="75000"/>
                  </a:srgbClr>
                </a:solidFill>
                <a:latin typeface="Calibri"/>
              </a:rPr>
              <a:t>21.2</a:t>
            </a:r>
            <a:r>
              <a:rPr lang="az-Latn-AZ" altLang="ru-RU" sz="2600" b="1" dirty="0">
                <a:solidFill>
                  <a:srgbClr val="4472C4">
                    <a:lumMod val="75000"/>
                  </a:srgbClr>
                </a:solidFill>
                <a:latin typeface="Calibri"/>
              </a:rPr>
              <a:t> %</a:t>
            </a:r>
            <a:endParaRPr lang="tr-TR" altLang="ru-RU" sz="2600" b="1" dirty="0">
              <a:solidFill>
                <a:srgbClr val="4472C4">
                  <a:lumMod val="75000"/>
                </a:srgbClr>
              </a:solidFill>
              <a:latin typeface="Calibri"/>
            </a:endParaRPr>
          </a:p>
        </p:txBody>
      </p:sp>
      <p:sp>
        <p:nvSpPr>
          <p:cNvPr id="14" name="Rectangle 4"/>
          <p:cNvSpPr txBox="1">
            <a:spLocks noChangeArrowheads="1"/>
          </p:cNvSpPr>
          <p:nvPr/>
        </p:nvSpPr>
        <p:spPr>
          <a:xfrm>
            <a:off x="6062710" y="1412776"/>
            <a:ext cx="2559269" cy="103243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buNone/>
            </a:pPr>
            <a:r>
              <a:rPr lang="en-US" altLang="ru-RU" b="1" dirty="0">
                <a:solidFill>
                  <a:srgbClr val="4472C4">
                    <a:lumMod val="75000"/>
                  </a:srgbClr>
                </a:solidFill>
                <a:latin typeface="Calibri"/>
              </a:rPr>
              <a:t>WOMEN</a:t>
            </a:r>
            <a:endParaRPr lang="tr-TR" altLang="ru-RU" b="1" dirty="0">
              <a:solidFill>
                <a:srgbClr val="4472C4">
                  <a:lumMod val="75000"/>
                </a:srgbClr>
              </a:solidFill>
              <a:latin typeface="Calibri"/>
            </a:endParaRPr>
          </a:p>
          <a:p>
            <a:pPr algn="ctr">
              <a:lnSpc>
                <a:spcPct val="110000"/>
              </a:lnSpc>
              <a:buNone/>
            </a:pPr>
            <a:r>
              <a:rPr lang="tr-TR" altLang="ru-RU" b="1" dirty="0">
                <a:solidFill>
                  <a:srgbClr val="4472C4">
                    <a:lumMod val="75000"/>
                  </a:srgbClr>
                </a:solidFill>
                <a:latin typeface="Calibri"/>
              </a:rPr>
              <a:t>41.5</a:t>
            </a:r>
            <a:r>
              <a:rPr lang="az-Latn-AZ" altLang="ru-RU" b="1" dirty="0">
                <a:solidFill>
                  <a:srgbClr val="4472C4">
                    <a:lumMod val="75000"/>
                  </a:srgbClr>
                </a:solidFill>
                <a:latin typeface="Calibri"/>
              </a:rPr>
              <a:t> %</a:t>
            </a:r>
            <a:endParaRPr lang="tr-TR" altLang="ru-RU" b="1" dirty="0">
              <a:solidFill>
                <a:srgbClr val="4472C4">
                  <a:lumMod val="75000"/>
                </a:srgbClr>
              </a:solidFill>
              <a:latin typeface="Calibri"/>
            </a:endParaRPr>
          </a:p>
        </p:txBody>
      </p:sp>
      <p:sp>
        <p:nvSpPr>
          <p:cNvPr id="13" name="Rectangle 2">
            <a:extLst>
              <a:ext uri="{FF2B5EF4-FFF2-40B4-BE49-F238E27FC236}">
                <a16:creationId xmlns:a16="http://schemas.microsoft.com/office/drawing/2014/main" xmlns="" id="{87C7AF05-2542-3749-97D2-3204A563D910}"/>
              </a:ext>
            </a:extLst>
          </p:cNvPr>
          <p:cNvSpPr txBox="1">
            <a:spLocks noChangeArrowheads="1"/>
          </p:cNvSpPr>
          <p:nvPr/>
        </p:nvSpPr>
        <p:spPr>
          <a:xfrm>
            <a:off x="3071664" y="9142"/>
            <a:ext cx="6076051" cy="611546"/>
          </a:xfrm>
          <a:prstGeom prst="rect">
            <a:avLst/>
          </a:prstGeom>
        </p:spPr>
        <p:txBody>
          <a:bodyPr vert="horz" lIns="91440" tIns="45720" rIns="91440" bIns="45720" rtlCol="0" anchor="ctr">
            <a:noAutofit/>
          </a:bodyPr>
          <a:lstStyle>
            <a:lvl1pPr algn="ctr" defTabSz="685800" rtl="0" eaLnBrk="1" latinLnBrk="0" hangingPunct="1">
              <a:lnSpc>
                <a:spcPct val="90000"/>
              </a:lnSpc>
              <a:spcBef>
                <a:spcPct val="0"/>
              </a:spcBef>
              <a:buNone/>
              <a:defRPr sz="2700" b="1" kern="1200">
                <a:solidFill>
                  <a:schemeClr val="tx2">
                    <a:lumMod val="75000"/>
                  </a:schemeClr>
                </a:solidFill>
                <a:latin typeface="+mn-lt"/>
                <a:ea typeface="+mj-ea"/>
                <a:cs typeface="+mj-cs"/>
              </a:defRPr>
            </a:lvl1pPr>
          </a:lstStyle>
          <a:p>
            <a:r>
              <a:rPr lang="en-US" altLang="en-US" sz="4300" dirty="0">
                <a:solidFill>
                  <a:schemeClr val="accent1">
                    <a:lumMod val="75000"/>
                  </a:schemeClr>
                </a:solidFill>
              </a:rPr>
              <a:t>Prevalence</a:t>
            </a:r>
            <a:endParaRPr lang="az-Latn-AZ" altLang="en-US" sz="4300" dirty="0">
              <a:solidFill>
                <a:schemeClr val="accent1">
                  <a:lumMod val="75000"/>
                </a:schemeClr>
              </a:solidFill>
            </a:endParaRPr>
          </a:p>
        </p:txBody>
      </p:sp>
      <p:sp>
        <p:nvSpPr>
          <p:cNvPr id="10" name="TextBox 9">
            <a:extLst>
              <a:ext uri="{FF2B5EF4-FFF2-40B4-BE49-F238E27FC236}">
                <a16:creationId xmlns:a16="http://schemas.microsoft.com/office/drawing/2014/main" xmlns="" id="{AE7C233C-8609-DE49-94B6-3767E5AD4654}"/>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15" name="Rectangle 21">
            <a:extLst>
              <a:ext uri="{FF2B5EF4-FFF2-40B4-BE49-F238E27FC236}">
                <a16:creationId xmlns:a16="http://schemas.microsoft.com/office/drawing/2014/main" xmlns="" id="{B2F43182-AD72-0E4E-94DF-0664E78CE9F9}"/>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216842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dissolve">
                                      <p:cBhvr>
                                        <p:cTn id="7" dur="500"/>
                                        <p:tgtEl>
                                          <p:spTgt spid="1229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2295"/>
                                        </p:tgtEl>
                                        <p:attrNameLst>
                                          <p:attrName>style.visibility</p:attrName>
                                        </p:attrNameLst>
                                      </p:cBhvr>
                                      <p:to>
                                        <p:strVal val="visible"/>
                                      </p:to>
                                    </p:set>
                                    <p:animEffect transition="in" filter="dissolve">
                                      <p:cBhvr>
                                        <p:cTn id="15" dur="500"/>
                                        <p:tgtEl>
                                          <p:spTgt spid="12295"/>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dissolv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Etiology</a:t>
            </a:r>
            <a:endParaRPr lang="az-Latn-AZ" altLang="en-US" sz="4300" dirty="0">
              <a:solidFill>
                <a:schemeClr val="accent1">
                  <a:lumMod val="75000"/>
                </a:schemeClr>
              </a:solidFill>
            </a:endParaRPr>
          </a:p>
        </p:txBody>
      </p:sp>
      <p:graphicFrame>
        <p:nvGraphicFramePr>
          <p:cNvPr id="6" name="Content Placeholder 5">
            <a:extLst>
              <a:ext uri="{FF2B5EF4-FFF2-40B4-BE49-F238E27FC236}">
                <a16:creationId xmlns:a16="http://schemas.microsoft.com/office/drawing/2014/main" xmlns="" id="{C5B956DB-D620-084B-AE28-505CFE7D1222}"/>
              </a:ext>
            </a:extLst>
          </p:cNvPr>
          <p:cNvGraphicFramePr>
            <a:graphicFrameLocks noGrp="1"/>
          </p:cNvGraphicFramePr>
          <p:nvPr>
            <p:ph sz="half" idx="1"/>
            <p:extLst>
              <p:ext uri="{D42A27DB-BD31-4B8C-83A1-F6EECF244321}">
                <p14:modId xmlns:p14="http://schemas.microsoft.com/office/powerpoint/2010/main" xmlns="" val="238929381"/>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Picture 2" descr="C:\Users\Use\Desktop\SEKİLLER\1176315_172242299628027_781130255_n.jpg">
            <a:extLst>
              <a:ext uri="{FF2B5EF4-FFF2-40B4-BE49-F238E27FC236}">
                <a16:creationId xmlns:a16="http://schemas.microsoft.com/office/drawing/2014/main" xmlns="" id="{151185BD-5C3E-3946-B258-C31C6D8C86CE}"/>
              </a:ext>
            </a:extLst>
          </p:cNvPr>
          <p:cNvPicPr>
            <a:picLocks noGrp="1" noChangeAspect="1" noChangeArrowheads="1"/>
          </p:cNvPicPr>
          <p:nvPr>
            <p:ph sz="half" idx="2"/>
          </p:nvPr>
        </p:nvPicPr>
        <p:blipFill rotWithShape="1">
          <a:blip r:embed="rId6">
            <a:extLst>
              <a:ext uri="{28A0092B-C50C-407E-A947-70E740481C1C}">
                <a14:useLocalDpi xmlns:a14="http://schemas.microsoft.com/office/drawing/2010/main" xmlns="" val="0"/>
              </a:ext>
            </a:extLst>
          </a:blip>
          <a:srcRect b="5065"/>
          <a:stretch/>
        </p:blipFill>
        <p:spPr bwMode="auto">
          <a:xfrm>
            <a:off x="6172200" y="2154225"/>
            <a:ext cx="5181600" cy="35070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a:extLst>
              <a:ext uri="{FF2B5EF4-FFF2-40B4-BE49-F238E27FC236}">
                <a16:creationId xmlns:a16="http://schemas.microsoft.com/office/drawing/2014/main" xmlns="" id="{060A4861-2812-CC43-AC0B-0EA6214BCC09}"/>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9" name="Rectangle 21">
            <a:extLst>
              <a:ext uri="{FF2B5EF4-FFF2-40B4-BE49-F238E27FC236}">
                <a16:creationId xmlns:a16="http://schemas.microsoft.com/office/drawing/2014/main" xmlns="" id="{91264F97-03E0-C24C-AF51-A5E0DAE871B8}"/>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1678450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Pathogenesis</a:t>
            </a:r>
            <a:endParaRPr lang="az-Latn-AZ" altLang="en-US" sz="4300" dirty="0">
              <a:solidFill>
                <a:schemeClr val="accent1">
                  <a:lumMod val="75000"/>
                </a:schemeClr>
              </a:solidFill>
            </a:endParaRPr>
          </a:p>
        </p:txBody>
      </p:sp>
      <p:sp>
        <p:nvSpPr>
          <p:cNvPr id="4" name="Content Placeholder 3">
            <a:extLst>
              <a:ext uri="{FF2B5EF4-FFF2-40B4-BE49-F238E27FC236}">
                <a16:creationId xmlns:a16="http://schemas.microsoft.com/office/drawing/2014/main" xmlns="" id="{04433BD3-484A-304F-A772-414D87283EDF}"/>
              </a:ext>
            </a:extLst>
          </p:cNvPr>
          <p:cNvSpPr>
            <a:spLocks noGrp="1"/>
          </p:cNvSpPr>
          <p:nvPr>
            <p:ph sz="half" idx="1"/>
          </p:nvPr>
        </p:nvSpPr>
        <p:spPr/>
        <p:txBody>
          <a:bodyPr>
            <a:normAutofit/>
          </a:bodyPr>
          <a:lstStyle/>
          <a:p>
            <a:pPr algn="just">
              <a:buFont typeface="Wingdings" pitchFamily="2" charset="2"/>
              <a:buChar char="ü"/>
            </a:pPr>
            <a:r>
              <a:rPr lang="en-US" sz="2200" dirty="0">
                <a:solidFill>
                  <a:srgbClr val="4472C4">
                    <a:lumMod val="75000"/>
                  </a:srgbClr>
                </a:solidFill>
              </a:rPr>
              <a:t>Adipose tissue, which plays a key role in obesity, acts as an endocrine organ, secreting the following protein-containing hormones:</a:t>
            </a:r>
          </a:p>
          <a:p>
            <a:pPr lvl="1" algn="just">
              <a:buFont typeface="Wingdings" pitchFamily="2" charset="2"/>
              <a:buChar char="§"/>
            </a:pPr>
            <a:r>
              <a:rPr lang="en-US" sz="1900" dirty="0" err="1">
                <a:solidFill>
                  <a:srgbClr val="4472C4">
                    <a:lumMod val="75000"/>
                  </a:srgbClr>
                </a:solidFill>
              </a:rPr>
              <a:t>Adipogens</a:t>
            </a:r>
            <a:endParaRPr lang="en-US" sz="1900" dirty="0">
              <a:solidFill>
                <a:srgbClr val="4472C4">
                  <a:lumMod val="75000"/>
                </a:srgbClr>
              </a:solidFill>
            </a:endParaRPr>
          </a:p>
          <a:p>
            <a:pPr lvl="1" algn="just">
              <a:buFont typeface="Wingdings" pitchFamily="2" charset="2"/>
              <a:buChar char="§"/>
            </a:pPr>
            <a:r>
              <a:rPr lang="en-US" sz="1900" dirty="0">
                <a:solidFill>
                  <a:srgbClr val="4472C4">
                    <a:lumMod val="75000"/>
                  </a:srgbClr>
                </a:solidFill>
              </a:rPr>
              <a:t>Leptin</a:t>
            </a:r>
          </a:p>
          <a:p>
            <a:pPr lvl="1" algn="just">
              <a:buFont typeface="Wingdings" pitchFamily="2" charset="2"/>
              <a:buChar char="§"/>
            </a:pPr>
            <a:r>
              <a:rPr lang="en-US" sz="1900" dirty="0" err="1">
                <a:solidFill>
                  <a:srgbClr val="4472C4">
                    <a:lumMod val="75000"/>
                  </a:srgbClr>
                </a:solidFill>
              </a:rPr>
              <a:t>Resistin</a:t>
            </a:r>
            <a:endParaRPr lang="en-US" sz="1900" dirty="0">
              <a:solidFill>
                <a:srgbClr val="4472C4">
                  <a:lumMod val="75000"/>
                </a:srgbClr>
              </a:solidFill>
            </a:endParaRPr>
          </a:p>
          <a:p>
            <a:pPr lvl="1" algn="just">
              <a:buFont typeface="Wingdings" pitchFamily="2" charset="2"/>
              <a:buChar char="§"/>
            </a:pPr>
            <a:r>
              <a:rPr lang="en-US" sz="1900" dirty="0">
                <a:solidFill>
                  <a:srgbClr val="4472C4">
                    <a:lumMod val="75000"/>
                  </a:srgbClr>
                </a:solidFill>
              </a:rPr>
              <a:t>Estrogens</a:t>
            </a:r>
          </a:p>
          <a:p>
            <a:pPr lvl="1" algn="just">
              <a:buFont typeface="Wingdings" pitchFamily="2" charset="2"/>
              <a:buChar char="§"/>
            </a:pPr>
            <a:r>
              <a:rPr lang="en-US" sz="1900" dirty="0">
                <a:solidFill>
                  <a:srgbClr val="4472C4">
                    <a:lumMod val="75000"/>
                  </a:srgbClr>
                </a:solidFill>
              </a:rPr>
              <a:t>TNF</a:t>
            </a:r>
          </a:p>
        </p:txBody>
      </p:sp>
      <p:pic>
        <p:nvPicPr>
          <p:cNvPr id="12" name="Picture 22">
            <a:extLst>
              <a:ext uri="{FF2B5EF4-FFF2-40B4-BE49-F238E27FC236}">
                <a16:creationId xmlns:a16="http://schemas.microsoft.com/office/drawing/2014/main" xmlns="" id="{452C7CAA-95E5-B44C-BF9A-A3CCB3C33E22}"/>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600056" y="1825625"/>
            <a:ext cx="4932892" cy="3699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a:extLst>
              <a:ext uri="{FF2B5EF4-FFF2-40B4-BE49-F238E27FC236}">
                <a16:creationId xmlns:a16="http://schemas.microsoft.com/office/drawing/2014/main" xmlns="" id="{5D57776E-C239-FF4E-8B92-63314EAC9B0A}"/>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9" name="Rectangle 21">
            <a:extLst>
              <a:ext uri="{FF2B5EF4-FFF2-40B4-BE49-F238E27FC236}">
                <a16:creationId xmlns:a16="http://schemas.microsoft.com/office/drawing/2014/main" xmlns="" id="{DCF23433-22AA-2E46-BE9E-3005BD446A0F}"/>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2" name="Oval 1">
            <a:extLst>
              <a:ext uri="{FF2B5EF4-FFF2-40B4-BE49-F238E27FC236}">
                <a16:creationId xmlns:a16="http://schemas.microsoft.com/office/drawing/2014/main" xmlns="" id="{FA6E64B9-75A9-C447-AA48-F3AB2A16B91F}"/>
              </a:ext>
            </a:extLst>
          </p:cNvPr>
          <p:cNvSpPr/>
          <p:nvPr/>
        </p:nvSpPr>
        <p:spPr>
          <a:xfrm>
            <a:off x="9660052" y="1772816"/>
            <a:ext cx="1836548" cy="792088"/>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4472C4">
                    <a:lumMod val="75000"/>
                  </a:srgbClr>
                </a:solidFill>
              </a:rPr>
              <a:t>Where did I put this scale?</a:t>
            </a:r>
            <a:endParaRPr lang="en-US" sz="1200" dirty="0"/>
          </a:p>
        </p:txBody>
      </p:sp>
      <p:sp>
        <p:nvSpPr>
          <p:cNvPr id="3" name="Rectangle 2">
            <a:extLst>
              <a:ext uri="{FF2B5EF4-FFF2-40B4-BE49-F238E27FC236}">
                <a16:creationId xmlns:a16="http://schemas.microsoft.com/office/drawing/2014/main" xmlns="" id="{3CBDB7C5-2642-5E47-8C1F-F153B5A58B9B}"/>
              </a:ext>
            </a:extLst>
          </p:cNvPr>
          <p:cNvSpPr/>
          <p:nvPr/>
        </p:nvSpPr>
        <p:spPr>
          <a:xfrm>
            <a:off x="6744072" y="4725144"/>
            <a:ext cx="1656184" cy="57606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4472C4">
                    <a:lumMod val="75000"/>
                  </a:srgbClr>
                </a:solidFill>
              </a:rPr>
              <a:t>If she find me, she will broke me!</a:t>
            </a:r>
            <a:r>
              <a:rPr lang="en-US" sz="1400" dirty="0"/>
              <a:t> </a:t>
            </a:r>
          </a:p>
        </p:txBody>
      </p:sp>
    </p:spTree>
    <p:extLst>
      <p:ext uri="{BB962C8B-B14F-4D97-AF65-F5344CB8AC3E}">
        <p14:creationId xmlns:p14="http://schemas.microsoft.com/office/powerpoint/2010/main" xmlns="" val="4006980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Symptoms</a:t>
            </a:r>
            <a:endParaRPr lang="az-Latn-AZ" altLang="en-US" sz="4300" dirty="0">
              <a:solidFill>
                <a:schemeClr val="accent1">
                  <a:lumMod val="75000"/>
                </a:schemeClr>
              </a:solidFill>
            </a:endParaRPr>
          </a:p>
        </p:txBody>
      </p:sp>
      <p:sp>
        <p:nvSpPr>
          <p:cNvPr id="4" name="Content Placeholder 3">
            <a:extLst>
              <a:ext uri="{FF2B5EF4-FFF2-40B4-BE49-F238E27FC236}">
                <a16:creationId xmlns:a16="http://schemas.microsoft.com/office/drawing/2014/main" xmlns="" id="{04433BD3-484A-304F-A772-414D87283EDF}"/>
              </a:ext>
            </a:extLst>
          </p:cNvPr>
          <p:cNvSpPr>
            <a:spLocks noGrp="1"/>
          </p:cNvSpPr>
          <p:nvPr>
            <p:ph sz="half" idx="1"/>
          </p:nvPr>
        </p:nvSpPr>
        <p:spPr/>
        <p:txBody>
          <a:bodyPr/>
          <a:lstStyle/>
          <a:p>
            <a:pPr>
              <a:lnSpc>
                <a:spcPct val="100000"/>
              </a:lnSpc>
              <a:buFont typeface="Wingdings" pitchFamily="2" charset="2"/>
              <a:buChar char="ü"/>
            </a:pPr>
            <a:r>
              <a:rPr lang="en-US" sz="2200" dirty="0">
                <a:solidFill>
                  <a:srgbClr val="4472C4">
                    <a:lumMod val="75000"/>
                  </a:srgbClr>
                </a:solidFill>
                <a:latin typeface="Calibri"/>
                <a:sym typeface="Symbol" panose="05050102010706020507" pitchFamily="18" charset="2"/>
              </a:rPr>
              <a:t>Metabolic</a:t>
            </a:r>
          </a:p>
          <a:p>
            <a:pPr>
              <a:lnSpc>
                <a:spcPct val="100000"/>
              </a:lnSpc>
              <a:buFont typeface="Wingdings" pitchFamily="2" charset="2"/>
              <a:buChar char="ü"/>
            </a:pPr>
            <a:r>
              <a:rPr lang="en-US" sz="2200" dirty="0">
                <a:solidFill>
                  <a:srgbClr val="4472C4">
                    <a:lumMod val="75000"/>
                  </a:srgbClr>
                </a:solidFill>
                <a:latin typeface="Calibri"/>
                <a:sym typeface="Symbol" panose="05050102010706020507" pitchFamily="18" charset="2"/>
              </a:rPr>
              <a:t>Mechanic</a:t>
            </a:r>
          </a:p>
          <a:p>
            <a:pPr>
              <a:lnSpc>
                <a:spcPct val="100000"/>
              </a:lnSpc>
              <a:buFont typeface="Wingdings" pitchFamily="2" charset="2"/>
              <a:buChar char="ü"/>
            </a:pPr>
            <a:r>
              <a:rPr lang="en-US" sz="2200" dirty="0">
                <a:solidFill>
                  <a:srgbClr val="4472C4">
                    <a:lumMod val="75000"/>
                  </a:srgbClr>
                </a:solidFill>
                <a:latin typeface="Calibri"/>
                <a:sym typeface="Symbol" panose="05050102010706020507" pitchFamily="18" charset="2"/>
              </a:rPr>
              <a:t>Degenerative</a:t>
            </a:r>
          </a:p>
          <a:p>
            <a:pPr>
              <a:lnSpc>
                <a:spcPct val="100000"/>
              </a:lnSpc>
              <a:buFont typeface="Wingdings" pitchFamily="2" charset="2"/>
              <a:buChar char="ü"/>
            </a:pPr>
            <a:r>
              <a:rPr lang="en-US" sz="2200" dirty="0">
                <a:solidFill>
                  <a:srgbClr val="4472C4">
                    <a:lumMod val="75000"/>
                  </a:srgbClr>
                </a:solidFill>
                <a:latin typeface="Calibri"/>
                <a:sym typeface="Symbol" panose="05050102010706020507" pitchFamily="18" charset="2"/>
              </a:rPr>
              <a:t>Neoplastic</a:t>
            </a:r>
          </a:p>
          <a:p>
            <a:pPr>
              <a:lnSpc>
                <a:spcPct val="100000"/>
              </a:lnSpc>
              <a:buFont typeface="Wingdings" pitchFamily="2" charset="2"/>
              <a:buChar char="ü"/>
            </a:pPr>
            <a:r>
              <a:rPr lang="en-US" sz="2200" dirty="0">
                <a:solidFill>
                  <a:srgbClr val="4472C4">
                    <a:lumMod val="75000"/>
                  </a:srgbClr>
                </a:solidFill>
                <a:sym typeface="Symbol" panose="05050102010706020507" pitchFamily="18" charset="2"/>
              </a:rPr>
              <a:t>Psychological</a:t>
            </a:r>
            <a:endParaRPr lang="en-US" sz="2200" dirty="0">
              <a:solidFill>
                <a:srgbClr val="4472C4">
                  <a:lumMod val="75000"/>
                </a:srgbClr>
              </a:solidFill>
              <a:latin typeface="Calibri"/>
              <a:sym typeface="Symbol" panose="05050102010706020507" pitchFamily="18" charset="2"/>
            </a:endParaRPr>
          </a:p>
        </p:txBody>
      </p:sp>
      <p:pic>
        <p:nvPicPr>
          <p:cNvPr id="9" name="Picture 7" descr="torsofat.jpg                                                   0031B802Macintosh HD                   BA94F0CE:">
            <a:extLst>
              <a:ext uri="{FF2B5EF4-FFF2-40B4-BE49-F238E27FC236}">
                <a16:creationId xmlns:a16="http://schemas.microsoft.com/office/drawing/2014/main" xmlns="" id="{4550BAB5-28EC-1C4F-BD3D-97AE0E39C1C0}"/>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7896200" y="1825625"/>
            <a:ext cx="3427028" cy="3576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Rectangle 3">
            <a:extLst>
              <a:ext uri="{FF2B5EF4-FFF2-40B4-BE49-F238E27FC236}">
                <a16:creationId xmlns:a16="http://schemas.microsoft.com/office/drawing/2014/main" xmlns="" id="{6905B305-AF18-D841-8A52-7FB063648620}"/>
              </a:ext>
            </a:extLst>
          </p:cNvPr>
          <p:cNvSpPr txBox="1">
            <a:spLocks noChangeArrowheads="1"/>
          </p:cNvSpPr>
          <p:nvPr/>
        </p:nvSpPr>
        <p:spPr>
          <a:xfrm>
            <a:off x="4223792" y="1484784"/>
            <a:ext cx="4375154" cy="3721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0000"/>
              </a:lnSpc>
              <a:buFont typeface="Arial" panose="020B0604020202020204" pitchFamily="34" charset="0"/>
              <a:buNone/>
            </a:pPr>
            <a:endParaRPr lang="en-US" sz="2400" dirty="0">
              <a:latin typeface="Calibri" panose="020F0502020204030204" pitchFamily="34" charset="0"/>
              <a:ea typeface="ＭＳ Ｐゴシック" panose="020B0600070205080204" pitchFamily="34" charset="-128"/>
            </a:endParaRPr>
          </a:p>
          <a:p>
            <a:pPr>
              <a:lnSpc>
                <a:spcPct val="70000"/>
              </a:lnSpc>
              <a:buFont typeface="Wingdings" pitchFamily="2" charset="2"/>
              <a:buChar char="ü"/>
            </a:pPr>
            <a:r>
              <a:rPr lang="en-US" sz="2200" dirty="0">
                <a:solidFill>
                  <a:srgbClr val="4472C4">
                    <a:lumMod val="75000"/>
                  </a:srgbClr>
                </a:solidFill>
                <a:latin typeface="Calibri"/>
              </a:rPr>
              <a:t>Syndrome </a:t>
            </a:r>
            <a:r>
              <a:rPr lang="ja-JP" altLang="en-US" sz="2200">
                <a:solidFill>
                  <a:srgbClr val="4472C4">
                    <a:lumMod val="75000"/>
                  </a:srgbClr>
                </a:solidFill>
                <a:latin typeface="Calibri"/>
              </a:rPr>
              <a:t>“</a:t>
            </a:r>
            <a:r>
              <a:rPr lang="en-US" altLang="ja-JP" sz="2200" dirty="0">
                <a:solidFill>
                  <a:srgbClr val="4472C4">
                    <a:lumMod val="75000"/>
                  </a:srgbClr>
                </a:solidFill>
                <a:latin typeface="Calibri"/>
              </a:rPr>
              <a:t>X</a:t>
            </a:r>
            <a:r>
              <a:rPr lang="ja-JP" altLang="en-US" sz="2200">
                <a:solidFill>
                  <a:srgbClr val="4472C4">
                    <a:lumMod val="75000"/>
                  </a:srgbClr>
                </a:solidFill>
                <a:latin typeface="Calibri"/>
              </a:rPr>
              <a:t>”</a:t>
            </a:r>
            <a:endParaRPr lang="en-US" sz="2200" dirty="0">
              <a:solidFill>
                <a:srgbClr val="4472C4">
                  <a:lumMod val="75000"/>
                </a:srgbClr>
              </a:solidFill>
              <a:latin typeface="Calibri"/>
            </a:endParaRPr>
          </a:p>
          <a:p>
            <a:pPr>
              <a:lnSpc>
                <a:spcPct val="70000"/>
              </a:lnSpc>
              <a:buFont typeface="Wingdings" pitchFamily="2" charset="2"/>
              <a:buChar char="ü"/>
            </a:pPr>
            <a:r>
              <a:rPr lang="en-US" sz="2200" dirty="0">
                <a:solidFill>
                  <a:srgbClr val="4472C4">
                    <a:lumMod val="75000"/>
                  </a:srgbClr>
                </a:solidFill>
              </a:rPr>
              <a:t>Insulin resistance</a:t>
            </a:r>
            <a:endParaRPr lang="en-US" sz="2200" dirty="0">
              <a:solidFill>
                <a:srgbClr val="4472C4">
                  <a:lumMod val="75000"/>
                </a:srgbClr>
              </a:solidFill>
              <a:latin typeface="Calibri"/>
            </a:endParaRPr>
          </a:p>
          <a:p>
            <a:pPr>
              <a:lnSpc>
                <a:spcPct val="70000"/>
              </a:lnSpc>
              <a:buFont typeface="Wingdings" pitchFamily="2" charset="2"/>
              <a:buChar char="ü"/>
            </a:pPr>
            <a:r>
              <a:rPr lang="en-US" sz="2200" dirty="0">
                <a:solidFill>
                  <a:srgbClr val="4472C4">
                    <a:lumMod val="75000"/>
                  </a:srgbClr>
                </a:solidFill>
                <a:latin typeface="Calibri"/>
              </a:rPr>
              <a:t>Syndrome</a:t>
            </a:r>
            <a:r>
              <a:rPr lang="ru-RU" sz="2200" dirty="0">
                <a:solidFill>
                  <a:srgbClr val="4472C4">
                    <a:lumMod val="75000"/>
                  </a:srgbClr>
                </a:solidFill>
                <a:latin typeface="Calibri"/>
              </a:rPr>
              <a:t> </a:t>
            </a:r>
            <a:r>
              <a:rPr lang="en-US" sz="2200" dirty="0" err="1">
                <a:solidFill>
                  <a:srgbClr val="4472C4">
                    <a:lumMod val="75000"/>
                  </a:srgbClr>
                </a:solidFill>
                <a:latin typeface="Calibri"/>
              </a:rPr>
              <a:t>Reaven</a:t>
            </a:r>
            <a:endParaRPr lang="en-US" sz="2200" dirty="0">
              <a:solidFill>
                <a:srgbClr val="4472C4">
                  <a:lumMod val="75000"/>
                </a:srgbClr>
              </a:solidFill>
              <a:latin typeface="Calibri"/>
            </a:endParaRPr>
          </a:p>
          <a:p>
            <a:pPr>
              <a:lnSpc>
                <a:spcPct val="70000"/>
              </a:lnSpc>
              <a:buFont typeface="Wingdings" pitchFamily="2" charset="2"/>
              <a:buChar char="ü"/>
            </a:pPr>
            <a:r>
              <a:rPr lang="en-US" sz="2200" dirty="0">
                <a:solidFill>
                  <a:srgbClr val="4472C4">
                    <a:lumMod val="75000"/>
                  </a:srgbClr>
                </a:solidFill>
              </a:rPr>
              <a:t>Deadly four</a:t>
            </a:r>
          </a:p>
          <a:p>
            <a:pPr>
              <a:lnSpc>
                <a:spcPct val="70000"/>
              </a:lnSpc>
              <a:buFont typeface="Wingdings" pitchFamily="2" charset="2"/>
              <a:buChar char="ü"/>
            </a:pPr>
            <a:r>
              <a:rPr lang="en-US" sz="2200" u="sng" dirty="0">
                <a:solidFill>
                  <a:srgbClr val="4472C4">
                    <a:lumMod val="75000"/>
                  </a:srgbClr>
                </a:solidFill>
                <a:latin typeface="Calibri"/>
              </a:rPr>
              <a:t>CHAOS</a:t>
            </a:r>
          </a:p>
          <a:p>
            <a:pPr lvl="1">
              <a:lnSpc>
                <a:spcPct val="70000"/>
              </a:lnSpc>
              <a:buNone/>
            </a:pPr>
            <a:r>
              <a:rPr lang="en-US" sz="1800" dirty="0">
                <a:solidFill>
                  <a:srgbClr val="4472C4">
                    <a:lumMod val="75000"/>
                  </a:srgbClr>
                </a:solidFill>
                <a:latin typeface="Calibri"/>
              </a:rPr>
              <a:t>	</a:t>
            </a:r>
            <a:r>
              <a:rPr lang="en-US" sz="2000" b="1" u="sng" dirty="0">
                <a:solidFill>
                  <a:srgbClr val="4472C4">
                    <a:lumMod val="75000"/>
                  </a:srgbClr>
                </a:solidFill>
                <a:latin typeface="Calibri"/>
              </a:rPr>
              <a:t>C</a:t>
            </a:r>
            <a:r>
              <a:rPr lang="az-Latn-AZ" sz="2000" dirty="0">
                <a:solidFill>
                  <a:srgbClr val="4472C4">
                    <a:lumMod val="75000"/>
                  </a:srgbClr>
                </a:solidFill>
                <a:latin typeface="Calibri"/>
              </a:rPr>
              <a:t> </a:t>
            </a:r>
            <a:r>
              <a:rPr lang="en-US" sz="2000" dirty="0" err="1">
                <a:solidFill>
                  <a:srgbClr val="4472C4">
                    <a:lumMod val="75000"/>
                  </a:srgbClr>
                </a:solidFill>
                <a:latin typeface="Calibri"/>
              </a:rPr>
              <a:t>oronary</a:t>
            </a:r>
            <a:r>
              <a:rPr lang="en-US" sz="2000" dirty="0">
                <a:solidFill>
                  <a:srgbClr val="4472C4">
                    <a:lumMod val="75000"/>
                  </a:srgbClr>
                </a:solidFill>
                <a:latin typeface="Calibri"/>
              </a:rPr>
              <a:t> Artery Disease</a:t>
            </a:r>
          </a:p>
          <a:p>
            <a:pPr lvl="1">
              <a:lnSpc>
                <a:spcPct val="70000"/>
              </a:lnSpc>
              <a:buNone/>
            </a:pPr>
            <a:r>
              <a:rPr lang="en-US" sz="2000" dirty="0">
                <a:solidFill>
                  <a:srgbClr val="4472C4">
                    <a:lumMod val="75000"/>
                  </a:srgbClr>
                </a:solidFill>
                <a:latin typeface="Calibri"/>
              </a:rPr>
              <a:t>	</a:t>
            </a:r>
            <a:r>
              <a:rPr lang="en-US" sz="2000" b="1" u="sng" dirty="0">
                <a:solidFill>
                  <a:srgbClr val="4472C4">
                    <a:lumMod val="75000"/>
                  </a:srgbClr>
                </a:solidFill>
                <a:latin typeface="Calibri"/>
              </a:rPr>
              <a:t>H</a:t>
            </a:r>
            <a:r>
              <a:rPr lang="az-Latn-AZ" sz="2000" dirty="0">
                <a:solidFill>
                  <a:srgbClr val="4472C4">
                    <a:lumMod val="75000"/>
                  </a:srgbClr>
                </a:solidFill>
                <a:latin typeface="Calibri"/>
              </a:rPr>
              <a:t> </a:t>
            </a:r>
            <a:r>
              <a:rPr lang="en-US" sz="2000" dirty="0" err="1">
                <a:solidFill>
                  <a:srgbClr val="4472C4">
                    <a:lumMod val="75000"/>
                  </a:srgbClr>
                </a:solidFill>
                <a:latin typeface="Calibri"/>
              </a:rPr>
              <a:t>ypertension</a:t>
            </a:r>
            <a:endParaRPr lang="en-US" sz="2000" dirty="0">
              <a:solidFill>
                <a:srgbClr val="4472C4">
                  <a:lumMod val="75000"/>
                </a:srgbClr>
              </a:solidFill>
              <a:latin typeface="Calibri"/>
            </a:endParaRPr>
          </a:p>
          <a:p>
            <a:pPr lvl="1">
              <a:lnSpc>
                <a:spcPct val="70000"/>
              </a:lnSpc>
              <a:buNone/>
            </a:pPr>
            <a:r>
              <a:rPr lang="en-US" sz="2000" dirty="0">
                <a:solidFill>
                  <a:srgbClr val="4472C4">
                    <a:lumMod val="75000"/>
                  </a:srgbClr>
                </a:solidFill>
                <a:latin typeface="Calibri"/>
              </a:rPr>
              <a:t>	</a:t>
            </a:r>
            <a:r>
              <a:rPr lang="en-US" sz="2000" b="1" u="sng" dirty="0">
                <a:solidFill>
                  <a:srgbClr val="4472C4">
                    <a:lumMod val="75000"/>
                  </a:srgbClr>
                </a:solidFill>
                <a:latin typeface="Calibri"/>
              </a:rPr>
              <a:t>A</a:t>
            </a:r>
            <a:r>
              <a:rPr lang="az-Latn-AZ" sz="2000" dirty="0">
                <a:solidFill>
                  <a:srgbClr val="4472C4">
                    <a:lumMod val="75000"/>
                  </a:srgbClr>
                </a:solidFill>
                <a:latin typeface="Calibri"/>
              </a:rPr>
              <a:t> </a:t>
            </a:r>
            <a:r>
              <a:rPr lang="en-US" sz="2000" dirty="0" err="1">
                <a:solidFill>
                  <a:srgbClr val="4472C4">
                    <a:lumMod val="75000"/>
                  </a:srgbClr>
                </a:solidFill>
                <a:latin typeface="Calibri"/>
              </a:rPr>
              <a:t>dult</a:t>
            </a:r>
            <a:r>
              <a:rPr lang="en-US" sz="2000" dirty="0">
                <a:solidFill>
                  <a:srgbClr val="4472C4">
                    <a:lumMod val="75000"/>
                  </a:srgbClr>
                </a:solidFill>
                <a:latin typeface="Calibri"/>
              </a:rPr>
              <a:t> Onset Diabetes</a:t>
            </a:r>
          </a:p>
          <a:p>
            <a:pPr lvl="1">
              <a:lnSpc>
                <a:spcPct val="70000"/>
              </a:lnSpc>
              <a:buNone/>
            </a:pPr>
            <a:r>
              <a:rPr lang="en-US" sz="2000" dirty="0">
                <a:solidFill>
                  <a:srgbClr val="4472C4">
                    <a:lumMod val="75000"/>
                  </a:srgbClr>
                </a:solidFill>
                <a:latin typeface="Calibri"/>
              </a:rPr>
              <a:t>	</a:t>
            </a:r>
            <a:r>
              <a:rPr lang="en-US" sz="2000" b="1" u="sng" dirty="0">
                <a:solidFill>
                  <a:srgbClr val="4472C4">
                    <a:lumMod val="75000"/>
                  </a:srgbClr>
                </a:solidFill>
                <a:latin typeface="Calibri"/>
              </a:rPr>
              <a:t>O</a:t>
            </a:r>
            <a:r>
              <a:rPr lang="az-Latn-AZ" sz="2000" dirty="0">
                <a:solidFill>
                  <a:srgbClr val="4472C4">
                    <a:lumMod val="75000"/>
                  </a:srgbClr>
                </a:solidFill>
                <a:latin typeface="Calibri"/>
              </a:rPr>
              <a:t> </a:t>
            </a:r>
            <a:r>
              <a:rPr lang="en-US" sz="2000" dirty="0" err="1">
                <a:solidFill>
                  <a:srgbClr val="4472C4">
                    <a:lumMod val="75000"/>
                  </a:srgbClr>
                </a:solidFill>
                <a:latin typeface="Calibri"/>
              </a:rPr>
              <a:t>besity</a:t>
            </a:r>
            <a:endParaRPr lang="en-US" sz="2000" dirty="0">
              <a:solidFill>
                <a:srgbClr val="4472C4">
                  <a:lumMod val="75000"/>
                </a:srgbClr>
              </a:solidFill>
              <a:latin typeface="Calibri"/>
            </a:endParaRPr>
          </a:p>
          <a:p>
            <a:pPr lvl="1">
              <a:lnSpc>
                <a:spcPct val="70000"/>
              </a:lnSpc>
              <a:buNone/>
            </a:pPr>
            <a:r>
              <a:rPr lang="en-US" sz="2000" dirty="0">
                <a:solidFill>
                  <a:srgbClr val="4472C4">
                    <a:lumMod val="75000"/>
                  </a:srgbClr>
                </a:solidFill>
                <a:latin typeface="Calibri"/>
              </a:rPr>
              <a:t>	</a:t>
            </a:r>
            <a:r>
              <a:rPr lang="en-US" sz="2000" b="1" u="sng" dirty="0">
                <a:solidFill>
                  <a:srgbClr val="4472C4">
                    <a:lumMod val="75000"/>
                  </a:srgbClr>
                </a:solidFill>
                <a:latin typeface="Calibri"/>
              </a:rPr>
              <a:t>S</a:t>
            </a:r>
            <a:r>
              <a:rPr lang="az-Latn-AZ" sz="2000" dirty="0">
                <a:solidFill>
                  <a:srgbClr val="4472C4">
                    <a:lumMod val="75000"/>
                  </a:srgbClr>
                </a:solidFill>
                <a:latin typeface="Calibri"/>
              </a:rPr>
              <a:t> </a:t>
            </a:r>
            <a:r>
              <a:rPr lang="en-US" sz="2000" dirty="0" err="1">
                <a:solidFill>
                  <a:srgbClr val="4472C4">
                    <a:lumMod val="75000"/>
                  </a:srgbClr>
                </a:solidFill>
                <a:latin typeface="Calibri"/>
              </a:rPr>
              <a:t>troke</a:t>
            </a:r>
            <a:r>
              <a:rPr lang="en-US" sz="2000" dirty="0">
                <a:solidFill>
                  <a:srgbClr val="4472C4">
                    <a:lumMod val="75000"/>
                  </a:srgbClr>
                </a:solidFill>
                <a:latin typeface="Calibri"/>
              </a:rPr>
              <a:t> </a:t>
            </a:r>
          </a:p>
        </p:txBody>
      </p:sp>
      <p:sp>
        <p:nvSpPr>
          <p:cNvPr id="6" name="Right Arrow 5">
            <a:extLst>
              <a:ext uri="{FF2B5EF4-FFF2-40B4-BE49-F238E27FC236}">
                <a16:creationId xmlns:a16="http://schemas.microsoft.com/office/drawing/2014/main" xmlns="" id="{6F5DDD11-75B3-6540-AAE8-868F2D42FC67}"/>
              </a:ext>
            </a:extLst>
          </p:cNvPr>
          <p:cNvSpPr/>
          <p:nvPr/>
        </p:nvSpPr>
        <p:spPr>
          <a:xfrm>
            <a:off x="2999656" y="1890179"/>
            <a:ext cx="720080" cy="219199"/>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AD8741FE-D19C-F240-BC8C-0476748E919A}"/>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
        <p:nvSpPr>
          <p:cNvPr id="13" name="Rectangle 21">
            <a:extLst>
              <a:ext uri="{FF2B5EF4-FFF2-40B4-BE49-F238E27FC236}">
                <a16:creationId xmlns:a16="http://schemas.microsoft.com/office/drawing/2014/main" xmlns="" id="{68A067D7-5F21-5447-BE73-2AE51A8CC658}"/>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1796401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heckerboard(across)">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heckerboard(across)">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heckerboard(across)">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checkerboard(across)">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lstStyle/>
          <a:p>
            <a:pPr>
              <a:buFont typeface="Wingdings" pitchFamily="2" charset="2"/>
              <a:buChar char="ü"/>
            </a:pPr>
            <a:r>
              <a:rPr lang="en-US" sz="2200" dirty="0">
                <a:solidFill>
                  <a:srgbClr val="4472C4">
                    <a:lumMod val="75000"/>
                  </a:srgbClr>
                </a:solidFill>
              </a:rPr>
              <a:t>Hypertension</a:t>
            </a:r>
            <a:endParaRPr lang="en-US" sz="2200" dirty="0">
              <a:solidFill>
                <a:srgbClr val="4472C4">
                  <a:lumMod val="75000"/>
                </a:srgbClr>
              </a:solidFill>
              <a:latin typeface="Calibri"/>
            </a:endParaRPr>
          </a:p>
          <a:p>
            <a:pPr>
              <a:buFont typeface="Wingdings" pitchFamily="2" charset="2"/>
              <a:buChar char="ü"/>
            </a:pPr>
            <a:r>
              <a:rPr lang="en-US" sz="2200" dirty="0">
                <a:solidFill>
                  <a:srgbClr val="4472C4">
                    <a:lumMod val="75000"/>
                  </a:srgbClr>
                </a:solidFill>
              </a:rPr>
              <a:t>Coronary artery disease</a:t>
            </a:r>
            <a:endParaRPr lang="en-US" sz="2200" dirty="0">
              <a:solidFill>
                <a:srgbClr val="4472C4">
                  <a:lumMod val="75000"/>
                </a:srgbClr>
              </a:solidFill>
              <a:latin typeface="Calibri"/>
            </a:endParaRPr>
          </a:p>
          <a:p>
            <a:pPr>
              <a:buFont typeface="Wingdings" pitchFamily="2" charset="2"/>
              <a:buChar char="ü"/>
            </a:pPr>
            <a:r>
              <a:rPr lang="en-US" sz="2200" dirty="0">
                <a:solidFill>
                  <a:srgbClr val="4472C4">
                    <a:lumMod val="75000"/>
                  </a:srgbClr>
                </a:solidFill>
                <a:latin typeface="Calibri"/>
              </a:rPr>
              <a:t>Heart failure</a:t>
            </a:r>
          </a:p>
          <a:p>
            <a:pPr>
              <a:buFont typeface="Wingdings" pitchFamily="2" charset="2"/>
              <a:buChar char="ü"/>
            </a:pPr>
            <a:r>
              <a:rPr lang="en-US" sz="2200" dirty="0">
                <a:solidFill>
                  <a:srgbClr val="4472C4">
                    <a:lumMod val="75000"/>
                  </a:srgbClr>
                </a:solidFill>
              </a:rPr>
              <a:t>Arrhythmias</a:t>
            </a:r>
            <a:endParaRPr lang="en-US" sz="2200" dirty="0">
              <a:solidFill>
                <a:srgbClr val="4472C4">
                  <a:lumMod val="75000"/>
                </a:srgbClr>
              </a:solidFill>
              <a:latin typeface="Calibri"/>
            </a:endParaRPr>
          </a:p>
          <a:p>
            <a:pPr>
              <a:buFont typeface="Wingdings" pitchFamily="2" charset="2"/>
              <a:buChar char="ü"/>
            </a:pPr>
            <a:r>
              <a:rPr lang="en-US" sz="2200" dirty="0">
                <a:solidFill>
                  <a:srgbClr val="4472C4">
                    <a:lumMod val="75000"/>
                  </a:srgbClr>
                </a:solidFill>
              </a:rPr>
              <a:t>Phlebeurysm</a:t>
            </a:r>
          </a:p>
          <a:p>
            <a:pPr>
              <a:buFont typeface="Wingdings" pitchFamily="2" charset="2"/>
              <a:buChar char="ü"/>
            </a:pPr>
            <a:r>
              <a:rPr lang="en-US" sz="2200" dirty="0">
                <a:solidFill>
                  <a:srgbClr val="4472C4">
                    <a:lumMod val="75000"/>
                  </a:srgbClr>
                </a:solidFill>
              </a:rPr>
              <a:t>Pulmonary embolism</a:t>
            </a:r>
            <a:endParaRPr lang="en-US" sz="2200" dirty="0">
              <a:solidFill>
                <a:srgbClr val="4472C4">
                  <a:lumMod val="75000"/>
                </a:srgbClr>
              </a:solidFill>
              <a:latin typeface="Calibri"/>
            </a:endParaRPr>
          </a:p>
        </p:txBody>
      </p:sp>
      <p:pic>
        <p:nvPicPr>
          <p:cNvPr id="13" name="Picture 4" descr="C:\Documents and Settings\goncam\Desktop\trombus1.jpg">
            <a:extLst>
              <a:ext uri="{FF2B5EF4-FFF2-40B4-BE49-F238E27FC236}">
                <a16:creationId xmlns:a16="http://schemas.microsoft.com/office/drawing/2014/main" xmlns="" id="{5B376350-47D4-5B48-94A9-CF33B2842AAA}"/>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xmlns="" val="0"/>
              </a:ext>
            </a:extLst>
          </a:blip>
          <a:srcRect b="11852"/>
          <a:stretch/>
        </p:blipFill>
        <p:spPr>
          <a:xfrm>
            <a:off x="6985693" y="1825625"/>
            <a:ext cx="3554614" cy="3835623"/>
          </a:xfrm>
        </p:spPr>
      </p:pic>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The cardiovascular system</a:t>
            </a:r>
            <a:endParaRPr lang="en-US" sz="2200" b="1" dirty="0">
              <a:solidFill>
                <a:srgbClr val="4472C4">
                  <a:lumMod val="75000"/>
                </a:srgbClr>
              </a:solidFill>
              <a:latin typeface="Calibri"/>
            </a:endParaRPr>
          </a:p>
        </p:txBody>
      </p:sp>
      <p:sp>
        <p:nvSpPr>
          <p:cNvPr id="9" name="Rectangle 21">
            <a:extLst>
              <a:ext uri="{FF2B5EF4-FFF2-40B4-BE49-F238E27FC236}">
                <a16:creationId xmlns:a16="http://schemas.microsoft.com/office/drawing/2014/main" xmlns="" id="{CE0E9F4D-BED6-F142-866C-5E593BC1F02A}"/>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2" name="TextBox 11">
            <a:extLst>
              <a:ext uri="{FF2B5EF4-FFF2-40B4-BE49-F238E27FC236}">
                <a16:creationId xmlns:a16="http://schemas.microsoft.com/office/drawing/2014/main" xmlns="" id="{EE47309E-ADF9-3347-B8FB-F82BE5F2C5A7}"/>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2325423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normAutofit/>
          </a:bodyPr>
          <a:lstStyle/>
          <a:p>
            <a:pPr>
              <a:buFont typeface="Wingdings" pitchFamily="2" charset="2"/>
              <a:buChar char="ü"/>
            </a:pPr>
            <a:r>
              <a:rPr lang="en-US" sz="2200" dirty="0">
                <a:solidFill>
                  <a:srgbClr val="4472C4">
                    <a:lumMod val="75000"/>
                  </a:srgbClr>
                </a:solidFill>
              </a:rPr>
              <a:t>Dyspnea</a:t>
            </a:r>
          </a:p>
          <a:p>
            <a:pPr>
              <a:buFont typeface="Wingdings" pitchFamily="2" charset="2"/>
              <a:buChar char="ü"/>
            </a:pPr>
            <a:r>
              <a:rPr lang="en-US" sz="2200" dirty="0">
                <a:solidFill>
                  <a:srgbClr val="4472C4">
                    <a:lumMod val="75000"/>
                  </a:srgbClr>
                </a:solidFill>
              </a:rPr>
              <a:t>Obstructive Sleep Apnea Syndrome</a:t>
            </a:r>
          </a:p>
          <a:p>
            <a:pPr>
              <a:buFont typeface="Wingdings" pitchFamily="2" charset="2"/>
              <a:buChar char="ü"/>
            </a:pPr>
            <a:r>
              <a:rPr lang="en-US" sz="2200" dirty="0">
                <a:solidFill>
                  <a:srgbClr val="4472C4">
                    <a:lumMod val="75000"/>
                  </a:srgbClr>
                </a:solidFill>
              </a:rPr>
              <a:t>Hypoventilation syndrome</a:t>
            </a:r>
          </a:p>
          <a:p>
            <a:pPr>
              <a:buFont typeface="Wingdings" pitchFamily="2" charset="2"/>
              <a:buChar char="ü"/>
            </a:pPr>
            <a:r>
              <a:rPr lang="en-US" sz="2200" dirty="0">
                <a:solidFill>
                  <a:srgbClr val="4472C4">
                    <a:lumMod val="75000"/>
                  </a:srgbClr>
                </a:solidFill>
              </a:rPr>
              <a:t>Respiratory failure associated with obesity (Pickwick syndrome)</a:t>
            </a:r>
          </a:p>
          <a:p>
            <a:pPr>
              <a:buFont typeface="Wingdings" pitchFamily="2" charset="2"/>
              <a:buChar char="ü"/>
            </a:pPr>
            <a:r>
              <a:rPr lang="en-US" sz="2200" dirty="0">
                <a:solidFill>
                  <a:srgbClr val="4472C4">
                    <a:lumMod val="75000"/>
                  </a:srgbClr>
                </a:solidFill>
              </a:rPr>
              <a:t>Bronchial asthma</a:t>
            </a: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Respiratory system</a:t>
            </a:r>
            <a:endParaRPr lang="en-US" sz="2200" b="1" dirty="0">
              <a:solidFill>
                <a:srgbClr val="4472C4">
                  <a:lumMod val="75000"/>
                </a:srgbClr>
              </a:solidFill>
              <a:latin typeface="Calibri"/>
            </a:endParaRPr>
          </a:p>
        </p:txBody>
      </p:sp>
      <p:pic>
        <p:nvPicPr>
          <p:cNvPr id="6" name="Content Placeholder 5">
            <a:extLst>
              <a:ext uri="{FF2B5EF4-FFF2-40B4-BE49-F238E27FC236}">
                <a16:creationId xmlns:a16="http://schemas.microsoft.com/office/drawing/2014/main" xmlns="" id="{6DD4D06D-6983-A34A-AEA2-0A648944E0B5}"/>
              </a:ext>
            </a:extLst>
          </p:cNvPr>
          <p:cNvPicPr>
            <a:picLocks noGrp="1" noChangeAspect="1"/>
          </p:cNvPicPr>
          <p:nvPr>
            <p:ph sz="half" idx="2"/>
          </p:nvPr>
        </p:nvPicPr>
        <p:blipFill rotWithShape="1">
          <a:blip r:embed="rId2">
            <a:extLst>
              <a:ext uri="{28A0092B-C50C-407E-A947-70E740481C1C}">
                <a14:useLocalDpi xmlns:a14="http://schemas.microsoft.com/office/drawing/2010/main" xmlns="" val="0"/>
              </a:ext>
            </a:extLst>
          </a:blip>
          <a:srcRect t="12965" b="18505"/>
          <a:stretch/>
        </p:blipFill>
        <p:spPr>
          <a:xfrm>
            <a:off x="6608318" y="1722309"/>
            <a:ext cx="4709004" cy="2421295"/>
          </a:xfrm>
        </p:spPr>
      </p:pic>
      <p:pic>
        <p:nvPicPr>
          <p:cNvPr id="12" name="Picture 1" descr="C:\Documents and Settings\goncam\Desktop\saglikli_horlama_uyku_apnesi_solunum_yolu.gif">
            <a:extLst>
              <a:ext uri="{FF2B5EF4-FFF2-40B4-BE49-F238E27FC236}">
                <a16:creationId xmlns:a16="http://schemas.microsoft.com/office/drawing/2014/main" xmlns="" id="{57B85152-55D5-F04D-B6E7-3DC804E7151C}"/>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a:xfrm>
            <a:off x="5807968" y="4136910"/>
            <a:ext cx="5829867" cy="2578595"/>
          </a:xfrm>
          <a:prstGeom prst="rect">
            <a:avLst/>
          </a:prstGeom>
        </p:spPr>
      </p:pic>
      <p:sp>
        <p:nvSpPr>
          <p:cNvPr id="14" name="Прямоугольник 4">
            <a:extLst>
              <a:ext uri="{FF2B5EF4-FFF2-40B4-BE49-F238E27FC236}">
                <a16:creationId xmlns:a16="http://schemas.microsoft.com/office/drawing/2014/main" xmlns="" id="{FC23461D-4CEC-484F-8D00-B04A0ABE0AFE}"/>
              </a:ext>
            </a:extLst>
          </p:cNvPr>
          <p:cNvSpPr/>
          <p:nvPr/>
        </p:nvSpPr>
        <p:spPr>
          <a:xfrm>
            <a:off x="5288883" y="6093809"/>
            <a:ext cx="2076451" cy="4766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rgbClr val="4472C4">
                    <a:lumMod val="75000"/>
                  </a:srgbClr>
                </a:solidFill>
                <a:latin typeface="Calibri"/>
              </a:rPr>
              <a:t>Normal</a:t>
            </a:r>
            <a:endParaRPr lang="ru-RU" sz="2200" dirty="0">
              <a:solidFill>
                <a:srgbClr val="4472C4">
                  <a:lumMod val="75000"/>
                </a:srgbClr>
              </a:solidFill>
              <a:latin typeface="Calibri"/>
            </a:endParaRPr>
          </a:p>
        </p:txBody>
      </p:sp>
      <p:sp>
        <p:nvSpPr>
          <p:cNvPr id="15" name="Прямоугольник 5">
            <a:extLst>
              <a:ext uri="{FF2B5EF4-FFF2-40B4-BE49-F238E27FC236}">
                <a16:creationId xmlns:a16="http://schemas.microsoft.com/office/drawing/2014/main" xmlns="" id="{A467D6C1-B150-1742-96C7-385387ADE306}"/>
              </a:ext>
            </a:extLst>
          </p:cNvPr>
          <p:cNvSpPr/>
          <p:nvPr/>
        </p:nvSpPr>
        <p:spPr>
          <a:xfrm>
            <a:off x="7365334" y="6018311"/>
            <a:ext cx="4572000" cy="571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rgbClr val="4472C4">
                    <a:lumMod val="75000"/>
                  </a:srgbClr>
                </a:solidFill>
              </a:rPr>
              <a:t>Obstructive sleep apnea syndrome</a:t>
            </a:r>
            <a:endParaRPr lang="ru-RU" sz="2000" dirty="0">
              <a:solidFill>
                <a:srgbClr val="4472C4">
                  <a:lumMod val="75000"/>
                </a:srgbClr>
              </a:solidFill>
            </a:endParaRPr>
          </a:p>
        </p:txBody>
      </p:sp>
      <p:sp>
        <p:nvSpPr>
          <p:cNvPr id="11" name="Rectangle 21">
            <a:extLst>
              <a:ext uri="{FF2B5EF4-FFF2-40B4-BE49-F238E27FC236}">
                <a16:creationId xmlns:a16="http://schemas.microsoft.com/office/drawing/2014/main" xmlns="" id="{6B3ACC96-5474-F542-B907-6A86D862AE49}"/>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7" name="TextBox 16">
            <a:extLst>
              <a:ext uri="{FF2B5EF4-FFF2-40B4-BE49-F238E27FC236}">
                <a16:creationId xmlns:a16="http://schemas.microsoft.com/office/drawing/2014/main" xmlns="" id="{19B32858-6780-3441-BD6B-4EDCF5829D88}"/>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4240397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a:xfrm>
            <a:off x="407368" y="1825625"/>
            <a:ext cx="5612432" cy="4351338"/>
          </a:xfrm>
        </p:spPr>
        <p:txBody>
          <a:bodyPr/>
          <a:lstStyle/>
          <a:p>
            <a:pPr>
              <a:buFont typeface="Wingdings" pitchFamily="2" charset="2"/>
              <a:buChar char="ü"/>
            </a:pPr>
            <a:r>
              <a:rPr lang="en-US" sz="2200" dirty="0">
                <a:solidFill>
                  <a:srgbClr val="4472C4">
                    <a:lumMod val="75000"/>
                  </a:srgbClr>
                </a:solidFill>
              </a:rPr>
              <a:t>Gastroesophageal Reflux Disease</a:t>
            </a:r>
          </a:p>
          <a:p>
            <a:pPr>
              <a:buFont typeface="Wingdings" pitchFamily="2" charset="2"/>
              <a:buChar char="ü"/>
            </a:pPr>
            <a:r>
              <a:rPr lang="en-US" sz="2200" dirty="0">
                <a:solidFill>
                  <a:srgbClr val="4472C4">
                    <a:lumMod val="75000"/>
                  </a:srgbClr>
                </a:solidFill>
              </a:rPr>
              <a:t>Non-alcoholic fatty liver disease</a:t>
            </a:r>
          </a:p>
          <a:p>
            <a:pPr>
              <a:buFont typeface="Wingdings" pitchFamily="2" charset="2"/>
              <a:buChar char="ü"/>
            </a:pPr>
            <a:r>
              <a:rPr lang="en-US" sz="2200" dirty="0">
                <a:solidFill>
                  <a:srgbClr val="4472C4">
                    <a:lumMod val="75000"/>
                  </a:srgbClr>
                </a:solidFill>
              </a:rPr>
              <a:t>Cholelithiasis</a:t>
            </a:r>
          </a:p>
          <a:p>
            <a:pPr>
              <a:buFont typeface="Wingdings" pitchFamily="2" charset="2"/>
              <a:buChar char="ü"/>
            </a:pPr>
            <a:r>
              <a:rPr lang="en-US" sz="2200" dirty="0">
                <a:solidFill>
                  <a:srgbClr val="4472C4">
                    <a:lumMod val="75000"/>
                  </a:srgbClr>
                </a:solidFill>
              </a:rPr>
              <a:t>Hernias</a:t>
            </a:r>
          </a:p>
          <a:p>
            <a:pPr>
              <a:buFont typeface="Wingdings" pitchFamily="2" charset="2"/>
              <a:buChar char="ü"/>
            </a:pPr>
            <a:r>
              <a:rPr lang="en-US" sz="2200" dirty="0">
                <a:solidFill>
                  <a:srgbClr val="4472C4">
                    <a:lumMod val="75000"/>
                  </a:srgbClr>
                </a:solidFill>
              </a:rPr>
              <a:t>Colon cancer</a:t>
            </a: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Digestive system</a:t>
            </a:r>
            <a:endParaRPr lang="en-US" sz="2200" b="1" dirty="0">
              <a:solidFill>
                <a:srgbClr val="4472C4">
                  <a:lumMod val="75000"/>
                </a:srgbClr>
              </a:solidFill>
              <a:latin typeface="Calibri"/>
            </a:endParaRPr>
          </a:p>
        </p:txBody>
      </p:sp>
      <p:pic>
        <p:nvPicPr>
          <p:cNvPr id="11" name="Picture 5" descr="C:\Documents and Settings\goncam\Desktop\yagli_kc2.jpg">
            <a:extLst>
              <a:ext uri="{FF2B5EF4-FFF2-40B4-BE49-F238E27FC236}">
                <a16:creationId xmlns:a16="http://schemas.microsoft.com/office/drawing/2014/main" xmlns="" id="{0E5A4C8D-9DAD-9744-BFCE-CA25D3C23D46}"/>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172200" y="1829882"/>
            <a:ext cx="5181600" cy="19591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3" descr="C:\Documents and Settings\goncam\Desktop\safra-kesesi-ta%C5%9F%C4%B1.jpg">
            <a:extLst>
              <a:ext uri="{FF2B5EF4-FFF2-40B4-BE49-F238E27FC236}">
                <a16:creationId xmlns:a16="http://schemas.microsoft.com/office/drawing/2014/main" xmlns="" id="{F22F308F-44B7-0548-8E50-A0305B973ED4}"/>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a:xfrm>
            <a:off x="7464152" y="4085561"/>
            <a:ext cx="4675458" cy="2317620"/>
          </a:xfrm>
          <a:prstGeom prst="rect">
            <a:avLst/>
          </a:prstGeom>
        </p:spPr>
      </p:pic>
      <p:sp>
        <p:nvSpPr>
          <p:cNvPr id="5" name="TextBox 4">
            <a:extLst>
              <a:ext uri="{FF2B5EF4-FFF2-40B4-BE49-F238E27FC236}">
                <a16:creationId xmlns:a16="http://schemas.microsoft.com/office/drawing/2014/main" xmlns="" id="{DB43F3D3-DCE1-5F47-AF80-638EFE5907BE}"/>
              </a:ext>
            </a:extLst>
          </p:cNvPr>
          <p:cNvSpPr txBox="1"/>
          <p:nvPr/>
        </p:nvSpPr>
        <p:spPr>
          <a:xfrm>
            <a:off x="6168008" y="3429000"/>
            <a:ext cx="5185792" cy="400110"/>
          </a:xfrm>
          <a:prstGeom prst="rect">
            <a:avLst/>
          </a:prstGeom>
          <a:solidFill>
            <a:schemeClr val="bg1"/>
          </a:solidFill>
        </p:spPr>
        <p:txBody>
          <a:bodyPr wrap="square" rtlCol="0">
            <a:spAutoFit/>
          </a:bodyPr>
          <a:lstStyle/>
          <a:p>
            <a:pPr algn="ctr"/>
            <a:r>
              <a:rPr lang="en-US" sz="2000" dirty="0">
                <a:solidFill>
                  <a:srgbClr val="4472C4">
                    <a:lumMod val="75000"/>
                  </a:srgbClr>
                </a:solidFill>
              </a:rPr>
              <a:t>Normal liver and fatty liver</a:t>
            </a:r>
            <a:endParaRPr lang="en-US" sz="2000" dirty="0">
              <a:solidFill>
                <a:srgbClr val="4472C4">
                  <a:lumMod val="75000"/>
                </a:srgbClr>
              </a:solidFill>
              <a:latin typeface="Calibri"/>
            </a:endParaRPr>
          </a:p>
        </p:txBody>
      </p:sp>
      <p:pic>
        <p:nvPicPr>
          <p:cNvPr id="14" name="Picture 13">
            <a:extLst>
              <a:ext uri="{FF2B5EF4-FFF2-40B4-BE49-F238E27FC236}">
                <a16:creationId xmlns:a16="http://schemas.microsoft.com/office/drawing/2014/main" xmlns="" id="{B9389B00-2FF3-B446-91E7-7E7C7BAE70B1}"/>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287688" y="3987741"/>
            <a:ext cx="3203848" cy="2402886"/>
          </a:xfrm>
          <a:prstGeom prst="rect">
            <a:avLst/>
          </a:prstGeom>
        </p:spPr>
      </p:pic>
      <p:sp>
        <p:nvSpPr>
          <p:cNvPr id="17" name="Rectangle 21">
            <a:extLst>
              <a:ext uri="{FF2B5EF4-FFF2-40B4-BE49-F238E27FC236}">
                <a16:creationId xmlns:a16="http://schemas.microsoft.com/office/drawing/2014/main" xmlns="" id="{B90B77CF-2240-E644-AFA5-42FBF14B58AF}"/>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8" name="TextBox 17">
            <a:extLst>
              <a:ext uri="{FF2B5EF4-FFF2-40B4-BE49-F238E27FC236}">
                <a16:creationId xmlns:a16="http://schemas.microsoft.com/office/drawing/2014/main" xmlns="" id="{D330CA7C-913D-E84E-AEB2-6D45E00C9FFD}"/>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3634320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normAutofit/>
          </a:bodyPr>
          <a:lstStyle/>
          <a:p>
            <a:pPr>
              <a:buFont typeface="Wingdings" pitchFamily="2" charset="2"/>
              <a:buChar char="ü"/>
            </a:pPr>
            <a:r>
              <a:rPr lang="en-US" sz="2200" dirty="0">
                <a:solidFill>
                  <a:srgbClr val="4472C4">
                    <a:lumMod val="75000"/>
                  </a:srgbClr>
                </a:solidFill>
              </a:rPr>
              <a:t>Urinary incontinence</a:t>
            </a:r>
          </a:p>
          <a:p>
            <a:pPr>
              <a:buFont typeface="Wingdings" pitchFamily="2" charset="2"/>
              <a:buChar char="ü"/>
            </a:pPr>
            <a:r>
              <a:rPr lang="en-US" sz="2200" dirty="0">
                <a:solidFill>
                  <a:srgbClr val="4472C4">
                    <a:lumMod val="75000"/>
                  </a:srgbClr>
                </a:solidFill>
              </a:rPr>
              <a:t>Obesity-related glomerulopathy</a:t>
            </a:r>
          </a:p>
          <a:p>
            <a:pPr>
              <a:buFont typeface="Wingdings" pitchFamily="2" charset="2"/>
              <a:buChar char="ü"/>
            </a:pPr>
            <a:r>
              <a:rPr lang="en-US" sz="2200" dirty="0">
                <a:solidFill>
                  <a:srgbClr val="4472C4">
                    <a:lumMod val="75000"/>
                  </a:srgbClr>
                </a:solidFill>
              </a:rPr>
              <a:t>Male hypogonadism</a:t>
            </a:r>
          </a:p>
          <a:p>
            <a:pPr>
              <a:buFont typeface="Wingdings" pitchFamily="2" charset="2"/>
              <a:buChar char="ü"/>
            </a:pPr>
            <a:r>
              <a:rPr lang="en-US" sz="2200" dirty="0">
                <a:solidFill>
                  <a:srgbClr val="4472C4">
                    <a:lumMod val="75000"/>
                  </a:srgbClr>
                </a:solidFill>
              </a:rPr>
              <a:t>Breast and uterine cancer</a:t>
            </a:r>
          </a:p>
          <a:p>
            <a:pPr>
              <a:buFont typeface="Wingdings" pitchFamily="2" charset="2"/>
              <a:buChar char="ü"/>
            </a:pPr>
            <a:r>
              <a:rPr lang="en-US" sz="2200" dirty="0">
                <a:solidFill>
                  <a:srgbClr val="4472C4">
                    <a:lumMod val="75000"/>
                  </a:srgbClr>
                </a:solidFill>
              </a:rPr>
              <a:t>Polycystic Ovary Syndrome</a:t>
            </a:r>
          </a:p>
          <a:p>
            <a:pPr>
              <a:buFont typeface="Wingdings" pitchFamily="2" charset="2"/>
              <a:buChar char="ü"/>
            </a:pPr>
            <a:r>
              <a:rPr lang="en-US" sz="2200" dirty="0">
                <a:solidFill>
                  <a:srgbClr val="4472C4">
                    <a:lumMod val="75000"/>
                  </a:srgbClr>
                </a:solidFill>
              </a:rPr>
              <a:t>Pregnancy Complications</a:t>
            </a: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Genitourinary System</a:t>
            </a:r>
            <a:endParaRPr lang="en-US" sz="2200" b="1" dirty="0">
              <a:solidFill>
                <a:srgbClr val="4472C4">
                  <a:lumMod val="75000"/>
                </a:srgbClr>
              </a:solidFill>
              <a:latin typeface="Calibri"/>
            </a:endParaRPr>
          </a:p>
        </p:txBody>
      </p:sp>
      <p:pic>
        <p:nvPicPr>
          <p:cNvPr id="11" name="Picture 3" descr="C:\Documents and Settings\goncam\Desktop\polycystic-ovary.gif">
            <a:extLst>
              <a:ext uri="{FF2B5EF4-FFF2-40B4-BE49-F238E27FC236}">
                <a16:creationId xmlns:a16="http://schemas.microsoft.com/office/drawing/2014/main" xmlns="" id="{DA4B9A91-3D71-1F4C-96DA-F7B191C945EC}"/>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a:xfrm>
            <a:off x="6312024" y="1821162"/>
            <a:ext cx="4718992" cy="3976188"/>
          </a:xfrm>
        </p:spPr>
      </p:pic>
      <p:sp>
        <p:nvSpPr>
          <p:cNvPr id="13" name="Rectangle 21">
            <a:extLst>
              <a:ext uri="{FF2B5EF4-FFF2-40B4-BE49-F238E27FC236}">
                <a16:creationId xmlns:a16="http://schemas.microsoft.com/office/drawing/2014/main" xmlns="" id="{6317A907-F717-174F-B331-B17F2EA1A214}"/>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5" name="TextBox 14">
            <a:extLst>
              <a:ext uri="{FF2B5EF4-FFF2-40B4-BE49-F238E27FC236}">
                <a16:creationId xmlns:a16="http://schemas.microsoft.com/office/drawing/2014/main" xmlns="" id="{91696BC3-48E9-D844-A386-C9159DABA4AF}"/>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1423352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lstStyle/>
          <a:p>
            <a:pPr>
              <a:buFont typeface="Wingdings" pitchFamily="2" charset="2"/>
              <a:buChar char="ü"/>
            </a:pPr>
            <a:r>
              <a:rPr lang="en-US" sz="2200" dirty="0">
                <a:solidFill>
                  <a:srgbClr val="4472C4">
                    <a:lumMod val="75000"/>
                  </a:srgbClr>
                </a:solidFill>
              </a:rPr>
              <a:t>Metabolic syndrome</a:t>
            </a:r>
          </a:p>
          <a:p>
            <a:pPr>
              <a:buFont typeface="Wingdings" pitchFamily="2" charset="2"/>
              <a:buChar char="ü"/>
            </a:pPr>
            <a:r>
              <a:rPr lang="en-US" sz="2200" dirty="0">
                <a:solidFill>
                  <a:srgbClr val="4472C4">
                    <a:lumMod val="75000"/>
                  </a:srgbClr>
                </a:solidFill>
              </a:rPr>
              <a:t>Type 2 Diabetes mellitus</a:t>
            </a:r>
          </a:p>
          <a:p>
            <a:pPr>
              <a:buFont typeface="Wingdings" pitchFamily="2" charset="2"/>
              <a:buChar char="ü"/>
            </a:pPr>
            <a:r>
              <a:rPr lang="en-US" sz="2200" dirty="0">
                <a:solidFill>
                  <a:srgbClr val="4472C4">
                    <a:lumMod val="75000"/>
                  </a:srgbClr>
                </a:solidFill>
              </a:rPr>
              <a:t>Dyslipidemia</a:t>
            </a:r>
          </a:p>
          <a:p>
            <a:pPr>
              <a:buFont typeface="Wingdings" pitchFamily="2" charset="2"/>
              <a:buChar char="ü"/>
            </a:pPr>
            <a:r>
              <a:rPr lang="en-US" sz="2200" dirty="0">
                <a:solidFill>
                  <a:srgbClr val="4472C4">
                    <a:lumMod val="75000"/>
                  </a:srgbClr>
                </a:solidFill>
              </a:rPr>
              <a:t>Steatohepatitis</a:t>
            </a:r>
            <a:endParaRPr lang="en-US" sz="2200" dirty="0">
              <a:solidFill>
                <a:srgbClr val="4472C4">
                  <a:lumMod val="75000"/>
                </a:srgbClr>
              </a:solidFill>
              <a:latin typeface="Calibri"/>
            </a:endParaRP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Endocrine system</a:t>
            </a:r>
            <a:endParaRPr lang="en-US" sz="2200" b="1" dirty="0">
              <a:solidFill>
                <a:srgbClr val="4472C4">
                  <a:lumMod val="75000"/>
                </a:srgbClr>
              </a:solidFill>
              <a:latin typeface="Calibri"/>
            </a:endParaRPr>
          </a:p>
        </p:txBody>
      </p:sp>
      <p:pic>
        <p:nvPicPr>
          <p:cNvPr id="12" name="Picture 2" descr="F:\İŞ STOLU 2\SEKİLLER\Istanbul BAriatrics\113 kq və 54 kq  medicine de turbo..jpg">
            <a:extLst>
              <a:ext uri="{FF2B5EF4-FFF2-40B4-BE49-F238E27FC236}">
                <a16:creationId xmlns:a16="http://schemas.microsoft.com/office/drawing/2014/main" xmlns="" id="{EF9F299E-B7A7-D943-9657-E901F50E831F}"/>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958914" y="1772816"/>
            <a:ext cx="3457566" cy="475310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21">
            <a:extLst>
              <a:ext uri="{FF2B5EF4-FFF2-40B4-BE49-F238E27FC236}">
                <a16:creationId xmlns:a16="http://schemas.microsoft.com/office/drawing/2014/main" xmlns="" id="{4C10C3ED-F8A5-AD4E-9213-57EC4D1DD373}"/>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3" name="TextBox 12">
            <a:extLst>
              <a:ext uri="{FF2B5EF4-FFF2-40B4-BE49-F238E27FC236}">
                <a16:creationId xmlns:a16="http://schemas.microsoft.com/office/drawing/2014/main" xmlns="" id="{2467DD5A-D186-0245-8B3C-07F2E28B6306}"/>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3182056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a:xfrm>
            <a:off x="838200" y="1833165"/>
            <a:ext cx="5181600" cy="4548163"/>
          </a:xfrm>
        </p:spPr>
        <p:txBody>
          <a:bodyPr/>
          <a:lstStyle/>
          <a:p>
            <a:pPr>
              <a:buFont typeface="Wingdings" pitchFamily="2" charset="2"/>
              <a:buChar char="ü"/>
            </a:pPr>
            <a:r>
              <a:rPr lang="en-US" sz="2200" dirty="0">
                <a:solidFill>
                  <a:srgbClr val="4472C4">
                    <a:lumMod val="75000"/>
                  </a:srgbClr>
                </a:solidFill>
              </a:rPr>
              <a:t>Osteoarthritis (knee and hip joints)</a:t>
            </a:r>
          </a:p>
          <a:p>
            <a:pPr>
              <a:buFont typeface="Wingdings" pitchFamily="2" charset="2"/>
              <a:buChar char="ü"/>
            </a:pPr>
            <a:r>
              <a:rPr lang="en-US" sz="2200" dirty="0">
                <a:solidFill>
                  <a:srgbClr val="4472C4">
                    <a:lumMod val="75000"/>
                  </a:srgbClr>
                </a:solidFill>
              </a:rPr>
              <a:t>Intervertebral disc disease</a:t>
            </a:r>
          </a:p>
          <a:p>
            <a:pPr>
              <a:buFont typeface="Wingdings" pitchFamily="2" charset="2"/>
              <a:buChar char="ü"/>
            </a:pPr>
            <a:r>
              <a:rPr lang="en-US" sz="2200" dirty="0">
                <a:solidFill>
                  <a:srgbClr val="4472C4">
                    <a:lumMod val="75000"/>
                  </a:srgbClr>
                </a:solidFill>
              </a:rPr>
              <a:t>Carpal tunnel syndrome</a:t>
            </a:r>
            <a:endParaRPr lang="en-US" sz="2200" dirty="0">
              <a:solidFill>
                <a:srgbClr val="4472C4">
                  <a:lumMod val="75000"/>
                </a:srgbClr>
              </a:solidFill>
              <a:latin typeface="Calibri"/>
            </a:endParaRP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Musculoskeletal system</a:t>
            </a:r>
            <a:endParaRPr lang="en-US" sz="2200" b="1" dirty="0">
              <a:solidFill>
                <a:srgbClr val="4472C4">
                  <a:lumMod val="75000"/>
                </a:srgbClr>
              </a:solidFill>
              <a:latin typeface="Calibri"/>
            </a:endParaRPr>
          </a:p>
        </p:txBody>
      </p:sp>
      <p:pic>
        <p:nvPicPr>
          <p:cNvPr id="11" name="Picture 5" descr="C:\Documents and Settings\goncam\Desktop\0_romatizmam031.gif">
            <a:extLst>
              <a:ext uri="{FF2B5EF4-FFF2-40B4-BE49-F238E27FC236}">
                <a16:creationId xmlns:a16="http://schemas.microsoft.com/office/drawing/2014/main" xmlns="" id="{FFDCB70B-786F-5D42-9294-E229BB403D0D}"/>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7968208" y="1755562"/>
            <a:ext cx="2828230" cy="46780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2" descr="C:\Documents and Settings\goncam\Desktop\8.jpg">
            <a:extLst>
              <a:ext uri="{FF2B5EF4-FFF2-40B4-BE49-F238E27FC236}">
                <a16:creationId xmlns:a16="http://schemas.microsoft.com/office/drawing/2014/main" xmlns="" id="{7FB728D4-C587-6B4A-BD32-DB22B71CA8BF}"/>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a:xfrm>
            <a:off x="1703512" y="3139242"/>
            <a:ext cx="4176464" cy="3294365"/>
          </a:xfrm>
          <a:prstGeom prst="rect">
            <a:avLst/>
          </a:prstGeom>
        </p:spPr>
      </p:pic>
      <p:sp>
        <p:nvSpPr>
          <p:cNvPr id="18" name="Rectangle 21">
            <a:extLst>
              <a:ext uri="{FF2B5EF4-FFF2-40B4-BE49-F238E27FC236}">
                <a16:creationId xmlns:a16="http://schemas.microsoft.com/office/drawing/2014/main" xmlns="" id="{D5FCE3E9-4CDB-A248-9767-3DCCF96C3DD6}"/>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21" name="TextBox 20">
            <a:extLst>
              <a:ext uri="{FF2B5EF4-FFF2-40B4-BE49-F238E27FC236}">
                <a16:creationId xmlns:a16="http://schemas.microsoft.com/office/drawing/2014/main" xmlns="" id="{7D75810D-8B9E-1044-9B99-817D26E68415}"/>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3385396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lstStyle/>
          <a:p>
            <a:pPr>
              <a:buFont typeface="Wingdings" pitchFamily="2" charset="2"/>
              <a:buChar char="ü"/>
            </a:pPr>
            <a:r>
              <a:rPr lang="en-US" sz="2200" dirty="0">
                <a:solidFill>
                  <a:srgbClr val="4472C4">
                    <a:lumMod val="75000"/>
                  </a:srgbClr>
                </a:solidFill>
              </a:rPr>
              <a:t>Paralysis</a:t>
            </a:r>
          </a:p>
          <a:p>
            <a:pPr>
              <a:buFont typeface="Wingdings" pitchFamily="2" charset="2"/>
              <a:buChar char="ü"/>
            </a:pPr>
            <a:r>
              <a:rPr lang="en-US" sz="2200" dirty="0">
                <a:solidFill>
                  <a:srgbClr val="4472C4">
                    <a:lumMod val="75000"/>
                  </a:srgbClr>
                </a:solidFill>
              </a:rPr>
              <a:t>Idiopathic intracranial hypertension</a:t>
            </a:r>
          </a:p>
          <a:p>
            <a:pPr>
              <a:buFont typeface="Wingdings" pitchFamily="2" charset="2"/>
              <a:buChar char="ü"/>
            </a:pPr>
            <a:r>
              <a:rPr lang="en-US" sz="2200" dirty="0">
                <a:solidFill>
                  <a:srgbClr val="4472C4">
                    <a:lumMod val="75000"/>
                  </a:srgbClr>
                </a:solidFill>
              </a:rPr>
              <a:t>Sciatic nerve paresis</a:t>
            </a:r>
          </a:p>
          <a:p>
            <a:pPr>
              <a:buFont typeface="Wingdings" pitchFamily="2" charset="2"/>
              <a:buChar char="ü"/>
            </a:pPr>
            <a:r>
              <a:rPr lang="en-US" sz="2200" dirty="0">
                <a:solidFill>
                  <a:srgbClr val="4472C4">
                    <a:lumMod val="75000"/>
                  </a:srgbClr>
                </a:solidFill>
              </a:rPr>
              <a:t>Dementia</a:t>
            </a:r>
          </a:p>
          <a:p>
            <a:pPr>
              <a:buFont typeface="Wingdings" pitchFamily="2" charset="2"/>
              <a:buChar char="ü"/>
            </a:pPr>
            <a:r>
              <a:rPr lang="en-US" sz="2200" dirty="0">
                <a:solidFill>
                  <a:srgbClr val="4472C4">
                    <a:lumMod val="75000"/>
                  </a:srgbClr>
                </a:solidFill>
              </a:rPr>
              <a:t>Depression and reduced self-esteem</a:t>
            </a:r>
          </a:p>
          <a:p>
            <a:pPr>
              <a:buFont typeface="Wingdings" pitchFamily="2" charset="2"/>
              <a:buChar char="ü"/>
            </a:pPr>
            <a:r>
              <a:rPr lang="en-US" sz="2200" dirty="0">
                <a:solidFill>
                  <a:srgbClr val="4472C4">
                    <a:lumMod val="75000"/>
                  </a:srgbClr>
                </a:solidFill>
              </a:rPr>
              <a:t>Social pressure</a:t>
            </a:r>
            <a:endParaRPr lang="en-US" sz="2200" dirty="0">
              <a:solidFill>
                <a:srgbClr val="4472C4">
                  <a:lumMod val="75000"/>
                </a:srgbClr>
              </a:solidFill>
              <a:latin typeface="Calibri"/>
            </a:endParaRP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Neurological and psychological</a:t>
            </a:r>
            <a:endParaRPr lang="en-US" sz="2200" b="1" dirty="0">
              <a:solidFill>
                <a:srgbClr val="4472C4">
                  <a:lumMod val="75000"/>
                </a:srgbClr>
              </a:solidFill>
              <a:latin typeface="Calibri"/>
            </a:endParaRPr>
          </a:p>
        </p:txBody>
      </p:sp>
      <p:pic>
        <p:nvPicPr>
          <p:cNvPr id="11" name="Picture 2" descr="F:\İŞ STOLU 2\SEKİLLER\Istanbul BAriatrics\12032246_912319798860456_3813471093242358839_n.jpg">
            <a:extLst>
              <a:ext uri="{FF2B5EF4-FFF2-40B4-BE49-F238E27FC236}">
                <a16:creationId xmlns:a16="http://schemas.microsoft.com/office/drawing/2014/main" xmlns="" id="{E18304A3-FE42-6645-BD0B-489D3BBC1B1A}"/>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600056" y="1901944"/>
            <a:ext cx="4248472" cy="4524795"/>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21">
            <a:extLst>
              <a:ext uri="{FF2B5EF4-FFF2-40B4-BE49-F238E27FC236}">
                <a16:creationId xmlns:a16="http://schemas.microsoft.com/office/drawing/2014/main" xmlns="" id="{20E46D66-166D-DC49-9D64-544C83ADF5BC}"/>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3" name="TextBox 12">
            <a:extLst>
              <a:ext uri="{FF2B5EF4-FFF2-40B4-BE49-F238E27FC236}">
                <a16:creationId xmlns:a16="http://schemas.microsoft.com/office/drawing/2014/main" xmlns="" id="{E824229B-3585-ED4C-998A-D30EAF62113A}"/>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1307704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Complications</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normAutofit/>
          </a:bodyPr>
          <a:lstStyle/>
          <a:p>
            <a:pPr>
              <a:buFont typeface="Wingdings" pitchFamily="2" charset="2"/>
              <a:buChar char="ü"/>
            </a:pPr>
            <a:r>
              <a:rPr lang="en-US" sz="2200" dirty="0" err="1">
                <a:solidFill>
                  <a:srgbClr val="4472C4">
                    <a:lumMod val="75000"/>
                  </a:srgbClr>
                </a:solidFill>
              </a:rPr>
              <a:t>Striae</a:t>
            </a:r>
            <a:endParaRPr lang="en-US" sz="2200" dirty="0">
              <a:solidFill>
                <a:srgbClr val="4472C4">
                  <a:lumMod val="75000"/>
                </a:srgbClr>
              </a:solidFill>
            </a:endParaRPr>
          </a:p>
          <a:p>
            <a:pPr>
              <a:buFont typeface="Wingdings" pitchFamily="2" charset="2"/>
              <a:buChar char="ü"/>
            </a:pPr>
            <a:r>
              <a:rPr lang="en-US" sz="2200" dirty="0">
                <a:solidFill>
                  <a:srgbClr val="4472C4">
                    <a:lumMod val="75000"/>
                  </a:srgbClr>
                </a:solidFill>
              </a:rPr>
              <a:t>Congestive pigmentation of the lower extremities</a:t>
            </a:r>
          </a:p>
          <a:p>
            <a:pPr>
              <a:buFont typeface="Wingdings" pitchFamily="2" charset="2"/>
              <a:buChar char="ü"/>
            </a:pPr>
            <a:r>
              <a:rPr lang="en-US" sz="2200" dirty="0">
                <a:solidFill>
                  <a:srgbClr val="4472C4">
                    <a:lumMod val="75000"/>
                  </a:srgbClr>
                </a:solidFill>
              </a:rPr>
              <a:t>Lymphedema</a:t>
            </a:r>
          </a:p>
          <a:p>
            <a:pPr>
              <a:buFont typeface="Wingdings" pitchFamily="2" charset="2"/>
              <a:buChar char="ü"/>
            </a:pPr>
            <a:r>
              <a:rPr lang="en-US" sz="2200" dirty="0">
                <a:solidFill>
                  <a:srgbClr val="4472C4">
                    <a:lumMod val="75000"/>
                  </a:srgbClr>
                </a:solidFill>
              </a:rPr>
              <a:t>Cellulite</a:t>
            </a:r>
          </a:p>
          <a:p>
            <a:pPr>
              <a:buFont typeface="Wingdings" pitchFamily="2" charset="2"/>
              <a:buChar char="ü"/>
            </a:pPr>
            <a:r>
              <a:rPr lang="en-US" sz="2200" dirty="0" err="1">
                <a:solidFill>
                  <a:srgbClr val="4472C4">
                    <a:lumMod val="75000"/>
                  </a:srgbClr>
                </a:solidFill>
              </a:rPr>
              <a:t>Intertrigo</a:t>
            </a:r>
            <a:r>
              <a:rPr lang="en-US" sz="2200" dirty="0">
                <a:solidFill>
                  <a:srgbClr val="4472C4">
                    <a:lumMod val="75000"/>
                  </a:srgbClr>
                </a:solidFill>
              </a:rPr>
              <a:t> carbuncle</a:t>
            </a:r>
          </a:p>
          <a:p>
            <a:pPr>
              <a:buFont typeface="Wingdings" pitchFamily="2" charset="2"/>
              <a:buChar char="ü"/>
            </a:pPr>
            <a:r>
              <a:rPr lang="en-US" sz="2200" dirty="0">
                <a:solidFill>
                  <a:srgbClr val="4472C4">
                    <a:lumMod val="75000"/>
                  </a:srgbClr>
                </a:solidFill>
              </a:rPr>
              <a:t>Black acanthosis</a:t>
            </a:r>
          </a:p>
          <a:p>
            <a:pPr>
              <a:buFont typeface="Wingdings" pitchFamily="2" charset="2"/>
              <a:buChar char="ü"/>
            </a:pPr>
            <a:r>
              <a:rPr lang="en-US" sz="2200" dirty="0">
                <a:solidFill>
                  <a:srgbClr val="4472C4">
                    <a:lumMod val="75000"/>
                  </a:srgbClr>
                </a:solidFill>
              </a:rPr>
              <a:t>Acrochordon (skin neoplasms)</a:t>
            </a:r>
          </a:p>
          <a:p>
            <a:pPr>
              <a:buFont typeface="Wingdings" pitchFamily="2" charset="2"/>
              <a:buChar char="ü"/>
            </a:pPr>
            <a:r>
              <a:rPr lang="en-US" sz="2200" dirty="0" err="1">
                <a:solidFill>
                  <a:srgbClr val="4472C4">
                    <a:lumMod val="75000"/>
                  </a:srgbClr>
                </a:solidFill>
              </a:rPr>
              <a:t>Hydradenitis</a:t>
            </a:r>
            <a:endParaRPr lang="en-US" sz="2200" dirty="0">
              <a:solidFill>
                <a:srgbClr val="4472C4">
                  <a:lumMod val="75000"/>
                </a:srgbClr>
              </a:solidFill>
            </a:endParaRPr>
          </a:p>
        </p:txBody>
      </p:sp>
      <p:sp>
        <p:nvSpPr>
          <p:cNvPr id="8" name="Oval 7">
            <a:extLst>
              <a:ext uri="{FF2B5EF4-FFF2-40B4-BE49-F238E27FC236}">
                <a16:creationId xmlns:a16="http://schemas.microsoft.com/office/drawing/2014/main" xmlns="" id="{CC30768A-AA79-A24B-AA65-6D7D70CD37A6}"/>
              </a:ext>
            </a:extLst>
          </p:cNvPr>
          <p:cNvSpPr/>
          <p:nvPr/>
        </p:nvSpPr>
        <p:spPr>
          <a:xfrm>
            <a:off x="3503712" y="908720"/>
            <a:ext cx="5328592"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Skin diseases</a:t>
            </a:r>
            <a:endParaRPr lang="en-US" sz="2200" b="1" dirty="0">
              <a:solidFill>
                <a:srgbClr val="4472C4">
                  <a:lumMod val="75000"/>
                </a:srgbClr>
              </a:solidFill>
              <a:latin typeface="Calibri"/>
            </a:endParaRPr>
          </a:p>
        </p:txBody>
      </p:sp>
      <p:pic>
        <p:nvPicPr>
          <p:cNvPr id="12" name="Picture 2" descr="C:\Documents and Settings\goncam\Desktop\odem.jpg">
            <a:extLst>
              <a:ext uri="{FF2B5EF4-FFF2-40B4-BE49-F238E27FC236}">
                <a16:creationId xmlns:a16="http://schemas.microsoft.com/office/drawing/2014/main" xmlns="" id="{96660CA3-5DC0-7E4D-9CCD-EBDADAA5ADB1}"/>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375400" y="1885465"/>
            <a:ext cx="1778000" cy="226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3" descr="C:\Documents and Settings\goncam\Desktop\selulit.jpg">
            <a:extLst>
              <a:ext uri="{FF2B5EF4-FFF2-40B4-BE49-F238E27FC236}">
                <a16:creationId xmlns:a16="http://schemas.microsoft.com/office/drawing/2014/main" xmlns="" id="{7675584A-7D9F-1249-9A20-421919B2547A}"/>
              </a:ext>
            </a:extLst>
          </p:cNvPr>
          <p:cNvPicPr>
            <a:picLocks noChangeAspect="1" noChangeArrowheads="1"/>
          </p:cNvPicPr>
          <p:nvPr/>
        </p:nvPicPr>
        <p:blipFill rotWithShape="1">
          <a:blip r:embed="rId3">
            <a:extLst>
              <a:ext uri="{28A0092B-C50C-407E-A947-70E740481C1C}">
                <a14:useLocalDpi xmlns:a14="http://schemas.microsoft.com/office/drawing/2010/main" xmlns="" val="0"/>
              </a:ext>
            </a:extLst>
          </a:blip>
          <a:srcRect r="7046" b="6154"/>
          <a:stretch/>
        </p:blipFill>
        <p:spPr bwMode="auto">
          <a:xfrm>
            <a:off x="8885738" y="1885465"/>
            <a:ext cx="2586230" cy="22492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3" descr="C:\Documents and Settings\goncam\Desktop\ciltderi3.jpg">
            <a:extLst>
              <a:ext uri="{FF2B5EF4-FFF2-40B4-BE49-F238E27FC236}">
                <a16:creationId xmlns:a16="http://schemas.microsoft.com/office/drawing/2014/main" xmlns="" id="{F5CAA4A8-F930-5B47-B999-0ED68359F1CD}"/>
              </a:ext>
            </a:extLst>
          </p:cNvPr>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a:xfrm>
            <a:off x="7050676" y="4231428"/>
            <a:ext cx="3670124" cy="2312608"/>
          </a:xfrm>
          <a:prstGeom prst="rect">
            <a:avLst/>
          </a:prstGeom>
        </p:spPr>
      </p:pic>
      <p:sp>
        <p:nvSpPr>
          <p:cNvPr id="11" name="Rectangle 21">
            <a:extLst>
              <a:ext uri="{FF2B5EF4-FFF2-40B4-BE49-F238E27FC236}">
                <a16:creationId xmlns:a16="http://schemas.microsoft.com/office/drawing/2014/main" xmlns="" id="{E8323C9C-9E7F-3145-B178-3FAC1B853E57}"/>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6" name="TextBox 15">
            <a:extLst>
              <a:ext uri="{FF2B5EF4-FFF2-40B4-BE49-F238E27FC236}">
                <a16:creationId xmlns:a16="http://schemas.microsoft.com/office/drawing/2014/main" xmlns="" id="{B57E366B-FFFF-DE40-89CA-EF0F77EDA2FD}"/>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2841469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Diagnostics</a:t>
            </a:r>
            <a:endParaRPr lang="az-Latn-AZ" altLang="en-US" sz="4300" dirty="0">
              <a:solidFill>
                <a:schemeClr val="accent1">
                  <a:lumMod val="75000"/>
                </a:schemeClr>
              </a:solidFill>
            </a:endParaRPr>
          </a:p>
        </p:txBody>
      </p:sp>
      <p:pic>
        <p:nvPicPr>
          <p:cNvPr id="15" name="Picture 5" descr="obezite4">
            <a:extLst>
              <a:ext uri="{FF2B5EF4-FFF2-40B4-BE49-F238E27FC236}">
                <a16:creationId xmlns:a16="http://schemas.microsoft.com/office/drawing/2014/main" xmlns="" id="{670EBC10-1410-C446-B845-051D8EBAE9C3}"/>
              </a:ext>
            </a:extLst>
          </p:cNvPr>
          <p:cNvPicPr>
            <a:picLocks noGrp="1" noChangeAspect="1" noChangeArrowheads="1"/>
          </p:cNvPicPr>
          <p:nvPr>
            <p:ph sz="half" idx="1"/>
          </p:nvPr>
        </p:nvPicPr>
        <p:blipFill>
          <a:blip r:embed="rId2">
            <a:extLst>
              <a:ext uri="{28A0092B-C50C-407E-A947-70E740481C1C}">
                <a14:useLocalDpi xmlns:a14="http://schemas.microsoft.com/office/drawing/2010/main" xmlns="" val="0"/>
              </a:ext>
            </a:extLst>
          </a:blip>
          <a:srcRect/>
          <a:stretch>
            <a:fillRect/>
          </a:stretch>
        </p:blipFill>
        <p:spPr bwMode="auto">
          <a:xfrm>
            <a:off x="911424" y="1825624"/>
            <a:ext cx="4392488" cy="3894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Explosion 2 4">
            <a:extLst>
              <a:ext uri="{FF2B5EF4-FFF2-40B4-BE49-F238E27FC236}">
                <a16:creationId xmlns:a16="http://schemas.microsoft.com/office/drawing/2014/main" xmlns="" id="{EBB74D24-3061-E442-8CD7-49112FF95553}"/>
              </a:ext>
            </a:extLst>
          </p:cNvPr>
          <p:cNvSpPr/>
          <p:nvPr/>
        </p:nvSpPr>
        <p:spPr>
          <a:xfrm>
            <a:off x="6240016" y="1847936"/>
            <a:ext cx="5328592" cy="3619600"/>
          </a:xfrm>
          <a:prstGeom prst="irregularSeal2">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4472C4">
                    <a:lumMod val="75000"/>
                  </a:srgbClr>
                </a:solidFill>
                <a:latin typeface="Calibri"/>
              </a:rPr>
              <a:t>BMI &gt; 30 kg/m</a:t>
            </a:r>
            <a:r>
              <a:rPr lang="en-US" sz="2400" b="1" baseline="30000" dirty="0">
                <a:solidFill>
                  <a:srgbClr val="4472C4">
                    <a:lumMod val="75000"/>
                  </a:srgbClr>
                </a:solidFill>
                <a:latin typeface="Calibri"/>
              </a:rPr>
              <a:t>2</a:t>
            </a:r>
          </a:p>
        </p:txBody>
      </p:sp>
      <p:sp>
        <p:nvSpPr>
          <p:cNvPr id="16" name="Oval 15">
            <a:extLst>
              <a:ext uri="{FF2B5EF4-FFF2-40B4-BE49-F238E27FC236}">
                <a16:creationId xmlns:a16="http://schemas.microsoft.com/office/drawing/2014/main" xmlns="" id="{5F4E3990-93B0-A04E-8EF7-3486FCA7A5A4}"/>
              </a:ext>
            </a:extLst>
          </p:cNvPr>
          <p:cNvSpPr/>
          <p:nvPr/>
        </p:nvSpPr>
        <p:spPr>
          <a:xfrm>
            <a:off x="4654930" y="923012"/>
            <a:ext cx="2880320" cy="72008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rgbClr val="4472C4">
                    <a:lumMod val="75000"/>
                  </a:srgbClr>
                </a:solidFill>
              </a:rPr>
              <a:t>Suspicion</a:t>
            </a:r>
            <a:endParaRPr lang="en-US" sz="2200" b="1" dirty="0">
              <a:solidFill>
                <a:srgbClr val="4472C4">
                  <a:lumMod val="75000"/>
                </a:srgbClr>
              </a:solidFill>
              <a:latin typeface="Calibri"/>
            </a:endParaRPr>
          </a:p>
        </p:txBody>
      </p:sp>
      <p:sp>
        <p:nvSpPr>
          <p:cNvPr id="8" name="Rectangle 21">
            <a:extLst>
              <a:ext uri="{FF2B5EF4-FFF2-40B4-BE49-F238E27FC236}">
                <a16:creationId xmlns:a16="http://schemas.microsoft.com/office/drawing/2014/main" xmlns="" id="{1AEBE2BA-634E-0843-A105-4024A53341C0}"/>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DCD83E71-3F96-1A48-A111-1E28A360457D}"/>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386774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Differentiation</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D77CE2C1-78B3-8848-ACB8-DD60791133E8}"/>
              </a:ext>
            </a:extLst>
          </p:cNvPr>
          <p:cNvSpPr>
            <a:spLocks noGrp="1"/>
          </p:cNvSpPr>
          <p:nvPr>
            <p:ph sz="half" idx="1"/>
          </p:nvPr>
        </p:nvSpPr>
        <p:spPr/>
        <p:txBody>
          <a:bodyPr>
            <a:normAutofit/>
          </a:bodyPr>
          <a:lstStyle/>
          <a:p>
            <a:pPr>
              <a:lnSpc>
                <a:spcPct val="110000"/>
              </a:lnSpc>
              <a:buFont typeface="Wingdings" pitchFamily="2" charset="2"/>
              <a:buChar char="ü"/>
            </a:pPr>
            <a:r>
              <a:rPr lang="az-Latn-AZ" sz="2200" dirty="0">
                <a:solidFill>
                  <a:srgbClr val="4472C4">
                    <a:lumMod val="75000"/>
                  </a:srgbClr>
                </a:solidFill>
              </a:rPr>
              <a:t>Hypothyroidism (↓ sT3, ↓ sT4, ↑ TSH)</a:t>
            </a:r>
          </a:p>
          <a:p>
            <a:pPr>
              <a:lnSpc>
                <a:spcPct val="110000"/>
              </a:lnSpc>
              <a:buFont typeface="Wingdings" pitchFamily="2" charset="2"/>
              <a:buChar char="ü"/>
            </a:pPr>
            <a:r>
              <a:rPr lang="az-Latn-AZ" sz="2200" dirty="0">
                <a:solidFill>
                  <a:srgbClr val="4472C4">
                    <a:lumMod val="75000"/>
                  </a:srgbClr>
                </a:solidFill>
              </a:rPr>
              <a:t>Hypercorticism (steroid therapy, increased cortisol in the blood and a positive dexamethasone test)</a:t>
            </a:r>
          </a:p>
          <a:p>
            <a:pPr>
              <a:lnSpc>
                <a:spcPct val="110000"/>
              </a:lnSpc>
              <a:buFont typeface="Wingdings" pitchFamily="2" charset="2"/>
              <a:buChar char="ü"/>
            </a:pPr>
            <a:r>
              <a:rPr lang="az-Latn-AZ" sz="2200" dirty="0">
                <a:solidFill>
                  <a:srgbClr val="4472C4">
                    <a:lumMod val="75000"/>
                  </a:srgbClr>
                </a:solidFill>
              </a:rPr>
              <a:t>Diseases with the development of edema - heart, kidney and liver diseases</a:t>
            </a:r>
          </a:p>
          <a:p>
            <a:pPr>
              <a:lnSpc>
                <a:spcPct val="110000"/>
              </a:lnSpc>
              <a:buFont typeface="Wingdings" pitchFamily="2" charset="2"/>
              <a:buChar char="ü"/>
            </a:pPr>
            <a:r>
              <a:rPr lang="az-Latn-AZ" sz="2200" dirty="0">
                <a:solidFill>
                  <a:srgbClr val="4472C4">
                    <a:lumMod val="75000"/>
                  </a:srgbClr>
                </a:solidFill>
              </a:rPr>
              <a:t>Athletes with muscle hypertrophy</a:t>
            </a:r>
          </a:p>
        </p:txBody>
      </p:sp>
      <p:pic>
        <p:nvPicPr>
          <p:cNvPr id="13" name="Picture 13" descr="C:\Users\Use\Desktop\SEKİLLER\CERRAH\1499456_770163929665708_1862243188_n.jpg">
            <a:extLst>
              <a:ext uri="{FF2B5EF4-FFF2-40B4-BE49-F238E27FC236}">
                <a16:creationId xmlns:a16="http://schemas.microsoft.com/office/drawing/2014/main" xmlns="" id="{0CDD9AAB-07A2-CD41-BD96-40D0D4893AED}"/>
              </a:ext>
            </a:extLst>
          </p:cNvPr>
          <p:cNvPicPr>
            <a:picLocks noGrp="1" noChangeAspect="1" noChangeArrowheads="1"/>
          </p:cNvPicPr>
          <p:nvPr>
            <p:ph sz="half" idx="2"/>
          </p:nvPr>
        </p:nvPicPr>
        <p:blipFill>
          <a:blip r:embed="rId2">
            <a:extLst>
              <a:ext uri="{28A0092B-C50C-407E-A947-70E740481C1C}">
                <a14:useLocalDpi xmlns:a14="http://schemas.microsoft.com/office/drawing/2010/main" xmlns="" val="0"/>
              </a:ext>
            </a:extLst>
          </a:blip>
          <a:srcRect/>
          <a:stretch>
            <a:fillRect/>
          </a:stretch>
        </p:blipFill>
        <p:spPr bwMode="auto">
          <a:xfrm>
            <a:off x="6587331" y="1825625"/>
            <a:ext cx="4351338" cy="4351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Rectangle 21">
            <a:extLst>
              <a:ext uri="{FF2B5EF4-FFF2-40B4-BE49-F238E27FC236}">
                <a16:creationId xmlns:a16="http://schemas.microsoft.com/office/drawing/2014/main" xmlns="" id="{078A1603-5B6A-534E-AD20-5903520FE135}"/>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0" name="TextBox 9">
            <a:extLst>
              <a:ext uri="{FF2B5EF4-FFF2-40B4-BE49-F238E27FC236}">
                <a16:creationId xmlns:a16="http://schemas.microsoft.com/office/drawing/2014/main" xmlns="" id="{D55D413E-C544-1B45-9445-75366420F29A}"/>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131247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Treatment</a:t>
            </a:r>
            <a:endParaRPr lang="az-Latn-AZ" altLang="en-US" sz="4300" dirty="0">
              <a:solidFill>
                <a:schemeClr val="accent1">
                  <a:lumMod val="75000"/>
                </a:schemeClr>
              </a:solidFill>
            </a:endParaRPr>
          </a:p>
        </p:txBody>
      </p:sp>
      <p:pic>
        <p:nvPicPr>
          <p:cNvPr id="9" name="Picture 2" descr="F:\İŞ STOLU 2\SEKİLLER\Istanbul BAriatrics\11295650_365944183603429_5323933661764474419_n.jpg">
            <a:extLst>
              <a:ext uri="{FF2B5EF4-FFF2-40B4-BE49-F238E27FC236}">
                <a16:creationId xmlns:a16="http://schemas.microsoft.com/office/drawing/2014/main" xmlns="" id="{0E960777-2B8D-F546-9700-1675EA6F3B07}"/>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xmlns="" val="0"/>
              </a:ext>
            </a:extLst>
          </a:blip>
          <a:srcRect t="7060"/>
          <a:stretch/>
        </p:blipFill>
        <p:spPr>
          <a:xfrm>
            <a:off x="7783894" y="1748363"/>
            <a:ext cx="4072746" cy="4044107"/>
          </a:xfrm>
          <a:noFill/>
        </p:spPr>
      </p:pic>
      <p:graphicFrame>
        <p:nvGraphicFramePr>
          <p:cNvPr id="11" name="Group 4">
            <a:extLst>
              <a:ext uri="{FF2B5EF4-FFF2-40B4-BE49-F238E27FC236}">
                <a16:creationId xmlns:a16="http://schemas.microsoft.com/office/drawing/2014/main" xmlns="" id="{96521098-C920-304C-B3FE-E448C58F5EE3}"/>
              </a:ext>
            </a:extLst>
          </p:cNvPr>
          <p:cNvGraphicFramePr>
            <a:graphicFrameLocks noGrp="1"/>
          </p:cNvGraphicFramePr>
          <p:nvPr>
            <p:extLst>
              <p:ext uri="{D42A27DB-BD31-4B8C-83A1-F6EECF244321}">
                <p14:modId xmlns:p14="http://schemas.microsoft.com/office/powerpoint/2010/main" xmlns="" val="2088533001"/>
              </p:ext>
            </p:extLst>
          </p:nvPr>
        </p:nvGraphicFramePr>
        <p:xfrm>
          <a:off x="407368" y="2252112"/>
          <a:ext cx="7123620" cy="2473032"/>
        </p:xfrm>
        <a:graphic>
          <a:graphicData uri="http://schemas.openxmlformats.org/drawingml/2006/table">
            <a:tbl>
              <a:tblPr/>
              <a:tblGrid>
                <a:gridCol w="1761756">
                  <a:extLst>
                    <a:ext uri="{9D8B030D-6E8A-4147-A177-3AD203B41FA5}">
                      <a16:colId xmlns:a16="http://schemas.microsoft.com/office/drawing/2014/main" xmlns="" val="20000"/>
                    </a:ext>
                  </a:extLst>
                </a:gridCol>
                <a:gridCol w="2604334">
                  <a:extLst>
                    <a:ext uri="{9D8B030D-6E8A-4147-A177-3AD203B41FA5}">
                      <a16:colId xmlns:a16="http://schemas.microsoft.com/office/drawing/2014/main" xmlns="" val="20001"/>
                    </a:ext>
                  </a:extLst>
                </a:gridCol>
                <a:gridCol w="2757530">
                  <a:extLst>
                    <a:ext uri="{9D8B030D-6E8A-4147-A177-3AD203B41FA5}">
                      <a16:colId xmlns:a16="http://schemas.microsoft.com/office/drawing/2014/main" xmlns="" val="20002"/>
                    </a:ext>
                  </a:extLst>
                </a:gridCol>
              </a:tblGrid>
              <a:tr h="66135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mn-lt"/>
                          <a:ea typeface="+mn-ea"/>
                          <a:cs typeface="+mn-cs"/>
                        </a:rPr>
                        <a:t>Treatment</a:t>
                      </a:r>
                      <a:endParaRPr lang="en-US" altLang="ja-JP" sz="2200" kern="1200" dirty="0">
                        <a:solidFill>
                          <a:srgbClr val="4472C4">
                            <a:lumMod val="75000"/>
                          </a:srgbClr>
                        </a:solidFill>
                        <a:latin typeface="Calibri"/>
                        <a:ea typeface="+mn-ea"/>
                        <a:cs typeface="+mn-cs"/>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mn-lt"/>
                          <a:ea typeface="+mn-ea"/>
                          <a:cs typeface="+mn-cs"/>
                        </a:rPr>
                        <a:t>Weight Loss Average (%)</a:t>
                      </a:r>
                      <a:endParaRPr lang="en-US" altLang="ja-JP" sz="2200" kern="1200" dirty="0">
                        <a:solidFill>
                          <a:srgbClr val="4472C4">
                            <a:lumMod val="75000"/>
                          </a:srgbClr>
                        </a:solidFill>
                        <a:latin typeface="Calibri"/>
                        <a:ea typeface="+mn-ea"/>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mn-lt"/>
                          <a:ea typeface="+mn-ea"/>
                          <a:cs typeface="+mn-cs"/>
                        </a:rPr>
                        <a:t>Weight loss for 5 years </a:t>
                      </a:r>
                      <a:r>
                        <a:rPr lang="ru-RU" altLang="ja-JP" sz="2200" kern="1200" dirty="0">
                          <a:solidFill>
                            <a:srgbClr val="4472C4">
                              <a:lumMod val="75000"/>
                            </a:srgbClr>
                          </a:solidFill>
                          <a:latin typeface="Calibri"/>
                          <a:ea typeface="+mn-ea"/>
                          <a:cs typeface="+mn-cs"/>
                        </a:rPr>
                        <a:t>(</a:t>
                      </a:r>
                      <a:r>
                        <a:rPr lang="en-US" altLang="ja-JP" sz="2200" kern="1200" dirty="0">
                          <a:solidFill>
                            <a:srgbClr val="4472C4">
                              <a:lumMod val="75000"/>
                            </a:srgbClr>
                          </a:solidFill>
                          <a:latin typeface="Calibri"/>
                          <a:ea typeface="+mn-ea"/>
                          <a:cs typeface="+mn-cs"/>
                        </a:rPr>
                        <a:t>%</a:t>
                      </a:r>
                      <a:r>
                        <a:rPr lang="ru-RU" altLang="ja-JP" sz="2200" kern="1200" dirty="0">
                          <a:solidFill>
                            <a:srgbClr val="4472C4">
                              <a:lumMod val="75000"/>
                            </a:srgbClr>
                          </a:solidFill>
                          <a:latin typeface="Calibri"/>
                          <a:ea typeface="+mn-ea"/>
                          <a:cs typeface="+mn-cs"/>
                        </a:rPr>
                        <a:t>)</a:t>
                      </a:r>
                      <a:endParaRPr lang="en-US" altLang="ja-JP" sz="2200" kern="1200" dirty="0">
                        <a:solidFill>
                          <a:srgbClr val="4472C4">
                            <a:lumMod val="75000"/>
                          </a:srgbClr>
                        </a:solidFill>
                        <a:latin typeface="Calibri"/>
                        <a:ea typeface="+mn-ea"/>
                        <a:cs typeface="+mn-cs"/>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schemeClr>
                    </a:solidFill>
                  </a:tcPr>
                </a:tc>
                <a:extLst>
                  <a:ext uri="{0D108BD9-81ED-4DB2-BD59-A6C34878D82A}">
                    <a16:rowId xmlns:a16="http://schemas.microsoft.com/office/drawing/2014/main" xmlns="" val="10000"/>
                  </a:ext>
                </a:extLst>
              </a:tr>
              <a:tr h="370636">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mn-lt"/>
                          <a:ea typeface="+mn-ea"/>
                          <a:cs typeface="+mn-cs"/>
                        </a:rPr>
                        <a:t>Placebo</a:t>
                      </a:r>
                      <a:endParaRPr lang="en-US" altLang="ja-JP" sz="2200" kern="1200" dirty="0">
                        <a:solidFill>
                          <a:srgbClr val="4472C4">
                            <a:lumMod val="75000"/>
                          </a:srgbClr>
                        </a:solidFill>
                        <a:latin typeface="Calibri"/>
                        <a:ea typeface="+mn-ea"/>
                        <a:cs typeface="+mn-cs"/>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20216">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az-Latn-AZ" altLang="ja-JP" sz="2200" kern="1200" dirty="0">
                          <a:solidFill>
                            <a:srgbClr val="4472C4">
                              <a:lumMod val="75000"/>
                            </a:srgbClr>
                          </a:solidFill>
                          <a:latin typeface="Calibri"/>
                          <a:ea typeface="+mn-ea"/>
                          <a:cs typeface="+mn-cs"/>
                        </a:rPr>
                        <a:t>Diet</a:t>
                      </a:r>
                      <a:r>
                        <a:rPr lang="tr-TR" altLang="ja-JP" sz="2200" kern="1200" dirty="0">
                          <a:solidFill>
                            <a:srgbClr val="4472C4">
                              <a:lumMod val="75000"/>
                            </a:srgbClr>
                          </a:solidFill>
                          <a:latin typeface="Calibri"/>
                          <a:ea typeface="+mn-ea"/>
                          <a:cs typeface="+mn-cs"/>
                        </a:rPr>
                        <a:t>,</a:t>
                      </a:r>
                      <a:r>
                        <a:rPr lang="az-Latn-AZ" altLang="ja-JP" sz="2200" kern="1200" dirty="0">
                          <a:solidFill>
                            <a:srgbClr val="4472C4">
                              <a:lumMod val="75000"/>
                            </a:srgbClr>
                          </a:solidFill>
                          <a:latin typeface="Calibri"/>
                          <a:ea typeface="+mn-ea"/>
                          <a:cs typeface="+mn-cs"/>
                        </a:rPr>
                        <a:t> sport</a:t>
                      </a:r>
                      <a:endParaRPr lang="en-US" altLang="ja-JP" sz="2200" kern="1200" dirty="0">
                        <a:solidFill>
                          <a:srgbClr val="4472C4">
                            <a:lumMod val="75000"/>
                          </a:srgbClr>
                        </a:solidFill>
                        <a:latin typeface="Calibri"/>
                        <a:ea typeface="+mn-ea"/>
                        <a:cs typeface="+mn-cs"/>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8-12%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1,6% (</a:t>
                      </a:r>
                      <a:r>
                        <a:rPr lang="az-Latn-AZ" altLang="ja-JP" sz="2200" kern="1200" dirty="0">
                          <a:solidFill>
                            <a:srgbClr val="4472C4">
                              <a:lumMod val="75000"/>
                            </a:srgbClr>
                          </a:solidFill>
                          <a:latin typeface="Calibri"/>
                          <a:ea typeface="+mn-ea"/>
                          <a:cs typeface="+mn-cs"/>
                        </a:rPr>
                        <a:t>10 years</a:t>
                      </a:r>
                      <a:r>
                        <a:rPr lang="en-US" altLang="ja-JP" sz="2200" kern="1200" dirty="0">
                          <a:solidFill>
                            <a:srgbClr val="4472C4">
                              <a:lumMod val="75000"/>
                            </a:srgbClr>
                          </a:solidFill>
                          <a:latin typeface="Calibri"/>
                          <a:ea typeface="+mn-ea"/>
                          <a:cs typeface="+mn-cs"/>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25544">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az-Latn-AZ" altLang="ja-JP" sz="2200" kern="1200" dirty="0">
                          <a:solidFill>
                            <a:srgbClr val="4472C4">
                              <a:lumMod val="75000"/>
                            </a:srgbClr>
                          </a:solidFill>
                          <a:latin typeface="Calibri"/>
                          <a:ea typeface="+mn-ea"/>
                          <a:cs typeface="+mn-cs"/>
                        </a:rPr>
                        <a:t>Medicine</a:t>
                      </a:r>
                      <a:r>
                        <a:rPr kumimoji="0" lang="az-Latn-AZ" altLang="ja-JP" sz="1800" b="1" i="0" u="none" strike="noStrike" cap="none" normalizeH="0" baseline="0" dirty="0">
                          <a:ln>
                            <a:noFill/>
                          </a:ln>
                          <a:solidFill>
                            <a:srgbClr val="0070C0"/>
                          </a:solidFill>
                          <a:effectLst>
                            <a:outerShdw blurRad="38100" dist="38100" dir="2700000" algn="tl">
                              <a:srgbClr val="C0C0C0"/>
                            </a:outerShdw>
                          </a:effectLst>
                          <a:latin typeface="Arial" pitchFamily="34" charset="0"/>
                        </a:rPr>
                        <a:t> </a:t>
                      </a:r>
                      <a:endParaRPr kumimoji="0" lang="en-US" altLang="ja-JP" sz="1800" b="1" i="0" u="none" strike="noStrike" cap="none" normalizeH="0" baseline="0" dirty="0">
                        <a:ln>
                          <a:noFill/>
                        </a:ln>
                        <a:solidFill>
                          <a:srgbClr val="0070C0"/>
                        </a:solidFill>
                        <a:effectLst>
                          <a:outerShdw blurRad="38100" dist="38100" dir="2700000" algn="tl">
                            <a:srgbClr val="C0C0C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&lt;10%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30872">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az-Latn-AZ" altLang="ja-JP" sz="2200" kern="1200" dirty="0">
                          <a:solidFill>
                            <a:srgbClr val="4472C4">
                              <a:lumMod val="75000"/>
                            </a:srgbClr>
                          </a:solidFill>
                          <a:latin typeface="Calibri"/>
                          <a:ea typeface="+mn-ea"/>
                          <a:cs typeface="+mn-cs"/>
                        </a:rPr>
                        <a:t>Surgery</a:t>
                      </a:r>
                      <a:endParaRPr lang="en-US" altLang="ja-JP" sz="2200" kern="1200" dirty="0">
                        <a:solidFill>
                          <a:srgbClr val="4472C4">
                            <a:lumMod val="75000"/>
                          </a:srgbClr>
                        </a:solidFill>
                        <a:latin typeface="Calibri"/>
                        <a:ea typeface="+mn-ea"/>
                        <a:cs typeface="+mn-cs"/>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en-US" altLang="ja-JP" sz="2200" kern="1200" dirty="0">
                          <a:solidFill>
                            <a:srgbClr val="4472C4">
                              <a:lumMod val="75000"/>
                            </a:srgbClr>
                          </a:solidFill>
                          <a:latin typeface="Calibri"/>
                          <a:ea typeface="+mn-ea"/>
                          <a:cs typeface="+mn-cs"/>
                        </a:rPr>
                        <a:t>65-85%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az-Latn-AZ" altLang="ja-JP" sz="2200" kern="1200" dirty="0">
                          <a:solidFill>
                            <a:srgbClr val="4472C4">
                              <a:lumMod val="75000"/>
                            </a:srgbClr>
                          </a:solidFill>
                          <a:latin typeface="Calibri"/>
                          <a:ea typeface="+mn-ea"/>
                          <a:cs typeface="+mn-cs"/>
                        </a:rPr>
                        <a:t>More than</a:t>
                      </a:r>
                      <a:r>
                        <a:rPr lang="ru-RU" altLang="ja-JP" sz="2200" kern="1200" dirty="0">
                          <a:solidFill>
                            <a:srgbClr val="4472C4">
                              <a:lumMod val="75000"/>
                            </a:srgbClr>
                          </a:solidFill>
                          <a:latin typeface="Calibri"/>
                          <a:ea typeface="+mn-ea"/>
                          <a:cs typeface="+mn-cs"/>
                        </a:rPr>
                        <a:t> </a:t>
                      </a:r>
                      <a:r>
                        <a:rPr lang="en-US" altLang="ja-JP" sz="2200" kern="1200" dirty="0">
                          <a:solidFill>
                            <a:srgbClr val="4472C4">
                              <a:lumMod val="75000"/>
                            </a:srgbClr>
                          </a:solidFill>
                          <a:latin typeface="Calibri"/>
                          <a:ea typeface="+mn-ea"/>
                          <a:cs typeface="+mn-cs"/>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12" name="Rectangle 2">
            <a:extLst>
              <a:ext uri="{FF2B5EF4-FFF2-40B4-BE49-F238E27FC236}">
                <a16:creationId xmlns:a16="http://schemas.microsoft.com/office/drawing/2014/main" xmlns="" id="{70C6BEC0-FC8D-E442-B2C6-BD8911490356}"/>
              </a:ext>
            </a:extLst>
          </p:cNvPr>
          <p:cNvSpPr txBox="1">
            <a:spLocks noRot="1" noChangeArrowheads="1"/>
          </p:cNvSpPr>
          <p:nvPr/>
        </p:nvSpPr>
        <p:spPr bwMode="auto">
          <a:xfrm>
            <a:off x="340679" y="5778272"/>
            <a:ext cx="3163033" cy="756745"/>
          </a:xfrm>
          <a:prstGeom prst="rect">
            <a:avLst/>
          </a:prstGeom>
          <a:noFill/>
          <a:ln w="9525">
            <a:noFill/>
            <a:miter lim="800000"/>
            <a:headEnd/>
            <a:tailEnd/>
          </a:ln>
          <a:effectLst/>
        </p:spPr>
        <p:txBody>
          <a:bodyPr anchor="b"/>
          <a:lstStyle/>
          <a:p>
            <a:pPr eaLnBrk="1" hangingPunct="1">
              <a:defRPr/>
            </a:pPr>
            <a:r>
              <a:rPr lang="en-US" altLang="ja-JP" sz="1400" dirty="0" err="1">
                <a:solidFill>
                  <a:srgbClr val="4472C4">
                    <a:lumMod val="75000"/>
                  </a:srgbClr>
                </a:solidFill>
                <a:latin typeface="Calibri"/>
              </a:rPr>
              <a:t>Eliosoff</a:t>
            </a:r>
            <a:r>
              <a:rPr lang="en-US" altLang="ja-JP" sz="1400" dirty="0">
                <a:solidFill>
                  <a:srgbClr val="4472C4">
                    <a:lumMod val="75000"/>
                  </a:srgbClr>
                </a:solidFill>
                <a:latin typeface="Calibri"/>
              </a:rPr>
              <a:t> 1997; </a:t>
            </a:r>
            <a:r>
              <a:rPr lang="en-US" altLang="ja-JP" sz="1400" dirty="0" err="1">
                <a:solidFill>
                  <a:srgbClr val="4472C4">
                    <a:lumMod val="75000"/>
                  </a:srgbClr>
                </a:solidFill>
                <a:latin typeface="Calibri"/>
              </a:rPr>
              <a:t>Sjostrom</a:t>
            </a:r>
            <a:r>
              <a:rPr lang="en-US" altLang="ja-JP" sz="1400" dirty="0">
                <a:solidFill>
                  <a:srgbClr val="4472C4">
                    <a:lumMod val="75000"/>
                  </a:srgbClr>
                </a:solidFill>
                <a:latin typeface="Calibri"/>
              </a:rPr>
              <a:t> NEJM 2004, </a:t>
            </a:r>
            <a:br>
              <a:rPr lang="en-US" altLang="ja-JP" sz="1400" dirty="0">
                <a:solidFill>
                  <a:srgbClr val="4472C4">
                    <a:lumMod val="75000"/>
                  </a:srgbClr>
                </a:solidFill>
                <a:latin typeface="Calibri"/>
              </a:rPr>
            </a:br>
            <a:r>
              <a:rPr lang="en-US" altLang="ja-JP" sz="1400" dirty="0">
                <a:solidFill>
                  <a:srgbClr val="4472C4">
                    <a:lumMod val="75000"/>
                  </a:srgbClr>
                </a:solidFill>
                <a:latin typeface="Calibri"/>
              </a:rPr>
              <a:t>Obrien J </a:t>
            </a:r>
            <a:r>
              <a:rPr lang="en-US" altLang="ja-JP" sz="1400" dirty="0" err="1">
                <a:solidFill>
                  <a:srgbClr val="4472C4">
                    <a:lumMod val="75000"/>
                  </a:srgbClr>
                </a:solidFill>
                <a:latin typeface="Calibri"/>
              </a:rPr>
              <a:t>Laparoendosc</a:t>
            </a:r>
            <a:r>
              <a:rPr lang="en-US" altLang="ja-JP" sz="1400" dirty="0">
                <a:solidFill>
                  <a:srgbClr val="4472C4">
                    <a:lumMod val="75000"/>
                  </a:srgbClr>
                </a:solidFill>
                <a:latin typeface="Calibri"/>
              </a:rPr>
              <a:t> Adv </a:t>
            </a:r>
            <a:r>
              <a:rPr lang="en-US" altLang="ja-JP" sz="1400" dirty="0" err="1">
                <a:solidFill>
                  <a:srgbClr val="4472C4">
                    <a:lumMod val="75000"/>
                  </a:srgbClr>
                </a:solidFill>
                <a:latin typeface="Calibri"/>
              </a:rPr>
              <a:t>Surg</a:t>
            </a:r>
            <a:r>
              <a:rPr lang="en-US" altLang="ja-JP" sz="1400" dirty="0">
                <a:solidFill>
                  <a:srgbClr val="4472C4">
                    <a:lumMod val="75000"/>
                  </a:srgbClr>
                </a:solidFill>
                <a:latin typeface="Calibri"/>
              </a:rPr>
              <a:t> Tech A. </a:t>
            </a:r>
            <a:endParaRPr lang="az-Latn-AZ" altLang="ja-JP" sz="1400" dirty="0">
              <a:solidFill>
                <a:srgbClr val="4472C4">
                  <a:lumMod val="75000"/>
                </a:srgbClr>
              </a:solidFill>
              <a:latin typeface="Calibri"/>
            </a:endParaRPr>
          </a:p>
          <a:p>
            <a:pPr eaLnBrk="1" hangingPunct="1">
              <a:defRPr/>
            </a:pPr>
            <a:r>
              <a:rPr lang="en-US" altLang="ja-JP" sz="1400" dirty="0">
                <a:solidFill>
                  <a:srgbClr val="4472C4">
                    <a:lumMod val="75000"/>
                  </a:srgbClr>
                </a:solidFill>
                <a:latin typeface="Calibri"/>
              </a:rPr>
              <a:t>2003 Aug;13(4):265-70.</a:t>
            </a:r>
            <a:endParaRPr lang="az-Latn-AZ" altLang="ja-JP" sz="1400" dirty="0">
              <a:solidFill>
                <a:srgbClr val="4472C4">
                  <a:lumMod val="75000"/>
                </a:srgbClr>
              </a:solidFill>
              <a:latin typeface="Calibri"/>
            </a:endParaRPr>
          </a:p>
        </p:txBody>
      </p:sp>
      <p:sp>
        <p:nvSpPr>
          <p:cNvPr id="8" name="Rectangle 21">
            <a:extLst>
              <a:ext uri="{FF2B5EF4-FFF2-40B4-BE49-F238E27FC236}">
                <a16:creationId xmlns:a16="http://schemas.microsoft.com/office/drawing/2014/main" xmlns="" id="{DD102ECD-A1BB-9840-9455-82A9E122F8D7}"/>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4" name="TextBox 13">
            <a:extLst>
              <a:ext uri="{FF2B5EF4-FFF2-40B4-BE49-F238E27FC236}">
                <a16:creationId xmlns:a16="http://schemas.microsoft.com/office/drawing/2014/main" xmlns="" id="{2C6D4BF6-2637-5E49-8240-24EFD141E1C1}"/>
              </a:ext>
            </a:extLst>
          </p:cNvPr>
          <p:cNvSpPr txBox="1"/>
          <p:nvPr/>
        </p:nvSpPr>
        <p:spPr>
          <a:xfrm>
            <a:off x="10295209" y="179348"/>
            <a:ext cx="2353519" cy="369332"/>
          </a:xfrm>
          <a:prstGeom prst="rect">
            <a:avLst/>
          </a:prstGeom>
          <a:noFill/>
        </p:spPr>
        <p:txBody>
          <a:bodyPr wrap="square" rtlCol="0">
            <a:spAutoFit/>
          </a:bodyPr>
          <a:lstStyle/>
          <a:p>
            <a:r>
              <a:rPr lang="en-US" b="1" dirty="0">
                <a:solidFill>
                  <a:schemeClr val="accent1">
                    <a:lumMod val="75000"/>
                  </a:schemeClr>
                </a:solidFill>
              </a:rPr>
              <a:t>Obesity</a:t>
            </a:r>
            <a:endParaRPr lang="ru-RU" b="1" dirty="0">
              <a:solidFill>
                <a:schemeClr val="accent1">
                  <a:lumMod val="75000"/>
                </a:schemeClr>
              </a:solidFill>
            </a:endParaRPr>
          </a:p>
        </p:txBody>
      </p:sp>
    </p:spTree>
    <p:extLst>
      <p:ext uri="{BB962C8B-B14F-4D97-AF65-F5344CB8AC3E}">
        <p14:creationId xmlns:p14="http://schemas.microsoft.com/office/powerpoint/2010/main" xmlns="" val="122401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en-US" altLang="en-US" sz="4300" dirty="0">
                <a:solidFill>
                  <a:schemeClr val="accent1">
                    <a:lumMod val="75000"/>
                  </a:schemeClr>
                </a:solidFill>
              </a:rPr>
              <a:t>Definition</a:t>
            </a:r>
            <a:endParaRPr lang="az-Latn-AZ" altLang="en-US" sz="4300" dirty="0">
              <a:solidFill>
                <a:schemeClr val="accent1">
                  <a:lumMod val="75000"/>
                </a:schemeClr>
              </a:solidFill>
            </a:endParaRPr>
          </a:p>
        </p:txBody>
      </p:sp>
      <p:sp>
        <p:nvSpPr>
          <p:cNvPr id="3" name="Content Placeholder 2">
            <a:extLst>
              <a:ext uri="{FF2B5EF4-FFF2-40B4-BE49-F238E27FC236}">
                <a16:creationId xmlns:a16="http://schemas.microsoft.com/office/drawing/2014/main" xmlns="" id="{3489BCF5-B250-AE4D-A52C-514F22424E0F}"/>
              </a:ext>
            </a:extLst>
          </p:cNvPr>
          <p:cNvSpPr>
            <a:spLocks noGrp="1"/>
          </p:cNvSpPr>
          <p:nvPr>
            <p:ph sz="half" idx="1"/>
          </p:nvPr>
        </p:nvSpPr>
        <p:spPr/>
        <p:txBody>
          <a:bodyPr>
            <a:normAutofit/>
          </a:bodyPr>
          <a:lstStyle/>
          <a:p>
            <a:pPr algn="just">
              <a:buFont typeface="Wingdings" pitchFamily="2" charset="2"/>
              <a:buChar char="ü"/>
            </a:pPr>
            <a:r>
              <a:rPr lang="az-Latn-AZ" sz="2400" b="1" i="1" u="sng" dirty="0">
                <a:solidFill>
                  <a:schemeClr val="accent1">
                    <a:lumMod val="75000"/>
                  </a:schemeClr>
                </a:solidFill>
              </a:rPr>
              <a:t>Bariatric surgery</a:t>
            </a:r>
            <a:r>
              <a:rPr lang="az-Latn-AZ" sz="2400" dirty="0">
                <a:solidFill>
                  <a:schemeClr val="accent1">
                    <a:lumMod val="75000"/>
                  </a:schemeClr>
                </a:solidFill>
              </a:rPr>
              <a:t> is an operation performed on the gastrointestinal tract in order to lose excess weight.</a:t>
            </a:r>
          </a:p>
        </p:txBody>
      </p:sp>
      <p:sp>
        <p:nvSpPr>
          <p:cNvPr id="11" name="TextBox 10">
            <a:extLst>
              <a:ext uri="{FF2B5EF4-FFF2-40B4-BE49-F238E27FC236}">
                <a16:creationId xmlns:a16="http://schemas.microsoft.com/office/drawing/2014/main" xmlns="" id="{7CBF34EF-0988-3A45-967A-53F741755C83}"/>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pic>
        <p:nvPicPr>
          <p:cNvPr id="9" name="Объект 3">
            <a:extLst>
              <a:ext uri="{FF2B5EF4-FFF2-40B4-BE49-F238E27FC236}">
                <a16:creationId xmlns:a16="http://schemas.microsoft.com/office/drawing/2014/main" xmlns="" id="{455C7F80-35DD-F447-A9A1-D1814248C4AF}"/>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6353955" y="1825625"/>
            <a:ext cx="4818090" cy="4351338"/>
          </a:xfrm>
        </p:spPr>
      </p:pic>
      <p:sp>
        <p:nvSpPr>
          <p:cNvPr id="7" name="Oval 6">
            <a:extLst>
              <a:ext uri="{FF2B5EF4-FFF2-40B4-BE49-F238E27FC236}">
                <a16:creationId xmlns:a16="http://schemas.microsoft.com/office/drawing/2014/main" xmlns="" id="{63AA87F3-E56A-BC46-A920-1CDA07B6925A}"/>
              </a:ext>
            </a:extLst>
          </p:cNvPr>
          <p:cNvSpPr/>
          <p:nvPr/>
        </p:nvSpPr>
        <p:spPr>
          <a:xfrm>
            <a:off x="8040215" y="1825624"/>
            <a:ext cx="3131829" cy="955303"/>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accent1">
                    <a:lumMod val="75000"/>
                  </a:schemeClr>
                </a:solidFill>
              </a:rPr>
              <a:t>If you gather all my internal organs into this body, all my wealth is yours!</a:t>
            </a:r>
            <a:endParaRPr lang="ru-RU" sz="1400" dirty="0">
              <a:solidFill>
                <a:schemeClr val="accent1">
                  <a:lumMod val="75000"/>
                </a:schemeClr>
              </a:solidFill>
            </a:endParaRPr>
          </a:p>
        </p:txBody>
      </p:sp>
      <p:sp>
        <p:nvSpPr>
          <p:cNvPr id="13" name="Oval 12">
            <a:extLst>
              <a:ext uri="{FF2B5EF4-FFF2-40B4-BE49-F238E27FC236}">
                <a16:creationId xmlns:a16="http://schemas.microsoft.com/office/drawing/2014/main" xmlns="" id="{3C1D249D-6707-AE4C-BF44-DDCCE24DEB12}"/>
              </a:ext>
            </a:extLst>
          </p:cNvPr>
          <p:cNvSpPr/>
          <p:nvPr/>
        </p:nvSpPr>
        <p:spPr>
          <a:xfrm>
            <a:off x="9133116" y="2780928"/>
            <a:ext cx="1977558" cy="576065"/>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1400" dirty="0">
                <a:solidFill>
                  <a:schemeClr val="accent1">
                    <a:lumMod val="75000"/>
                  </a:schemeClr>
                </a:solidFill>
              </a:rPr>
              <a:t>Deal</a:t>
            </a:r>
            <a:r>
              <a:rPr lang="en-US" sz="1400" dirty="0">
                <a:solidFill>
                  <a:schemeClr val="accent1">
                    <a:lumMod val="75000"/>
                  </a:schemeClr>
                </a:solidFill>
              </a:rPr>
              <a:t>!</a:t>
            </a:r>
          </a:p>
        </p:txBody>
      </p:sp>
      <p:sp>
        <p:nvSpPr>
          <p:cNvPr id="12" name="Rectangle 21">
            <a:extLst>
              <a:ext uri="{FF2B5EF4-FFF2-40B4-BE49-F238E27FC236}">
                <a16:creationId xmlns:a16="http://schemas.microsoft.com/office/drawing/2014/main" xmlns="" id="{70DF2597-CEC9-8A4F-985D-9064B04CEFB3}"/>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Tree>
    <p:extLst>
      <p:ext uri="{BB962C8B-B14F-4D97-AF65-F5344CB8AC3E}">
        <p14:creationId xmlns:p14="http://schemas.microsoft.com/office/powerpoint/2010/main" xmlns="" val="1084674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az-Latn-AZ" altLang="en-US" sz="4300" dirty="0">
                <a:solidFill>
                  <a:schemeClr val="accent1">
                    <a:lumMod val="75000"/>
                  </a:schemeClr>
                </a:solidFill>
              </a:rPr>
              <a:t>Concepts</a:t>
            </a:r>
          </a:p>
        </p:txBody>
      </p:sp>
      <p:sp>
        <p:nvSpPr>
          <p:cNvPr id="3" name="Content Placeholder 2">
            <a:extLst>
              <a:ext uri="{FF2B5EF4-FFF2-40B4-BE49-F238E27FC236}">
                <a16:creationId xmlns:a16="http://schemas.microsoft.com/office/drawing/2014/main" xmlns="" id="{3489BCF5-B250-AE4D-A52C-514F22424E0F}"/>
              </a:ext>
            </a:extLst>
          </p:cNvPr>
          <p:cNvSpPr>
            <a:spLocks noGrp="1"/>
          </p:cNvSpPr>
          <p:nvPr>
            <p:ph sz="half" idx="1"/>
          </p:nvPr>
        </p:nvSpPr>
        <p:spPr>
          <a:xfrm>
            <a:off x="838200" y="1453926"/>
            <a:ext cx="5181600" cy="4351338"/>
          </a:xfrm>
        </p:spPr>
        <p:txBody>
          <a:bodyPr>
            <a:normAutofit/>
          </a:bodyPr>
          <a:lstStyle/>
          <a:p>
            <a:pPr algn="just">
              <a:buFont typeface="Wingdings" pitchFamily="2" charset="2"/>
              <a:buChar char="ü"/>
            </a:pPr>
            <a:r>
              <a:rPr lang="en-US" sz="2400" b="1" u="sng" dirty="0">
                <a:solidFill>
                  <a:schemeClr val="accent1">
                    <a:lumMod val="75000"/>
                  </a:schemeClr>
                </a:solidFill>
              </a:rPr>
              <a:t>Classic mechanical concept </a:t>
            </a:r>
            <a:r>
              <a:rPr lang="en-US" sz="2400" dirty="0">
                <a:solidFill>
                  <a:schemeClr val="accent1">
                    <a:lumMod val="75000"/>
                  </a:schemeClr>
                </a:solidFill>
              </a:rPr>
              <a:t> </a:t>
            </a:r>
          </a:p>
          <a:p>
            <a:pPr algn="just">
              <a:buFont typeface="Wingdings" pitchFamily="2" charset="2"/>
              <a:buChar char="ü"/>
            </a:pPr>
            <a:endParaRPr lang="en-US" sz="2400" dirty="0">
              <a:solidFill>
                <a:schemeClr val="accent1">
                  <a:lumMod val="75000"/>
                </a:schemeClr>
              </a:solidFill>
            </a:endParaRPr>
          </a:p>
        </p:txBody>
      </p:sp>
      <p:sp>
        <p:nvSpPr>
          <p:cNvPr id="4" name="Content Placeholder 3">
            <a:extLst>
              <a:ext uri="{FF2B5EF4-FFF2-40B4-BE49-F238E27FC236}">
                <a16:creationId xmlns:a16="http://schemas.microsoft.com/office/drawing/2014/main" xmlns="" id="{1C5ECEC3-89A4-BE40-ABEA-423CDD7D97A3}"/>
              </a:ext>
            </a:extLst>
          </p:cNvPr>
          <p:cNvSpPr>
            <a:spLocks noGrp="1"/>
          </p:cNvSpPr>
          <p:nvPr>
            <p:ph sz="half" idx="2"/>
          </p:nvPr>
        </p:nvSpPr>
        <p:spPr>
          <a:xfrm>
            <a:off x="6172200" y="1453926"/>
            <a:ext cx="5181600" cy="4351338"/>
          </a:xfrm>
        </p:spPr>
        <p:txBody>
          <a:bodyPr/>
          <a:lstStyle/>
          <a:p>
            <a:pPr algn="just">
              <a:buFont typeface="Wingdings" pitchFamily="2" charset="2"/>
              <a:buChar char="ü"/>
            </a:pPr>
            <a:r>
              <a:rPr lang="en-US" sz="2400" b="1" u="sng" dirty="0">
                <a:solidFill>
                  <a:schemeClr val="accent1">
                    <a:lumMod val="75000"/>
                  </a:schemeClr>
                </a:solidFill>
              </a:rPr>
              <a:t>Endocrine concept</a:t>
            </a:r>
          </a:p>
        </p:txBody>
      </p:sp>
      <p:pic>
        <p:nvPicPr>
          <p:cNvPr id="12" name="Picture 2" descr="C:\Users\Use\Desktop\SEKİLLER\CERRAH\533718_552011474814710_736074151_n.jpg">
            <a:extLst>
              <a:ext uri="{FF2B5EF4-FFF2-40B4-BE49-F238E27FC236}">
                <a16:creationId xmlns:a16="http://schemas.microsoft.com/office/drawing/2014/main" xmlns="" id="{CFDBD002-07B3-B343-9FF9-C3CAE1F02942}"/>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0" y="2204864"/>
            <a:ext cx="4572000" cy="4000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a:extLst>
              <a:ext uri="{FF2B5EF4-FFF2-40B4-BE49-F238E27FC236}">
                <a16:creationId xmlns:a16="http://schemas.microsoft.com/office/drawing/2014/main" xmlns="" id="{EDA863F7-0893-9E47-B69E-F612451A442F}"/>
              </a:ext>
            </a:extLst>
          </p:cNvPr>
          <p:cNvSpPr/>
          <p:nvPr/>
        </p:nvSpPr>
        <p:spPr>
          <a:xfrm>
            <a:off x="6324600" y="2001029"/>
            <a:ext cx="4811960" cy="3046988"/>
          </a:xfrm>
          <a:prstGeom prst="rect">
            <a:avLst/>
          </a:prstGeom>
        </p:spPr>
        <p:txBody>
          <a:bodyPr wrap="square">
            <a:spAutoFit/>
          </a:bodyPr>
          <a:lstStyle/>
          <a:p>
            <a:pPr algn="just">
              <a:buFont typeface="Wingdings" pitchFamily="2" charset="2"/>
              <a:buChar char="ü"/>
            </a:pPr>
            <a:r>
              <a:rPr lang="az-Latn-AZ" sz="2400" b="1" i="1" u="sng" dirty="0">
                <a:solidFill>
                  <a:schemeClr val="accent1">
                    <a:lumMod val="75000"/>
                  </a:schemeClr>
                </a:solidFill>
              </a:rPr>
              <a:t>Metabolic surgery</a:t>
            </a:r>
            <a:r>
              <a:rPr lang="az-Latn-AZ" sz="2400" dirty="0">
                <a:solidFill>
                  <a:schemeClr val="accent1">
                    <a:lumMod val="75000"/>
                  </a:schemeClr>
                </a:solidFill>
              </a:rPr>
              <a:t> is an operation performed on the gastrointestinal tract to treat diabetes and metabolic dysfunctions (including obesity).</a:t>
            </a:r>
          </a:p>
          <a:p>
            <a:pPr algn="just">
              <a:buFont typeface="Wingdings" pitchFamily="2" charset="2"/>
              <a:buChar char="ü"/>
            </a:pPr>
            <a:r>
              <a:rPr lang="az-Latn-AZ" sz="2400" dirty="0">
                <a:solidFill>
                  <a:schemeClr val="accent1">
                    <a:lumMod val="75000"/>
                  </a:schemeClr>
                </a:solidFill>
              </a:rPr>
              <a:t>The essence of metabolic surgery is correction of the metabolism by acting on endocrine processes in the gastrointestinal tract.</a:t>
            </a:r>
          </a:p>
        </p:txBody>
      </p:sp>
      <p:sp>
        <p:nvSpPr>
          <p:cNvPr id="9" name="Rectangle 21">
            <a:extLst>
              <a:ext uri="{FF2B5EF4-FFF2-40B4-BE49-F238E27FC236}">
                <a16:creationId xmlns:a16="http://schemas.microsoft.com/office/drawing/2014/main" xmlns="" id="{4FF325E6-21A7-4449-9449-9B9115AF6FB7}"/>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14D46041-8AC9-9C4B-A6E1-90BBA8ABA82C}"/>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192036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heckerboard(across)">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checkerboard(across)">
                                      <p:cBhvr>
                                        <p:cTn id="15" dur="500"/>
                                        <p:tgtEl>
                                          <p:spTgt spid="4">
                                            <p:txEl>
                                              <p:pRg st="0" end="0"/>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xmlns="" id="{A4F4E175-5263-0B4B-8274-AE95A566A7CA}"/>
              </a:ext>
            </a:extLst>
          </p:cNvPr>
          <p:cNvSpPr>
            <a:spLocks noGrp="1"/>
          </p:cNvSpPr>
          <p:nvPr>
            <p:ph type="body" idx="1"/>
          </p:nvPr>
        </p:nvSpPr>
        <p:spPr>
          <a:xfrm>
            <a:off x="839789" y="1052736"/>
            <a:ext cx="5157787" cy="823912"/>
          </a:xfrm>
        </p:spPr>
        <p:txBody>
          <a:bodyPr/>
          <a:lstStyle/>
          <a:p>
            <a:pPr algn="ctr"/>
            <a:r>
              <a:rPr lang="en-US" sz="2800" i="1" dirty="0">
                <a:solidFill>
                  <a:srgbClr val="4472C4">
                    <a:lumMod val="75000"/>
                  </a:srgbClr>
                </a:solidFill>
              </a:rPr>
              <a:t>Indications</a:t>
            </a:r>
            <a:endParaRPr lang="en-US" sz="2200" i="1" dirty="0">
              <a:solidFill>
                <a:srgbClr val="4472C4">
                  <a:lumMod val="75000"/>
                </a:srgbClr>
              </a:solidFill>
              <a:latin typeface="Calibri"/>
            </a:endParaRPr>
          </a:p>
        </p:txBody>
      </p:sp>
      <p:sp>
        <p:nvSpPr>
          <p:cNvPr id="15" name="Content Placeholder 14">
            <a:extLst>
              <a:ext uri="{FF2B5EF4-FFF2-40B4-BE49-F238E27FC236}">
                <a16:creationId xmlns:a16="http://schemas.microsoft.com/office/drawing/2014/main" xmlns="" id="{644DC2B1-8DF9-3C4E-98D4-E88B165F6C47}"/>
              </a:ext>
            </a:extLst>
          </p:cNvPr>
          <p:cNvSpPr>
            <a:spLocks noGrp="1"/>
          </p:cNvSpPr>
          <p:nvPr>
            <p:ph sz="half" idx="2"/>
          </p:nvPr>
        </p:nvSpPr>
        <p:spPr>
          <a:xfrm>
            <a:off x="839789" y="2204864"/>
            <a:ext cx="5157787" cy="3684588"/>
          </a:xfrm>
        </p:spPr>
        <p:txBody>
          <a:bodyPr>
            <a:normAutofit/>
          </a:bodyPr>
          <a:lstStyle/>
          <a:p>
            <a:pPr>
              <a:buFont typeface="Wingdings" pitchFamily="2" charset="2"/>
              <a:buChar char="ü"/>
            </a:pPr>
            <a:r>
              <a:rPr lang="az-Latn-AZ" sz="2200" dirty="0">
                <a:solidFill>
                  <a:srgbClr val="4472C4">
                    <a:lumMod val="75000"/>
                  </a:srgbClr>
                </a:solidFill>
              </a:rPr>
              <a:t>The impossibility of losing weight despite conservative methods in patients with a BMI of more than 40;</a:t>
            </a:r>
          </a:p>
          <a:p>
            <a:pPr>
              <a:buFont typeface="Wingdings" pitchFamily="2" charset="2"/>
              <a:buChar char="ü"/>
            </a:pPr>
            <a:r>
              <a:rPr lang="az-Latn-AZ" sz="2200" dirty="0">
                <a:solidFill>
                  <a:srgbClr val="4472C4">
                    <a:lumMod val="75000"/>
                  </a:srgbClr>
                </a:solidFill>
              </a:rPr>
              <a:t>The impossibility of losing weight despite conservative methods in patients with a BMI of more than 35 and the presence of a concomitant disease.</a:t>
            </a:r>
          </a:p>
        </p:txBody>
      </p:sp>
      <p:sp>
        <p:nvSpPr>
          <p:cNvPr id="16" name="Text Placeholder 15">
            <a:extLst>
              <a:ext uri="{FF2B5EF4-FFF2-40B4-BE49-F238E27FC236}">
                <a16:creationId xmlns:a16="http://schemas.microsoft.com/office/drawing/2014/main" xmlns="" id="{B4128421-DD8A-5F4A-9D86-7ECF40AAAACE}"/>
              </a:ext>
            </a:extLst>
          </p:cNvPr>
          <p:cNvSpPr>
            <a:spLocks noGrp="1"/>
          </p:cNvSpPr>
          <p:nvPr>
            <p:ph type="body" sz="quarter" idx="3"/>
          </p:nvPr>
        </p:nvSpPr>
        <p:spPr>
          <a:xfrm>
            <a:off x="6172201" y="1049339"/>
            <a:ext cx="5183188" cy="823912"/>
          </a:xfrm>
        </p:spPr>
        <p:txBody>
          <a:bodyPr/>
          <a:lstStyle/>
          <a:p>
            <a:pPr algn="ctr"/>
            <a:r>
              <a:rPr lang="en-US" sz="2800" i="1" dirty="0">
                <a:solidFill>
                  <a:srgbClr val="4472C4">
                    <a:lumMod val="75000"/>
                  </a:srgbClr>
                </a:solidFill>
              </a:rPr>
              <a:t>Contraindications</a:t>
            </a:r>
            <a:endParaRPr lang="en-US" sz="2200" i="1" dirty="0">
              <a:solidFill>
                <a:srgbClr val="4472C4">
                  <a:lumMod val="75000"/>
                </a:srgbClr>
              </a:solidFill>
              <a:latin typeface="Calibri"/>
            </a:endParaRPr>
          </a:p>
        </p:txBody>
      </p:sp>
      <p:sp>
        <p:nvSpPr>
          <p:cNvPr id="17" name="Content Placeholder 16">
            <a:extLst>
              <a:ext uri="{FF2B5EF4-FFF2-40B4-BE49-F238E27FC236}">
                <a16:creationId xmlns:a16="http://schemas.microsoft.com/office/drawing/2014/main" xmlns="" id="{808B0064-2409-D445-938A-C9F7E6F19BB6}"/>
              </a:ext>
            </a:extLst>
          </p:cNvPr>
          <p:cNvSpPr>
            <a:spLocks noGrp="1"/>
          </p:cNvSpPr>
          <p:nvPr>
            <p:ph sz="quarter" idx="4"/>
          </p:nvPr>
        </p:nvSpPr>
        <p:spPr>
          <a:xfrm>
            <a:off x="6172201" y="2204864"/>
            <a:ext cx="5183188" cy="3684588"/>
          </a:xfrm>
        </p:spPr>
        <p:txBody>
          <a:bodyPr>
            <a:normAutofit/>
          </a:bodyPr>
          <a:lstStyle/>
          <a:p>
            <a:pPr>
              <a:buFont typeface="Wingdings" pitchFamily="2" charset="2"/>
              <a:buChar char="ü"/>
            </a:pPr>
            <a:r>
              <a:rPr lang="az-Latn-AZ" sz="2200" dirty="0">
                <a:solidFill>
                  <a:srgbClr val="4472C4">
                    <a:lumMod val="75000"/>
                  </a:srgbClr>
                </a:solidFill>
              </a:rPr>
              <a:t>Bulimia</a:t>
            </a:r>
          </a:p>
          <a:p>
            <a:pPr>
              <a:buFont typeface="Wingdings" pitchFamily="2" charset="2"/>
              <a:buChar char="ü"/>
            </a:pPr>
            <a:r>
              <a:rPr lang="az-Latn-AZ" sz="2200" dirty="0">
                <a:solidFill>
                  <a:srgbClr val="4472C4">
                    <a:lumMod val="75000"/>
                  </a:srgbClr>
                </a:solidFill>
              </a:rPr>
              <a:t>Psychiatric illness</a:t>
            </a:r>
          </a:p>
          <a:p>
            <a:pPr>
              <a:buFont typeface="Wingdings" pitchFamily="2" charset="2"/>
              <a:buChar char="ü"/>
            </a:pPr>
            <a:r>
              <a:rPr lang="az-Latn-AZ" sz="2200" dirty="0">
                <a:solidFill>
                  <a:srgbClr val="4472C4">
                    <a:lumMod val="75000"/>
                  </a:srgbClr>
                </a:solidFill>
              </a:rPr>
              <a:t>Contraindications associated with concomitant diseases: cardiovascular, pulmonary failure, etc.</a:t>
            </a:r>
          </a:p>
        </p:txBody>
      </p:sp>
      <p:sp>
        <p:nvSpPr>
          <p:cNvPr id="9" name="Rectangle 2">
            <a:extLst>
              <a:ext uri="{FF2B5EF4-FFF2-40B4-BE49-F238E27FC236}">
                <a16:creationId xmlns:a16="http://schemas.microsoft.com/office/drawing/2014/main" xmlns="" id="{C529C88C-CBAC-C54E-89CA-D5C16798A55C}"/>
              </a:ext>
            </a:extLst>
          </p:cNvPr>
          <p:cNvSpPr>
            <a:spLocks noGrp="1" noChangeArrowheads="1"/>
          </p:cNvSpPr>
          <p:nvPr>
            <p:ph type="title"/>
          </p:nvPr>
        </p:nvSpPr>
        <p:spPr>
          <a:xfrm>
            <a:off x="2855640" y="51819"/>
            <a:ext cx="6421492" cy="611546"/>
          </a:xfrm>
        </p:spPr>
        <p:txBody>
          <a:bodyPr>
            <a:noAutofit/>
          </a:bodyPr>
          <a:lstStyle/>
          <a:p>
            <a:r>
              <a:rPr lang="az-Latn-AZ" altLang="en-US" sz="4300" dirty="0">
                <a:solidFill>
                  <a:schemeClr val="accent1">
                    <a:lumMod val="75000"/>
                  </a:schemeClr>
                </a:solidFill>
              </a:rPr>
              <a:t>Bariatric surgery</a:t>
            </a:r>
          </a:p>
        </p:txBody>
      </p:sp>
      <p:sp>
        <p:nvSpPr>
          <p:cNvPr id="10" name="Rectangle 21">
            <a:extLst>
              <a:ext uri="{FF2B5EF4-FFF2-40B4-BE49-F238E27FC236}">
                <a16:creationId xmlns:a16="http://schemas.microsoft.com/office/drawing/2014/main" xmlns="" id="{CECAE7C1-B0BA-1244-8335-2EF193733BD7}"/>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0C8D00EF-8E35-BE48-A475-97CE9F24E204}"/>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120714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dissolv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 calcmode="lin" valueType="num">
                                      <p:cBhvr additive="base">
                                        <p:cTn id="12"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xEl>
                                              <p:pRg st="1" end="1"/>
                                            </p:txEl>
                                          </p:spTgt>
                                        </p:tgtEl>
                                        <p:attrNameLst>
                                          <p:attrName>style.visibility</p:attrName>
                                        </p:attrNameLst>
                                      </p:cBhvr>
                                      <p:to>
                                        <p:strVal val="visible"/>
                                      </p:to>
                                    </p:set>
                                    <p:anim calcmode="lin" valueType="num">
                                      <p:cBhvr additive="base">
                                        <p:cTn id="18"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6">
                                            <p:txEl>
                                              <p:pRg st="0" end="0"/>
                                            </p:txEl>
                                          </p:spTgt>
                                        </p:tgtEl>
                                        <p:attrNameLst>
                                          <p:attrName>style.visibility</p:attrName>
                                        </p:attrNameLst>
                                      </p:cBhvr>
                                      <p:to>
                                        <p:strVal val="visible"/>
                                      </p:to>
                                    </p:set>
                                    <p:animEffect transition="in" filter="checkerboard(across)">
                                      <p:cBhvr>
                                        <p:cTn id="24" dur="500"/>
                                        <p:tgtEl>
                                          <p:spTgt spid="16">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17">
                                            <p:txEl>
                                              <p:pRg st="0" end="0"/>
                                            </p:txEl>
                                          </p:spTgt>
                                        </p:tgtEl>
                                        <p:attrNameLst>
                                          <p:attrName>style.visibility</p:attrName>
                                        </p:attrNameLst>
                                      </p:cBhvr>
                                      <p:to>
                                        <p:strVal val="visible"/>
                                      </p:to>
                                    </p:set>
                                    <p:animEffect transition="in" filter="randombar(horizontal)">
                                      <p:cBhvr>
                                        <p:cTn id="29" dur="500"/>
                                        <p:tgtEl>
                                          <p:spTgt spid="17">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34" dur="500"/>
                                        <p:tgtEl>
                                          <p:spTgt spid="17">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17">
                                            <p:txEl>
                                              <p:pRg st="2" end="2"/>
                                            </p:txEl>
                                          </p:spTgt>
                                        </p:tgtEl>
                                        <p:attrNameLst>
                                          <p:attrName>style.visibility</p:attrName>
                                        </p:attrNameLst>
                                      </p:cBhvr>
                                      <p:to>
                                        <p:strVal val="visible"/>
                                      </p:to>
                                    </p:set>
                                    <p:animEffect transition="in" filter="randombar(horizontal)">
                                      <p:cBhvr>
                                        <p:cTn id="39" dur="5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5" grpId="0" build="p"/>
      <p:bldP spid="16" grpId="0" build="p"/>
      <p:bldP spid="1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xmlns="" id="{A4F4E175-5263-0B4B-8274-AE95A566A7CA}"/>
              </a:ext>
            </a:extLst>
          </p:cNvPr>
          <p:cNvSpPr>
            <a:spLocks noGrp="1"/>
          </p:cNvSpPr>
          <p:nvPr>
            <p:ph type="body" idx="1"/>
          </p:nvPr>
        </p:nvSpPr>
        <p:spPr>
          <a:xfrm>
            <a:off x="839789" y="1052736"/>
            <a:ext cx="5157787" cy="823912"/>
          </a:xfrm>
        </p:spPr>
        <p:txBody>
          <a:bodyPr/>
          <a:lstStyle/>
          <a:p>
            <a:pPr algn="ctr"/>
            <a:r>
              <a:rPr lang="en-US" sz="2800" i="1" dirty="0">
                <a:solidFill>
                  <a:srgbClr val="4472C4">
                    <a:lumMod val="75000"/>
                  </a:srgbClr>
                </a:solidFill>
              </a:rPr>
              <a:t>Indications</a:t>
            </a:r>
            <a:endParaRPr lang="en-US" sz="2200" i="1" dirty="0">
              <a:solidFill>
                <a:srgbClr val="4472C4">
                  <a:lumMod val="75000"/>
                </a:srgbClr>
              </a:solidFill>
              <a:latin typeface="Calibri"/>
            </a:endParaRPr>
          </a:p>
        </p:txBody>
      </p:sp>
      <p:sp>
        <p:nvSpPr>
          <p:cNvPr id="15" name="Content Placeholder 14">
            <a:extLst>
              <a:ext uri="{FF2B5EF4-FFF2-40B4-BE49-F238E27FC236}">
                <a16:creationId xmlns:a16="http://schemas.microsoft.com/office/drawing/2014/main" xmlns="" id="{644DC2B1-8DF9-3C4E-98D4-E88B165F6C47}"/>
              </a:ext>
            </a:extLst>
          </p:cNvPr>
          <p:cNvSpPr>
            <a:spLocks noGrp="1"/>
          </p:cNvSpPr>
          <p:nvPr>
            <p:ph sz="half" idx="2"/>
          </p:nvPr>
        </p:nvSpPr>
        <p:spPr>
          <a:xfrm>
            <a:off x="839789" y="2204864"/>
            <a:ext cx="5157787" cy="3684588"/>
          </a:xfrm>
        </p:spPr>
        <p:txBody>
          <a:bodyPr>
            <a:normAutofit/>
          </a:bodyPr>
          <a:lstStyle/>
          <a:p>
            <a:pPr>
              <a:buFont typeface="Wingdings" pitchFamily="2" charset="2"/>
              <a:buChar char="ü"/>
            </a:pPr>
            <a:r>
              <a:rPr lang="en-US" sz="2400" dirty="0">
                <a:solidFill>
                  <a:schemeClr val="accent1">
                    <a:lumMod val="75000"/>
                  </a:schemeClr>
                </a:solidFill>
              </a:rPr>
              <a:t>Patients with class II and III obesity with type 2 diabetes mellitus.</a:t>
            </a:r>
          </a:p>
          <a:p>
            <a:pPr>
              <a:buFont typeface="Wingdings" pitchFamily="2" charset="2"/>
              <a:buChar char="ü"/>
            </a:pPr>
            <a:r>
              <a:rPr lang="en-US" sz="2400" dirty="0">
                <a:solidFill>
                  <a:schemeClr val="accent1">
                    <a:lumMod val="75000"/>
                  </a:schemeClr>
                </a:solidFill>
              </a:rPr>
              <a:t>Class I obese patients with type 2 diabetes mellitus, difficult to control with conservative methods.</a:t>
            </a:r>
            <a:endParaRPr lang="ru-RU" sz="2400" dirty="0">
              <a:solidFill>
                <a:schemeClr val="accent1">
                  <a:lumMod val="75000"/>
                </a:schemeClr>
              </a:solidFill>
            </a:endParaRPr>
          </a:p>
        </p:txBody>
      </p:sp>
      <p:sp>
        <p:nvSpPr>
          <p:cNvPr id="16" name="Text Placeholder 15">
            <a:extLst>
              <a:ext uri="{FF2B5EF4-FFF2-40B4-BE49-F238E27FC236}">
                <a16:creationId xmlns:a16="http://schemas.microsoft.com/office/drawing/2014/main" xmlns="" id="{B4128421-DD8A-5F4A-9D86-7ECF40AAAACE}"/>
              </a:ext>
            </a:extLst>
          </p:cNvPr>
          <p:cNvSpPr>
            <a:spLocks noGrp="1"/>
          </p:cNvSpPr>
          <p:nvPr>
            <p:ph type="body" sz="quarter" idx="3"/>
          </p:nvPr>
        </p:nvSpPr>
        <p:spPr>
          <a:xfrm>
            <a:off x="6172201" y="1049339"/>
            <a:ext cx="5183188" cy="823912"/>
          </a:xfrm>
        </p:spPr>
        <p:txBody>
          <a:bodyPr/>
          <a:lstStyle/>
          <a:p>
            <a:pPr algn="ctr"/>
            <a:r>
              <a:rPr lang="en-US" sz="2800" i="1" dirty="0">
                <a:solidFill>
                  <a:srgbClr val="4472C4">
                    <a:lumMod val="75000"/>
                  </a:srgbClr>
                </a:solidFill>
              </a:rPr>
              <a:t>Contraindications</a:t>
            </a:r>
            <a:endParaRPr lang="en-US" sz="2200" i="1" dirty="0">
              <a:solidFill>
                <a:srgbClr val="4472C4">
                  <a:lumMod val="75000"/>
                </a:srgbClr>
              </a:solidFill>
              <a:latin typeface="Calibri"/>
            </a:endParaRPr>
          </a:p>
        </p:txBody>
      </p:sp>
      <p:sp>
        <p:nvSpPr>
          <p:cNvPr id="17" name="Content Placeholder 16">
            <a:extLst>
              <a:ext uri="{FF2B5EF4-FFF2-40B4-BE49-F238E27FC236}">
                <a16:creationId xmlns:a16="http://schemas.microsoft.com/office/drawing/2014/main" xmlns="" id="{808B0064-2409-D445-938A-C9F7E6F19BB6}"/>
              </a:ext>
            </a:extLst>
          </p:cNvPr>
          <p:cNvSpPr>
            <a:spLocks noGrp="1"/>
          </p:cNvSpPr>
          <p:nvPr>
            <p:ph sz="quarter" idx="4"/>
          </p:nvPr>
        </p:nvSpPr>
        <p:spPr>
          <a:xfrm>
            <a:off x="6172201" y="2204864"/>
            <a:ext cx="5183188" cy="3684588"/>
          </a:xfrm>
        </p:spPr>
        <p:txBody>
          <a:bodyPr>
            <a:normAutofit/>
          </a:bodyPr>
          <a:lstStyle/>
          <a:p>
            <a:pPr>
              <a:buFont typeface="Wingdings" pitchFamily="2" charset="2"/>
              <a:buChar char="ü"/>
            </a:pPr>
            <a:r>
              <a:rPr lang="az-Latn-AZ" sz="2400" dirty="0">
                <a:solidFill>
                  <a:schemeClr val="accent1">
                    <a:lumMod val="75000"/>
                  </a:schemeClr>
                </a:solidFill>
              </a:rPr>
              <a:t>General contraindications for surgery;</a:t>
            </a:r>
          </a:p>
          <a:p>
            <a:pPr>
              <a:buFont typeface="Wingdings" pitchFamily="2" charset="2"/>
              <a:buChar char="ü"/>
            </a:pPr>
            <a:r>
              <a:rPr lang="az-Latn-AZ" sz="2400" dirty="0">
                <a:solidFill>
                  <a:schemeClr val="accent1">
                    <a:lumMod val="75000"/>
                  </a:schemeClr>
                </a:solidFill>
              </a:rPr>
              <a:t>Type 1 diabetes mellitus;</a:t>
            </a:r>
          </a:p>
          <a:p>
            <a:pPr>
              <a:buFont typeface="Wingdings" pitchFamily="2" charset="2"/>
              <a:buChar char="ü"/>
            </a:pPr>
            <a:r>
              <a:rPr lang="az-Latn-AZ" sz="2400" dirty="0">
                <a:solidFill>
                  <a:schemeClr val="accent1">
                    <a:lumMod val="75000"/>
                  </a:schemeClr>
                </a:solidFill>
              </a:rPr>
              <a:t>Non-obese patients with conservatively controlled diabetes mellitus.</a:t>
            </a:r>
          </a:p>
        </p:txBody>
      </p:sp>
      <p:sp>
        <p:nvSpPr>
          <p:cNvPr id="9" name="Rectangle 2">
            <a:extLst>
              <a:ext uri="{FF2B5EF4-FFF2-40B4-BE49-F238E27FC236}">
                <a16:creationId xmlns:a16="http://schemas.microsoft.com/office/drawing/2014/main" xmlns="" id="{74E4AF1E-2E3C-8D41-A813-11EE5AAEF03D}"/>
              </a:ext>
            </a:extLst>
          </p:cNvPr>
          <p:cNvSpPr>
            <a:spLocks noGrp="1" noChangeArrowheads="1"/>
          </p:cNvSpPr>
          <p:nvPr>
            <p:ph type="title"/>
          </p:nvPr>
        </p:nvSpPr>
        <p:spPr>
          <a:xfrm>
            <a:off x="2855640" y="51819"/>
            <a:ext cx="6493500" cy="611546"/>
          </a:xfrm>
        </p:spPr>
        <p:txBody>
          <a:bodyPr>
            <a:noAutofit/>
          </a:bodyPr>
          <a:lstStyle/>
          <a:p>
            <a:r>
              <a:rPr lang="az-Latn-AZ" altLang="en-US" sz="4300" dirty="0">
                <a:solidFill>
                  <a:schemeClr val="accent1">
                    <a:lumMod val="75000"/>
                  </a:schemeClr>
                </a:solidFill>
              </a:rPr>
              <a:t>Metabolic surgery</a:t>
            </a:r>
          </a:p>
        </p:txBody>
      </p:sp>
      <p:sp>
        <p:nvSpPr>
          <p:cNvPr id="11" name="Rectangle 21">
            <a:extLst>
              <a:ext uri="{FF2B5EF4-FFF2-40B4-BE49-F238E27FC236}">
                <a16:creationId xmlns:a16="http://schemas.microsoft.com/office/drawing/2014/main" xmlns="" id="{B3AB8147-D9B2-F146-BE8F-05AFEEFD4D49}"/>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4" name="TextBox 13">
            <a:extLst>
              <a:ext uri="{FF2B5EF4-FFF2-40B4-BE49-F238E27FC236}">
                <a16:creationId xmlns:a16="http://schemas.microsoft.com/office/drawing/2014/main" xmlns="" id="{1BB23C5D-05AA-DE4C-8C76-CBBB2A14D496}"/>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Metabolic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250985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dissolv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checkerboard(across)">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checkerboard(across)">
                                      <p:cBhvr>
                                        <p:cTn id="17" dur="500"/>
                                        <p:tgtEl>
                                          <p:spTgt spid="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6">
                                            <p:txEl>
                                              <p:pRg st="0" end="0"/>
                                            </p:txEl>
                                          </p:spTgt>
                                        </p:tgtEl>
                                        <p:attrNameLst>
                                          <p:attrName>style.visibility</p:attrName>
                                        </p:attrNameLst>
                                      </p:cBhvr>
                                      <p:to>
                                        <p:strVal val="visible"/>
                                      </p:to>
                                    </p:set>
                                    <p:animEffect transition="in" filter="dissolve">
                                      <p:cBhvr>
                                        <p:cTn id="22" dur="500"/>
                                        <p:tgtEl>
                                          <p:spTgt spid="1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7">
                                            <p:txEl>
                                              <p:pRg st="0" end="0"/>
                                            </p:txEl>
                                          </p:spTgt>
                                        </p:tgtEl>
                                        <p:attrNameLst>
                                          <p:attrName>style.visibility</p:attrName>
                                        </p:attrNameLst>
                                      </p:cBhvr>
                                      <p:to>
                                        <p:strVal val="visible"/>
                                      </p:to>
                                    </p:set>
                                    <p:animEffect transition="in" filter="checkerboard(across)">
                                      <p:cBhvr>
                                        <p:cTn id="27" dur="500"/>
                                        <p:tgtEl>
                                          <p:spTgt spid="1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7">
                                            <p:txEl>
                                              <p:pRg st="1" end="1"/>
                                            </p:txEl>
                                          </p:spTgt>
                                        </p:tgtEl>
                                        <p:attrNameLst>
                                          <p:attrName>style.visibility</p:attrName>
                                        </p:attrNameLst>
                                      </p:cBhvr>
                                      <p:to>
                                        <p:strVal val="visible"/>
                                      </p:to>
                                    </p:set>
                                    <p:animEffect transition="in" filter="checkerboard(across)">
                                      <p:cBhvr>
                                        <p:cTn id="32" dur="500"/>
                                        <p:tgtEl>
                                          <p:spTgt spid="17">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7">
                                            <p:txEl>
                                              <p:pRg st="2" end="2"/>
                                            </p:txEl>
                                          </p:spTgt>
                                        </p:tgtEl>
                                        <p:attrNameLst>
                                          <p:attrName>style.visibility</p:attrName>
                                        </p:attrNameLst>
                                      </p:cBhvr>
                                      <p:to>
                                        <p:strVal val="visible"/>
                                      </p:to>
                                    </p:set>
                                    <p:animEffect transition="in" filter="checkerboard(across)">
                                      <p:cBhvr>
                                        <p:cTn id="37" dur="5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5" grpId="0" build="p"/>
      <p:bldP spid="16" grpId="0" build="p"/>
      <p:bldP spid="1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az-Latn-AZ" altLang="en-US" sz="4300" dirty="0">
                <a:solidFill>
                  <a:schemeClr val="accent1">
                    <a:lumMod val="75000"/>
                  </a:schemeClr>
                </a:solidFill>
              </a:rPr>
              <a:t>Surgeries</a:t>
            </a:r>
          </a:p>
        </p:txBody>
      </p:sp>
      <p:graphicFrame>
        <p:nvGraphicFramePr>
          <p:cNvPr id="12" name="Content Placeholder 11">
            <a:extLst>
              <a:ext uri="{FF2B5EF4-FFF2-40B4-BE49-F238E27FC236}">
                <a16:creationId xmlns:a16="http://schemas.microsoft.com/office/drawing/2014/main" xmlns="" id="{FA731885-E34C-ED47-A59F-0A161FC3FFCE}"/>
              </a:ext>
            </a:extLst>
          </p:cNvPr>
          <p:cNvGraphicFramePr>
            <a:graphicFrameLocks noGrp="1"/>
          </p:cNvGraphicFramePr>
          <p:nvPr>
            <p:ph idx="1"/>
            <p:extLst>
              <p:ext uri="{D42A27DB-BD31-4B8C-83A1-F6EECF244321}">
                <p14:modId xmlns:p14="http://schemas.microsoft.com/office/powerpoint/2010/main" xmlns="" val="239567856"/>
              </p:ext>
            </p:extLst>
          </p:nvPr>
        </p:nvGraphicFramePr>
        <p:xfrm>
          <a:off x="407368" y="908720"/>
          <a:ext cx="1159328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21">
            <a:extLst>
              <a:ext uri="{FF2B5EF4-FFF2-40B4-BE49-F238E27FC236}">
                <a16:creationId xmlns:a16="http://schemas.microsoft.com/office/drawing/2014/main" xmlns="" id="{340A1FEA-4367-3F41-85A7-B9F51D30F055}"/>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9" name="TextBox 8">
            <a:extLst>
              <a:ext uri="{FF2B5EF4-FFF2-40B4-BE49-F238E27FC236}">
                <a16:creationId xmlns:a16="http://schemas.microsoft.com/office/drawing/2014/main" xmlns="" id="{9AE2D56A-9D30-354D-B29F-9CC709150E56}"/>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156723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927648" y="51819"/>
            <a:ext cx="6408711" cy="611546"/>
          </a:xfrm>
        </p:spPr>
        <p:txBody>
          <a:bodyPr>
            <a:noAutofit/>
          </a:bodyPr>
          <a:lstStyle/>
          <a:p>
            <a:r>
              <a:rPr lang="en-US" altLang="en-US" sz="3600" dirty="0">
                <a:solidFill>
                  <a:schemeClr val="accent1">
                    <a:lumMod val="75000"/>
                  </a:schemeClr>
                </a:solidFill>
              </a:rPr>
              <a:t>Sleeve Gastrectomy</a:t>
            </a:r>
            <a:endParaRPr lang="az-Latn-AZ" altLang="en-US" sz="3600" dirty="0">
              <a:solidFill>
                <a:schemeClr val="accent1">
                  <a:lumMod val="75000"/>
                </a:schemeClr>
              </a:solidFill>
            </a:endParaRPr>
          </a:p>
        </p:txBody>
      </p:sp>
      <p:sp>
        <p:nvSpPr>
          <p:cNvPr id="13" name="Content Placeholder 12">
            <a:extLst>
              <a:ext uri="{FF2B5EF4-FFF2-40B4-BE49-F238E27FC236}">
                <a16:creationId xmlns:a16="http://schemas.microsoft.com/office/drawing/2014/main" xmlns="" id="{9592B45E-788A-6F43-B11F-21D5CD6711AF}"/>
              </a:ext>
            </a:extLst>
          </p:cNvPr>
          <p:cNvSpPr>
            <a:spLocks noGrp="1"/>
          </p:cNvSpPr>
          <p:nvPr>
            <p:ph sz="half" idx="1"/>
          </p:nvPr>
        </p:nvSpPr>
        <p:spPr>
          <a:xfrm>
            <a:off x="623392" y="1268760"/>
            <a:ext cx="5396408" cy="2395463"/>
          </a:xfrm>
        </p:spPr>
        <p:txBody>
          <a:bodyPr>
            <a:normAutofit/>
          </a:bodyPr>
          <a:lstStyle/>
          <a:p>
            <a:pPr marL="800100" lvl="1" indent="-342900">
              <a:lnSpc>
                <a:spcPct val="100000"/>
              </a:lnSpc>
              <a:buFont typeface="Wingdings" pitchFamily="2" charset="2"/>
              <a:buChar char="ü"/>
              <a:defRPr/>
            </a:pPr>
            <a:r>
              <a:rPr lang="en-US" sz="2400" dirty="0">
                <a:solidFill>
                  <a:srgbClr val="4472C4">
                    <a:lumMod val="75000"/>
                  </a:srgbClr>
                </a:solidFill>
              </a:rPr>
              <a:t>Duration 60-120 minutes;</a:t>
            </a:r>
          </a:p>
          <a:p>
            <a:pPr marL="800100" lvl="1" indent="-342900">
              <a:lnSpc>
                <a:spcPct val="100000"/>
              </a:lnSpc>
              <a:buFont typeface="Wingdings" pitchFamily="2" charset="2"/>
              <a:buChar char="ü"/>
              <a:defRPr/>
            </a:pPr>
            <a:r>
              <a:rPr lang="en-US" sz="2400" dirty="0">
                <a:solidFill>
                  <a:srgbClr val="4472C4">
                    <a:lumMod val="75000"/>
                  </a:srgbClr>
                </a:solidFill>
              </a:rPr>
              <a:t>Intensive care - 1 or 0 days;</a:t>
            </a:r>
          </a:p>
          <a:p>
            <a:pPr marL="800100" lvl="1" indent="-342900">
              <a:lnSpc>
                <a:spcPct val="100000"/>
              </a:lnSpc>
              <a:buFont typeface="Wingdings" pitchFamily="2" charset="2"/>
              <a:buChar char="ü"/>
              <a:defRPr/>
            </a:pPr>
            <a:r>
              <a:rPr lang="en-US" sz="2400" dirty="0">
                <a:solidFill>
                  <a:srgbClr val="4472C4">
                    <a:lumMod val="75000"/>
                  </a:srgbClr>
                </a:solidFill>
              </a:rPr>
              <a:t>In-patient observation - 1-3 days;</a:t>
            </a:r>
          </a:p>
          <a:p>
            <a:pPr marL="800100" lvl="1" indent="-342900">
              <a:lnSpc>
                <a:spcPct val="100000"/>
              </a:lnSpc>
              <a:buFont typeface="Wingdings" pitchFamily="2" charset="2"/>
              <a:buChar char="ü"/>
              <a:defRPr/>
            </a:pPr>
            <a:r>
              <a:rPr lang="en-US" sz="2400" dirty="0">
                <a:solidFill>
                  <a:srgbClr val="4472C4">
                    <a:lumMod val="75000"/>
                  </a:srgbClr>
                </a:solidFill>
              </a:rPr>
              <a:t>Return to work - in 7-12 days;</a:t>
            </a:r>
          </a:p>
          <a:p>
            <a:pPr marL="800100" lvl="1" indent="-342900">
              <a:lnSpc>
                <a:spcPct val="100000"/>
              </a:lnSpc>
              <a:buFont typeface="Wingdings" pitchFamily="2" charset="2"/>
              <a:buChar char="ü"/>
              <a:defRPr/>
            </a:pPr>
            <a:r>
              <a:rPr lang="en-US" sz="2400" dirty="0">
                <a:solidFill>
                  <a:srgbClr val="4472C4">
                    <a:lumMod val="75000"/>
                  </a:srgbClr>
                </a:solidFill>
              </a:rPr>
              <a:t>Weight loss - within 12 months.</a:t>
            </a:r>
          </a:p>
        </p:txBody>
      </p:sp>
      <p:sp>
        <p:nvSpPr>
          <p:cNvPr id="14" name="Rounded Rectangle 13">
            <a:extLst>
              <a:ext uri="{FF2B5EF4-FFF2-40B4-BE49-F238E27FC236}">
                <a16:creationId xmlns:a16="http://schemas.microsoft.com/office/drawing/2014/main" xmlns="" id="{AA6597EE-77A2-604F-B9D8-C57C72850539}"/>
              </a:ext>
            </a:extLst>
          </p:cNvPr>
          <p:cNvSpPr/>
          <p:nvPr/>
        </p:nvSpPr>
        <p:spPr>
          <a:xfrm>
            <a:off x="1055440" y="3861048"/>
            <a:ext cx="4392488" cy="187220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u="sng" dirty="0">
                <a:solidFill>
                  <a:srgbClr val="4472C4">
                    <a:lumMod val="75000"/>
                  </a:srgbClr>
                </a:solidFill>
                <a:latin typeface="Calibri"/>
              </a:rPr>
              <a:t>Benefits</a:t>
            </a:r>
            <a:r>
              <a:rPr lang="en-US" sz="2400" dirty="0">
                <a:solidFill>
                  <a:srgbClr val="4472C4">
                    <a:lumMod val="75000"/>
                  </a:srgbClr>
                </a:solidFill>
                <a:latin typeface="Calibri"/>
              </a:rPr>
              <a:t>:</a:t>
            </a:r>
          </a:p>
          <a:p>
            <a:pPr marL="342900" indent="-342900" algn="ctr">
              <a:buFont typeface="Wingdings" pitchFamily="2" charset="2"/>
              <a:buChar char="ü"/>
            </a:pPr>
            <a:r>
              <a:rPr lang="en-US" sz="2400" dirty="0">
                <a:solidFill>
                  <a:srgbClr val="4472C4">
                    <a:lumMod val="75000"/>
                  </a:srgbClr>
                </a:solidFill>
              </a:rPr>
              <a:t>No anastomosis</a:t>
            </a:r>
          </a:p>
          <a:p>
            <a:pPr marL="342900" indent="-342900" algn="ctr">
              <a:buFont typeface="Wingdings" pitchFamily="2" charset="2"/>
              <a:buChar char="ü"/>
            </a:pPr>
            <a:r>
              <a:rPr lang="en-US" sz="2400" dirty="0">
                <a:solidFill>
                  <a:srgbClr val="4472C4">
                    <a:lumMod val="75000"/>
                  </a:srgbClr>
                </a:solidFill>
              </a:rPr>
              <a:t>Technical simplicity</a:t>
            </a:r>
          </a:p>
          <a:p>
            <a:pPr marL="342900" indent="-342900" algn="ctr">
              <a:buFont typeface="Wingdings" pitchFamily="2" charset="2"/>
              <a:buChar char="ü"/>
            </a:pPr>
            <a:r>
              <a:rPr lang="en-US" sz="2400" dirty="0">
                <a:solidFill>
                  <a:srgbClr val="4472C4">
                    <a:lumMod val="75000"/>
                  </a:srgbClr>
                </a:solidFill>
              </a:rPr>
              <a:t>Fewer malabsorption complications</a:t>
            </a:r>
            <a:endParaRPr lang="en-US" sz="2800" dirty="0">
              <a:solidFill>
                <a:srgbClr val="4472C4">
                  <a:lumMod val="75000"/>
                </a:srgbClr>
              </a:solidFill>
            </a:endParaRPr>
          </a:p>
        </p:txBody>
      </p:sp>
      <p:pic>
        <p:nvPicPr>
          <p:cNvPr id="5" name="Content Placeholder 4">
            <a:extLst>
              <a:ext uri="{FF2B5EF4-FFF2-40B4-BE49-F238E27FC236}">
                <a16:creationId xmlns:a16="http://schemas.microsoft.com/office/drawing/2014/main" xmlns="" id="{1B6D66FD-0A25-784D-A191-6F0839B1203D}"/>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173816" y="850359"/>
            <a:ext cx="3890736" cy="5326604"/>
          </a:xfrm>
        </p:spPr>
      </p:pic>
      <p:sp>
        <p:nvSpPr>
          <p:cNvPr id="8" name="Rectangle 21">
            <a:extLst>
              <a:ext uri="{FF2B5EF4-FFF2-40B4-BE49-F238E27FC236}">
                <a16:creationId xmlns:a16="http://schemas.microsoft.com/office/drawing/2014/main" xmlns="" id="{34CDCFC0-225C-0340-985E-6501ABF26F85}"/>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D163A6EA-6544-9141-8BFD-544699C7D0CE}"/>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77517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checkerboard(across)">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checkerboard(across)">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checkerboard(across)">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checkerboard(across)">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checkerboard(across)">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711625" y="51819"/>
            <a:ext cx="6768751" cy="611546"/>
          </a:xfrm>
        </p:spPr>
        <p:txBody>
          <a:bodyPr>
            <a:noAutofit/>
          </a:bodyPr>
          <a:lstStyle/>
          <a:p>
            <a:r>
              <a:rPr lang="en-US" altLang="en-US" sz="4400" dirty="0">
                <a:solidFill>
                  <a:schemeClr val="accent1">
                    <a:lumMod val="75000"/>
                  </a:schemeClr>
                </a:solidFill>
              </a:rPr>
              <a:t>Gastric Band</a:t>
            </a:r>
            <a:endParaRPr lang="az-Latn-AZ" altLang="en-US" sz="4400" dirty="0">
              <a:solidFill>
                <a:schemeClr val="accent1">
                  <a:lumMod val="75000"/>
                </a:schemeClr>
              </a:solidFill>
            </a:endParaRPr>
          </a:p>
        </p:txBody>
      </p:sp>
      <p:sp>
        <p:nvSpPr>
          <p:cNvPr id="13" name="Content Placeholder 12">
            <a:extLst>
              <a:ext uri="{FF2B5EF4-FFF2-40B4-BE49-F238E27FC236}">
                <a16:creationId xmlns:a16="http://schemas.microsoft.com/office/drawing/2014/main" xmlns="" id="{9592B45E-788A-6F43-B11F-21D5CD6711AF}"/>
              </a:ext>
            </a:extLst>
          </p:cNvPr>
          <p:cNvSpPr>
            <a:spLocks noGrp="1"/>
          </p:cNvSpPr>
          <p:nvPr>
            <p:ph sz="half" idx="1"/>
          </p:nvPr>
        </p:nvSpPr>
        <p:spPr>
          <a:xfrm>
            <a:off x="839416" y="1466942"/>
            <a:ext cx="5181600" cy="2179439"/>
          </a:xfrm>
        </p:spPr>
        <p:txBody>
          <a:bodyPr>
            <a:normAutofit fontScale="92500" lnSpcReduction="20000"/>
          </a:bodyPr>
          <a:lstStyle/>
          <a:p>
            <a:pPr marL="457200" indent="-342900">
              <a:lnSpc>
                <a:spcPct val="100000"/>
              </a:lnSpc>
              <a:buFont typeface="Wingdings" pitchFamily="2" charset="2"/>
              <a:buChar char="ü"/>
              <a:defRPr/>
            </a:pPr>
            <a:r>
              <a:rPr lang="az-Latn-AZ" sz="2700" dirty="0">
                <a:solidFill>
                  <a:srgbClr val="4472C4">
                    <a:lumMod val="75000"/>
                  </a:srgbClr>
                </a:solidFill>
              </a:rPr>
              <a:t>It looks like gastroplasty; the stomach is divided into the proximal and distal parts through a narrow channel;</a:t>
            </a:r>
          </a:p>
          <a:p>
            <a:pPr marL="457200" indent="-342900">
              <a:lnSpc>
                <a:spcPct val="100000"/>
              </a:lnSpc>
              <a:buFont typeface="Wingdings" pitchFamily="2" charset="2"/>
              <a:buChar char="ü"/>
              <a:defRPr/>
            </a:pPr>
            <a:r>
              <a:rPr lang="az-Latn-AZ" sz="2700" dirty="0">
                <a:solidFill>
                  <a:srgbClr val="4472C4">
                    <a:lumMod val="75000"/>
                  </a:srgbClr>
                </a:solidFill>
              </a:rPr>
              <a:t>Separation occurs through a special bandage.</a:t>
            </a:r>
          </a:p>
        </p:txBody>
      </p:sp>
      <p:sp>
        <p:nvSpPr>
          <p:cNvPr id="12" name="Rounded Rectangle 11">
            <a:extLst>
              <a:ext uri="{FF2B5EF4-FFF2-40B4-BE49-F238E27FC236}">
                <a16:creationId xmlns:a16="http://schemas.microsoft.com/office/drawing/2014/main" xmlns="" id="{8AD6C079-DD34-DF4D-BF8C-08B3518F1535}"/>
              </a:ext>
            </a:extLst>
          </p:cNvPr>
          <p:cNvSpPr/>
          <p:nvPr/>
        </p:nvSpPr>
        <p:spPr>
          <a:xfrm>
            <a:off x="1055440" y="3861048"/>
            <a:ext cx="4320480" cy="187220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u="sng" dirty="0">
                <a:solidFill>
                  <a:srgbClr val="4472C4">
                    <a:lumMod val="75000"/>
                  </a:srgbClr>
                </a:solidFill>
              </a:rPr>
              <a:t>Benefits </a:t>
            </a:r>
            <a:r>
              <a:rPr lang="en-US" sz="2000" dirty="0">
                <a:solidFill>
                  <a:srgbClr val="4472C4">
                    <a:lumMod val="75000"/>
                  </a:srgbClr>
                </a:solidFill>
                <a:latin typeface="Calibri"/>
              </a:rPr>
              <a:t>:</a:t>
            </a:r>
          </a:p>
          <a:p>
            <a:pPr marL="342900" indent="-342900" algn="ctr">
              <a:buFont typeface="Wingdings" pitchFamily="2" charset="2"/>
              <a:buChar char="ü"/>
            </a:pPr>
            <a:r>
              <a:rPr lang="az-Latn-AZ" sz="2000" dirty="0">
                <a:solidFill>
                  <a:srgbClr val="4472C4">
                    <a:lumMod val="75000"/>
                  </a:srgbClr>
                </a:solidFill>
              </a:rPr>
              <a:t>Reversibility;</a:t>
            </a:r>
          </a:p>
          <a:p>
            <a:pPr marL="342900" indent="-342900" algn="ctr">
              <a:buFont typeface="Wingdings" pitchFamily="2" charset="2"/>
              <a:buChar char="ü"/>
            </a:pPr>
            <a:r>
              <a:rPr lang="az-Latn-AZ" sz="2000" dirty="0">
                <a:solidFill>
                  <a:srgbClr val="4472C4">
                    <a:lumMod val="75000"/>
                  </a:srgbClr>
                </a:solidFill>
              </a:rPr>
              <a:t>Regulation;</a:t>
            </a:r>
          </a:p>
          <a:p>
            <a:pPr marL="342900" indent="-342900" algn="ctr">
              <a:buFont typeface="Wingdings" pitchFamily="2" charset="2"/>
              <a:buChar char="ü"/>
            </a:pPr>
            <a:r>
              <a:rPr lang="az-Latn-AZ" sz="2000" dirty="0">
                <a:solidFill>
                  <a:srgbClr val="4472C4">
                    <a:lumMod val="75000"/>
                  </a:srgbClr>
                </a:solidFill>
              </a:rPr>
              <a:t>Non-damage to the wall and integrity of the stomach.</a:t>
            </a:r>
          </a:p>
        </p:txBody>
      </p:sp>
      <p:pic>
        <p:nvPicPr>
          <p:cNvPr id="6" name="Content Placeholder 5">
            <a:extLst>
              <a:ext uri="{FF2B5EF4-FFF2-40B4-BE49-F238E27FC236}">
                <a16:creationId xmlns:a16="http://schemas.microsoft.com/office/drawing/2014/main" xmlns="" id="{3C6C715A-1E54-6E4F-A0B6-A07308D214AB}"/>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239000" y="1178268"/>
            <a:ext cx="4257600" cy="4843020"/>
          </a:xfrm>
        </p:spPr>
      </p:pic>
      <p:sp>
        <p:nvSpPr>
          <p:cNvPr id="8" name="Rectangle 21">
            <a:extLst>
              <a:ext uri="{FF2B5EF4-FFF2-40B4-BE49-F238E27FC236}">
                <a16:creationId xmlns:a16="http://schemas.microsoft.com/office/drawing/2014/main" xmlns="" id="{2C4D08E9-737F-C04E-A2CE-D740E6187306}"/>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A1201236-123C-2340-ACC2-813BA54057E0}"/>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392954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dissolv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dissolv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Autofit/>
          </a:bodyPr>
          <a:lstStyle/>
          <a:p>
            <a:r>
              <a:rPr lang="az-Latn-AZ" altLang="en-US" sz="4400" dirty="0">
                <a:solidFill>
                  <a:schemeClr val="accent1">
                    <a:lumMod val="75000"/>
                  </a:schemeClr>
                </a:solidFill>
              </a:rPr>
              <a:t>Gastroplication</a:t>
            </a:r>
          </a:p>
        </p:txBody>
      </p:sp>
      <p:sp>
        <p:nvSpPr>
          <p:cNvPr id="13" name="Content Placeholder 12">
            <a:extLst>
              <a:ext uri="{FF2B5EF4-FFF2-40B4-BE49-F238E27FC236}">
                <a16:creationId xmlns:a16="http://schemas.microsoft.com/office/drawing/2014/main" xmlns="" id="{9592B45E-788A-6F43-B11F-21D5CD6711AF}"/>
              </a:ext>
            </a:extLst>
          </p:cNvPr>
          <p:cNvSpPr>
            <a:spLocks noGrp="1"/>
          </p:cNvSpPr>
          <p:nvPr>
            <p:ph sz="half" idx="1"/>
          </p:nvPr>
        </p:nvSpPr>
        <p:spPr>
          <a:xfrm>
            <a:off x="838200" y="1825625"/>
            <a:ext cx="5181600" cy="1531367"/>
          </a:xfrm>
        </p:spPr>
        <p:txBody>
          <a:bodyPr>
            <a:normAutofit fontScale="92500" lnSpcReduction="10000"/>
          </a:bodyPr>
          <a:lstStyle/>
          <a:p>
            <a:pPr algn="just">
              <a:buFont typeface="Wingdings" pitchFamily="2" charset="2"/>
              <a:buChar char="ü"/>
            </a:pPr>
            <a:r>
              <a:rPr lang="az-Latn-AZ" sz="2300" dirty="0">
                <a:solidFill>
                  <a:srgbClr val="4472C4">
                    <a:lumMod val="75000"/>
                  </a:srgbClr>
                </a:solidFill>
              </a:rPr>
              <a:t>The greater curvature of the stomach is mobilized;</a:t>
            </a:r>
          </a:p>
          <a:p>
            <a:pPr algn="just">
              <a:buFont typeface="Wingdings" pitchFamily="2" charset="2"/>
              <a:buChar char="ü"/>
            </a:pPr>
            <a:r>
              <a:rPr lang="az-Latn-AZ" sz="2300" dirty="0">
                <a:solidFill>
                  <a:srgbClr val="4472C4">
                    <a:lumMod val="75000"/>
                  </a:srgbClr>
                </a:solidFill>
              </a:rPr>
              <a:t>The wall of the stomach is sutured inward by intussusception, thereby reducing its volume.</a:t>
            </a:r>
          </a:p>
        </p:txBody>
      </p:sp>
      <p:pic>
        <p:nvPicPr>
          <p:cNvPr id="6" name="Content Placeholder 5">
            <a:extLst>
              <a:ext uri="{FF2B5EF4-FFF2-40B4-BE49-F238E27FC236}">
                <a16:creationId xmlns:a16="http://schemas.microsoft.com/office/drawing/2014/main" xmlns="" id="{D0BB3E36-EF5D-B04B-A390-02AFAD642188}"/>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6584950" y="1542437"/>
            <a:ext cx="4695626" cy="4586107"/>
          </a:xfrm>
        </p:spPr>
      </p:pic>
      <p:sp>
        <p:nvSpPr>
          <p:cNvPr id="12" name="Rounded Rectangle 11">
            <a:extLst>
              <a:ext uri="{FF2B5EF4-FFF2-40B4-BE49-F238E27FC236}">
                <a16:creationId xmlns:a16="http://schemas.microsoft.com/office/drawing/2014/main" xmlns="" id="{D506062D-D3B0-7C49-A2DD-FA205FE83286}"/>
              </a:ext>
            </a:extLst>
          </p:cNvPr>
          <p:cNvSpPr/>
          <p:nvPr/>
        </p:nvSpPr>
        <p:spPr>
          <a:xfrm>
            <a:off x="1055440" y="3861048"/>
            <a:ext cx="4320480" cy="187220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000" b="1" i="1" u="sng" dirty="0">
                <a:solidFill>
                  <a:srgbClr val="4472C4">
                    <a:lumMod val="75000"/>
                  </a:srgbClr>
                </a:solidFill>
                <a:latin typeface="Calibri"/>
              </a:rPr>
              <a:t>Benefits</a:t>
            </a:r>
            <a:r>
              <a:rPr lang="en-US" sz="2000" dirty="0">
                <a:solidFill>
                  <a:srgbClr val="4472C4">
                    <a:lumMod val="75000"/>
                  </a:srgbClr>
                </a:solidFill>
                <a:latin typeface="Calibri"/>
              </a:rPr>
              <a:t>:</a:t>
            </a:r>
          </a:p>
          <a:p>
            <a:pPr marL="342900" indent="-342900" algn="ctr">
              <a:buFont typeface="Wingdings" pitchFamily="2" charset="2"/>
              <a:buChar char="ü"/>
            </a:pPr>
            <a:r>
              <a:rPr lang="az-Latn-AZ" sz="2000" dirty="0">
                <a:solidFill>
                  <a:srgbClr val="4472C4">
                    <a:lumMod val="75000"/>
                  </a:srgbClr>
                </a:solidFill>
              </a:rPr>
              <a:t>Less trauma;</a:t>
            </a:r>
          </a:p>
          <a:p>
            <a:pPr marL="342900" indent="-342900" algn="ctr">
              <a:buFont typeface="Wingdings" pitchFamily="2" charset="2"/>
              <a:buChar char="ü"/>
            </a:pPr>
            <a:r>
              <a:rPr lang="az-Latn-AZ" sz="2000" dirty="0">
                <a:solidFill>
                  <a:srgbClr val="4472C4">
                    <a:lumMod val="75000"/>
                  </a:srgbClr>
                </a:solidFill>
              </a:rPr>
              <a:t>No risk of insolvency;</a:t>
            </a:r>
          </a:p>
          <a:p>
            <a:pPr marL="342900" indent="-342900" algn="ctr">
              <a:buFont typeface="Wingdings" pitchFamily="2" charset="2"/>
              <a:buChar char="ü"/>
            </a:pPr>
            <a:r>
              <a:rPr lang="az-Latn-AZ" sz="2000" dirty="0">
                <a:solidFill>
                  <a:srgbClr val="4472C4">
                    <a:lumMod val="75000"/>
                  </a:srgbClr>
                </a:solidFill>
              </a:rPr>
              <a:t>Reversibility.</a:t>
            </a:r>
          </a:p>
        </p:txBody>
      </p:sp>
      <p:sp>
        <p:nvSpPr>
          <p:cNvPr id="8" name="Rectangle 21">
            <a:extLst>
              <a:ext uri="{FF2B5EF4-FFF2-40B4-BE49-F238E27FC236}">
                <a16:creationId xmlns:a16="http://schemas.microsoft.com/office/drawing/2014/main" xmlns="" id="{1A4D8971-8962-DA48-A717-D232C178A809}"/>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01882966-2A7B-2F43-9A38-0C2FF3068025}"/>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321345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770851" y="51819"/>
            <a:ext cx="6781533" cy="611546"/>
          </a:xfrm>
        </p:spPr>
        <p:txBody>
          <a:bodyPr>
            <a:noAutofit/>
          </a:bodyPr>
          <a:lstStyle/>
          <a:p>
            <a:r>
              <a:rPr lang="az-Latn-AZ" altLang="en-US" sz="4400" dirty="0">
                <a:solidFill>
                  <a:schemeClr val="accent1">
                    <a:lumMod val="75000"/>
                  </a:schemeClr>
                </a:solidFill>
              </a:rPr>
              <a:t>Jejunoileal bypass</a:t>
            </a:r>
          </a:p>
        </p:txBody>
      </p:sp>
      <p:sp>
        <p:nvSpPr>
          <p:cNvPr id="13" name="Content Placeholder 12">
            <a:extLst>
              <a:ext uri="{FF2B5EF4-FFF2-40B4-BE49-F238E27FC236}">
                <a16:creationId xmlns:a16="http://schemas.microsoft.com/office/drawing/2014/main" xmlns="" id="{9592B45E-788A-6F43-B11F-21D5CD6711AF}"/>
              </a:ext>
            </a:extLst>
          </p:cNvPr>
          <p:cNvSpPr>
            <a:spLocks noGrp="1"/>
          </p:cNvSpPr>
          <p:nvPr>
            <p:ph sz="half" idx="1"/>
          </p:nvPr>
        </p:nvSpPr>
        <p:spPr>
          <a:xfrm>
            <a:off x="838200" y="1556792"/>
            <a:ext cx="5181600" cy="4351338"/>
          </a:xfrm>
        </p:spPr>
        <p:txBody>
          <a:bodyPr>
            <a:normAutofit/>
          </a:bodyPr>
          <a:lstStyle/>
          <a:p>
            <a:pPr algn="just">
              <a:buFont typeface="Wingdings" pitchFamily="2" charset="2"/>
              <a:buChar char="ü"/>
            </a:pPr>
            <a:r>
              <a:rPr lang="az-Latn-AZ" sz="2300" dirty="0">
                <a:solidFill>
                  <a:srgbClr val="4472C4">
                    <a:lumMod val="75000"/>
                  </a:srgbClr>
                </a:solidFill>
              </a:rPr>
              <a:t>An end-to-side bypass is made between the jejunum and ileum;</a:t>
            </a:r>
          </a:p>
          <a:p>
            <a:pPr algn="just">
              <a:buFont typeface="Wingdings" pitchFamily="2" charset="2"/>
              <a:buChar char="ü"/>
            </a:pPr>
            <a:r>
              <a:rPr lang="az-Latn-AZ" sz="2300" dirty="0">
                <a:solidFill>
                  <a:srgbClr val="4472C4">
                    <a:lumMod val="75000"/>
                  </a:srgbClr>
                </a:solidFill>
              </a:rPr>
              <a:t>Most of the ileum is eliminated from the digestive process;</a:t>
            </a:r>
          </a:p>
          <a:p>
            <a:pPr algn="just">
              <a:buFont typeface="Wingdings" pitchFamily="2" charset="2"/>
              <a:buChar char="ü"/>
            </a:pPr>
            <a:r>
              <a:rPr lang="az-Latn-AZ" sz="2300" dirty="0">
                <a:solidFill>
                  <a:srgbClr val="4472C4">
                    <a:lumMod val="75000"/>
                  </a:srgbClr>
                </a:solidFill>
              </a:rPr>
              <a:t>While maintaining the ileocecal angle, 14 inches of jejunum and 4 inches of ileum are used.</a:t>
            </a:r>
          </a:p>
        </p:txBody>
      </p:sp>
      <p:pic>
        <p:nvPicPr>
          <p:cNvPr id="12" name="Content Placeholder 11">
            <a:extLst>
              <a:ext uri="{FF2B5EF4-FFF2-40B4-BE49-F238E27FC236}">
                <a16:creationId xmlns:a16="http://schemas.microsoft.com/office/drawing/2014/main" xmlns="" id="{7555A10A-EDA5-4C4C-B3C4-46796B98E50F}"/>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320136" y="1279241"/>
            <a:ext cx="3338512" cy="4810492"/>
          </a:xfrm>
        </p:spPr>
      </p:pic>
      <p:sp>
        <p:nvSpPr>
          <p:cNvPr id="7" name="Rectangle 21">
            <a:extLst>
              <a:ext uri="{FF2B5EF4-FFF2-40B4-BE49-F238E27FC236}">
                <a16:creationId xmlns:a16="http://schemas.microsoft.com/office/drawing/2014/main" xmlns="" id="{550F7349-1FB8-DC44-AD41-617072A68ED4}"/>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0" name="TextBox 9">
            <a:extLst>
              <a:ext uri="{FF2B5EF4-FFF2-40B4-BE49-F238E27FC236}">
                <a16:creationId xmlns:a16="http://schemas.microsoft.com/office/drawing/2014/main" xmlns="" id="{35030AAC-5107-A74D-8420-ABDE264F51AE}"/>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221278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blinds(horizontal)">
                                      <p:cBhvr>
                                        <p:cTn id="22"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914868" y="51819"/>
            <a:ext cx="6421492" cy="611546"/>
          </a:xfrm>
        </p:spPr>
        <p:txBody>
          <a:bodyPr>
            <a:noAutofit/>
          </a:bodyPr>
          <a:lstStyle/>
          <a:p>
            <a:pPr lvl="0" defTabSz="622300">
              <a:spcAft>
                <a:spcPct val="35000"/>
              </a:spcAft>
            </a:pPr>
            <a:r>
              <a:rPr lang="az-Latn-AZ" sz="4400" dirty="0">
                <a:solidFill>
                  <a:srgbClr val="4472C4">
                    <a:lumMod val="75000"/>
                  </a:srgbClr>
                </a:solidFill>
              </a:rPr>
              <a:t>Biliopancreatic diversion</a:t>
            </a:r>
            <a:endParaRPr lang="ru-RU" sz="4400" dirty="0">
              <a:solidFill>
                <a:srgbClr val="4472C4">
                  <a:lumMod val="75000"/>
                </a:srgbClr>
              </a:solidFill>
            </a:endParaRPr>
          </a:p>
        </p:txBody>
      </p:sp>
      <p:sp>
        <p:nvSpPr>
          <p:cNvPr id="13" name="Content Placeholder 12">
            <a:extLst>
              <a:ext uri="{FF2B5EF4-FFF2-40B4-BE49-F238E27FC236}">
                <a16:creationId xmlns:a16="http://schemas.microsoft.com/office/drawing/2014/main" xmlns="" id="{9592B45E-788A-6F43-B11F-21D5CD6711AF}"/>
              </a:ext>
            </a:extLst>
          </p:cNvPr>
          <p:cNvSpPr>
            <a:spLocks noGrp="1"/>
          </p:cNvSpPr>
          <p:nvPr>
            <p:ph sz="half" idx="1"/>
          </p:nvPr>
        </p:nvSpPr>
        <p:spPr>
          <a:xfrm>
            <a:off x="838200" y="1412776"/>
            <a:ext cx="5181600" cy="4351338"/>
          </a:xfrm>
        </p:spPr>
        <p:txBody>
          <a:bodyPr>
            <a:normAutofit fontScale="92500" lnSpcReduction="10000"/>
          </a:bodyPr>
          <a:lstStyle/>
          <a:p>
            <a:pPr algn="just">
              <a:lnSpc>
                <a:spcPct val="110000"/>
              </a:lnSpc>
              <a:buFont typeface="Wingdings" pitchFamily="2" charset="2"/>
              <a:buChar char="ü"/>
            </a:pPr>
            <a:r>
              <a:rPr lang="az-Latn-AZ" sz="2300" dirty="0">
                <a:solidFill>
                  <a:srgbClr val="4472C4">
                    <a:lumMod val="75000"/>
                  </a:srgbClr>
                </a:solidFill>
              </a:rPr>
              <a:t>Distal gastric resection is performed;</a:t>
            </a:r>
          </a:p>
          <a:p>
            <a:pPr algn="just">
              <a:lnSpc>
                <a:spcPct val="110000"/>
              </a:lnSpc>
              <a:buFont typeface="Wingdings" pitchFamily="2" charset="2"/>
              <a:buChar char="ü"/>
            </a:pPr>
            <a:r>
              <a:rPr lang="az-Latn-AZ" sz="2300" dirty="0">
                <a:solidFill>
                  <a:srgbClr val="4472C4">
                    <a:lumMod val="75000"/>
                  </a:srgbClr>
                </a:solidFill>
              </a:rPr>
              <a:t>The duodenum is sutured;</a:t>
            </a:r>
          </a:p>
          <a:p>
            <a:pPr algn="just">
              <a:lnSpc>
                <a:spcPct val="110000"/>
              </a:lnSpc>
              <a:buFont typeface="Wingdings" pitchFamily="2" charset="2"/>
              <a:buChar char="ü"/>
            </a:pPr>
            <a:r>
              <a:rPr lang="az-Latn-AZ" sz="2300" dirty="0">
                <a:solidFill>
                  <a:srgbClr val="4472C4">
                    <a:lumMod val="75000"/>
                  </a:srgbClr>
                </a:solidFill>
              </a:rPr>
              <a:t>The small intestine is separated at a distance of 250 cm from the ileocecal angle;</a:t>
            </a:r>
          </a:p>
          <a:p>
            <a:pPr algn="just">
              <a:lnSpc>
                <a:spcPct val="110000"/>
              </a:lnSpc>
              <a:buFont typeface="Wingdings" pitchFamily="2" charset="2"/>
              <a:buChar char="ü"/>
            </a:pPr>
            <a:r>
              <a:rPr lang="az-Latn-AZ" sz="2300" dirty="0">
                <a:solidFill>
                  <a:srgbClr val="4472C4">
                    <a:lumMod val="75000"/>
                  </a:srgbClr>
                </a:solidFill>
              </a:rPr>
              <a:t>The distal part of the small intestine (Ru loop) is sutured to the stomach, the proximal part (bilio-pancreatic loop) is sewn to the ileum at a distance of 50 cm from the ileocecal angle.</a:t>
            </a:r>
          </a:p>
          <a:p>
            <a:pPr algn="just">
              <a:lnSpc>
                <a:spcPct val="110000"/>
              </a:lnSpc>
              <a:buFont typeface="Wingdings" pitchFamily="2" charset="2"/>
              <a:buChar char="ü"/>
            </a:pPr>
            <a:r>
              <a:rPr lang="az-Latn-AZ" sz="2300" dirty="0">
                <a:solidFill>
                  <a:srgbClr val="4472C4">
                    <a:lumMod val="75000"/>
                  </a:srgbClr>
                </a:solidFill>
              </a:rPr>
              <a:t>This operation is performed in patients with morbid obesity and if weight loss is not possible through other operations.</a:t>
            </a:r>
          </a:p>
        </p:txBody>
      </p:sp>
      <p:pic>
        <p:nvPicPr>
          <p:cNvPr id="7" name="Content Placeholder 6">
            <a:extLst>
              <a:ext uri="{FF2B5EF4-FFF2-40B4-BE49-F238E27FC236}">
                <a16:creationId xmlns:a16="http://schemas.microsoft.com/office/drawing/2014/main" xmlns="" id="{DBF2309A-F50B-2348-8DE4-88B14B4B506F}"/>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664450" y="1328228"/>
            <a:ext cx="3256086" cy="4837076"/>
          </a:xfrm>
        </p:spPr>
      </p:pic>
      <p:sp>
        <p:nvSpPr>
          <p:cNvPr id="8" name="Rectangle 21">
            <a:extLst>
              <a:ext uri="{FF2B5EF4-FFF2-40B4-BE49-F238E27FC236}">
                <a16:creationId xmlns:a16="http://schemas.microsoft.com/office/drawing/2014/main" xmlns="" id="{F99C317F-7AF3-A146-8009-2A5514BCB6BA}"/>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1" name="TextBox 10">
            <a:extLst>
              <a:ext uri="{FF2B5EF4-FFF2-40B4-BE49-F238E27FC236}">
                <a16:creationId xmlns:a16="http://schemas.microsoft.com/office/drawing/2014/main" xmlns="" id="{CDDE7F1E-D094-8445-8973-E27C112656AF}"/>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1609059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randombar(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randombar(horizontal)">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32"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999657" y="51819"/>
            <a:ext cx="6133460" cy="611546"/>
          </a:xfrm>
        </p:spPr>
        <p:txBody>
          <a:bodyPr>
            <a:noAutofit/>
          </a:bodyPr>
          <a:lstStyle/>
          <a:p>
            <a:pPr lvl="0" defTabSz="622300">
              <a:spcAft>
                <a:spcPct val="35000"/>
              </a:spcAft>
            </a:pPr>
            <a:r>
              <a:rPr lang="az-Latn-AZ" sz="4400" dirty="0">
                <a:solidFill>
                  <a:srgbClr val="4472C4">
                    <a:lumMod val="75000"/>
                  </a:srgbClr>
                </a:solidFill>
              </a:rPr>
              <a:t>Roux-en-Y Gastric Bypass</a:t>
            </a:r>
            <a:endParaRPr lang="en-US" sz="4400" dirty="0">
              <a:solidFill>
                <a:srgbClr val="4472C4">
                  <a:lumMod val="75000"/>
                </a:srgbClr>
              </a:solidFill>
            </a:endParaRPr>
          </a:p>
        </p:txBody>
      </p:sp>
      <p:sp>
        <p:nvSpPr>
          <p:cNvPr id="17" name="Content Placeholder 16">
            <a:extLst>
              <a:ext uri="{FF2B5EF4-FFF2-40B4-BE49-F238E27FC236}">
                <a16:creationId xmlns:a16="http://schemas.microsoft.com/office/drawing/2014/main" xmlns="" id="{F6C8D9ED-EE13-7840-83F3-DF668EFA2822}"/>
              </a:ext>
            </a:extLst>
          </p:cNvPr>
          <p:cNvSpPr>
            <a:spLocks noGrp="1"/>
          </p:cNvSpPr>
          <p:nvPr>
            <p:ph sz="half" idx="1"/>
          </p:nvPr>
        </p:nvSpPr>
        <p:spPr/>
        <p:txBody>
          <a:bodyPr>
            <a:normAutofit/>
          </a:bodyPr>
          <a:lstStyle/>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Duration 90-180 minutes;</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Intensive care - 1-2 days;</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Inpatient monitoring - 2-4 days;</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Return to work - in 7-12 days;</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Weight loss - within 12-16 months.</a:t>
            </a:r>
          </a:p>
        </p:txBody>
      </p:sp>
      <p:pic>
        <p:nvPicPr>
          <p:cNvPr id="5" name="Content Placeholder 4">
            <a:extLst>
              <a:ext uri="{FF2B5EF4-FFF2-40B4-BE49-F238E27FC236}">
                <a16:creationId xmlns:a16="http://schemas.microsoft.com/office/drawing/2014/main" xmlns="" id="{FB2EBCC5-A51F-8B45-9D35-C87D69A9DCDA}"/>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320136" y="854191"/>
            <a:ext cx="3412678" cy="5584382"/>
          </a:xfrm>
        </p:spPr>
      </p:pic>
      <p:sp>
        <p:nvSpPr>
          <p:cNvPr id="8" name="Rectangle 21">
            <a:extLst>
              <a:ext uri="{FF2B5EF4-FFF2-40B4-BE49-F238E27FC236}">
                <a16:creationId xmlns:a16="http://schemas.microsoft.com/office/drawing/2014/main" xmlns="" id="{EB5CEAC4-B327-2646-B1AC-47838347481E}"/>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0" name="TextBox 9">
            <a:extLst>
              <a:ext uri="{FF2B5EF4-FFF2-40B4-BE49-F238E27FC236}">
                <a16:creationId xmlns:a16="http://schemas.microsoft.com/office/drawing/2014/main" xmlns="" id="{2B960554-E988-114B-BD4C-F3590F6486F8}"/>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390391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Effect transition="in" filter="checkerboard(across)">
                                      <p:cBhvr>
                                        <p:cTn id="12" dur="500"/>
                                        <p:tgtEl>
                                          <p:spTgt spid="1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7">
                                            <p:txEl>
                                              <p:pRg st="1" end="1"/>
                                            </p:txEl>
                                          </p:spTgt>
                                        </p:tgtEl>
                                        <p:attrNameLst>
                                          <p:attrName>style.visibility</p:attrName>
                                        </p:attrNameLst>
                                      </p:cBhvr>
                                      <p:to>
                                        <p:strVal val="visible"/>
                                      </p:to>
                                    </p:set>
                                    <p:animEffect transition="in" filter="checkerboard(across)">
                                      <p:cBhvr>
                                        <p:cTn id="17" dur="500"/>
                                        <p:tgtEl>
                                          <p:spTgt spid="1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7">
                                            <p:txEl>
                                              <p:pRg st="2" end="2"/>
                                            </p:txEl>
                                          </p:spTgt>
                                        </p:tgtEl>
                                        <p:attrNameLst>
                                          <p:attrName>style.visibility</p:attrName>
                                        </p:attrNameLst>
                                      </p:cBhvr>
                                      <p:to>
                                        <p:strVal val="visible"/>
                                      </p:to>
                                    </p:set>
                                    <p:animEffect transition="in" filter="checkerboard(across)">
                                      <p:cBhvr>
                                        <p:cTn id="22" dur="500"/>
                                        <p:tgtEl>
                                          <p:spTgt spid="1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7">
                                            <p:txEl>
                                              <p:pRg st="3" end="3"/>
                                            </p:txEl>
                                          </p:spTgt>
                                        </p:tgtEl>
                                        <p:attrNameLst>
                                          <p:attrName>style.visibility</p:attrName>
                                        </p:attrNameLst>
                                      </p:cBhvr>
                                      <p:to>
                                        <p:strVal val="visible"/>
                                      </p:to>
                                    </p:set>
                                    <p:animEffect transition="in" filter="checkerboard(across)">
                                      <p:cBhvr>
                                        <p:cTn id="27" dur="500"/>
                                        <p:tgtEl>
                                          <p:spTgt spid="1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7">
                                            <p:txEl>
                                              <p:pRg st="4" end="4"/>
                                            </p:txEl>
                                          </p:spTgt>
                                        </p:tgtEl>
                                        <p:attrNameLst>
                                          <p:attrName>style.visibility</p:attrName>
                                        </p:attrNameLst>
                                      </p:cBhvr>
                                      <p:to>
                                        <p:strVal val="visible"/>
                                      </p:to>
                                    </p:set>
                                    <p:animEffect transition="in" filter="checkerboard(across)">
                                      <p:cBhvr>
                                        <p:cTn id="32"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567608" y="81150"/>
            <a:ext cx="7128791" cy="611546"/>
          </a:xfrm>
        </p:spPr>
        <p:txBody>
          <a:bodyPr>
            <a:noAutofit/>
          </a:bodyPr>
          <a:lstStyle/>
          <a:p>
            <a:pPr lvl="0" defTabSz="622300">
              <a:spcAft>
                <a:spcPct val="35000"/>
              </a:spcAft>
            </a:pPr>
            <a:r>
              <a:rPr lang="az-Latn-AZ" sz="4000" dirty="0">
                <a:solidFill>
                  <a:srgbClr val="4472C4">
                    <a:lumMod val="75000"/>
                  </a:srgbClr>
                </a:solidFill>
              </a:rPr>
              <a:t>Mini-gastric bypass</a:t>
            </a:r>
            <a:endParaRPr lang="en-US" sz="4000" dirty="0">
              <a:solidFill>
                <a:srgbClr val="4472C4">
                  <a:lumMod val="75000"/>
                </a:srgbClr>
              </a:solidFill>
            </a:endParaRPr>
          </a:p>
        </p:txBody>
      </p:sp>
      <p:sp>
        <p:nvSpPr>
          <p:cNvPr id="17" name="Content Placeholder 16">
            <a:extLst>
              <a:ext uri="{FF2B5EF4-FFF2-40B4-BE49-F238E27FC236}">
                <a16:creationId xmlns:a16="http://schemas.microsoft.com/office/drawing/2014/main" xmlns="" id="{F6C8D9ED-EE13-7840-83F3-DF668EFA2822}"/>
              </a:ext>
            </a:extLst>
          </p:cNvPr>
          <p:cNvSpPr>
            <a:spLocks noGrp="1"/>
          </p:cNvSpPr>
          <p:nvPr>
            <p:ph sz="half" idx="1"/>
          </p:nvPr>
        </p:nvSpPr>
        <p:spPr/>
        <p:txBody>
          <a:bodyPr>
            <a:normAutofit/>
          </a:bodyPr>
          <a:lstStyle/>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An option for gastric bypass surgery;</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Distal gastric resection is performed;</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The pyloric stomach remains;</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A bypass is created between the stomach and small intestine end to side.</a:t>
            </a:r>
          </a:p>
        </p:txBody>
      </p:sp>
      <p:pic>
        <p:nvPicPr>
          <p:cNvPr id="5" name="Content Placeholder 4">
            <a:extLst>
              <a:ext uri="{FF2B5EF4-FFF2-40B4-BE49-F238E27FC236}">
                <a16:creationId xmlns:a16="http://schemas.microsoft.com/office/drawing/2014/main" xmlns="" id="{EA627472-90C9-454F-BA77-2EAB54524BC5}"/>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536160" y="908720"/>
            <a:ext cx="3107878" cy="5154059"/>
          </a:xfrm>
        </p:spPr>
      </p:pic>
      <p:sp>
        <p:nvSpPr>
          <p:cNvPr id="7" name="Rectangle 21">
            <a:extLst>
              <a:ext uri="{FF2B5EF4-FFF2-40B4-BE49-F238E27FC236}">
                <a16:creationId xmlns:a16="http://schemas.microsoft.com/office/drawing/2014/main" xmlns="" id="{29913F35-9C49-0D44-B79E-5A819EE69D9E}"/>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0" name="TextBox 9">
            <a:extLst>
              <a:ext uri="{FF2B5EF4-FFF2-40B4-BE49-F238E27FC236}">
                <a16:creationId xmlns:a16="http://schemas.microsoft.com/office/drawing/2014/main" xmlns="" id="{39C16919-8AC3-2E47-8FDA-55B706A91A2D}"/>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2482275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xEl>
                                              <p:pRg st="0" end="0"/>
                                            </p:txEl>
                                          </p:spTgt>
                                        </p:tgtEl>
                                        <p:attrNameLst>
                                          <p:attrName>style.visibility</p:attrName>
                                        </p:attrNameLst>
                                      </p:cBhvr>
                                      <p:to>
                                        <p:strVal val="visible"/>
                                      </p:to>
                                    </p:set>
                                    <p:anim calcmode="lin" valueType="num">
                                      <p:cBhvr additive="base">
                                        <p:cTn id="13"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 calcmode="lin" valueType="num">
                                      <p:cBhvr additive="base">
                                        <p:cTn id="19"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xEl>
                                              <p:pRg st="2" end="2"/>
                                            </p:txEl>
                                          </p:spTgt>
                                        </p:tgtEl>
                                        <p:attrNameLst>
                                          <p:attrName>style.visibility</p:attrName>
                                        </p:attrNameLst>
                                      </p:cBhvr>
                                      <p:to>
                                        <p:strVal val="visible"/>
                                      </p:to>
                                    </p:set>
                                    <p:anim calcmode="lin" valueType="num">
                                      <p:cBhvr additive="base">
                                        <p:cTn id="25" dur="500" fill="hold"/>
                                        <p:tgtEl>
                                          <p:spTgt spid="17">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xEl>
                                              <p:pRg st="3" end="3"/>
                                            </p:txEl>
                                          </p:spTgt>
                                        </p:tgtEl>
                                        <p:attrNameLst>
                                          <p:attrName>style.visibility</p:attrName>
                                        </p:attrNameLst>
                                      </p:cBhvr>
                                      <p:to>
                                        <p:strVal val="visible"/>
                                      </p:to>
                                    </p:set>
                                    <p:anim calcmode="lin" valueType="num">
                                      <p:cBhvr additive="base">
                                        <p:cTn id="31" dur="500" fill="hold"/>
                                        <p:tgtEl>
                                          <p:spTgt spid="17">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a:xfrm>
            <a:off x="2135561" y="260648"/>
            <a:ext cx="7992887" cy="611546"/>
          </a:xfrm>
        </p:spPr>
        <p:txBody>
          <a:bodyPr>
            <a:noAutofit/>
          </a:bodyPr>
          <a:lstStyle/>
          <a:p>
            <a:pPr lvl="0" defTabSz="622300">
              <a:spcAft>
                <a:spcPct val="35000"/>
              </a:spcAft>
            </a:pPr>
            <a:r>
              <a:rPr lang="en-US" sz="4000" dirty="0">
                <a:solidFill>
                  <a:srgbClr val="4472C4">
                    <a:lumMod val="75000"/>
                  </a:srgbClr>
                </a:solidFill>
              </a:rPr>
              <a:t>Biliopancreatic diversion with </a:t>
            </a:r>
            <a:br>
              <a:rPr lang="en-US" sz="4000" dirty="0">
                <a:solidFill>
                  <a:srgbClr val="4472C4">
                    <a:lumMod val="75000"/>
                  </a:srgbClr>
                </a:solidFill>
              </a:rPr>
            </a:br>
            <a:r>
              <a:rPr lang="en-US" sz="4000" dirty="0">
                <a:solidFill>
                  <a:srgbClr val="4472C4">
                    <a:lumMod val="75000"/>
                  </a:srgbClr>
                </a:solidFill>
              </a:rPr>
              <a:t>duodenal switch</a:t>
            </a:r>
            <a:endParaRPr lang="ru-RU" sz="4000" dirty="0">
              <a:solidFill>
                <a:srgbClr val="4472C4">
                  <a:lumMod val="75000"/>
                </a:srgbClr>
              </a:solidFill>
            </a:endParaRPr>
          </a:p>
        </p:txBody>
      </p:sp>
      <p:sp>
        <p:nvSpPr>
          <p:cNvPr id="17" name="Content Placeholder 16">
            <a:extLst>
              <a:ext uri="{FF2B5EF4-FFF2-40B4-BE49-F238E27FC236}">
                <a16:creationId xmlns:a16="http://schemas.microsoft.com/office/drawing/2014/main" xmlns="" id="{F6C8D9ED-EE13-7840-83F3-DF668EFA2822}"/>
              </a:ext>
            </a:extLst>
          </p:cNvPr>
          <p:cNvSpPr>
            <a:spLocks noGrp="1"/>
          </p:cNvSpPr>
          <p:nvPr>
            <p:ph sz="half" idx="1"/>
          </p:nvPr>
        </p:nvSpPr>
        <p:spPr/>
        <p:txBody>
          <a:bodyPr>
            <a:normAutofit lnSpcReduction="10000"/>
          </a:bodyPr>
          <a:lstStyle/>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t is a modification of bilio-pancreatic diversion;</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A distinctive feature is that they produce a longitudinal resection of the stomach while preserving the pyloric department;</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A detour is created between the Py loop 150 cm long (alimentary canal) and the pyloric section, the proximal bilio-pancreatic loop is sewn to the ileum at a distance of 75-100 cm;</a:t>
            </a:r>
          </a:p>
          <a:p>
            <a:pPr marL="171450" lvl="1" algn="just">
              <a:lnSpc>
                <a:spcPct val="100000"/>
              </a:lnSpc>
              <a:spcBef>
                <a:spcPts val="750"/>
              </a:spcBef>
              <a:buFont typeface="Wingdings" pitchFamily="2" charset="2"/>
              <a:buChar char="ü"/>
              <a:defRPr/>
            </a:pPr>
            <a:r>
              <a:rPr lang="az-Latn-AZ" sz="2100" dirty="0">
                <a:solidFill>
                  <a:srgbClr val="4472C4">
                    <a:lumMod val="75000"/>
                  </a:srgbClr>
                </a:solidFill>
              </a:rPr>
              <a:t>The purpose of this modification is to eliminate anastomotic ulcers and dumping syndrome.</a:t>
            </a:r>
          </a:p>
        </p:txBody>
      </p:sp>
      <p:pic>
        <p:nvPicPr>
          <p:cNvPr id="6" name="Content Placeholder 5">
            <a:extLst>
              <a:ext uri="{FF2B5EF4-FFF2-40B4-BE49-F238E27FC236}">
                <a16:creationId xmlns:a16="http://schemas.microsoft.com/office/drawing/2014/main" xmlns="" id="{AB002457-B402-3844-B65A-E386BC203525}"/>
              </a:ext>
            </a:extLst>
          </p:cNvPr>
          <p:cNvPicPr>
            <a:picLocks noGrp="1" noChangeAspect="1"/>
          </p:cNvPicPr>
          <p:nvPr>
            <p:ph sz="half" idx="2"/>
          </p:nvPr>
        </p:nvPicPr>
        <p:blipFill>
          <a:blip r:embed="rId2">
            <a:extLst>
              <a:ext uri="{28A0092B-C50C-407E-A947-70E740481C1C}">
                <a14:useLocalDpi xmlns:a14="http://schemas.microsoft.com/office/drawing/2010/main" xmlns="" val="0"/>
              </a:ext>
            </a:extLst>
          </a:blip>
          <a:stretch>
            <a:fillRect/>
          </a:stretch>
        </p:blipFill>
        <p:spPr>
          <a:xfrm>
            <a:off x="7536160" y="1115801"/>
            <a:ext cx="3662486" cy="5192385"/>
          </a:xfrm>
        </p:spPr>
      </p:pic>
      <p:sp>
        <p:nvSpPr>
          <p:cNvPr id="7" name="Rectangle 21">
            <a:extLst>
              <a:ext uri="{FF2B5EF4-FFF2-40B4-BE49-F238E27FC236}">
                <a16:creationId xmlns:a16="http://schemas.microsoft.com/office/drawing/2014/main" xmlns="" id="{EDE8B271-FAD0-3C4A-9289-33DD534B0F60}"/>
              </a:ext>
            </a:extLst>
          </p:cNvPr>
          <p:cNvSpPr>
            <a:spLocks noGrp="1" noChangeArrowheads="1"/>
          </p:cNvSpPr>
          <p:nvPr>
            <p:ph type="ftr" sz="quarter" idx="11"/>
          </p:nvPr>
        </p:nvSpPr>
        <p:spPr>
          <a:xfrm>
            <a:off x="4038600" y="6629399"/>
            <a:ext cx="4114800" cy="228600"/>
          </a:xfrm>
        </p:spPr>
        <p:txBody>
          <a:bodyPr/>
          <a:lstStyle/>
          <a:p>
            <a:r>
              <a:rPr lang="az-Latn-AZ" altLang="en-US" dirty="0"/>
              <a:t>PhD Taryel Omarov, Mehriban Huseynova</a:t>
            </a:r>
          </a:p>
        </p:txBody>
      </p:sp>
      <p:sp>
        <p:nvSpPr>
          <p:cNvPr id="10" name="TextBox 9">
            <a:extLst>
              <a:ext uri="{FF2B5EF4-FFF2-40B4-BE49-F238E27FC236}">
                <a16:creationId xmlns:a16="http://schemas.microsoft.com/office/drawing/2014/main" xmlns="" id="{D60A0F7B-CE23-2D45-B106-FC8C3400D36F}"/>
              </a:ext>
            </a:extLst>
          </p:cNvPr>
          <p:cNvSpPr txBox="1"/>
          <p:nvPr/>
        </p:nvSpPr>
        <p:spPr>
          <a:xfrm>
            <a:off x="9984432" y="179348"/>
            <a:ext cx="2195725" cy="369332"/>
          </a:xfrm>
          <a:prstGeom prst="rect">
            <a:avLst/>
          </a:prstGeom>
          <a:noFill/>
        </p:spPr>
        <p:txBody>
          <a:bodyPr wrap="square" rtlCol="0">
            <a:spAutoFit/>
          </a:bodyPr>
          <a:lstStyle/>
          <a:p>
            <a:r>
              <a:rPr lang="az-Latn-AZ" b="1" dirty="0">
                <a:solidFill>
                  <a:schemeClr val="accent1">
                    <a:lumMod val="75000"/>
                  </a:schemeClr>
                </a:solidFill>
              </a:rPr>
              <a:t>Bariatric surgery</a:t>
            </a:r>
            <a:endParaRPr lang="ru-RU" b="1" dirty="0">
              <a:solidFill>
                <a:schemeClr val="accent1">
                  <a:lumMod val="75000"/>
                </a:schemeClr>
              </a:solidFill>
            </a:endParaRPr>
          </a:p>
        </p:txBody>
      </p:sp>
    </p:spTree>
    <p:extLst>
      <p:ext uri="{BB962C8B-B14F-4D97-AF65-F5344CB8AC3E}">
        <p14:creationId xmlns:p14="http://schemas.microsoft.com/office/powerpoint/2010/main" xmlns="" val="425184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7">
                                            <p:txEl>
                                              <p:pRg st="0" end="0"/>
                                            </p:txEl>
                                          </p:spTgt>
                                        </p:tgtEl>
                                        <p:attrNameLst>
                                          <p:attrName>style.visibility</p:attrName>
                                        </p:attrNameLst>
                                      </p:cBhvr>
                                      <p:to>
                                        <p:strVal val="visible"/>
                                      </p:to>
                                    </p:set>
                                    <p:anim calcmode="lin" valueType="num">
                                      <p:cBhvr additive="base">
                                        <p:cTn id="13" dur="500"/>
                                        <p:tgtEl>
                                          <p:spTgt spid="17">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1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 calcmode="lin" valueType="num">
                                      <p:cBhvr additive="base">
                                        <p:cTn id="19" dur="500"/>
                                        <p:tgtEl>
                                          <p:spTgt spid="17">
                                            <p:txEl>
                                              <p:pRg st="1" end="1"/>
                                            </p:txEl>
                                          </p:spTgt>
                                        </p:tgtEl>
                                        <p:attrNameLst>
                                          <p:attrName>ppt_y</p:attrName>
                                        </p:attrNameLst>
                                      </p:cBhvr>
                                      <p:tavLst>
                                        <p:tav tm="0">
                                          <p:val>
                                            <p:strVal val="#ppt_y+#ppt_h*1.125000"/>
                                          </p:val>
                                        </p:tav>
                                        <p:tav tm="100000">
                                          <p:val>
                                            <p:strVal val="#ppt_y"/>
                                          </p:val>
                                        </p:tav>
                                      </p:tavLst>
                                    </p:anim>
                                    <p:animEffect transition="in" filter="wipe(up)">
                                      <p:cBhvr>
                                        <p:cTn id="20" dur="500"/>
                                        <p:tgtEl>
                                          <p:spTgt spid="17">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7">
                                            <p:txEl>
                                              <p:pRg st="2" end="2"/>
                                            </p:txEl>
                                          </p:spTgt>
                                        </p:tgtEl>
                                        <p:attrNameLst>
                                          <p:attrName>style.visibility</p:attrName>
                                        </p:attrNameLst>
                                      </p:cBhvr>
                                      <p:to>
                                        <p:strVal val="visible"/>
                                      </p:to>
                                    </p:set>
                                    <p:anim calcmode="lin" valueType="num">
                                      <p:cBhvr additive="base">
                                        <p:cTn id="25" dur="500"/>
                                        <p:tgtEl>
                                          <p:spTgt spid="17">
                                            <p:txEl>
                                              <p:pRg st="2" end="2"/>
                                            </p:txEl>
                                          </p:spTgt>
                                        </p:tgtEl>
                                        <p:attrNameLst>
                                          <p:attrName>ppt_y</p:attrName>
                                        </p:attrNameLst>
                                      </p:cBhvr>
                                      <p:tavLst>
                                        <p:tav tm="0">
                                          <p:val>
                                            <p:strVal val="#ppt_y+#ppt_h*1.125000"/>
                                          </p:val>
                                        </p:tav>
                                        <p:tav tm="100000">
                                          <p:val>
                                            <p:strVal val="#ppt_y"/>
                                          </p:val>
                                        </p:tav>
                                      </p:tavLst>
                                    </p:anim>
                                    <p:animEffect transition="in" filter="wipe(up)">
                                      <p:cBhvr>
                                        <p:cTn id="26" dur="500"/>
                                        <p:tgtEl>
                                          <p:spTgt spid="17">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17">
                                            <p:txEl>
                                              <p:pRg st="3" end="3"/>
                                            </p:txEl>
                                          </p:spTgt>
                                        </p:tgtEl>
                                        <p:attrNameLst>
                                          <p:attrName>style.visibility</p:attrName>
                                        </p:attrNameLst>
                                      </p:cBhvr>
                                      <p:to>
                                        <p:strVal val="visible"/>
                                      </p:to>
                                    </p:set>
                                    <p:anim calcmode="lin" valueType="num">
                                      <p:cBhvr additive="base">
                                        <p:cTn id="31" dur="500"/>
                                        <p:tgtEl>
                                          <p:spTgt spid="17">
                                            <p:txEl>
                                              <p:pRg st="3" end="3"/>
                                            </p:txEl>
                                          </p:spTgt>
                                        </p:tgtEl>
                                        <p:attrNameLst>
                                          <p:attrName>ppt_y</p:attrName>
                                        </p:attrNameLst>
                                      </p:cBhvr>
                                      <p:tavLst>
                                        <p:tav tm="0">
                                          <p:val>
                                            <p:strVal val="#ppt_y+#ppt_h*1.125000"/>
                                          </p:val>
                                        </p:tav>
                                        <p:tav tm="100000">
                                          <p:val>
                                            <p:strVal val="#ppt_y"/>
                                          </p:val>
                                        </p:tav>
                                      </p:tavLst>
                                    </p:anim>
                                    <p:animEffect transition="in" filter="wipe(up)">
                                      <p:cBhvr>
                                        <p:cTn id="32"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aktiki dərs şablonu 1" id="{88495F96-A900-46D7-9EE0-FCEC1BB2FC28}" vid="{4612F42E-815F-485C-8CB6-D82AD89043F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10174</TotalTime>
  <Words>1395</Words>
  <Application>Microsoft Macintosh PowerPoint</Application>
  <PresentationFormat>Произвольный</PresentationFormat>
  <Paragraphs>311</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Praktiki dərs şablonu 1</vt:lpstr>
      <vt:lpstr>Obesity. Bariatric and metabolic surgery.</vt:lpstr>
      <vt:lpstr>Definition</vt:lpstr>
      <vt:lpstr>Definition</vt:lpstr>
      <vt:lpstr>Classification</vt:lpstr>
      <vt:lpstr>Classification</vt:lpstr>
      <vt:lpstr>Слайд 6</vt:lpstr>
      <vt:lpstr>Etiology</vt:lpstr>
      <vt:lpstr>Pathogenesis</vt:lpstr>
      <vt:lpstr>Symptoms</vt:lpstr>
      <vt:lpstr>Complications</vt:lpstr>
      <vt:lpstr>Complications</vt:lpstr>
      <vt:lpstr>Complications</vt:lpstr>
      <vt:lpstr>Complications</vt:lpstr>
      <vt:lpstr>Complications</vt:lpstr>
      <vt:lpstr>Complications</vt:lpstr>
      <vt:lpstr>Complications</vt:lpstr>
      <vt:lpstr>Complications</vt:lpstr>
      <vt:lpstr>Diagnostics</vt:lpstr>
      <vt:lpstr>Differentiation</vt:lpstr>
      <vt:lpstr>Treatment</vt:lpstr>
      <vt:lpstr>Definition</vt:lpstr>
      <vt:lpstr>Concepts</vt:lpstr>
      <vt:lpstr>Bariatric surgery</vt:lpstr>
      <vt:lpstr>Metabolic surgery</vt:lpstr>
      <vt:lpstr>Surgeries</vt:lpstr>
      <vt:lpstr>Sleeve Gastrectomy</vt:lpstr>
      <vt:lpstr>Gastric Band</vt:lpstr>
      <vt:lpstr>Gastroplication</vt:lpstr>
      <vt:lpstr>Jejunoileal bypass</vt:lpstr>
      <vt:lpstr>Biliopancreatic diversion</vt:lpstr>
      <vt:lpstr>Roux-en-Y Gastric Bypass</vt:lpstr>
      <vt:lpstr>Mini-gastric bypass</vt:lpstr>
      <vt:lpstr>Biliopancreatic diversion with  duodenal switch</vt:lpstr>
    </vt:vector>
  </TitlesOfParts>
  <Company>MKX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Öd daşı. K½skin xolesistit</dc:title>
  <dc:creator>Nuru Bayramov</dc:creator>
  <cp:lastModifiedBy>windows-user</cp:lastModifiedBy>
  <cp:revision>411</cp:revision>
  <dcterms:created xsi:type="dcterms:W3CDTF">2001-04-16T20:54:45Z</dcterms:created>
  <dcterms:modified xsi:type="dcterms:W3CDTF">2020-02-13T17:55:06Z</dcterms:modified>
</cp:coreProperties>
</file>