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39"/>
  </p:notesMasterIdLst>
  <p:handoutMasterIdLst>
    <p:handoutMasterId r:id="rId40"/>
  </p:handoutMasterIdLst>
  <p:sldIdLst>
    <p:sldId id="284" r:id="rId2"/>
    <p:sldId id="396" r:id="rId3"/>
    <p:sldId id="397" r:id="rId4"/>
    <p:sldId id="398" r:id="rId5"/>
    <p:sldId id="399" r:id="rId6"/>
    <p:sldId id="400" r:id="rId7"/>
    <p:sldId id="401" r:id="rId8"/>
    <p:sldId id="402" r:id="rId9"/>
    <p:sldId id="403" r:id="rId10"/>
    <p:sldId id="404" r:id="rId11"/>
    <p:sldId id="406" r:id="rId12"/>
    <p:sldId id="407" r:id="rId13"/>
    <p:sldId id="290" r:id="rId14"/>
    <p:sldId id="352" r:id="rId15"/>
    <p:sldId id="371" r:id="rId16"/>
    <p:sldId id="372" r:id="rId17"/>
    <p:sldId id="373" r:id="rId18"/>
    <p:sldId id="374" r:id="rId19"/>
    <p:sldId id="375" r:id="rId20"/>
    <p:sldId id="376" r:id="rId21"/>
    <p:sldId id="377" r:id="rId22"/>
    <p:sldId id="378" r:id="rId23"/>
    <p:sldId id="379" r:id="rId24"/>
    <p:sldId id="380" r:id="rId25"/>
    <p:sldId id="382" r:id="rId26"/>
    <p:sldId id="384" r:id="rId27"/>
    <p:sldId id="385" r:id="rId28"/>
    <p:sldId id="386" r:id="rId29"/>
    <p:sldId id="387" r:id="rId30"/>
    <p:sldId id="388" r:id="rId31"/>
    <p:sldId id="389" r:id="rId32"/>
    <p:sldId id="390" r:id="rId33"/>
    <p:sldId id="395" r:id="rId34"/>
    <p:sldId id="394" r:id="rId35"/>
    <p:sldId id="391" r:id="rId36"/>
    <p:sldId id="392" r:id="rId37"/>
    <p:sldId id="393" r:id="rId3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F155B4E-81FF-B449-A7B4-2009799C956D}">
          <p14:sldIdLst>
            <p14:sldId id="284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06"/>
            <p14:sldId id="407"/>
            <p14:sldId id="290"/>
            <p14:sldId id="352"/>
            <p14:sldId id="371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2"/>
            <p14:sldId id="384"/>
            <p14:sldId id="385"/>
            <p14:sldId id="386"/>
            <p14:sldId id="387"/>
            <p14:sldId id="388"/>
            <p14:sldId id="389"/>
            <p14:sldId id="390"/>
            <p14:sldId id="395"/>
            <p14:sldId id="394"/>
            <p14:sldId id="391"/>
            <p14:sldId id="392"/>
            <p14:sldId id="393"/>
          </p14:sldIdLst>
        </p14:section>
        <p14:section name="Untitled Section" id="{322C324E-CFC9-3D4D-A044-4FDB5E8EC59E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717DE4-7836-47C6-B559-4E8416054670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C21729D-1FF2-4FE0-8E45-69504B9541BE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2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Дисфагия, </a:t>
          </a:r>
          <a:r>
            <a:rPr lang="ru-RU" sz="24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одинофагия</a:t>
          </a:r>
          <a:r>
            <a:rPr lang="ru-RU" sz="2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по-худание</a:t>
          </a:r>
          <a:r>
            <a:rPr lang="ru-RU" sz="2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кровотечение, ка-</a:t>
          </a:r>
          <a:r>
            <a:rPr lang="ru-RU" sz="24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шель</a:t>
          </a:r>
          <a:r>
            <a:rPr lang="ru-RU" sz="2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после еды, изменения голоса</a:t>
          </a:r>
          <a:endParaRPr lang="ru-RU" sz="2400" dirty="0">
            <a:solidFill>
              <a:schemeClr val="tx1"/>
            </a:solidFill>
            <a:latin typeface="Calibri" pitchFamily="34" charset="0"/>
            <a:cs typeface="Calibri" pitchFamily="34" charset="0"/>
          </a:endParaRPr>
        </a:p>
      </dgm:t>
    </dgm:pt>
    <dgm:pt modelId="{150D75EB-D3E5-416D-A866-3C5AB4165A81}" type="parTrans" cxnId="{E0BC2E21-17FB-4184-9EF5-F79848FB459B}">
      <dgm:prSet/>
      <dgm:spPr/>
      <dgm:t>
        <a:bodyPr/>
        <a:lstStyle/>
        <a:p>
          <a:endParaRPr lang="ru-RU"/>
        </a:p>
      </dgm:t>
    </dgm:pt>
    <dgm:pt modelId="{CA067F9A-ADF2-4C85-9E25-74BC39124017}" type="sibTrans" cxnId="{E0BC2E21-17FB-4184-9EF5-F79848FB459B}">
      <dgm:prSet/>
      <dgm:spPr/>
      <dgm:t>
        <a:bodyPr/>
        <a:lstStyle/>
        <a:p>
          <a:endParaRPr lang="ru-RU"/>
        </a:p>
      </dgm:t>
    </dgm:pt>
    <dgm:pt modelId="{07CCD1E3-A106-4056-8D05-3F4A89FD4FA1}">
      <dgm:prSet phldrT="[Текст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Пищевод </a:t>
          </a:r>
          <a:r>
            <a:rPr lang="az-Latn-AZ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Barrett</a:t>
          </a:r>
          <a:r>
            <a:rPr lang="en-US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в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анамне-зе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ожог пищевода</a:t>
          </a:r>
          <a:r>
            <a:rPr lang="az-Latn-AZ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стрикту-ра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(ы),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ахалазия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новообразо-вание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пищевода при </a:t>
          </a:r>
          <a:r>
            <a:rPr lang="az-Latn-AZ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Rh-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гра-фии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или </a:t>
          </a:r>
          <a:r>
            <a:rPr lang="az-Latn-AZ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KT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сужение пище-вода, свищ </a:t>
          </a:r>
          <a:endParaRPr lang="ru-RU" sz="2400" dirty="0">
            <a:solidFill>
              <a:schemeClr val="tx1"/>
            </a:solidFill>
            <a:latin typeface="+mn-lt"/>
          </a:endParaRPr>
        </a:p>
      </dgm:t>
    </dgm:pt>
    <dgm:pt modelId="{724EB176-C0E8-4373-8825-C6B84D3B9FF4}" type="parTrans" cxnId="{5BE8894B-486C-4DD2-A8DF-360AB0F1DDC9}">
      <dgm:prSet/>
      <dgm:spPr/>
      <dgm:t>
        <a:bodyPr/>
        <a:lstStyle/>
        <a:p>
          <a:endParaRPr lang="ru-RU"/>
        </a:p>
      </dgm:t>
    </dgm:pt>
    <dgm:pt modelId="{AE50EBA9-0F30-4733-8F06-414B528DECFD}" type="sibTrans" cxnId="{5BE8894B-486C-4DD2-A8DF-360AB0F1DDC9}">
      <dgm:prSet/>
      <dgm:spPr/>
      <dgm:t>
        <a:bodyPr/>
        <a:lstStyle/>
        <a:p>
          <a:endParaRPr lang="ru-RU"/>
        </a:p>
      </dgm:t>
    </dgm:pt>
    <dgm:pt modelId="{EEA14EF9-D5DC-4FE1-98CE-3887B0F23E3A}" type="pres">
      <dgm:prSet presAssocID="{7D717DE4-7836-47C6-B559-4E841605467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5A1275-9919-44B5-B229-2BE313CB09C2}" type="pres">
      <dgm:prSet presAssocID="{AC21729D-1FF2-4FE0-8E45-69504B9541BE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C7894C-47FA-486A-91BA-715A625900D1}" type="pres">
      <dgm:prSet presAssocID="{07CCD1E3-A106-4056-8D05-3F4A89FD4FA1}" presName="arrow" presStyleLbl="node1" presStyleIdx="1" presStyleCnt="2" custAng="0" custRadScaleRad="98807" custRadScaleInc="-1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9E7761-2023-4943-B78F-02D572B21285}" type="presOf" srcId="{AC21729D-1FF2-4FE0-8E45-69504B9541BE}" destId="{085A1275-9919-44B5-B229-2BE313CB09C2}" srcOrd="0" destOrd="0" presId="urn:microsoft.com/office/officeart/2005/8/layout/arrow5"/>
    <dgm:cxn modelId="{100D2634-FF07-482A-951E-1E5DEC780E80}" type="presOf" srcId="{07CCD1E3-A106-4056-8D05-3F4A89FD4FA1}" destId="{C0C7894C-47FA-486A-91BA-715A625900D1}" srcOrd="0" destOrd="0" presId="urn:microsoft.com/office/officeart/2005/8/layout/arrow5"/>
    <dgm:cxn modelId="{5BE8894B-486C-4DD2-A8DF-360AB0F1DDC9}" srcId="{7D717DE4-7836-47C6-B559-4E8416054670}" destId="{07CCD1E3-A106-4056-8D05-3F4A89FD4FA1}" srcOrd="1" destOrd="0" parTransId="{724EB176-C0E8-4373-8825-C6B84D3B9FF4}" sibTransId="{AE50EBA9-0F30-4733-8F06-414B528DECFD}"/>
    <dgm:cxn modelId="{E0BC2E21-17FB-4184-9EF5-F79848FB459B}" srcId="{7D717DE4-7836-47C6-B559-4E8416054670}" destId="{AC21729D-1FF2-4FE0-8E45-69504B9541BE}" srcOrd="0" destOrd="0" parTransId="{150D75EB-D3E5-416D-A866-3C5AB4165A81}" sibTransId="{CA067F9A-ADF2-4C85-9E25-74BC39124017}"/>
    <dgm:cxn modelId="{5731BE68-889B-47C2-A892-9E366B587F33}" type="presOf" srcId="{7D717DE4-7836-47C6-B559-4E8416054670}" destId="{EEA14EF9-D5DC-4FE1-98CE-3887B0F23E3A}" srcOrd="0" destOrd="0" presId="urn:microsoft.com/office/officeart/2005/8/layout/arrow5"/>
    <dgm:cxn modelId="{219AD3E9-70EA-41D6-AE12-F1D3691784CA}" type="presParOf" srcId="{EEA14EF9-D5DC-4FE1-98CE-3887B0F23E3A}" destId="{085A1275-9919-44B5-B229-2BE313CB09C2}" srcOrd="0" destOrd="0" presId="urn:microsoft.com/office/officeart/2005/8/layout/arrow5"/>
    <dgm:cxn modelId="{589014DC-4764-48F6-9149-BD72BADEFF05}" type="presParOf" srcId="{EEA14EF9-D5DC-4FE1-98CE-3887B0F23E3A}" destId="{C0C7894C-47FA-486A-91BA-715A625900D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5A1275-9919-44B5-B229-2BE313CB09C2}">
      <dsp:nvSpPr>
        <dsp:cNvPr id="0" name=""/>
        <dsp:cNvSpPr/>
      </dsp:nvSpPr>
      <dsp:spPr>
        <a:xfrm rot="16200000">
          <a:off x="947" y="234842"/>
          <a:ext cx="5012818" cy="501281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Дисфагия, </a:t>
          </a:r>
          <a:r>
            <a:rPr lang="ru-RU" sz="240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одинофагия</a:t>
          </a:r>
          <a:r>
            <a:rPr lang="ru-RU" sz="240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по-худание</a:t>
          </a:r>
          <a:r>
            <a:rPr lang="ru-RU" sz="240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, кровотечение, ка-</a:t>
          </a:r>
          <a:r>
            <a:rPr lang="ru-RU" sz="2400" kern="1200" dirty="0" err="1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шель</a:t>
          </a:r>
          <a:r>
            <a:rPr lang="ru-RU" sz="2400" kern="12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rPr>
            <a:t> после еды, изменения голоса</a:t>
          </a:r>
          <a:endParaRPr lang="ru-RU" sz="2400" kern="1200" dirty="0">
            <a:solidFill>
              <a:schemeClr val="tx1"/>
            </a:solidFill>
            <a:latin typeface="Calibri" pitchFamily="34" charset="0"/>
            <a:cs typeface="Calibri" pitchFamily="34" charset="0"/>
          </a:endParaRPr>
        </a:p>
      </dsp:txBody>
      <dsp:txXfrm rot="5400000">
        <a:off x="947" y="1488046"/>
        <a:ext cx="4135575" cy="2506409"/>
      </dsp:txXfrm>
    </dsp:sp>
    <dsp:sp modelId="{C0C7894C-47FA-486A-91BA-715A625900D1}">
      <dsp:nvSpPr>
        <dsp:cNvPr id="0" name=""/>
        <dsp:cNvSpPr/>
      </dsp:nvSpPr>
      <dsp:spPr>
        <a:xfrm rot="5400000">
          <a:off x="5251840" y="222790"/>
          <a:ext cx="5012818" cy="5012818"/>
        </a:xfrm>
        <a:prstGeom prst="downArrow">
          <a:avLst>
            <a:gd name="adj1" fmla="val 50000"/>
            <a:gd name="adj2" fmla="val 3500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Пищевод </a:t>
          </a:r>
          <a:r>
            <a:rPr lang="az-Latn-AZ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Barrett</a:t>
          </a:r>
          <a:r>
            <a:rPr lang="en-US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в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анамне-зе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ожог пищевода</a:t>
          </a:r>
          <a:r>
            <a:rPr lang="az-Latn-AZ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стрикту-ра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(ы),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ахалазия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новообразо-вание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пищевода при </a:t>
          </a:r>
          <a:r>
            <a:rPr lang="az-Latn-AZ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Rh-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гра-фии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или </a:t>
          </a:r>
          <a:r>
            <a:rPr lang="az-Latn-AZ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KT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сужение пище-вода, свищ 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 rot="-5400000">
        <a:off x="6129083" y="1475995"/>
        <a:ext cx="4135575" cy="2506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442039549957268/photos/pcb.639921776835710/639921596835728/?type=3&amp;__tn__=HH-R&amp;eid=ARAvhdT0R2mj0qqOTObac84iN92dMYet6YwCK3LUQ5vyxIlrZETgxT6WBKvuXStA8zHnSvNTw9K-HVyR&amp;__xts__%5b0%5d=68.ARChgZZIQqu5NhjOZKpfLLY5Dh38yGnx0dE0Eb-HTxd9x9Vodkv3tZM29IDBhOY2RP81msB2zvevKwjrni9nsxnNpxlaBMs8j5cS-wH2BAYcUOlVSnDjbz1W_4VNryLRI7krm7VK8u1GT_7ri2fr6pQMz5OI5hSfAB1eQL3zRsSl5onUIY7bupTLvYIE4uAbMOkrJZF3ZoEgQHgim1Dk2bVZIT62K8CrdGuEf1WQ-iYr1Yj5mC4HHlV0XR2f2aVsrlV1OUbMtb-rnLSAMYhe8WanEF4_BZIAv8Mgn5VLJKU7qfrMQMfnJm4VrVF-3LeD9-qs0Uzcu2IDOTOPC0xEwNK-MTPprZklsgGBG76bx1Z2tYdJm9tkjMWjduofH20Vb7kp2DaGiVKtI4z2PBRIlcXwrR6HG0LOSHFeju-J60tn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07368" y="2132856"/>
            <a:ext cx="11377264" cy="100811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altLang="en-US" sz="4000" dirty="0" smtClean="0">
                <a:solidFill>
                  <a:schemeClr val="tx1"/>
                </a:solidFill>
                <a:cs typeface="Times New Roman" pitchFamily="18" charset="0"/>
              </a:rPr>
              <a:t>Добро- и </a:t>
            </a:r>
            <a:r>
              <a:rPr lang="ru-RU" altLang="en-US" sz="4000" dirty="0">
                <a:solidFill>
                  <a:schemeClr val="tx1"/>
                </a:solidFill>
                <a:cs typeface="Times New Roman" pitchFamily="18" charset="0"/>
              </a:rPr>
              <a:t>злокачественные </a:t>
            </a:r>
            <a:r>
              <a:rPr lang="ru-RU" altLang="en-US" sz="4000" dirty="0" smtClean="0">
                <a:solidFill>
                  <a:schemeClr val="tx1"/>
                </a:solidFill>
                <a:cs typeface="Times New Roman" pitchFamily="18" charset="0"/>
              </a:rPr>
              <a:t>опухоли  пищевода</a:t>
            </a:r>
            <a:endParaRPr lang="az-Latn-AZ" altLang="en-US" sz="4000" i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7680176" y="4869160"/>
            <a:ext cx="4359264" cy="176391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ru-RU" altLang="en-US" sz="2000" dirty="0">
                <a:cs typeface="Times New Roman" pitchFamily="18" charset="0"/>
              </a:rPr>
              <a:t>Профессор, Др.  </a:t>
            </a:r>
            <a:r>
              <a:rPr lang="ru-RU" altLang="en-US" sz="2000" b="1" dirty="0" err="1">
                <a:cs typeface="Times New Roman" pitchFamily="18" charset="0"/>
              </a:rPr>
              <a:t>Адил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Абульфат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оглу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Гейбулла</a:t>
            </a:r>
            <a:endParaRPr lang="ru-RU" altLang="en-US" sz="2000" b="1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000" dirty="0">
                <a:cs typeface="Times New Roman" pitchFamily="18" charset="0"/>
              </a:rPr>
              <a:t>Докторант </a:t>
            </a:r>
            <a:r>
              <a:rPr lang="ru-RU" altLang="en-US" sz="2000" b="1" dirty="0" err="1">
                <a:cs typeface="Times New Roman" pitchFamily="18" charset="0"/>
              </a:rPr>
              <a:t>Сенем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Йолчу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гызы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Маммадова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000" dirty="0">
                <a:cs typeface="Times New Roman" pitchFamily="18" charset="0"/>
              </a:rPr>
              <a:t>Перевод с Азербайджанского </a:t>
            </a:r>
          </a:p>
          <a:p>
            <a:pPr>
              <a:lnSpc>
                <a:spcPct val="80000"/>
              </a:lnSpc>
            </a:pPr>
            <a:r>
              <a:rPr lang="ru-RU" altLang="en-US" sz="2000" dirty="0">
                <a:cs typeface="Times New Roman" pitchFamily="18" charset="0"/>
              </a:rPr>
              <a:t>Доцент, Др.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Адалат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Маммадали</a:t>
            </a:r>
            <a:r>
              <a:rPr lang="ru-RU" altLang="en-US" sz="2000" b="1" dirty="0">
                <a:cs typeface="Times New Roman" pitchFamily="18" charset="0"/>
              </a:rPr>
              <a:t> </a:t>
            </a:r>
            <a:r>
              <a:rPr lang="ru-RU" altLang="en-US" sz="2000" b="1" dirty="0" err="1">
                <a:cs typeface="Times New Roman" pitchFamily="18" charset="0"/>
              </a:rPr>
              <a:t>оглу</a:t>
            </a:r>
            <a:r>
              <a:rPr lang="ru-RU" altLang="en-US" sz="2000" b="1" dirty="0">
                <a:cs typeface="Times New Roman" pitchFamily="18" charset="0"/>
              </a:rPr>
              <a:t> Рустам </a:t>
            </a:r>
            <a:endParaRPr lang="az-Latn-AZ" altLang="en-US" sz="2000" b="1" dirty="0"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000" dirty="0">
                <a:cs typeface="Times New Roman" pitchFamily="18" charset="0"/>
              </a:rPr>
              <a:t>Кафедра хирургических болезней </a:t>
            </a:r>
            <a:r>
              <a:rPr lang="az-Latn-AZ" altLang="en-US" sz="2000" dirty="0">
                <a:cs typeface="Times New Roman" pitchFamily="18" charset="0"/>
              </a:rPr>
              <a:t>I </a:t>
            </a:r>
            <a:endParaRPr lang="ru-RU" altLang="en-US" sz="20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000" dirty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000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11431" y="258712"/>
            <a:ext cx="27805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Новообразования пищевода</a:t>
            </a:r>
            <a:endParaRPr lang="en-US" sz="1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52530" y="1857364"/>
            <a:ext cx="9144000" cy="3786214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170000"/>
              </a:lnSpc>
              <a:spcBef>
                <a:spcPts val="0"/>
              </a:spcBef>
            </a:pPr>
            <a:r>
              <a:rPr lang="ru-RU" sz="9600" dirty="0" smtClean="0"/>
              <a:t>Последовательность </a:t>
            </a:r>
            <a:r>
              <a:rPr lang="ru-RU" sz="9600" dirty="0" smtClean="0">
                <a:cs typeface="Times New Roman" pitchFamily="18" charset="0"/>
              </a:rPr>
              <a:t>д</a:t>
            </a:r>
            <a:r>
              <a:rPr lang="ru-RU" altLang="en-US" sz="9600" dirty="0" smtClean="0">
                <a:cs typeface="Times New Roman" pitchFamily="18" charset="0"/>
              </a:rPr>
              <a:t>оброкачественных новообразований пищевода по частоте встречаемости:</a:t>
            </a:r>
            <a:endParaRPr lang="ru-RU" sz="9600" dirty="0"/>
          </a:p>
          <a:p>
            <a:pPr marL="857250" lvl="0" indent="-857250" algn="just">
              <a:buFont typeface="Wingdings" pitchFamily="2" charset="2"/>
              <a:buChar char="Ø"/>
            </a:pPr>
            <a:r>
              <a:rPr lang="ru-RU" sz="9600" dirty="0" smtClean="0"/>
              <a:t>Пищевод </a:t>
            </a:r>
            <a:r>
              <a:rPr lang="ru-RU" sz="9600" dirty="0" err="1" smtClean="0"/>
              <a:t>Баррета</a:t>
            </a:r>
            <a:r>
              <a:rPr lang="ru-RU" sz="9600" dirty="0" smtClean="0"/>
              <a:t> (</a:t>
            </a:r>
            <a:r>
              <a:rPr lang="az-Latn-AZ" sz="9600" dirty="0" smtClean="0"/>
              <a:t>Barrett</a:t>
            </a:r>
            <a:r>
              <a:rPr lang="ru-RU" sz="9600" dirty="0" smtClean="0"/>
              <a:t>)</a:t>
            </a:r>
          </a:p>
          <a:p>
            <a:pPr marL="857250" lvl="0" indent="-857250" algn="just">
              <a:buFont typeface="Wingdings" pitchFamily="2" charset="2"/>
              <a:buChar char="Ø"/>
            </a:pPr>
            <a:r>
              <a:rPr lang="ru-RU" sz="9600" dirty="0" smtClean="0"/>
              <a:t>Гастроинтестинальные </a:t>
            </a:r>
            <a:r>
              <a:rPr lang="ru-RU" sz="9600" dirty="0" err="1" smtClean="0"/>
              <a:t>стромальные</a:t>
            </a:r>
            <a:r>
              <a:rPr lang="ru-RU" sz="9600" dirty="0" smtClean="0"/>
              <a:t> опухоли (ГИСО)</a:t>
            </a:r>
          </a:p>
          <a:p>
            <a:pPr marL="857250" lvl="0" indent="-857250" algn="just">
              <a:buFont typeface="Wingdings" pitchFamily="2" charset="2"/>
              <a:buChar char="Ø"/>
            </a:pPr>
            <a:r>
              <a:rPr lang="ru-RU" sz="9600" dirty="0" err="1" smtClean="0"/>
              <a:t>Лейомиома</a:t>
            </a:r>
            <a:endParaRPr lang="ru-RU" sz="9600" dirty="0" smtClean="0"/>
          </a:p>
          <a:p>
            <a:pPr marL="857250" lvl="0" indent="-857250" algn="just">
              <a:buFont typeface="Wingdings" pitchFamily="2" charset="2"/>
              <a:buChar char="Ø"/>
            </a:pPr>
            <a:r>
              <a:rPr lang="ru-RU" sz="9600" dirty="0" smtClean="0"/>
              <a:t>Полипы</a:t>
            </a:r>
          </a:p>
          <a:p>
            <a:pPr marL="857250" lvl="0" indent="-857250" algn="just">
              <a:buFont typeface="Wingdings" pitchFamily="2" charset="2"/>
              <a:buChar char="Ø"/>
            </a:pPr>
            <a:r>
              <a:rPr lang="az-Latn-AZ" sz="9600" dirty="0" smtClean="0"/>
              <a:t>Hemangioma</a:t>
            </a:r>
            <a:r>
              <a:rPr lang="ru-RU" sz="9600" dirty="0" err="1" smtClean="0"/>
              <a:t>Гемангиома</a:t>
            </a:r>
            <a:endParaRPr lang="ru-RU" sz="9600" dirty="0" smtClean="0"/>
          </a:p>
          <a:p>
            <a:pPr marL="857250" lvl="0" indent="-857250" algn="just">
              <a:buFont typeface="Wingdings" pitchFamily="2" charset="2"/>
              <a:buChar char="Ø"/>
            </a:pPr>
            <a:r>
              <a:rPr lang="ru-RU" sz="9600" dirty="0" smtClean="0"/>
              <a:t>Гранулярная </a:t>
            </a:r>
            <a:r>
              <a:rPr lang="ru-RU" sz="9600" dirty="0" err="1" smtClean="0"/>
              <a:t>миобластома</a:t>
            </a:r>
            <a:endParaRPr lang="ru-RU" sz="9600" dirty="0" smtClean="0"/>
          </a:p>
          <a:p>
            <a:pPr marL="857250" lvl="0" indent="-857250" algn="just">
              <a:buFont typeface="Wingdings" pitchFamily="2" charset="2"/>
              <a:buChar char="Ø"/>
            </a:pPr>
            <a:r>
              <a:rPr lang="ru-RU" sz="9600" dirty="0" smtClean="0"/>
              <a:t>Кисты</a:t>
            </a:r>
          </a:p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351584" y="412918"/>
            <a:ext cx="7388894" cy="8258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az-Latn-AZ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z-Latn-AZ" altLang="en-US" sz="2800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en-US" sz="3200" b="1" dirty="0" smtClean="0">
                <a:ea typeface="+mj-ea"/>
                <a:cs typeface="Times New Roman" pitchFamily="18" charset="0"/>
              </a:rPr>
              <a:t>Доброкачественные новообразования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392000" y="243641"/>
            <a:ext cx="27805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Новообразования пищевода</a:t>
            </a:r>
            <a:endParaRPr lang="en-US" sz="1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9376" y="909302"/>
            <a:ext cx="6500858" cy="2416046"/>
          </a:xfrm>
          <a:prstGeom prst="rect">
            <a:avLst/>
          </a:prstGeom>
          <a:solidFill>
            <a:srgbClr val="EEECE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Замена</a:t>
            </a:r>
            <a:r>
              <a:rPr kumimoji="0" lang="ru-RU" altLang="ja-JP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нормальной плоской эпителии в дистальной части пищевода на колоннообразную эпителии </a:t>
            </a:r>
            <a:r>
              <a:rPr kumimoji="0" lang="ru-RU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(метаплазия</a:t>
            </a:r>
            <a:r>
              <a:rPr kumimoji="0" lang="ru-RU" altLang="ja-JP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эпителии</a:t>
            </a:r>
            <a:r>
              <a:rPr kumimoji="0" lang="ru-RU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)</a:t>
            </a:r>
            <a:r>
              <a:rPr kumimoji="0" lang="az-Latn-AZ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z-Latn-AZ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</a:t>
            </a:r>
            <a:endParaRPr kumimoji="0" lang="az-Latn-AZ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0529" y="3212976"/>
            <a:ext cx="6703487" cy="3244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95800" y="214290"/>
            <a:ext cx="38308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cs typeface="Times New Roman" pitchFamily="18" charset="0"/>
              </a:rPr>
              <a:t>Пищевод </a:t>
            </a:r>
            <a:r>
              <a:rPr lang="az-Latn-AZ" sz="4000" b="1" dirty="0">
                <a:cs typeface="Times New Roman" pitchFamily="18" charset="0"/>
              </a:rPr>
              <a:t>Barret </a:t>
            </a:r>
            <a:endParaRPr lang="en-US" sz="4000" b="1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34588" y="214290"/>
            <a:ext cx="36680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ru-RU" sz="4000" b="1" dirty="0" smtClean="0"/>
              <a:t>Классификация</a:t>
            </a: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407368" y="2393245"/>
            <a:ext cx="61206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Метаплазия</a:t>
            </a:r>
            <a:r>
              <a:rPr kumimoji="0" lang="ru-RU" altLang="ja-JP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Дисплазия низкой степени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altLang="ja-JP" sz="3600" dirty="0" smtClean="0">
                <a:ea typeface="Times New Roman" pitchFamily="18" charset="0"/>
                <a:cs typeface="Calibri" pitchFamily="34" charset="0"/>
              </a:rPr>
              <a:t>Дисплазия высокой </a:t>
            </a:r>
            <a:r>
              <a:rPr lang="ru-RU" altLang="ja-JP" sz="3600" dirty="0">
                <a:ea typeface="Times New Roman" pitchFamily="18" charset="0"/>
                <a:cs typeface="Calibri" pitchFamily="34" charset="0"/>
              </a:rPr>
              <a:t>степени </a:t>
            </a:r>
            <a:endParaRPr lang="ru-RU" altLang="ja-JP" sz="3600" dirty="0" smtClean="0">
              <a:ea typeface="Times New Roman" pitchFamily="18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ja-JP" sz="3600" dirty="0" err="1" smtClean="0">
                <a:ea typeface="Times New Roman" pitchFamily="18" charset="0"/>
                <a:cs typeface="Calibri" pitchFamily="34" charset="0"/>
              </a:rPr>
              <a:t>Аденокарцинома</a:t>
            </a:r>
            <a:endParaRPr kumimoji="0" lang="az-Latn-AZ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Calibri" pitchFamily="34" charset="0"/>
            </a:endParaRPr>
          </a:p>
        </p:txBody>
      </p:sp>
      <p:pic>
        <p:nvPicPr>
          <p:cNvPr id="6" name="Picture 8" descr="f4-u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1829" y="1369737"/>
            <a:ext cx="4777793" cy="465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109346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83640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2728" y="214290"/>
            <a:ext cx="6076051" cy="611546"/>
          </a:xfrm>
        </p:spPr>
        <p:txBody>
          <a:bodyPr/>
          <a:lstStyle/>
          <a:p>
            <a:r>
              <a:rPr lang="ru-RU" alt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Частота встречаемости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9416" y="1700808"/>
            <a:ext cx="10441160" cy="399129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32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200" dirty="0" smtClean="0">
                <a:cs typeface="Times New Roman" panose="02020603050405020304" pitchFamily="18" charset="0"/>
              </a:rPr>
              <a:t>При эндоскопии пищевод</a:t>
            </a:r>
            <a:r>
              <a:rPr lang="az-Latn-AZ" sz="3200" dirty="0" smtClean="0">
                <a:cs typeface="Times New Roman" panose="02020603050405020304" pitchFamily="18" charset="0"/>
              </a:rPr>
              <a:t> Barrett</a:t>
            </a:r>
            <a:r>
              <a:rPr lang="ru-RU" sz="3200" dirty="0" smtClean="0">
                <a:cs typeface="Times New Roman" panose="02020603050405020304" pitchFamily="18" charset="0"/>
              </a:rPr>
              <a:t> выявляется </a:t>
            </a:r>
            <a:r>
              <a:rPr lang="ru-RU" sz="3200" dirty="0">
                <a:cs typeface="Times New Roman" panose="02020603050405020304" pitchFamily="18" charset="0"/>
              </a:rPr>
              <a:t>в</a:t>
            </a:r>
            <a:r>
              <a:rPr lang="az-Latn-AZ" sz="3200" dirty="0" smtClean="0"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cs typeface="Times New Roman" panose="02020603050405020304" pitchFamily="18" charset="0"/>
              </a:rPr>
              <a:t>2%, среди больных с рефлюкс-эзофагитом – в </a:t>
            </a:r>
            <a:r>
              <a:rPr lang="az-Latn-AZ" sz="3200" dirty="0" smtClean="0">
                <a:cs typeface="Times New Roman" panose="02020603050405020304" pitchFamily="18" charset="0"/>
              </a:rPr>
              <a:t>10-15%</a:t>
            </a:r>
            <a:r>
              <a:rPr lang="ru-RU" sz="3200" dirty="0" smtClean="0">
                <a:cs typeface="Times New Roman" panose="02020603050405020304" pitchFamily="18" charset="0"/>
              </a:rPr>
              <a:t> случаях.</a:t>
            </a:r>
            <a:endParaRPr lang="az-Latn-AZ" sz="32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az-Latn-AZ" sz="32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200" dirty="0" smtClean="0">
                <a:cs typeface="Times New Roman" panose="02020603050405020304" pitchFamily="18" charset="0"/>
              </a:rPr>
              <a:t>Чаще наблюдается среди лиц, длительно страдающие ГЭРБ и </a:t>
            </a:r>
            <a:r>
              <a:rPr lang="ru-RU" sz="3200" dirty="0" err="1" smtClean="0">
                <a:cs typeface="Times New Roman" panose="02020603050405020304" pitchFamily="18" charset="0"/>
              </a:rPr>
              <a:t>хиатальной</a:t>
            </a:r>
            <a:r>
              <a:rPr lang="ru-RU" sz="3200" dirty="0" smtClean="0">
                <a:cs typeface="Times New Roman" panose="02020603050405020304" pitchFamily="18" charset="0"/>
              </a:rPr>
              <a:t> грыжей. 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D4F1C08-4A44-1748-B51E-706DF6E88633}"/>
              </a:ext>
            </a:extLst>
          </p:cNvPr>
          <p:cNvSpPr txBox="1"/>
          <p:nvPr/>
        </p:nvSpPr>
        <p:spPr>
          <a:xfrm>
            <a:off x="9282141" y="6577475"/>
            <a:ext cx="2893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Adil QEYBULLA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57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Etilogiyası və patogenezi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5400" y="1825625"/>
            <a:ext cx="10873208" cy="435133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az-Latn-AZ" sz="3600" dirty="0" smtClean="0"/>
              <a:t>  </a:t>
            </a:r>
            <a:r>
              <a:rPr lang="ru-RU" sz="3600" dirty="0" smtClean="0"/>
              <a:t>Основной причиной является ГЭРБ.</a:t>
            </a:r>
          </a:p>
          <a:p>
            <a:pPr algn="just">
              <a:buNone/>
            </a:pPr>
            <a:endParaRPr lang="az-Latn-AZ" sz="3600" dirty="0" smtClean="0"/>
          </a:p>
          <a:p>
            <a:pPr algn="just">
              <a:buNone/>
            </a:pPr>
            <a:r>
              <a:rPr lang="az-Latn-AZ" sz="3600" dirty="0" smtClean="0"/>
              <a:t> </a:t>
            </a:r>
            <a:r>
              <a:rPr lang="ru-RU" sz="3600" dirty="0" smtClean="0"/>
              <a:t>В результате рефлюкса желудочный сок (соляная кислота) и желчь </a:t>
            </a:r>
            <a:r>
              <a:rPr lang="ru-RU" sz="3600" dirty="0"/>
              <a:t>повреждают </a:t>
            </a:r>
            <a:r>
              <a:rPr lang="ru-RU" sz="3600" dirty="0" smtClean="0"/>
              <a:t>нормальный плоский эпителии нижней части пищевода, как </a:t>
            </a:r>
            <a:r>
              <a:rPr lang="ru-RU" sz="3600" dirty="0" err="1" smtClean="0"/>
              <a:t>зашитный</a:t>
            </a:r>
            <a:r>
              <a:rPr lang="ru-RU" sz="3600" dirty="0" smtClean="0"/>
              <a:t> механизм развивается </a:t>
            </a:r>
            <a:r>
              <a:rPr lang="ru-RU" sz="3600" dirty="0" err="1" smtClean="0"/>
              <a:t>интестинальная</a:t>
            </a:r>
            <a:r>
              <a:rPr lang="ru-RU" sz="3600" dirty="0" smtClean="0"/>
              <a:t> (желудочная) метаплазия), т.е. </a:t>
            </a:r>
            <a:r>
              <a:rPr lang="ru-RU" sz="3600" dirty="0" err="1" smtClean="0"/>
              <a:t>дуоденизация</a:t>
            </a:r>
            <a:r>
              <a:rPr lang="ru-RU" sz="3600" dirty="0" smtClean="0"/>
              <a:t> пищевода. </a:t>
            </a:r>
            <a:endParaRPr lang="ru-RU" sz="36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98956"/>
            <a:ext cx="6076051" cy="611546"/>
          </a:xfrm>
        </p:spPr>
        <p:txBody>
          <a:bodyPr/>
          <a:lstStyle/>
          <a:p>
            <a:r>
              <a:rPr lang="ru-RU" sz="4000" dirty="0" smtClean="0"/>
              <a:t>Течение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z-Latn-AZ" sz="3600" dirty="0" smtClean="0"/>
              <a:t>   </a:t>
            </a:r>
            <a:r>
              <a:rPr lang="ru-RU" sz="3600" dirty="0" smtClean="0"/>
              <a:t>Примерно у </a:t>
            </a:r>
            <a:r>
              <a:rPr lang="az-Latn-AZ" sz="3600" dirty="0" smtClean="0"/>
              <a:t>⅓</a:t>
            </a:r>
            <a:r>
              <a:rPr lang="ru-RU" sz="3600" dirty="0" smtClean="0"/>
              <a:t> больных с метаплазией течение   болезни стабильное. </a:t>
            </a:r>
          </a:p>
          <a:p>
            <a:pPr>
              <a:buNone/>
            </a:pPr>
            <a:r>
              <a:rPr lang="ru-RU" sz="3600" dirty="0"/>
              <a:t> </a:t>
            </a:r>
            <a:r>
              <a:rPr lang="ru-RU" sz="3600" dirty="0" smtClean="0"/>
              <a:t> Чаще </a:t>
            </a:r>
            <a:r>
              <a:rPr lang="az-Latn-AZ" sz="3600" dirty="0" smtClean="0"/>
              <a:t>(&gt;50%) </a:t>
            </a:r>
            <a:r>
              <a:rPr lang="ru-RU" sz="3600" dirty="0" smtClean="0"/>
              <a:t>метаплазия прогрессирует и переходит в более тяжелые стадии (от низкой дисплазии до развитие </a:t>
            </a:r>
            <a:r>
              <a:rPr lang="ru-RU" sz="3600" dirty="0" err="1" smtClean="0"/>
              <a:t>аденокарциномы</a:t>
            </a:r>
            <a:r>
              <a:rPr lang="ru-RU" sz="3600" dirty="0" smtClean="0"/>
              <a:t>), в дальнейшем </a:t>
            </a:r>
            <a:r>
              <a:rPr lang="az-Latn-AZ" sz="3600" dirty="0" smtClean="0"/>
              <a:t> </a:t>
            </a:r>
            <a:r>
              <a:rPr lang="ru-RU" sz="3600" dirty="0" smtClean="0"/>
              <a:t>развиваются осложнения. </a:t>
            </a:r>
            <a:endParaRPr lang="ru-RU" sz="36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Осложнения</a:t>
            </a:r>
            <a:r>
              <a:rPr lang="az-Latn-AZ" sz="4000" dirty="0" smtClean="0"/>
              <a:t>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dirty="0" smtClean="0"/>
              <a:t>Язвы</a:t>
            </a:r>
            <a:endParaRPr lang="az-Latn-AZ" sz="3200" dirty="0" smtClean="0"/>
          </a:p>
          <a:p>
            <a:pPr>
              <a:buFont typeface="Wingdings" pitchFamily="2" charset="2"/>
              <a:buChar char="v"/>
            </a:pPr>
            <a:r>
              <a:rPr lang="ru-RU" sz="3200" dirty="0" smtClean="0"/>
              <a:t>Стриктура(ы)</a:t>
            </a:r>
            <a:endParaRPr lang="az-Latn-AZ" sz="3200" dirty="0" smtClean="0"/>
          </a:p>
          <a:p>
            <a:pPr>
              <a:buFont typeface="Wingdings" pitchFamily="2" charset="2"/>
              <a:buChar char="v"/>
            </a:pPr>
            <a:r>
              <a:rPr lang="ru-RU" sz="3200" dirty="0" smtClean="0"/>
              <a:t>Дисплазии</a:t>
            </a:r>
            <a:endParaRPr lang="az-Latn-AZ" sz="3200" dirty="0" smtClean="0"/>
          </a:p>
          <a:p>
            <a:pPr>
              <a:buFont typeface="Wingdings" pitchFamily="2" charset="2"/>
              <a:buChar char="v"/>
            </a:pPr>
            <a:r>
              <a:rPr lang="ru-RU" sz="3200" dirty="0" err="1" smtClean="0"/>
              <a:t>Аденокарцинома</a:t>
            </a:r>
            <a:endParaRPr lang="ru-RU" sz="32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31402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206511"/>
            <a:ext cx="6076051" cy="611546"/>
          </a:xfrm>
        </p:spPr>
        <p:txBody>
          <a:bodyPr/>
          <a:lstStyle/>
          <a:p>
            <a:r>
              <a:rPr lang="ru-RU" sz="4000" dirty="0" smtClean="0"/>
              <a:t>Клиника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r>
              <a:rPr lang="ru-RU" sz="3600" dirty="0" err="1" smtClean="0"/>
              <a:t>Асимптоматическое</a:t>
            </a:r>
            <a:r>
              <a:rPr lang="ru-RU" sz="3600" dirty="0" smtClean="0"/>
              <a:t> течение</a:t>
            </a:r>
            <a:endParaRPr lang="az-Latn-AZ" sz="3600" dirty="0" smtClean="0"/>
          </a:p>
          <a:p>
            <a:pPr lvl="0">
              <a:buNone/>
            </a:pPr>
            <a:r>
              <a:rPr lang="ru-RU" sz="3600" dirty="0" smtClean="0"/>
              <a:t> Выявляется при эндоскопии, выполненные по другим причинам. </a:t>
            </a:r>
          </a:p>
          <a:p>
            <a:pPr lvl="0" algn="ctr">
              <a:buNone/>
            </a:pPr>
            <a:r>
              <a:rPr lang="ru-RU" sz="3600" dirty="0" smtClean="0"/>
              <a:t>Симптоматическое течение</a:t>
            </a:r>
            <a:endParaRPr lang="az-Latn-AZ" sz="3600" dirty="0" smtClean="0"/>
          </a:p>
          <a:p>
            <a:pPr lvl="0"/>
            <a:r>
              <a:rPr lang="ru-RU" sz="3600" dirty="0" smtClean="0"/>
              <a:t>Типичные симптомы</a:t>
            </a:r>
            <a:r>
              <a:rPr lang="az-Latn-AZ" sz="3600" dirty="0" smtClean="0"/>
              <a:t>: </a:t>
            </a:r>
            <a:r>
              <a:rPr lang="ru-RU" sz="3600" dirty="0" smtClean="0"/>
              <a:t>изжога,</a:t>
            </a:r>
            <a:r>
              <a:rPr lang="az-Latn-AZ" sz="3600" dirty="0" smtClean="0"/>
              <a:t> </a:t>
            </a:r>
            <a:r>
              <a:rPr lang="ru-RU" sz="3600" dirty="0" err="1" smtClean="0"/>
              <a:t>регургитация</a:t>
            </a:r>
            <a:r>
              <a:rPr lang="az-Latn-AZ" sz="3600" dirty="0" smtClean="0"/>
              <a:t> </a:t>
            </a:r>
            <a:endParaRPr lang="ru-RU" sz="3600" dirty="0" smtClean="0"/>
          </a:p>
          <a:p>
            <a:pPr lvl="0"/>
            <a:r>
              <a:rPr lang="ru-RU" sz="3600" dirty="0" smtClean="0"/>
              <a:t>Атипичные </a:t>
            </a:r>
            <a:r>
              <a:rPr lang="ru-RU" sz="3600" dirty="0"/>
              <a:t>симптомы</a:t>
            </a:r>
            <a:r>
              <a:rPr lang="az-Latn-AZ" sz="3600" dirty="0"/>
              <a:t>: </a:t>
            </a:r>
            <a:r>
              <a:rPr lang="ru-RU" sz="3600" dirty="0" smtClean="0"/>
              <a:t>боли</a:t>
            </a:r>
            <a:r>
              <a:rPr lang="az-Latn-AZ" sz="3600" dirty="0" smtClean="0"/>
              <a:t>, </a:t>
            </a:r>
            <a:r>
              <a:rPr lang="ru-RU" sz="3600" dirty="0" smtClean="0"/>
              <a:t>дисфагия</a:t>
            </a:r>
            <a:r>
              <a:rPr lang="az-Latn-AZ" sz="3600" dirty="0" smtClean="0"/>
              <a:t>, </a:t>
            </a:r>
            <a:r>
              <a:rPr lang="ru-RU" sz="3600" dirty="0" smtClean="0"/>
              <a:t>рвота с  кровью, похудание</a:t>
            </a:r>
            <a:r>
              <a:rPr lang="az-Latn-AZ" sz="3600" dirty="0" smtClean="0"/>
              <a:t> </a:t>
            </a:r>
            <a:endParaRPr lang="ru-RU" sz="3600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18326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398956"/>
            <a:ext cx="6076051" cy="611546"/>
          </a:xfrm>
        </p:spPr>
        <p:txBody>
          <a:bodyPr/>
          <a:lstStyle/>
          <a:p>
            <a:r>
              <a:rPr lang="ru-RU" sz="4000" dirty="0" smtClean="0"/>
              <a:t>Диагностика: </a:t>
            </a:r>
            <a:r>
              <a:rPr lang="ru-RU" sz="3600" dirty="0" smtClean="0"/>
              <a:t>сомнение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600" dirty="0" smtClean="0"/>
              <a:t> ГЭРБ</a:t>
            </a:r>
            <a:endParaRPr lang="az-Latn-AZ" sz="3600" dirty="0" smtClean="0"/>
          </a:p>
          <a:p>
            <a:pPr>
              <a:buFont typeface="Wingdings" pitchFamily="2" charset="2"/>
              <a:buChar char="Ø"/>
            </a:pPr>
            <a:r>
              <a:rPr lang="ru-RU" sz="3600" dirty="0" smtClean="0"/>
              <a:t> </a:t>
            </a:r>
            <a:r>
              <a:rPr lang="ru-RU" sz="3600" dirty="0" err="1" smtClean="0"/>
              <a:t>Хиатальная</a:t>
            </a:r>
            <a:r>
              <a:rPr lang="ru-RU" sz="3600" dirty="0" smtClean="0"/>
              <a:t> грыжа</a:t>
            </a:r>
            <a:endParaRPr lang="az-Latn-AZ" sz="3600" dirty="0" smtClean="0"/>
          </a:p>
          <a:p>
            <a:pPr>
              <a:buFont typeface="Wingdings" pitchFamily="2" charset="2"/>
              <a:buChar char="Ø"/>
            </a:pPr>
            <a:r>
              <a:rPr lang="ru-RU" sz="3600" dirty="0" smtClean="0"/>
              <a:t> Стриктура(ы) пищевода</a:t>
            </a:r>
            <a:endParaRPr lang="az-Latn-AZ" sz="3600" dirty="0" smtClean="0"/>
          </a:p>
          <a:p>
            <a:pPr>
              <a:buFont typeface="Wingdings" pitchFamily="2" charset="2"/>
              <a:buChar char="Ø"/>
            </a:pPr>
            <a:r>
              <a:rPr lang="ru-RU" sz="3600" dirty="0" smtClean="0"/>
              <a:t> Язва пищевода</a:t>
            </a:r>
            <a:endParaRPr lang="az-Latn-AZ" sz="3600" dirty="0" smtClean="0"/>
          </a:p>
          <a:p>
            <a:pPr algn="just">
              <a:buNone/>
            </a:pPr>
            <a:r>
              <a:rPr lang="az-Latn-AZ" sz="2400" dirty="0" smtClean="0"/>
              <a:t>  </a:t>
            </a:r>
            <a:r>
              <a:rPr lang="ru-RU" sz="2400" dirty="0" smtClean="0"/>
              <a:t>У больных с данными патологиями при эндоскопии выявляется сомнительная картина (замена белесоватого эпителия нижней части пищевода на красноватую), что вызывает подозрение на пищевод </a:t>
            </a:r>
            <a:r>
              <a:rPr lang="ru-RU" sz="2400" dirty="0" err="1" smtClean="0"/>
              <a:t>Баррета</a:t>
            </a:r>
            <a:r>
              <a:rPr lang="ru-RU" sz="2400" dirty="0" smtClean="0"/>
              <a:t>.  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301523"/>
            <a:ext cx="6264696" cy="611546"/>
          </a:xfrm>
        </p:spPr>
        <p:txBody>
          <a:bodyPr/>
          <a:lstStyle/>
          <a:p>
            <a:r>
              <a:rPr lang="ru-RU" sz="4000" dirty="0" smtClean="0"/>
              <a:t>Диагностические критерии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3392" y="1825625"/>
            <a:ext cx="10730408" cy="4351338"/>
          </a:xfrm>
        </p:spPr>
        <p:txBody>
          <a:bodyPr/>
          <a:lstStyle/>
          <a:p>
            <a:endParaRPr lang="ru-RU" dirty="0" smtClean="0"/>
          </a:p>
          <a:p>
            <a:r>
              <a:rPr lang="ru-RU" sz="3200" dirty="0" smtClean="0"/>
              <a:t>Типичные и атипичные признаки рефлюкса; </a:t>
            </a:r>
          </a:p>
          <a:p>
            <a:r>
              <a:rPr lang="ru-RU" sz="3200" dirty="0" smtClean="0"/>
              <a:t>Выявление замены белесоватого </a:t>
            </a:r>
            <a:r>
              <a:rPr lang="ru-RU" sz="3200" dirty="0"/>
              <a:t>эпителия нижней части пищевода на красноватую</a:t>
            </a:r>
            <a:r>
              <a:rPr lang="en-US" sz="3200" dirty="0" smtClean="0"/>
              <a:t>; </a:t>
            </a:r>
          </a:p>
          <a:p>
            <a:r>
              <a:rPr lang="ru-RU" sz="3200" dirty="0" smtClean="0"/>
              <a:t>Биопсия (</a:t>
            </a:r>
            <a:r>
              <a:rPr lang="ru-RU" sz="3200" dirty="0" err="1" smtClean="0"/>
              <a:t>интестинальная</a:t>
            </a:r>
            <a:r>
              <a:rPr lang="ru-RU" sz="3200" dirty="0" smtClean="0"/>
              <a:t> метаплазия)</a:t>
            </a:r>
            <a:r>
              <a:rPr lang="en-US" sz="3200" dirty="0" smtClean="0"/>
              <a:t>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Лечение</a:t>
            </a:r>
            <a:endParaRPr lang="ru-RU" sz="4000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13855761"/>
              </p:ext>
            </p:extLst>
          </p:nvPr>
        </p:nvGraphicFramePr>
        <p:xfrm>
          <a:off x="809588" y="857232"/>
          <a:ext cx="10615004" cy="54520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270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8793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4520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Лечение рефлюкса</a:t>
                      </a:r>
                      <a:endParaRPr lang="az-Latn-AZ" sz="3600" b="1" kern="1200" dirty="0" smtClean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az-Latn-AZ" sz="3600" b="1" kern="1200" dirty="0" smtClean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2000" b="1" kern="1200" dirty="0" smtClean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2000" b="1" kern="1200" dirty="0" smtClean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Лечение пищевода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Баррета</a:t>
                      </a:r>
                      <a:endParaRPr lang="az-Latn-AZ" sz="3600" b="1" kern="1200" dirty="0" smtClean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az-Latn-AZ" sz="3600" b="1" kern="1200" dirty="0" smtClean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az-Latn-AZ" sz="3600" b="1" kern="1200" dirty="0" smtClean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Лечение осложнений</a:t>
                      </a:r>
                      <a:endParaRPr lang="ru-RU" sz="2000" b="1" kern="1200" dirty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Антациды</a:t>
                      </a:r>
                      <a:r>
                        <a:rPr lang="az-Latn-AZ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24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антирефлюксные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операции</a:t>
                      </a:r>
                      <a:endParaRPr lang="ru-RU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az-Latn-AZ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350" baseline="0" dirty="0" smtClean="0"/>
                    </a:p>
                    <a:p>
                      <a:endParaRPr lang="ru-RU" sz="1350" baseline="0" dirty="0" smtClean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Фотодинамическая терапия;</a:t>
                      </a:r>
                    </a:p>
                    <a:p>
                      <a:pPr marL="342900" marR="0" indent="-3429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Радиочастотная деструкция; </a:t>
                      </a:r>
                    </a:p>
                    <a:p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Термальная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деструкция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Резекция поврежденной </a:t>
                      </a:r>
                      <a:r>
                        <a:rPr lang="ru-RU" sz="24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мукозы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4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мукозэктомия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Деструкция </a:t>
                      </a:r>
                      <a:r>
                        <a:rPr lang="ru-RU" sz="24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аргонным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коагулятором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r>
                        <a:rPr lang="ru-RU" sz="135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az-Latn-AZ" sz="135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az-Latn-AZ" sz="135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az-Latn-AZ" sz="135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az-Latn-AZ" sz="135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Дилатация 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 </a:t>
                      </a:r>
                      <a:r>
                        <a:rPr lang="ru-RU" sz="24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стриетуре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Резекция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 дисплазиях тяжелой степени и </a:t>
                      </a:r>
                      <a:r>
                        <a:rPr lang="ru-RU" sz="24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аденокарциноме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Деструкция </a:t>
                      </a:r>
                      <a:r>
                        <a:rPr lang="en-US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 дисплазиях тяжелой степени </a:t>
                      </a:r>
                      <a:endParaRPr lang="az-Latn-AZ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53652" y="214290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cs typeface="Times New Roman" pitchFamily="18" charset="0"/>
              </a:rPr>
              <a:t>Пищевод </a:t>
            </a:r>
            <a:r>
              <a:rPr lang="az-Latn-AZ" b="1" dirty="0" smtClean="0">
                <a:cs typeface="Times New Roman" pitchFamily="18" charset="0"/>
              </a:rPr>
              <a:t>Barrett 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94808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9375" y="1628800"/>
            <a:ext cx="11233249" cy="403244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600" dirty="0"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az-Latn-AZ" sz="3600" dirty="0" smtClean="0"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cs typeface="Times New Roman" panose="02020603050405020304" pitchFamily="18" charset="0"/>
              </a:rPr>
              <a:t>Гастроинтестинальные </a:t>
            </a:r>
            <a:r>
              <a:rPr lang="ru-RU" sz="3600" dirty="0" err="1" smtClean="0">
                <a:cs typeface="Times New Roman" panose="02020603050405020304" pitchFamily="18" charset="0"/>
              </a:rPr>
              <a:t>стромальные</a:t>
            </a:r>
            <a:r>
              <a:rPr lang="ru-RU" sz="3600" dirty="0" smtClean="0">
                <a:cs typeface="Times New Roman" panose="02020603050405020304" pitchFamily="18" charset="0"/>
              </a:rPr>
              <a:t> туморы (ГИСТ) и </a:t>
            </a:r>
            <a:r>
              <a:rPr lang="ru-RU" sz="3600" dirty="0" err="1" smtClean="0">
                <a:cs typeface="Times New Roman" panose="02020603050405020304" pitchFamily="18" charset="0"/>
              </a:rPr>
              <a:t>лейомиомы</a:t>
            </a:r>
            <a:r>
              <a:rPr lang="ru-RU" sz="3600" dirty="0" smtClean="0">
                <a:cs typeface="Times New Roman" panose="02020603050405020304" pitchFamily="18" charset="0"/>
              </a:rPr>
              <a:t> встречаются сравнительно часто </a:t>
            </a:r>
            <a:r>
              <a:rPr lang="az-Latn-AZ" sz="3200" dirty="0" smtClean="0">
                <a:cs typeface="Times New Roman" panose="02020603050405020304" pitchFamily="18" charset="0"/>
              </a:rPr>
              <a:t>(~</a:t>
            </a:r>
            <a:r>
              <a:rPr lang="az-Latn-AZ" sz="3200" dirty="0">
                <a:cs typeface="Times New Roman" panose="02020603050405020304" pitchFamily="18" charset="0"/>
              </a:rPr>
              <a:t>50</a:t>
            </a:r>
            <a:r>
              <a:rPr lang="az-Latn-AZ" sz="3200" dirty="0" smtClean="0">
                <a:cs typeface="Times New Roman" panose="02020603050405020304" pitchFamily="18" charset="0"/>
              </a:rPr>
              <a:t>%)</a:t>
            </a:r>
            <a:r>
              <a:rPr lang="ru-RU" sz="3200" dirty="0" smtClean="0">
                <a:cs typeface="Times New Roman" panose="02020603050405020304" pitchFamily="18" charset="0"/>
              </a:rPr>
              <a:t>. Второе место принадлежит полипам.</a:t>
            </a:r>
            <a:endParaRPr lang="az-Latn-AZ" sz="32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 smtClean="0"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cs typeface="Times New Roman" panose="02020603050405020304" pitchFamily="18" charset="0"/>
              </a:rPr>
              <a:t>Гемангиомы</a:t>
            </a:r>
            <a:r>
              <a:rPr lang="ru-RU" sz="3200" dirty="0" smtClean="0">
                <a:cs typeface="Times New Roman" panose="02020603050405020304" pitchFamily="18" charset="0"/>
              </a:rPr>
              <a:t> и </a:t>
            </a:r>
            <a:r>
              <a:rPr lang="ru-RU" sz="3200" dirty="0" err="1" smtClean="0">
                <a:cs typeface="Times New Roman" panose="02020603050405020304" pitchFamily="18" charset="0"/>
              </a:rPr>
              <a:t>миобластомы</a:t>
            </a:r>
            <a:r>
              <a:rPr lang="ru-RU" sz="3200" dirty="0" smtClean="0">
                <a:cs typeface="Times New Roman" panose="02020603050405020304" pitchFamily="18" charset="0"/>
              </a:rPr>
              <a:t> относятся к </a:t>
            </a:r>
            <a:r>
              <a:rPr lang="ru-RU" sz="3200" dirty="0" err="1" smtClean="0">
                <a:cs typeface="Times New Roman" panose="02020603050405020304" pitchFamily="18" charset="0"/>
              </a:rPr>
              <a:t>редьким</a:t>
            </a:r>
            <a:r>
              <a:rPr lang="ru-RU" sz="3200" dirty="0" smtClean="0">
                <a:cs typeface="Times New Roman" panose="02020603050405020304" pitchFamily="18" charset="0"/>
              </a:rPr>
              <a:t> опухолям. </a:t>
            </a:r>
            <a:endParaRPr lang="az-Latn-AZ" sz="32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 smtClean="0">
                <a:cs typeface="Times New Roman" panose="02020603050405020304" pitchFamily="18" charset="0"/>
              </a:rPr>
              <a:t> Чаще наблюдается у лиц в возрасте </a:t>
            </a:r>
            <a:r>
              <a:rPr lang="az-Latn-AZ" sz="3200" dirty="0" smtClean="0">
                <a:cs typeface="Times New Roman" panose="02020603050405020304" pitchFamily="18" charset="0"/>
              </a:rPr>
              <a:t>20-50 </a:t>
            </a:r>
            <a:r>
              <a:rPr lang="ru-RU" sz="3200" dirty="0" smtClean="0">
                <a:cs typeface="Times New Roman" panose="02020603050405020304" pitchFamily="18" charset="0"/>
              </a:rPr>
              <a:t>лет. 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az-Latn-AZ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09640" y="285728"/>
            <a:ext cx="26779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Новобразования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624392" y="6550628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91544" y="644403"/>
            <a:ext cx="7632848" cy="611546"/>
          </a:xfrm>
        </p:spPr>
        <p:txBody>
          <a:bodyPr/>
          <a:lstStyle/>
          <a:p>
            <a:r>
              <a:rPr lang="ru-RU" sz="3600" dirty="0" smtClean="0"/>
              <a:t>Другие доброкачественные опухоли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6976" y="285728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Клиника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440313"/>
            <a:ext cx="11161240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az-Latn-AZ" sz="3200" dirty="0"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cs typeface="Times New Roman" panose="02020603050405020304" pitchFamily="18" charset="0"/>
              </a:rPr>
              <a:t>Клинические признаки зависят от величины и локализации опухолей. </a:t>
            </a:r>
            <a:endParaRPr lang="az-Latn-AZ" sz="3200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err="1" smtClean="0">
                <a:cs typeface="Times New Roman" panose="02020603050405020304" pitchFamily="18" charset="0"/>
              </a:rPr>
              <a:t>Интралюминальные</a:t>
            </a:r>
            <a:r>
              <a:rPr lang="ru-RU" sz="3200" dirty="0" smtClean="0">
                <a:cs typeface="Times New Roman" panose="02020603050405020304" pitchFamily="18" charset="0"/>
              </a:rPr>
              <a:t> образования </a:t>
            </a:r>
            <a:r>
              <a:rPr lang="az-Latn-AZ" sz="3200" dirty="0" smtClean="0">
                <a:cs typeface="Times New Roman" panose="02020603050405020304" pitchFamily="18" charset="0"/>
              </a:rPr>
              <a:t>(</a:t>
            </a:r>
            <a:r>
              <a:rPr lang="ru-RU" sz="3200" dirty="0" smtClean="0">
                <a:cs typeface="Times New Roman" panose="02020603050405020304" pitchFamily="18" charset="0"/>
              </a:rPr>
              <a:t>полипы</a:t>
            </a:r>
            <a:r>
              <a:rPr lang="az-Latn-AZ" sz="3200" dirty="0" smtClean="0">
                <a:cs typeface="Times New Roman" panose="02020603050405020304" pitchFamily="18" charset="0"/>
              </a:rPr>
              <a:t>) </a:t>
            </a:r>
            <a:r>
              <a:rPr lang="ru-RU" sz="3200" dirty="0" smtClean="0">
                <a:cs typeface="Times New Roman" panose="02020603050405020304" pitchFamily="18" charset="0"/>
              </a:rPr>
              <a:t>вызывают: обструкция, дисфагия</a:t>
            </a:r>
            <a:r>
              <a:rPr lang="az-Latn-AZ" sz="3200" dirty="0" smtClean="0">
                <a:cs typeface="Times New Roman" panose="02020603050405020304" pitchFamily="18" charset="0"/>
              </a:rPr>
              <a:t>, </a:t>
            </a:r>
            <a:r>
              <a:rPr lang="ru-RU" sz="3200" dirty="0" smtClean="0">
                <a:cs typeface="Times New Roman" panose="02020603050405020304" pitchFamily="18" charset="0"/>
              </a:rPr>
              <a:t>рвота, аспирация</a:t>
            </a:r>
            <a:endParaRPr lang="az-Latn-AZ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515250" y="6560771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80460" y="192633"/>
            <a:ext cx="26779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Новобразования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894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6976" y="21429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Диагностика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13" y="1440313"/>
            <a:ext cx="565483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ru-RU" sz="3200" dirty="0" smtClean="0">
                <a:cs typeface="Times New Roman" panose="02020603050405020304" pitchFamily="18" charset="0"/>
              </a:rPr>
              <a:t>Контрастная </a:t>
            </a:r>
            <a:r>
              <a:rPr lang="ru-RU" sz="3200" dirty="0" err="1" smtClean="0">
                <a:cs typeface="Times New Roman" panose="02020603050405020304" pitchFamily="18" charset="0"/>
              </a:rPr>
              <a:t>эзофагография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ru-RU" sz="3200" dirty="0" smtClean="0">
                <a:cs typeface="Times New Roman" panose="02020603050405020304" pitchFamily="18" charset="0"/>
              </a:rPr>
              <a:t>Эндоскопия</a:t>
            </a:r>
            <a:r>
              <a:rPr lang="az-Latn-AZ" sz="3200" dirty="0" smtClean="0">
                <a:cs typeface="Times New Roman" panose="02020603050405020304" pitchFamily="18" charset="0"/>
              </a:rPr>
              <a:t> 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az-Latn-AZ" sz="3200" dirty="0" smtClean="0">
                <a:cs typeface="Times New Roman" panose="02020603050405020304" pitchFamily="18" charset="0"/>
              </a:rPr>
              <a:t>KT/</a:t>
            </a:r>
            <a:r>
              <a:rPr lang="ru-RU" sz="3200" dirty="0" smtClean="0">
                <a:cs typeface="Times New Roman" panose="02020603050405020304" pitchFamily="18" charset="0"/>
              </a:rPr>
              <a:t>МРТ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ru-RU" sz="3200" dirty="0" smtClean="0">
                <a:cs typeface="Times New Roman" panose="02020603050405020304" pitchFamily="18" charset="0"/>
              </a:rPr>
              <a:t>ЭУСГ</a:t>
            </a:r>
            <a:endParaRPr lang="az-Latn-AZ" sz="3200" dirty="0"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8" t="1390" r="778" b="2677"/>
          <a:stretch/>
        </p:blipFill>
        <p:spPr>
          <a:xfrm>
            <a:off x="5951985" y="1196753"/>
            <a:ext cx="6048672" cy="496855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192336" y="188640"/>
            <a:ext cx="2991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Новобразования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62129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pic>
        <p:nvPicPr>
          <p:cNvPr id="9" name="Picture 8" descr="Image may contain: outdoor and water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8014" y="3789040"/>
            <a:ext cx="275456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290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1604" y="557972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cs typeface="Times New Roman" pitchFamily="18" charset="0"/>
              </a:rPr>
              <a:t>Дифференциальная диагностика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440313"/>
            <a:ext cx="111612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В первой </a:t>
            </a:r>
            <a:r>
              <a:rPr lang="ru-RU" sz="2800" dirty="0" err="1" smtClean="0">
                <a:cs typeface="Times New Roman" panose="02020603050405020304" pitchFamily="18" charset="0"/>
              </a:rPr>
              <a:t>очереды</a:t>
            </a:r>
            <a:r>
              <a:rPr lang="ru-RU" sz="2800" dirty="0" smtClean="0">
                <a:cs typeface="Times New Roman" panose="02020603050405020304" pitchFamily="18" charset="0"/>
              </a:rPr>
              <a:t> должны дифференцированы с раком пищевода;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Верификация диагноза осуществляется морфологическими исследованиями </a:t>
            </a:r>
            <a:r>
              <a:rPr lang="ru-RU" sz="2800" dirty="0" err="1" smtClean="0">
                <a:cs typeface="Times New Roman" panose="02020603050405020304" pitchFamily="18" charset="0"/>
              </a:rPr>
              <a:t>биопсийного</a:t>
            </a:r>
            <a:r>
              <a:rPr lang="ru-RU" sz="2800" dirty="0" smtClean="0">
                <a:cs typeface="Times New Roman" panose="02020603050405020304" pitchFamily="18" charset="0"/>
              </a:rPr>
              <a:t> материала;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При доброкачественных </a:t>
            </a:r>
            <a:r>
              <a:rPr lang="ru-RU" sz="2800" dirty="0" err="1" smtClean="0">
                <a:cs typeface="Times New Roman" panose="02020603050405020304" pitchFamily="18" charset="0"/>
              </a:rPr>
              <a:t>интрамуральных</a:t>
            </a:r>
            <a:r>
              <a:rPr lang="ru-RU" sz="2800" dirty="0" smtClean="0">
                <a:cs typeface="Times New Roman" panose="02020603050405020304" pitchFamily="18" charset="0"/>
              </a:rPr>
              <a:t> образованиях слизистая оболочка как правило, не изменена (нормальная);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Дифференцировать доброкачественных образований друг от друга </a:t>
            </a:r>
            <a:r>
              <a:rPr lang="ru-RU" sz="2800" dirty="0" err="1" smtClean="0">
                <a:cs typeface="Times New Roman" panose="02020603050405020304" pitchFamily="18" charset="0"/>
              </a:rPr>
              <a:t>визуализационными</a:t>
            </a:r>
            <a:r>
              <a:rPr lang="ru-RU" sz="2800" dirty="0" smtClean="0">
                <a:cs typeface="Times New Roman" panose="02020603050405020304" pitchFamily="18" charset="0"/>
              </a:rPr>
              <a:t> методами диагностики чрезмерно сложный процесс;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Точная дифференциация возможно только </a:t>
            </a:r>
            <a:r>
              <a:rPr lang="ru-RU" sz="2800" dirty="0">
                <a:cs typeface="Times New Roman" panose="02020603050405020304" pitchFamily="18" charset="0"/>
              </a:rPr>
              <a:t>при </a:t>
            </a:r>
            <a:r>
              <a:rPr lang="ru-RU" sz="2800" dirty="0" smtClean="0">
                <a:cs typeface="Times New Roman" panose="02020603050405020304" pitchFamily="18" charset="0"/>
              </a:rPr>
              <a:t>исследовании патогистологическими </a:t>
            </a:r>
            <a:r>
              <a:rPr lang="ru-RU" sz="2800" dirty="0">
                <a:cs typeface="Times New Roman" panose="02020603050405020304" pitchFamily="18" charset="0"/>
              </a:rPr>
              <a:t>методами. 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190006" y="188640"/>
            <a:ext cx="2991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Новобразования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08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418255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Лечение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1344" y="1869361"/>
            <a:ext cx="589165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cs typeface="Times New Roman" panose="02020603050405020304" pitchFamily="18" charset="0"/>
              </a:rPr>
              <a:t>Интралюминальные</a:t>
            </a:r>
            <a:r>
              <a:rPr lang="ru-RU" sz="2800" dirty="0" smtClean="0">
                <a:cs typeface="Times New Roman" panose="02020603050405020304" pitchFamily="18" charset="0"/>
              </a:rPr>
              <a:t> опухоли как правило, удаляются </a:t>
            </a:r>
            <a:r>
              <a:rPr lang="ru-RU" sz="2800" dirty="0" err="1" smtClean="0">
                <a:cs typeface="Times New Roman" panose="02020603050405020304" pitchFamily="18" charset="0"/>
              </a:rPr>
              <a:t>эндоскопичес</a:t>
            </a:r>
            <a:r>
              <a:rPr lang="ru-RU" sz="2800" dirty="0" smtClean="0">
                <a:cs typeface="Times New Roman" panose="02020603050405020304" pitchFamily="18" charset="0"/>
              </a:rPr>
              <a:t>-ким способом. </a:t>
            </a:r>
            <a:endParaRPr lang="az-Latn-AZ" sz="2800" dirty="0">
              <a:cs typeface="Times New Roman" panose="02020603050405020304" pitchFamily="18" charset="0"/>
            </a:endParaRPr>
          </a:p>
          <a:p>
            <a:r>
              <a:rPr lang="ru-RU" sz="2800" dirty="0" smtClean="0">
                <a:cs typeface="Times New Roman" panose="02020603050405020304" pitchFamily="18" charset="0"/>
              </a:rPr>
              <a:t>Симптоматические и увеличиваю-</a:t>
            </a:r>
            <a:r>
              <a:rPr lang="ru-RU" sz="2800" dirty="0" err="1" smtClean="0">
                <a:cs typeface="Times New Roman" panose="02020603050405020304" pitchFamily="18" charset="0"/>
              </a:rPr>
              <a:t>шие</a:t>
            </a:r>
            <a:r>
              <a:rPr lang="ru-RU" sz="2800" dirty="0" smtClean="0"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cs typeface="Times New Roman" panose="02020603050405020304" pitchFamily="18" charset="0"/>
              </a:rPr>
              <a:t>интрамуральные</a:t>
            </a:r>
            <a:r>
              <a:rPr lang="ru-RU" sz="2800" dirty="0" smtClean="0">
                <a:cs typeface="Times New Roman" panose="02020603050405020304" pitchFamily="18" charset="0"/>
              </a:rPr>
              <a:t> образования удаляются </a:t>
            </a:r>
            <a:r>
              <a:rPr lang="ru-RU" sz="2800" dirty="0" err="1" smtClean="0">
                <a:cs typeface="Times New Roman" panose="02020603050405020304" pitchFamily="18" charset="0"/>
              </a:rPr>
              <a:t>миниинвазивными</a:t>
            </a:r>
            <a:r>
              <a:rPr lang="ru-RU" sz="2800" dirty="0"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cs typeface="Times New Roman" panose="02020603050405020304" pitchFamily="18" charset="0"/>
              </a:rPr>
              <a:t>торакоскопически</a:t>
            </a:r>
            <a:r>
              <a:rPr lang="ru-RU" sz="2800" dirty="0"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cs typeface="Times New Roman" panose="02020603050405020304" pitchFamily="18" charset="0"/>
              </a:rPr>
              <a:t>лапароскопичес-ки</a:t>
            </a:r>
            <a:r>
              <a:rPr lang="ru-RU" sz="2800" dirty="0">
                <a:cs typeface="Times New Roman" panose="02020603050405020304" pitchFamily="18" charset="0"/>
              </a:rPr>
              <a:t>) </a:t>
            </a:r>
            <a:r>
              <a:rPr lang="ru-RU" sz="2800" dirty="0" smtClean="0">
                <a:cs typeface="Times New Roman" panose="02020603050405020304" pitchFamily="18" charset="0"/>
              </a:rPr>
              <a:t>или открытыми оперативными </a:t>
            </a:r>
            <a:r>
              <a:rPr lang="ru-RU" sz="2800" dirty="0">
                <a:cs typeface="Times New Roman" panose="02020603050405020304" pitchFamily="18" charset="0"/>
              </a:rPr>
              <a:t>методами </a:t>
            </a:r>
            <a:r>
              <a:rPr lang="ru-RU" sz="2800" dirty="0" smtClean="0">
                <a:cs typeface="Times New Roman" panose="02020603050405020304" pitchFamily="18" charset="0"/>
              </a:rPr>
              <a:t>(энуклеация опухоли). </a:t>
            </a:r>
            <a:endParaRPr lang="az-Latn-AZ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7949" y="1864398"/>
            <a:ext cx="6220176" cy="350881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88126" y="188640"/>
            <a:ext cx="2991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Новобразования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457528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419325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9376" y="1440313"/>
            <a:ext cx="61926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az-Latn-AZ" sz="2800" dirty="0" smtClean="0">
                <a:solidFill>
                  <a:schemeClr val="accent1"/>
                </a:solidFill>
              </a:rPr>
              <a:t>    </a:t>
            </a:r>
            <a:r>
              <a:rPr lang="ru-RU" sz="2800" dirty="0" smtClean="0">
                <a:cs typeface="Times New Roman" panose="02020603050405020304" pitchFamily="18" charset="0"/>
              </a:rPr>
              <a:t>Врожденные</a:t>
            </a:r>
            <a:r>
              <a:rPr lang="az-Latn-AZ" sz="2800" dirty="0" smtClean="0">
                <a:cs typeface="Times New Roman" panose="02020603050405020304" pitchFamily="18" charset="0"/>
              </a:rPr>
              <a:t> (</a:t>
            </a:r>
            <a:r>
              <a:rPr lang="ru-RU" sz="2800" dirty="0" err="1" smtClean="0">
                <a:cs typeface="Times New Roman" panose="02020603050405020304" pitchFamily="18" charset="0"/>
              </a:rPr>
              <a:t>бронхогенные</a:t>
            </a:r>
            <a:r>
              <a:rPr lang="ru-RU" sz="2800" dirty="0" smtClean="0">
                <a:cs typeface="Times New Roman" panose="02020603050405020304" pitchFamily="18" charset="0"/>
              </a:rPr>
              <a:t>, энтерогенные</a:t>
            </a:r>
            <a:r>
              <a:rPr lang="az-Latn-AZ" sz="2800" dirty="0" smtClean="0">
                <a:cs typeface="Times New Roman" panose="02020603050405020304" pitchFamily="18" charset="0"/>
              </a:rPr>
              <a:t>) </a:t>
            </a:r>
            <a:r>
              <a:rPr lang="ru-RU" sz="2800" dirty="0" smtClean="0">
                <a:cs typeface="Times New Roman" panose="02020603050405020304" pitchFamily="18" charset="0"/>
              </a:rPr>
              <a:t>и </a:t>
            </a:r>
            <a:r>
              <a:rPr lang="ru-RU" sz="2800" dirty="0" err="1" smtClean="0">
                <a:cs typeface="Times New Roman" panose="02020603050405020304" pitchFamily="18" charset="0"/>
              </a:rPr>
              <a:t>приобоетенные</a:t>
            </a:r>
            <a:r>
              <a:rPr lang="ru-RU" sz="2800" dirty="0" smtClean="0">
                <a:cs typeface="Times New Roman" panose="02020603050405020304" pitchFamily="18" charset="0"/>
              </a:rPr>
              <a:t>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cs typeface="Times New Roman" panose="02020603050405020304" pitchFamily="18" charset="0"/>
              </a:rPr>
              <a:t> Часто локализуются средней и дистальной частях пищевода; 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Клиника и диагностика не отличаются от других доброкачественных образований; 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Рекомендуется хирургическая </a:t>
            </a:r>
            <a:r>
              <a:rPr lang="ru-RU" sz="2800" dirty="0" err="1" smtClean="0">
                <a:cs typeface="Times New Roman" panose="02020603050405020304" pitchFamily="18" charset="0"/>
              </a:rPr>
              <a:t>эксизия</a:t>
            </a:r>
            <a:r>
              <a:rPr lang="ru-RU" sz="2800" dirty="0" smtClean="0">
                <a:cs typeface="Times New Roman" panose="02020603050405020304" pitchFamily="18" charset="0"/>
              </a:rPr>
              <a:t> симптоматических форм. 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882214" y="214290"/>
            <a:ext cx="19669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Кисты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07" t="3911" r="5226" b="6446"/>
          <a:stretch/>
        </p:blipFill>
        <p:spPr>
          <a:xfrm>
            <a:off x="6888088" y="1757070"/>
            <a:ext cx="5082524" cy="4120965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71664" y="430366"/>
            <a:ext cx="6076051" cy="611546"/>
          </a:xfrm>
        </p:spPr>
        <p:txBody>
          <a:bodyPr/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Кисты пищевода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70590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332390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1026" y="1440313"/>
            <a:ext cx="1075959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z-Latn-AZ" sz="3600" dirty="0">
              <a:cs typeface="Times New Roman" panose="02020603050405020304" pitchFamily="18" charset="0"/>
            </a:endParaRPr>
          </a:p>
          <a:p>
            <a:r>
              <a:rPr lang="ru-RU" sz="3600" dirty="0" smtClean="0">
                <a:cs typeface="Times New Roman" panose="02020603050405020304" pitchFamily="18" charset="0"/>
              </a:rPr>
              <a:t>Злокачественные опухоли, развивающие от плоского (плоскоклеточный рак), </a:t>
            </a:r>
            <a:r>
              <a:rPr lang="ru-RU" sz="3600" dirty="0" err="1" smtClean="0">
                <a:cs typeface="Times New Roman" panose="02020603050405020304" pitchFamily="18" charset="0"/>
              </a:rPr>
              <a:t>метапластического</a:t>
            </a:r>
            <a:r>
              <a:rPr lang="ru-RU" sz="3600" dirty="0" smtClean="0">
                <a:cs typeface="Times New Roman" panose="02020603050405020304" pitchFamily="18" charset="0"/>
              </a:rPr>
              <a:t> эпителия (</a:t>
            </a:r>
            <a:r>
              <a:rPr lang="ru-RU" sz="3600" dirty="0" err="1" smtClean="0">
                <a:cs typeface="Times New Roman" panose="02020603050405020304" pitchFamily="18" charset="0"/>
              </a:rPr>
              <a:t>аденокарцинома</a:t>
            </a:r>
            <a:r>
              <a:rPr lang="ru-RU" sz="3600" dirty="0" smtClean="0">
                <a:cs typeface="Times New Roman" panose="02020603050405020304" pitchFamily="18" charset="0"/>
              </a:rPr>
              <a:t>) и других эпителиальных тканей. </a:t>
            </a:r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16491" y="71187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016423" y="188640"/>
            <a:ext cx="6076051" cy="611546"/>
          </a:xfrm>
        </p:spPr>
        <p:txBody>
          <a:bodyPr/>
          <a:lstStyle/>
          <a:p>
            <a: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 пищевода</a:t>
            </a:r>
            <a: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905706" y="1500174"/>
            <a:ext cx="2297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alibri" pitchFamily="34" charset="0"/>
                <a:ea typeface="+mj-ea"/>
                <a:cs typeface="Calibri" pitchFamily="34" charset="0"/>
              </a:rPr>
              <a:t>Определение</a:t>
            </a:r>
            <a:endParaRPr lang="ru-RU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75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9376" y="1440313"/>
            <a:ext cx="1116124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dirty="0">
                <a:solidFill>
                  <a:schemeClr val="accent1"/>
                </a:solidFill>
              </a:rPr>
              <a:t> 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ru-RU" sz="3600" dirty="0" smtClean="0">
                <a:cs typeface="Times New Roman" panose="02020603050405020304" pitchFamily="18" charset="0"/>
              </a:rPr>
              <a:t>Составляют </a:t>
            </a:r>
            <a:r>
              <a:rPr lang="az-Latn-AZ" sz="3600" dirty="0" smtClean="0">
                <a:cs typeface="Times New Roman" panose="02020603050405020304" pitchFamily="18" charset="0"/>
              </a:rPr>
              <a:t>1,5%</a:t>
            </a:r>
            <a:r>
              <a:rPr lang="ru-RU" sz="3600" dirty="0" smtClean="0">
                <a:cs typeface="Times New Roman" panose="02020603050405020304" pitchFamily="18" charset="0"/>
              </a:rPr>
              <a:t> всех опухолей и 7% - опухолей гастроинтестинальной системы. </a:t>
            </a:r>
            <a:endParaRPr lang="en-US" sz="3600" dirty="0">
              <a:cs typeface="Times New Roman" panose="02020603050405020304" pitchFamily="18" charset="0"/>
            </a:endParaRPr>
          </a:p>
          <a:p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76732" y="116632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21970" y="368897"/>
            <a:ext cx="6076051" cy="611546"/>
          </a:xfrm>
        </p:spPr>
        <p:txBody>
          <a:bodyPr/>
          <a:lstStyle/>
          <a:p>
            <a: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 встречаемости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0748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9376" y="1440313"/>
            <a:ext cx="1116124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997ABCC9-BC51-354D-9D14-0E6B25FFA6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65792752"/>
              </p:ext>
            </p:extLst>
          </p:nvPr>
        </p:nvGraphicFramePr>
        <p:xfrm>
          <a:off x="838200" y="2133694"/>
          <a:ext cx="10370368" cy="18713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69568">
                  <a:extLst>
                    <a:ext uri="{9D8B030D-6E8A-4147-A177-3AD203B41FA5}">
                      <a16:colId xmlns="" xmlns:a16="http://schemas.microsoft.com/office/drawing/2014/main" val="2576402634"/>
                    </a:ext>
                  </a:extLst>
                </a:gridCol>
                <a:gridCol w="7200800">
                  <a:extLst>
                    <a:ext uri="{9D8B030D-6E8A-4147-A177-3AD203B41FA5}">
                      <a16:colId xmlns="" xmlns:a16="http://schemas.microsoft.com/office/drawing/2014/main" val="258273009"/>
                    </a:ext>
                  </a:extLst>
                </a:gridCol>
              </a:tblGrid>
              <a:tr h="18713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Гистопатологическая</a:t>
                      </a:r>
                      <a:r>
                        <a:rPr lang="az-Latn-AZ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Плоскоклеточный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ru-RU" sz="2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Аденокарцинома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ru-RU" sz="2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Мелькоклеточный</a:t>
                      </a:r>
                      <a:endParaRPr lang="ru-RU" sz="2400" b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Меланома, </a:t>
                      </a:r>
                      <a:r>
                        <a:rPr lang="ru-RU" sz="2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лейомиосаркома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лимфома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др.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9555293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22D06652-C663-F340-BE27-15BBBAD90FE5}"/>
              </a:ext>
            </a:extLst>
          </p:cNvPr>
          <p:cNvSpPr/>
          <p:nvPr/>
        </p:nvSpPr>
        <p:spPr>
          <a:xfrm>
            <a:off x="4261138" y="357165"/>
            <a:ext cx="39119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ja-JP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</a:t>
            </a:r>
            <a:endParaRPr lang="az-Latn-AZ" altLang="ja-JP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/>
            </a:r>
            <a:br>
              <a:rPr lang="az-Latn-AZ" dirty="0" smtClean="0"/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576732" y="64778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991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9376" y="1440313"/>
            <a:ext cx="1116124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0813A2E8-96BF-A949-808A-4DE71C3AE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0783068"/>
              </p:ext>
            </p:extLst>
          </p:nvPr>
        </p:nvGraphicFramePr>
        <p:xfrm>
          <a:off x="335360" y="1760933"/>
          <a:ext cx="7200800" cy="46268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="" xmlns:a16="http://schemas.microsoft.com/office/drawing/2014/main" val="2362677946"/>
                    </a:ext>
                  </a:extLst>
                </a:gridCol>
                <a:gridCol w="5832648">
                  <a:extLst>
                    <a:ext uri="{9D8B030D-6E8A-4147-A177-3AD203B41FA5}">
                      <a16:colId xmlns="" xmlns:a16="http://schemas.microsoft.com/office/drawing/2014/main" val="33117172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Стадии</a:t>
                      </a:r>
                      <a:endParaRPr lang="en-US" sz="1600" b="1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az-Latn-AZ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опухоль располагается в пределах слизистого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слоя; 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az-Latn-AZ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охватывает все слои или распространяется на </a:t>
                      </a:r>
                      <a:r>
                        <a:rPr lang="ru-RU" sz="2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регионльные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лимфоузлы; 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– 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есть инвазии к окружной клетчатке и </a:t>
                      </a:r>
                      <a:r>
                        <a:rPr lang="ru-RU" sz="2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ближайщие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органы, имеются метастазы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местных лимфоузлах; 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 – 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отдаленные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метастазы (шейные, </a:t>
                      </a:r>
                      <a:r>
                        <a:rPr lang="ru-RU" sz="2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трункальные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лимфоузлые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отдаленные органы)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157567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48"/>
          <a:stretch/>
        </p:blipFill>
        <p:spPr>
          <a:xfrm>
            <a:off x="7680176" y="2314533"/>
            <a:ext cx="4496985" cy="237289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590365" y="0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3021970" y="279002"/>
            <a:ext cx="6076051" cy="611546"/>
          </a:xfrm>
        </p:spPr>
        <p:txBody>
          <a:bodyPr/>
          <a:lstStyle/>
          <a:p>
            <a:r>
              <a:rPr lang="az-Latn-AZ" altLang="ja-JP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altLang="ja-JP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ja-JP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</a:t>
            </a:r>
            <a:r>
              <a:rPr lang="az-Latn-AZ" altLang="ja-JP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altLang="ja-JP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z-Latn-AZ" altLang="ja-JP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altLang="ja-JP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462446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421014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9376" y="1440313"/>
            <a:ext cx="1116124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E55284DD-AB1A-2848-AA82-ABD8ACB51C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363420"/>
              </p:ext>
            </p:extLst>
          </p:nvPr>
        </p:nvGraphicFramePr>
        <p:xfrm>
          <a:off x="911424" y="1819173"/>
          <a:ext cx="10297144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2608">
                  <a:extLst>
                    <a:ext uri="{9D8B030D-6E8A-4147-A177-3AD203B41FA5}">
                      <a16:colId xmlns="" xmlns:a16="http://schemas.microsoft.com/office/drawing/2014/main" val="3234713807"/>
                    </a:ext>
                  </a:extLst>
                </a:gridCol>
                <a:gridCol w="4824536">
                  <a:extLst>
                    <a:ext uri="{9D8B030D-6E8A-4147-A177-3AD203B41FA5}">
                      <a16:colId xmlns="" xmlns:a16="http://schemas.microsoft.com/office/drawing/2014/main" val="10179094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az-Latn-AZ" sz="2400" b="1" i="1" kern="12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Yastı hüceyrəli xərçəngin risk faktorları </a:t>
                      </a:r>
                      <a:endParaRPr lang="en-US" sz="2400" b="1" kern="12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Siqaret çəkmə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Mütəmadi alkohol qəbulu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Nitrozaminli qidaların  müntəzəm qəbulu 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Qidada vitamin A, C, E, riboflavin, Zn çatmazlığı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Daimi qaynar (isti) qida və maye qəbulu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Human papilloma virus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Plummer-Vinson sindromu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Tilozis (Tylosis)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Yanıqlar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Axalaziya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l" defTabSz="685800" rtl="0" eaLnBrk="1" latinLnBrk="0" hangingPunct="1"/>
                      <a:r>
                        <a:rPr lang="az-Latn-AZ" sz="2400" b="1" i="1" kern="12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Adenokarsinomun risk faktorları</a:t>
                      </a:r>
                      <a:endParaRPr lang="en-US" sz="2400" b="1" i="1" kern="12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Barret ezofaqusu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QERX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Köklük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lvl="0"/>
                      <a:r>
                        <a:rPr lang="az-Latn-AZ" sz="2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Siqaret çəkmə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343149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11424" y="1050304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602613" y="0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76851"/>
          </a:xfrm>
        </p:spPr>
        <p:txBody>
          <a:bodyPr/>
          <a:lstStyle/>
          <a:p>
            <a:r>
              <a:rPr lang="az-Latn-A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Etiologiyası (risk faktorları və kanserogen xəstəliklər)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64723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7408" y="502927"/>
            <a:ext cx="10297144" cy="102262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b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/>
            </a:r>
            <a:br>
              <a:rPr lang="en-US" sz="32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</a:br>
            <a:r>
              <a:rPr lang="ru-RU" sz="32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Метаплазия </a:t>
            </a:r>
            <a:r>
              <a:rPr lang="az-Latn-AZ" sz="36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→ </a:t>
            </a:r>
            <a:r>
              <a:rPr lang="ru-RU" sz="36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дисплазия низкой степени </a:t>
            </a:r>
            <a:r>
              <a:rPr lang="az-Latn-AZ" sz="36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→ </a:t>
            </a:r>
            <a:r>
              <a:rPr lang="ru-RU" sz="3600" b="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диспла-зия</a:t>
            </a:r>
            <a:r>
              <a:rPr lang="ru-RU" sz="36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высокой </a:t>
            </a:r>
            <a:r>
              <a:rPr lang="ru-RU" sz="3600" b="0" dirty="0">
                <a:solidFill>
                  <a:schemeClr val="tx1"/>
                </a:solidFill>
                <a:cs typeface="Times New Roman" panose="02020603050405020304" pitchFamily="18" charset="0"/>
              </a:rPr>
              <a:t>степени</a:t>
            </a:r>
            <a:r>
              <a:rPr lang="az-Latn-AZ" sz="36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→ </a:t>
            </a:r>
            <a:r>
              <a:rPr lang="ru-RU" sz="36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рак</a:t>
            </a:r>
            <a:br>
              <a:rPr lang="ru-RU" sz="3600" b="0" dirty="0" smtClean="0">
                <a:solidFill>
                  <a:schemeClr val="tx1"/>
                </a:solidFill>
                <a:cs typeface="Times New Roman" panose="02020603050405020304" pitchFamily="18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440313"/>
            <a:ext cx="1116124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12772" y="25841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10116" y="546827"/>
            <a:ext cx="24240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ea typeface="+mj-ea"/>
                <a:cs typeface="Times New Roman" panose="02020603050405020304" pitchFamily="18" charset="0"/>
              </a:rPr>
              <a:t>Патогенез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3311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9376" y="1440313"/>
            <a:ext cx="111612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dirty="0" smtClean="0">
                <a:cs typeface="Times New Roman" panose="02020603050405020304" pitchFamily="18" charset="0"/>
              </a:rPr>
              <a:t>Рак развивается со слизистой оболочки, затем распространяются продольно и глубоко – в стороны </a:t>
            </a:r>
            <a:r>
              <a:rPr lang="ru-RU" sz="2800" dirty="0" err="1" smtClean="0">
                <a:cs typeface="Times New Roman" panose="02020603050405020304" pitchFamily="18" charset="0"/>
              </a:rPr>
              <a:t>субмукозы</a:t>
            </a:r>
            <a:r>
              <a:rPr lang="ru-RU" sz="2800" dirty="0" smtClean="0">
                <a:cs typeface="Times New Roman" panose="02020603050405020304" pitchFamily="18" charset="0"/>
              </a:rPr>
              <a:t>, мышечному слою, близлежащим лимфатическим узлам и соседним органам. </a:t>
            </a:r>
          </a:p>
          <a:p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dirty="0" smtClean="0">
                <a:cs typeface="Times New Roman" panose="02020603050405020304" pitchFamily="18" charset="0"/>
              </a:rPr>
              <a:t>Похудание</a:t>
            </a:r>
            <a:r>
              <a:rPr lang="az-Latn-AZ" sz="2800" dirty="0" smtClean="0"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cs typeface="Times New Roman" panose="02020603050405020304" pitchFamily="18" charset="0"/>
              </a:rPr>
              <a:t>аспирационная пневмония</a:t>
            </a:r>
            <a:r>
              <a:rPr lang="az-Latn-AZ" sz="2800" dirty="0" smtClean="0"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cs typeface="Times New Roman" panose="02020603050405020304" pitchFamily="18" charset="0"/>
              </a:rPr>
              <a:t>эзофаго</a:t>
            </a:r>
            <a:r>
              <a:rPr lang="ru-RU" sz="2800" dirty="0" smtClean="0">
                <a:cs typeface="Times New Roman" panose="02020603050405020304" pitchFamily="18" charset="0"/>
              </a:rPr>
              <a:t>-трахеальные(бронхиальные) свищи, кровотечение</a:t>
            </a:r>
            <a:r>
              <a:rPr lang="az-Latn-AZ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z-Latn-AZ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21970" y="476672"/>
            <a:ext cx="6076051" cy="611546"/>
          </a:xfrm>
        </p:spPr>
        <p:txBody>
          <a:bodyPr/>
          <a:lstStyle/>
          <a:p>
            <a:r>
              <a:rPr lang="az-Latn-AZ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Клиническое течение</a:t>
            </a:r>
            <a:br>
              <a:rPr lang="ru-RU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Осложнения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624392" y="73458"/>
            <a:ext cx="27138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699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1674" y="1068004"/>
            <a:ext cx="11161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3228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BA2296BD-8AC5-584D-A020-411D9E2DE8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4023691"/>
              </p:ext>
            </p:extLst>
          </p:nvPr>
        </p:nvGraphicFramePr>
        <p:xfrm>
          <a:off x="475872" y="1849486"/>
          <a:ext cx="11161240" cy="47302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256">
                  <a:extLst>
                    <a:ext uri="{9D8B030D-6E8A-4147-A177-3AD203B41FA5}">
                      <a16:colId xmlns="" xmlns:a16="http://schemas.microsoft.com/office/drawing/2014/main" val="333747455"/>
                    </a:ext>
                  </a:extLst>
                </a:gridCol>
                <a:gridCol w="8856984">
                  <a:extLst>
                    <a:ext uri="{9D8B030D-6E8A-4147-A177-3AD203B41FA5}">
                      <a16:colId xmlns="" xmlns:a16="http://schemas.microsoft.com/office/drawing/2014/main" val="685570612"/>
                    </a:ext>
                  </a:extLst>
                </a:gridCol>
              </a:tblGrid>
              <a:tr h="834312">
                <a:tc>
                  <a:txBody>
                    <a:bodyPr/>
                    <a:lstStyle/>
                    <a:p>
                      <a:pPr marL="571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Асимптоматическая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форма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71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Встречается в ранней стадии или симптомы предраковых заболеваний и рака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совпадают.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39348827"/>
                  </a:ext>
                </a:extLst>
              </a:tr>
              <a:tr h="635384">
                <a:tc>
                  <a:txBody>
                    <a:bodyPr/>
                    <a:lstStyle/>
                    <a:p>
                      <a:pPr marL="571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Дисфагия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Характерный симптом</a:t>
                      </a:r>
                      <a:r>
                        <a:rPr lang="az-Latn-AZ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 ранних стадиях глотание твердой, а в поздних – жидкой пищи затрудняется. 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575160027"/>
                  </a:ext>
                </a:extLst>
              </a:tr>
              <a:tr h="617215">
                <a:tc>
                  <a:txBody>
                    <a:bodyPr/>
                    <a:lstStyle/>
                    <a:p>
                      <a:pPr marL="571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Одинофагия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 поздних стадиях глотание болезненное. 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07077037"/>
                  </a:ext>
                </a:extLst>
              </a:tr>
              <a:tr h="617215">
                <a:tc>
                  <a:txBody>
                    <a:bodyPr/>
                    <a:lstStyle/>
                    <a:p>
                      <a:pPr marL="571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Похудание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Наблюдается в более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az-Latn-AZ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50%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больных. 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479436126"/>
                  </a:ext>
                </a:extLst>
              </a:tr>
              <a:tr h="1260253">
                <a:tc>
                  <a:txBody>
                    <a:bodyPr/>
                    <a:lstStyle/>
                    <a:p>
                      <a:pPr marL="571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симптомы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Кашель</a:t>
                      </a:r>
                      <a:r>
                        <a:rPr lang="az-Latn-AZ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endParaRPr lang="en-US" sz="24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Осиплость голоса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Постоянные боли</a:t>
                      </a:r>
                      <a:endParaRPr lang="en-US" sz="24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Кровотечение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615447931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9507187" y="116632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05564" y="665287"/>
            <a:ext cx="6133460" cy="402717"/>
          </a:xfrm>
        </p:spPr>
        <p:txBody>
          <a:bodyPr/>
          <a:lstStyle/>
          <a:p>
            <a:pPr lvl="0"/>
            <a:r>
              <a:rPr lang="az-Latn-AZ" altLang="ja-JP" sz="2400" dirty="0" smtClean="0">
                <a:solidFill>
                  <a:srgbClr val="365F9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altLang="ja-JP" sz="2400" dirty="0" smtClean="0">
                <a:solidFill>
                  <a:srgbClr val="365F9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ja-JP" sz="4000" dirty="0" smtClean="0">
                <a:solidFill>
                  <a:srgbClr val="365F9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Клиника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251477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9376" y="1440313"/>
            <a:ext cx="352839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4068860190"/>
              </p:ext>
            </p:extLst>
          </p:nvPr>
        </p:nvGraphicFramePr>
        <p:xfrm>
          <a:off x="1127449" y="1440313"/>
          <a:ext cx="10297144" cy="5482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41143" y="2326067"/>
            <a:ext cx="198002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Сомнение</a:t>
            </a:r>
            <a:endParaRPr lang="az-Latn-AZ" sz="32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600249" y="116632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71664" y="260648"/>
            <a:ext cx="6076051" cy="611546"/>
          </a:xfrm>
        </p:spPr>
        <p:txBody>
          <a:bodyPr/>
          <a:lstStyle/>
          <a:p>
            <a:r>
              <a:rPr lang="ru-RU" sz="4000" dirty="0" smtClean="0"/>
              <a:t>Диагностика</a:t>
            </a:r>
            <a:endParaRPr lang="ru-RU" sz="4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431402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136387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1344" y="1440313"/>
            <a:ext cx="1173730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cs typeface="Times New Roman" panose="02020603050405020304" pitchFamily="18" charset="0"/>
              </a:rPr>
              <a:t>Осуществляется при эндоскопии и морфологическими </a:t>
            </a:r>
            <a:r>
              <a:rPr lang="ru-RU" sz="3200" dirty="0" err="1" smtClean="0">
                <a:cs typeface="Times New Roman" panose="02020603050405020304" pitchFamily="18" charset="0"/>
              </a:rPr>
              <a:t>исследова-ниями</a:t>
            </a:r>
            <a:r>
              <a:rPr lang="ru-RU" sz="3200" dirty="0" smtClean="0"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cs typeface="Times New Roman" panose="02020603050405020304" pitchFamily="18" charset="0"/>
              </a:rPr>
              <a:t>биопсийного</a:t>
            </a:r>
            <a:r>
              <a:rPr lang="ru-RU" sz="3200" dirty="0" smtClean="0">
                <a:cs typeface="Times New Roman" panose="02020603050405020304" pitchFamily="18" charset="0"/>
              </a:rPr>
              <a:t> материала.</a:t>
            </a:r>
            <a:endParaRPr lang="en-US" sz="3200" dirty="0"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70971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98890" y="116632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21970" y="375590"/>
            <a:ext cx="6076051" cy="611546"/>
          </a:xfrm>
        </p:spPr>
        <p:txBody>
          <a:bodyPr/>
          <a:lstStyle/>
          <a:p>
            <a:r>
              <a:rPr lang="az-Latn-AZ" sz="28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Уточнение</a:t>
            </a:r>
            <a:r>
              <a:rPr lang="az-Latn-AZ" sz="28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1786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08" y="1072558"/>
            <a:ext cx="111612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itchFamily="2" charset="2"/>
              <a:buChar char="ü"/>
            </a:pPr>
            <a:r>
              <a:rPr lang="ru-RU" sz="3200" dirty="0">
                <a:latin typeface="Calibri" pitchFamily="34" charset="0"/>
                <a:cs typeface="Calibri" pitchFamily="34" charset="0"/>
              </a:rPr>
              <a:t>Дисфагия, </a:t>
            </a:r>
            <a:r>
              <a:rPr lang="ru-RU" sz="3200" dirty="0" err="1">
                <a:latin typeface="Calibri" pitchFamily="34" charset="0"/>
                <a:cs typeface="Calibri" pitchFamily="34" charset="0"/>
              </a:rPr>
              <a:t>одинофагия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, </a:t>
            </a:r>
            <a:r>
              <a:rPr lang="ru-RU" sz="3200" dirty="0" err="1">
                <a:latin typeface="Calibri" pitchFamily="34" charset="0"/>
                <a:cs typeface="Calibri" pitchFamily="34" charset="0"/>
              </a:rPr>
              <a:t>по-худание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, кровотечение, </a:t>
            </a:r>
            <a:r>
              <a:rPr lang="ru-RU" sz="3200" dirty="0" smtClean="0">
                <a:latin typeface="Calibri" pitchFamily="34" charset="0"/>
                <a:cs typeface="Calibri" pitchFamily="34" charset="0"/>
              </a:rPr>
              <a:t>кашель 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после еды, изменения голоса</a:t>
            </a:r>
          </a:p>
          <a:p>
            <a:pPr marL="457200" lvl="0" indent="-457200">
              <a:buFont typeface="Wingdings" pitchFamily="2" charset="2"/>
              <a:buChar char="ü"/>
            </a:pPr>
            <a:endParaRPr lang="en-US" sz="32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Новообразование при эндоскопии</a:t>
            </a:r>
            <a:endParaRPr lang="az-Latn-AZ" sz="3200" dirty="0">
              <a:cs typeface="Times New Roman" panose="02020603050405020304" pitchFamily="18" charset="0"/>
            </a:endParaRPr>
          </a:p>
          <a:p>
            <a:pPr lvl="0"/>
            <a:endParaRPr lang="en-US" sz="32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Злокачественная опухоль при </a:t>
            </a:r>
            <a:r>
              <a:rPr lang="ru-RU" sz="3200" dirty="0" err="1" smtClean="0">
                <a:cs typeface="Times New Roman" panose="02020603050405020304" pitchFamily="18" charset="0"/>
              </a:rPr>
              <a:t>гисстологи</a:t>
            </a:r>
            <a:r>
              <a:rPr lang="ru-RU" sz="3200" dirty="0" smtClean="0">
                <a:cs typeface="Times New Roman" panose="02020603050405020304" pitchFamily="18" charset="0"/>
              </a:rPr>
              <a:t>-</a:t>
            </a:r>
          </a:p>
          <a:p>
            <a:pPr lvl="0"/>
            <a:r>
              <a:rPr lang="ru-RU" sz="3200" dirty="0" smtClean="0">
                <a:cs typeface="Times New Roman" panose="02020603050405020304" pitchFamily="18" charset="0"/>
              </a:rPr>
              <a:t>     </a:t>
            </a:r>
            <a:r>
              <a:rPr lang="ru-RU" sz="3200" dirty="0" err="1" smtClean="0">
                <a:cs typeface="Times New Roman" panose="02020603050405020304" pitchFamily="18" charset="0"/>
              </a:rPr>
              <a:t>ческом</a:t>
            </a:r>
            <a:r>
              <a:rPr lang="ru-RU" sz="3200" dirty="0" smtClean="0">
                <a:cs typeface="Times New Roman" panose="02020603050405020304" pitchFamily="18" charset="0"/>
              </a:rPr>
              <a:t> исследовании </a:t>
            </a:r>
            <a:r>
              <a:rPr lang="ru-RU" sz="3200" dirty="0" err="1" smtClean="0">
                <a:cs typeface="Times New Roman" panose="02020603050405020304" pitchFamily="18" charset="0"/>
              </a:rPr>
              <a:t>биопсийног</a:t>
            </a:r>
            <a:r>
              <a:rPr lang="ru-RU" sz="3200" dirty="0" smtClean="0">
                <a:cs typeface="Times New Roman" panose="02020603050405020304" pitchFamily="18" charset="0"/>
              </a:rPr>
              <a:t> материала</a:t>
            </a:r>
            <a:endParaRPr lang="en-US" sz="3200" dirty="0"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50" t="2373" r="8651" b="3127"/>
          <a:stretch/>
        </p:blipFill>
        <p:spPr>
          <a:xfrm>
            <a:off x="8481900" y="2924944"/>
            <a:ext cx="3661206" cy="316835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551177" y="90944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423592" y="462188"/>
            <a:ext cx="7127585" cy="611546"/>
          </a:xfrm>
        </p:spPr>
        <p:txBody>
          <a:bodyPr/>
          <a:lstStyle/>
          <a:p>
            <a:r>
              <a:rPr lang="az-Latn-AZ" sz="28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Диагностические симптомы</a:t>
            </a:r>
            <a:r>
              <a:rPr lang="az-Latn-AZ" sz="40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40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457528" y="6560771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118576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B6060970-CC22-3F48-BDC9-BB0AEBC98B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63322638"/>
              </p:ext>
            </p:extLst>
          </p:nvPr>
        </p:nvGraphicFramePr>
        <p:xfrm>
          <a:off x="479376" y="2276872"/>
          <a:ext cx="11233248" cy="35725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2279">
                  <a:extLst>
                    <a:ext uri="{9D8B030D-6E8A-4147-A177-3AD203B41FA5}">
                      <a16:colId xmlns="" xmlns:a16="http://schemas.microsoft.com/office/drawing/2014/main" val="2854526689"/>
                    </a:ext>
                  </a:extLst>
                </a:gridCol>
                <a:gridCol w="8570969">
                  <a:extLst>
                    <a:ext uri="{9D8B030D-6E8A-4147-A177-3AD203B41FA5}">
                      <a16:colId xmlns="" xmlns:a16="http://schemas.microsoft.com/office/drawing/2014/main" val="2700934341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ЭУСГ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Определяется послойное распространение опухоли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86530376"/>
                  </a:ext>
                </a:extLst>
              </a:tr>
              <a:tr h="6922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KT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Определяется распространение к окружающим органам. </a:t>
                      </a: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Ərtaf </a:t>
                      </a:r>
                      <a:r>
                        <a:rPr lang="az-Latn-AZ" sz="20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orqanlara yayılmanın qiymətləndirilməsi üçün vacib müayinədir. </a:t>
                      </a:r>
                      <a:endParaRPr lang="en-US" sz="20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67107853"/>
                  </a:ext>
                </a:extLst>
              </a:tr>
              <a:tr h="6922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ПЭТ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Определяется распространение к окружающим и отдаленным органам. </a:t>
                      </a:r>
                      <a:endParaRPr lang="en-US" sz="20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89846995"/>
                  </a:ext>
                </a:extLst>
              </a:tr>
              <a:tr h="70382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Биопсия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Диагноз уточняется</a:t>
                      </a:r>
                      <a:endParaRPr lang="en-US" sz="20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277128609"/>
                  </a:ext>
                </a:extLst>
              </a:tr>
              <a:tr h="6922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Для оценки </a:t>
                      </a:r>
                      <a:r>
                        <a:rPr lang="ru-RU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резектабельности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– диагностическая </a:t>
                      </a:r>
                      <a:r>
                        <a:rPr lang="ru-RU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медиастиноскопия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диагностическая </a:t>
                      </a:r>
                      <a:r>
                        <a:rPr lang="ru-RU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торако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лапаро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)скопия</a:t>
                      </a:r>
                      <a:endParaRPr lang="en-US" sz="20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6894541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9556631" y="0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71664" y="279002"/>
            <a:ext cx="6076051" cy="611546"/>
          </a:xfrm>
        </p:spPr>
        <p:txBody>
          <a:bodyPr/>
          <a:lstStyle/>
          <a:p>
            <a:r>
              <a:rPr lang="az-Latn-AZ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стадии</a:t>
            </a:r>
            <a:endParaRPr lang="ru-RU" sz="4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431402" y="6573577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96624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44404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4CE4CFDF-0C12-3346-AE15-D484236642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72481640"/>
              </p:ext>
            </p:extLst>
          </p:nvPr>
        </p:nvGraphicFramePr>
        <p:xfrm>
          <a:off x="515380" y="1834675"/>
          <a:ext cx="11089232" cy="30990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180">
                  <a:extLst>
                    <a:ext uri="{9D8B030D-6E8A-4147-A177-3AD203B41FA5}">
                      <a16:colId xmlns="" xmlns:a16="http://schemas.microsoft.com/office/drawing/2014/main" val="1443704509"/>
                    </a:ext>
                  </a:extLst>
                </a:gridCol>
                <a:gridCol w="9469052">
                  <a:extLst>
                    <a:ext uri="{9D8B030D-6E8A-4147-A177-3AD203B41FA5}">
                      <a16:colId xmlns="" xmlns:a16="http://schemas.microsoft.com/office/drawing/2014/main" val="712755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Хирурги-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ческое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»"/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Тотальная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эзофагоэктомия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и наложение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сервикального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аностомоза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»"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Субтотальная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эзофагоэктомия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и наложение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иинтраторакального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аностомоза</a:t>
                      </a:r>
                      <a:endParaRPr lang="en-US" sz="18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»"/>
                        <a:tabLst/>
                        <a:defRPr/>
                      </a:pP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Эзофагогастроэктомия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и наложение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аностомоза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в дистальной половине (при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дисталной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локализации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аденокарциномы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)</a:t>
                      </a:r>
                      <a:endParaRPr lang="en-US" sz="18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None/>
                      </a:pP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Первый выбор при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резектабельных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опухолях: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Инвазии в соседние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органы отсутствуют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000" b="1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Дистантные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метастазы отсутствуют 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Тяжелые сопутствующие заболевания отсутствуют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95582715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9571962" y="116632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71664" y="395634"/>
            <a:ext cx="6076051" cy="611546"/>
          </a:xfrm>
        </p:spPr>
        <p:txBody>
          <a:bodyPr/>
          <a:lstStyle/>
          <a:p>
            <a:r>
              <a:rPr lang="az-Latn-A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277559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445674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68ADA455-F3CD-0444-88CB-58FE1A9FAA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99242992"/>
              </p:ext>
            </p:extLst>
          </p:nvPr>
        </p:nvGraphicFramePr>
        <p:xfrm>
          <a:off x="562866" y="1739176"/>
          <a:ext cx="9565582" cy="3490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0806">
                  <a:extLst>
                    <a:ext uri="{9D8B030D-6E8A-4147-A177-3AD203B41FA5}">
                      <a16:colId xmlns="" xmlns:a16="http://schemas.microsoft.com/office/drawing/2014/main" val="2494365447"/>
                    </a:ext>
                  </a:extLst>
                </a:gridCol>
                <a:gridCol w="6984776">
                  <a:extLst>
                    <a:ext uri="{9D8B030D-6E8A-4147-A177-3AD203B41FA5}">
                      <a16:colId xmlns="" xmlns:a16="http://schemas.microsoft.com/office/drawing/2014/main" val="382279179"/>
                    </a:ext>
                  </a:extLst>
                </a:gridCol>
              </a:tblGrid>
              <a:tr h="12582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Эндоскопическая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мукозальная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резекция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Выбранных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больных и в начальной стадии </a:t>
                      </a:r>
                      <a:r>
                        <a:rPr lang="az-Latn-AZ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az-Latn-AZ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az-Latn-AZ" sz="2000" b="0" baseline="-250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az-Latn-AZ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)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04356957"/>
                  </a:ext>
                </a:extLst>
              </a:tr>
              <a:tr h="22317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Паалиативные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методы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 целью ликвидации обструкции и лечении осложнений: Радио- и(или) химиотерапия</a:t>
                      </a:r>
                      <a:endParaRPr lang="en-US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»"/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Шунтирующие операции (применяются редко) </a:t>
                      </a:r>
                      <a:endParaRPr lang="en-US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»"/>
                      </a:pPr>
                      <a:r>
                        <a:rPr lang="ru-RU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Стентирование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суженной части пищевода </a:t>
                      </a: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применяются часто)</a:t>
                      </a:r>
                      <a:endParaRPr lang="en-US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»"/>
                      </a:pPr>
                      <a:r>
                        <a:rPr lang="ru-RU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Реканализация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(деструкция) лазерной энергией </a:t>
                      </a:r>
                      <a:endParaRPr lang="en-US" sz="18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12837129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9576732" y="71187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71664" y="363574"/>
            <a:ext cx="6076051" cy="611546"/>
          </a:xfrm>
        </p:spPr>
        <p:txBody>
          <a:bodyPr/>
          <a:lstStyle/>
          <a:p>
            <a:r>
              <a:rPr lang="az-Latn-A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38958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690"/>
          <a:stretch/>
        </p:blipFill>
        <p:spPr>
          <a:xfrm>
            <a:off x="263352" y="1509978"/>
            <a:ext cx="5080000" cy="40846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3952" y="1445582"/>
            <a:ext cx="6354644" cy="414908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277384" y="5789417"/>
            <a:ext cx="4740080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Эндоскопическая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мукозальная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резекция (ЭМР)</a:t>
            </a:r>
            <a:endParaRPr lang="en-US" sz="1600" i="1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59496" y="5824462"/>
            <a:ext cx="2063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Стенты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пищевода</a:t>
            </a:r>
            <a:endParaRPr lang="ru-RU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601552" y="12778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455816" y="305165"/>
            <a:ext cx="7145735" cy="611546"/>
          </a:xfrm>
        </p:spPr>
        <p:txBody>
          <a:bodyPr/>
          <a:lstStyle/>
          <a:p>
            <a:r>
              <a:rPr lang="ru-RU" sz="4000" dirty="0" err="1" smtClean="0"/>
              <a:t>Стентирование</a:t>
            </a:r>
            <a:r>
              <a:rPr lang="az-Latn-AZ" sz="4000" dirty="0" smtClean="0"/>
              <a:t>, </a:t>
            </a:r>
            <a:r>
              <a:rPr lang="ru-RU" sz="4000" dirty="0" smtClean="0"/>
              <a:t>ЭМР</a:t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132857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03348182"/>
              </p:ext>
            </p:extLst>
          </p:nvPr>
        </p:nvGraphicFramePr>
        <p:xfrm>
          <a:off x="811395" y="3429000"/>
          <a:ext cx="11089232" cy="13815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0444">
                  <a:extLst>
                    <a:ext uri="{9D8B030D-6E8A-4147-A177-3AD203B41FA5}">
                      <a16:colId xmlns="" xmlns:a16="http://schemas.microsoft.com/office/drawing/2014/main" val="4217695648"/>
                    </a:ext>
                  </a:extLst>
                </a:gridCol>
                <a:gridCol w="8498788">
                  <a:extLst>
                    <a:ext uri="{9D8B030D-6E8A-4147-A177-3AD203B41FA5}">
                      <a16:colId xmlns="" xmlns:a16="http://schemas.microsoft.com/office/drawing/2014/main" val="3640989318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Радиотерапмя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00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плоскоклеточном раке </a:t>
                      </a:r>
                      <a:r>
                        <a:rPr lang="ru-RU" sz="2000" baseline="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применяктся</a:t>
                      </a:r>
                      <a:r>
                        <a:rPr lang="ru-RU" sz="200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паллиативной целью. В отдельности неэффективна. Совместно с химиотерапией более эффективно и данная комбинация используется в ранней стадии как радикальное лечение или в предоперационном периоде с целью уменьшения 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стадии.</a:t>
                      </a:r>
                      <a:r>
                        <a:rPr lang="az-Latn-AZ" sz="20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9503225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78978115"/>
              </p:ext>
            </p:extLst>
          </p:nvPr>
        </p:nvGraphicFramePr>
        <p:xfrm>
          <a:off x="811395" y="1976318"/>
          <a:ext cx="11089232" cy="10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0444">
                  <a:extLst>
                    <a:ext uri="{9D8B030D-6E8A-4147-A177-3AD203B41FA5}">
                      <a16:colId xmlns="" xmlns:a16="http://schemas.microsoft.com/office/drawing/2014/main" val="748030699"/>
                    </a:ext>
                  </a:extLst>
                </a:gridCol>
                <a:gridCol w="8498788">
                  <a:extLst>
                    <a:ext uri="{9D8B030D-6E8A-4147-A177-3AD203B41FA5}">
                      <a16:colId xmlns="" xmlns:a16="http://schemas.microsoft.com/office/drawing/2014/main" val="3975510831"/>
                    </a:ext>
                  </a:extLst>
                </a:gridCol>
              </a:tblGrid>
              <a:tr h="771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Химиолечение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По сравнению с </a:t>
                      </a:r>
                      <a:r>
                        <a:rPr lang="ru-RU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аденокарциномами</a:t>
                      </a: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плоскоклеточный рак менее чувствителен к химиотерапию. Более эффективна комбинация радио- и химиотерапии</a:t>
                      </a: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.</a:t>
                      </a:r>
                      <a:endParaRPr lang="en-US" sz="18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366141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9576732" y="188640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71664" y="260648"/>
            <a:ext cx="6076051" cy="611546"/>
          </a:xfrm>
        </p:spPr>
        <p:txBody>
          <a:bodyPr/>
          <a:lstStyle/>
          <a:p>
            <a:r>
              <a:rPr lang="az-Latn-A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</a:t>
            </a:r>
            <a:endParaRPr lang="ru-RU" sz="4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</p:spTree>
    <p:extLst>
      <p:ext uri="{BB962C8B-B14F-4D97-AF65-F5344CB8AC3E}">
        <p14:creationId xmlns:p14="http://schemas.microsoft.com/office/powerpoint/2010/main" xmlns="" val="207619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0858" y="2204864"/>
            <a:ext cx="111612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В ранней стадии – ЭМР или хирургическая резекция (тотальная или субтотальная </a:t>
            </a:r>
            <a:r>
              <a:rPr lang="ru-RU" sz="2800" dirty="0" err="1" smtClean="0">
                <a:cs typeface="Times New Roman" panose="02020603050405020304" pitchFamily="18" charset="0"/>
              </a:rPr>
              <a:t>эзофагоэктомия</a:t>
            </a:r>
            <a:r>
              <a:rPr lang="ru-RU" sz="2800" dirty="0" smtClean="0">
                <a:cs typeface="Times New Roman" panose="02020603050405020304" pitchFamily="18" charset="0"/>
              </a:rPr>
              <a:t>) или </a:t>
            </a:r>
            <a:r>
              <a:rPr lang="ru-RU" sz="2800" dirty="0" err="1" smtClean="0">
                <a:cs typeface="Times New Roman" panose="02020603050405020304" pitchFamily="18" charset="0"/>
              </a:rPr>
              <a:t>химио+радиотерапия</a:t>
            </a:r>
            <a:r>
              <a:rPr lang="ru-RU" sz="2800" dirty="0" smtClean="0">
                <a:cs typeface="Times New Roman" panose="02020603050405020304" pitchFamily="18" charset="0"/>
              </a:rPr>
              <a:t>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В </a:t>
            </a:r>
            <a:r>
              <a:rPr lang="ru-RU" sz="2800" dirty="0" err="1" smtClean="0">
                <a:cs typeface="Times New Roman" panose="02020603050405020304" pitchFamily="18" charset="0"/>
              </a:rPr>
              <a:t>резектабельных</a:t>
            </a:r>
            <a:r>
              <a:rPr lang="ru-RU" sz="2800" dirty="0" smtClean="0">
                <a:cs typeface="Times New Roman" panose="02020603050405020304" pitchFamily="18" charset="0"/>
              </a:rPr>
              <a:t> опухолях – только </a:t>
            </a:r>
            <a:r>
              <a:rPr lang="ru-RU" sz="2800" dirty="0" err="1" smtClean="0">
                <a:cs typeface="Times New Roman" panose="02020603050405020304" pitchFamily="18" charset="0"/>
              </a:rPr>
              <a:t>химио+радиотерапия</a:t>
            </a:r>
            <a:r>
              <a:rPr lang="ru-RU" sz="2800" dirty="0" smtClean="0">
                <a:cs typeface="Times New Roman" panose="02020603050405020304" pitchFamily="18" charset="0"/>
              </a:rPr>
              <a:t> или </a:t>
            </a:r>
            <a:r>
              <a:rPr lang="ru-RU" sz="2800" dirty="0" err="1" smtClean="0">
                <a:cs typeface="Times New Roman" panose="02020603050405020304" pitchFamily="18" charset="0"/>
              </a:rPr>
              <a:t>химио+радиотерапия</a:t>
            </a:r>
            <a:r>
              <a:rPr lang="ru-RU" sz="2800" dirty="0" smtClean="0">
                <a:cs typeface="Times New Roman" panose="02020603050405020304" pitchFamily="18" charset="0"/>
              </a:rPr>
              <a:t>, затем хирургическое лечение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При </a:t>
            </a:r>
            <a:r>
              <a:rPr lang="ru-RU" sz="2800" dirty="0" err="1" smtClean="0">
                <a:cs typeface="Times New Roman" panose="02020603050405020304" pitchFamily="18" charset="0"/>
              </a:rPr>
              <a:t>нерезектабельных</a:t>
            </a:r>
            <a:r>
              <a:rPr lang="ru-RU" sz="2800" dirty="0" smtClean="0">
                <a:cs typeface="Times New Roman" panose="02020603050405020304" pitchFamily="18" charset="0"/>
              </a:rPr>
              <a:t> опухолях </a:t>
            </a:r>
            <a:r>
              <a:rPr lang="ru-RU" sz="2800" dirty="0"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cs typeface="Times New Roman" panose="02020603050405020304" pitchFamily="18" charset="0"/>
              </a:rPr>
              <a:t>химио+радиотерапия</a:t>
            </a:r>
            <a:r>
              <a:rPr lang="ru-RU" sz="2800" dirty="0">
                <a:cs typeface="Times New Roman" panose="02020603050405020304" pitchFamily="18" charset="0"/>
              </a:rPr>
              <a:t> или</a:t>
            </a:r>
            <a:r>
              <a:rPr lang="az-Latn-AZ" sz="2800" dirty="0" smtClean="0"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cs typeface="Times New Roman" panose="02020603050405020304" pitchFamily="18" charset="0"/>
              </a:rPr>
              <a:t>паллиативные методы лечения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76732" y="116632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33452" y="701407"/>
            <a:ext cx="6076051" cy="94828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Тактика лечения</a:t>
            </a:r>
            <a:r>
              <a:rPr lang="en-US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Плоскоклеточный рак</a:t>
            </a:r>
            <a:r>
              <a:rPr lang="az-Latn-AZ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253898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0858" y="2132856"/>
            <a:ext cx="111612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В начальной стадии – ЭМР или хирургическая резекция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В </a:t>
            </a:r>
            <a:r>
              <a:rPr lang="ru-RU" sz="3200" dirty="0" err="1" smtClean="0">
                <a:cs typeface="Times New Roman" panose="02020603050405020304" pitchFamily="18" charset="0"/>
              </a:rPr>
              <a:t>резектабельных</a:t>
            </a:r>
            <a:r>
              <a:rPr lang="ru-RU" sz="3200" dirty="0" smtClean="0">
                <a:cs typeface="Times New Roman" panose="02020603050405020304" pitchFamily="18" charset="0"/>
              </a:rPr>
              <a:t> случаях – </a:t>
            </a:r>
            <a:r>
              <a:rPr lang="ru-RU" sz="3200" dirty="0">
                <a:cs typeface="Times New Roman" panose="02020603050405020304" pitchFamily="18" charset="0"/>
              </a:rPr>
              <a:t>предоперационная </a:t>
            </a:r>
            <a:r>
              <a:rPr lang="ru-RU" sz="3200" dirty="0" err="1" smtClean="0">
                <a:cs typeface="Times New Roman" panose="02020603050405020304" pitchFamily="18" charset="0"/>
              </a:rPr>
              <a:t>химио+ра-диотерапия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>
                <a:cs typeface="Times New Roman" panose="02020603050405020304" pitchFamily="18" charset="0"/>
              </a:rPr>
              <a:t>Только </a:t>
            </a:r>
            <a:r>
              <a:rPr lang="ru-RU" sz="3200" dirty="0" smtClean="0">
                <a:cs typeface="Times New Roman" panose="02020603050405020304" pitchFamily="18" charset="0"/>
              </a:rPr>
              <a:t>радиотерапия неэффективна. 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76732" y="0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33452" y="692696"/>
            <a:ext cx="6076051" cy="805413"/>
          </a:xfrm>
        </p:spPr>
        <p:txBody>
          <a:bodyPr/>
          <a:lstStyle/>
          <a:p>
            <a: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>
                <a:latin typeface="Calibri" pitchFamily="34" charset="0"/>
                <a:cs typeface="Calibri" pitchFamily="34" charset="0"/>
              </a:rPr>
              <a:t>Тактика лечения</a:t>
            </a:r>
            <a:r>
              <a:rPr lang="en-US" sz="4000" i="1" dirty="0">
                <a:latin typeface="Calibri" pitchFamily="34" charset="0"/>
                <a:cs typeface="Calibri" pitchFamily="34" charset="0"/>
              </a:rPr>
              <a:t/>
            </a:r>
            <a:br>
              <a:rPr lang="en-US" sz="4000" i="1" dirty="0">
                <a:latin typeface="Calibri" pitchFamily="34" charset="0"/>
                <a:cs typeface="Calibri" pitchFamily="34" charset="0"/>
              </a:rPr>
            </a:br>
            <a:r>
              <a:rPr lang="ru-RU" sz="4000" i="1" dirty="0" err="1" smtClean="0">
                <a:latin typeface="Calibri" pitchFamily="34" charset="0"/>
                <a:cs typeface="Calibri" pitchFamily="34" charset="0"/>
              </a:rPr>
              <a:t>Аденокарцинома</a:t>
            </a:r>
            <a:endParaRPr lang="ru-RU" sz="40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72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0858" y="1772816"/>
            <a:ext cx="111612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800" b="1" i="1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err="1" smtClean="0">
                <a:cs typeface="Times New Roman" panose="02020603050405020304" pitchFamily="18" charset="0"/>
              </a:rPr>
              <a:t>Химио+радиотерапия</a:t>
            </a:r>
            <a:r>
              <a:rPr lang="ru-RU" sz="2800" dirty="0" smtClean="0">
                <a:cs typeface="Times New Roman" panose="02020603050405020304" pitchFamily="18" charset="0"/>
              </a:rPr>
              <a:t> или</a:t>
            </a:r>
            <a:r>
              <a:rPr lang="az-Latn-AZ" sz="2800" dirty="0" smtClean="0">
                <a:cs typeface="Times New Roman" panose="02020603050405020304" pitchFamily="18" charset="0"/>
              </a:rPr>
              <a:t> </a:t>
            </a:r>
            <a:r>
              <a:rPr lang="ru-RU" sz="2800" dirty="0">
                <a:cs typeface="Times New Roman" panose="02020603050405020304" pitchFamily="18" charset="0"/>
              </a:rPr>
              <a:t>паллиативные методы лечения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/>
            <a:endParaRPr lang="en-US" sz="2800" dirty="0" smtClean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i="1" dirty="0" err="1" smtClean="0">
                <a:cs typeface="Times New Roman" panose="02020603050405020304" pitchFamily="18" charset="0"/>
              </a:rPr>
              <a:t>Эзофаго</a:t>
            </a:r>
            <a:r>
              <a:rPr lang="ru-RU" sz="2800" i="1" dirty="0" smtClean="0">
                <a:cs typeface="Times New Roman" panose="02020603050405020304" pitchFamily="18" charset="0"/>
              </a:rPr>
              <a:t>-трахеальный свищ – </a:t>
            </a:r>
            <a:r>
              <a:rPr lang="ru-RU" sz="2800" dirty="0" smtClean="0">
                <a:cs typeface="Times New Roman" panose="02020603050405020304" pitchFamily="18" charset="0"/>
              </a:rPr>
              <a:t>первый выбор - </a:t>
            </a:r>
            <a:r>
              <a:rPr lang="ru-RU" sz="2800" dirty="0" err="1" smtClean="0">
                <a:cs typeface="Times New Roman" panose="02020603050405020304" pitchFamily="18" charset="0"/>
              </a:rPr>
              <a:t>стентирование</a:t>
            </a:r>
            <a:r>
              <a:rPr lang="ru-RU" sz="2800" dirty="0" smtClean="0">
                <a:cs typeface="Times New Roman" panose="02020603050405020304" pitchFamily="18" charset="0"/>
              </a:rPr>
              <a:t> (покрытый </a:t>
            </a:r>
            <a:r>
              <a:rPr lang="ru-RU" sz="2800" dirty="0" err="1" smtClean="0">
                <a:cs typeface="Times New Roman" panose="02020603050405020304" pitchFamily="18" charset="0"/>
              </a:rPr>
              <a:t>стент</a:t>
            </a:r>
            <a:r>
              <a:rPr lang="ru-RU" sz="2800" dirty="0" smtClean="0">
                <a:cs typeface="Times New Roman" panose="02020603050405020304" pitchFamily="18" charset="0"/>
              </a:rPr>
              <a:t>)</a:t>
            </a:r>
            <a:endParaRPr lang="en-US" sz="2800" dirty="0" smtClean="0">
              <a:cs typeface="Times New Roman" panose="02020603050405020304" pitchFamily="18" charset="0"/>
            </a:endParaRPr>
          </a:p>
          <a:p>
            <a:pPr lvl="0"/>
            <a:endParaRPr lang="en-US" sz="28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i="1" dirty="0" smtClean="0">
                <a:cs typeface="Times New Roman" panose="02020603050405020304" pitchFamily="18" charset="0"/>
              </a:rPr>
              <a:t>Обструкция пищевода</a:t>
            </a:r>
            <a:r>
              <a:rPr lang="az-Latn-AZ" sz="2800" i="1" dirty="0" smtClean="0">
                <a:cs typeface="Times New Roman" panose="02020603050405020304" pitchFamily="18" charset="0"/>
              </a:rPr>
              <a:t> – </a:t>
            </a:r>
            <a:r>
              <a:rPr lang="ru-RU" sz="2800" dirty="0" smtClean="0">
                <a:cs typeface="Times New Roman" panose="02020603050405020304" pitchFamily="18" charset="0"/>
              </a:rPr>
              <a:t>в образованиях, локализующие ниже 2 см от глотки первый выбор – </a:t>
            </a:r>
            <a:r>
              <a:rPr lang="ru-RU" sz="2800" dirty="0" err="1" smtClean="0">
                <a:cs typeface="Times New Roman" panose="02020603050405020304" pitchFamily="18" charset="0"/>
              </a:rPr>
              <a:t>стентирование</a:t>
            </a:r>
            <a:r>
              <a:rPr lang="ru-RU" sz="2800" dirty="0" smtClean="0">
                <a:cs typeface="Times New Roman" panose="02020603050405020304" pitchFamily="18" charset="0"/>
              </a:rPr>
              <a:t>. Кроме того, </a:t>
            </a:r>
            <a:r>
              <a:rPr lang="ru-RU" sz="2800" dirty="0" err="1" smtClean="0">
                <a:cs typeface="Times New Roman" panose="02020603050405020304" pitchFamily="18" charset="0"/>
              </a:rPr>
              <a:t>реканализация</a:t>
            </a:r>
            <a:r>
              <a:rPr lang="ru-RU" sz="2800" dirty="0" smtClean="0">
                <a:cs typeface="Times New Roman" panose="02020603050405020304" pitchFamily="18" charset="0"/>
              </a:rPr>
              <a:t> лазерными лучами, затем радиотерапия. Очень редких случаях возникает необходимость к наложению питательной </a:t>
            </a:r>
            <a:r>
              <a:rPr lang="ru-RU" sz="2800" dirty="0" err="1" smtClean="0">
                <a:cs typeface="Times New Roman" panose="02020603050405020304" pitchFamily="18" charset="0"/>
              </a:rPr>
              <a:t>гастростомы</a:t>
            </a:r>
            <a:r>
              <a:rPr lang="ru-RU" sz="2800" smtClean="0">
                <a:cs typeface="Times New Roman" panose="02020603050405020304" pitchFamily="18" charset="0"/>
              </a:rPr>
              <a:t>.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58724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76732" y="12778"/>
            <a:ext cx="2615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95600" y="581152"/>
            <a:ext cx="6963124" cy="805413"/>
          </a:xfrm>
        </p:spPr>
        <p:txBody>
          <a:bodyPr/>
          <a:lstStyle/>
          <a:p>
            <a: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>
                <a:latin typeface="Calibri" pitchFamily="34" charset="0"/>
                <a:cs typeface="Calibri" pitchFamily="34" charset="0"/>
              </a:rPr>
              <a:t>Тактика </a:t>
            </a:r>
            <a:r>
              <a:rPr lang="ru-RU" sz="4000" i="1" dirty="0" smtClean="0">
                <a:latin typeface="Calibri" pitchFamily="34" charset="0"/>
                <a:cs typeface="Calibri" pitchFamily="34" charset="0"/>
              </a:rPr>
              <a:t>лечения. </a:t>
            </a:r>
            <a:r>
              <a:rPr lang="ru-RU" sz="4000" i="1" dirty="0" err="1" smtClean="0">
                <a:latin typeface="Calibri" pitchFamily="34" charset="0"/>
                <a:cs typeface="Calibri" pitchFamily="34" charset="0"/>
              </a:rPr>
              <a:t>Нерезектабельные</a:t>
            </a:r>
            <a:r>
              <a:rPr lang="ru-RU" sz="4000" i="1" dirty="0" smtClean="0">
                <a:latin typeface="Calibri" pitchFamily="34" charset="0"/>
                <a:cs typeface="Calibri" pitchFamily="34" charset="0"/>
              </a:rPr>
              <a:t> опухоли Осложнения</a:t>
            </a:r>
            <a: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z-Latn-A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4534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3715</TotalTime>
  <Words>1466</Words>
  <Application>Microsoft Office PowerPoint</Application>
  <PresentationFormat>Произвольный</PresentationFormat>
  <Paragraphs>350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Praktiki dərs şablonu 1</vt:lpstr>
      <vt:lpstr>Добро- и злокачественные опухоли  пищевода</vt:lpstr>
      <vt:lpstr>Слайд 2</vt:lpstr>
      <vt:lpstr>Слайд 3</vt:lpstr>
      <vt:lpstr>Слайд 4</vt:lpstr>
      <vt:lpstr>Частота встречаемости</vt:lpstr>
      <vt:lpstr>Etilogiyası və patogenezi</vt:lpstr>
      <vt:lpstr>Течение</vt:lpstr>
      <vt:lpstr>Осложнения </vt:lpstr>
      <vt:lpstr>Клиника</vt:lpstr>
      <vt:lpstr>Диагностика: сомнение</vt:lpstr>
      <vt:lpstr>Диагностические критерии</vt:lpstr>
      <vt:lpstr>Лечение</vt:lpstr>
      <vt:lpstr>Другие доброкачественные опухоли</vt:lpstr>
      <vt:lpstr> Клиника </vt:lpstr>
      <vt:lpstr>  Диагностика  </vt:lpstr>
      <vt:lpstr>   Дифференциальная диагностика   </vt:lpstr>
      <vt:lpstr>    Лечение    </vt:lpstr>
      <vt:lpstr>Кисты пищевода</vt:lpstr>
      <vt:lpstr> Рак пищевода </vt:lpstr>
      <vt:lpstr> Частота встречаемости </vt:lpstr>
      <vt:lpstr> </vt:lpstr>
      <vt:lpstr> Классификация  </vt:lpstr>
      <vt:lpstr>Etiologiyası (risk faktorları və kanserogen xəstəliklər)</vt:lpstr>
      <vt:lpstr>                         Метаплазия → дисплазия низкой степени → диспла-зия высокой степени → рак  </vt:lpstr>
      <vt:lpstr> Клиническое течение Осложнения </vt:lpstr>
      <vt:lpstr> Клиника</vt:lpstr>
      <vt:lpstr>Диагностика</vt:lpstr>
      <vt:lpstr> Уточнение </vt:lpstr>
      <vt:lpstr> Диагностические симптомы </vt:lpstr>
      <vt:lpstr> Определение стадии</vt:lpstr>
      <vt:lpstr> Лечение</vt:lpstr>
      <vt:lpstr> Лечение </vt:lpstr>
      <vt:lpstr>Стентирование, ЭМР </vt:lpstr>
      <vt:lpstr> Лечение</vt:lpstr>
      <vt:lpstr> Тактика лечения Плоскоклеточный рак </vt:lpstr>
      <vt:lpstr> Тактика лечения Аденокарцинома</vt:lpstr>
      <vt:lpstr> Тактика лечения. Нерезектабельные опухоли Осложнения 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301</cp:revision>
  <dcterms:created xsi:type="dcterms:W3CDTF">2001-04-16T20:54:45Z</dcterms:created>
  <dcterms:modified xsi:type="dcterms:W3CDTF">2020-02-11T19:57:13Z</dcterms:modified>
</cp:coreProperties>
</file>