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4"/>
  </p:notesMasterIdLst>
  <p:handoutMasterIdLst>
    <p:handoutMasterId r:id="rId25"/>
  </p:handoutMasterIdLst>
  <p:sldIdLst>
    <p:sldId id="299" r:id="rId2"/>
    <p:sldId id="300" r:id="rId3"/>
    <p:sldId id="301" r:id="rId4"/>
    <p:sldId id="359" r:id="rId5"/>
    <p:sldId id="360" r:id="rId6"/>
    <p:sldId id="302" r:id="rId7"/>
    <p:sldId id="303" r:id="rId8"/>
    <p:sldId id="308" r:id="rId9"/>
    <p:sldId id="309" r:id="rId10"/>
    <p:sldId id="310" r:id="rId11"/>
    <p:sldId id="361" r:id="rId12"/>
    <p:sldId id="311" r:id="rId13"/>
    <p:sldId id="314" r:id="rId14"/>
    <p:sldId id="362" r:id="rId15"/>
    <p:sldId id="316" r:id="rId16"/>
    <p:sldId id="317" r:id="rId17"/>
    <p:sldId id="318" r:id="rId18"/>
    <p:sldId id="319" r:id="rId19"/>
    <p:sldId id="320" r:id="rId20"/>
    <p:sldId id="321" r:id="rId21"/>
    <p:sldId id="322" r:id="rId22"/>
    <p:sldId id="358" r:id="rId23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FFEFF"/>
    <a:srgbClr val="E1A6D3"/>
    <a:srgbClr val="CCF0AD"/>
    <a:srgbClr val="990033"/>
    <a:srgbClr val="F9B88B"/>
    <a:srgbClr val="E59E0F"/>
    <a:srgbClr val="EC3308"/>
    <a:srgbClr val="FFFF00"/>
    <a:srgbClr val="CC0066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5956" autoAdjust="0"/>
    <p:restoredTop sz="94660"/>
  </p:normalViewPr>
  <p:slideViewPr>
    <p:cSldViewPr>
      <p:cViewPr varScale="1">
        <p:scale>
          <a:sx n="54" d="100"/>
          <a:sy n="54" d="100"/>
        </p:scale>
        <p:origin x="-941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xmlns="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xmlns="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xmlns="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856090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303825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786017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684657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1081002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596117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593168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66186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700919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586939855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235434024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078501299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xmlns="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Dos. Dr. B.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Zeynalov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xmlns="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Plevra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xəstəlikləri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xmlns="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4221652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400" dirty="0" smtClean="0"/>
              <a:t>Pnevmotora</a:t>
            </a:r>
            <a:r>
              <a:rPr lang="en-US" altLang="en-US" sz="4400" dirty="0" smtClean="0"/>
              <a:t>x</a:t>
            </a:r>
            <a:endParaRPr lang="az-Latn-AZ" altLang="en-US" sz="4400" dirty="0"/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xmlns="" id="{8FA2935C-A07E-A743-93E2-6F1B36959AC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991544" y="1412776"/>
            <a:ext cx="8280920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25274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400" dirty="0" smtClean="0"/>
              <a:t>Classification</a:t>
            </a:r>
            <a:endParaRPr lang="az-Latn-AZ" altLang="en-US" sz="44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3FA5B9D-FE61-FF4B-AADE-2F9E578C65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817557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az-Latn-AZ" altLang="en-US" sz="128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Due to</a:t>
            </a:r>
            <a:endParaRPr lang="en-US" altLang="en-US" sz="128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az-Latn-AZ" altLang="en-US" sz="128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 </a:t>
            </a:r>
            <a:r>
              <a:rPr lang="az-Latn-AZ" altLang="en-US" sz="128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• </a:t>
            </a:r>
            <a:r>
              <a:rPr lang="az-Latn-AZ" altLang="en-US" sz="128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Traumatic</a:t>
            </a:r>
            <a:endParaRPr lang="en-US" altLang="en-US" sz="128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az-Latn-AZ" altLang="en-US" sz="128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• Spontaneous</a:t>
            </a:r>
            <a:endParaRPr lang="en-US" altLang="en-US" sz="128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endParaRPr lang="en-US" altLang="en-US" sz="2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endParaRPr lang="en-US" altLang="en-US" sz="7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>
              <a:lnSpc>
                <a:spcPct val="100000"/>
              </a:lnSpc>
              <a:buFont typeface="Wingdings" pitchFamily="2" charset="2"/>
              <a:buChar char="v"/>
            </a:pPr>
            <a:r>
              <a:rPr lang="en-US" altLang="en-US" sz="128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Mild</a:t>
            </a:r>
          </a:p>
          <a:p>
            <a:pPr>
              <a:lnSpc>
                <a:spcPct val="100000"/>
              </a:lnSpc>
              <a:buFont typeface="Wingdings" pitchFamily="2" charset="2"/>
              <a:buChar char="v"/>
            </a:pPr>
            <a:r>
              <a:rPr lang="en-US" altLang="en-US" sz="128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Moderate</a:t>
            </a:r>
          </a:p>
          <a:p>
            <a:pPr>
              <a:lnSpc>
                <a:spcPct val="100000"/>
              </a:lnSpc>
              <a:buFont typeface="Wingdings" pitchFamily="2" charset="2"/>
              <a:buChar char="v"/>
            </a:pPr>
            <a:r>
              <a:rPr lang="en-US" altLang="en-US" sz="128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Tension </a:t>
            </a:r>
            <a:endParaRPr lang="az-Latn-AZ" altLang="en-US" sz="128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marL="0" indent="0">
              <a:lnSpc>
                <a:spcPct val="100000"/>
              </a:lnSpc>
              <a:buNone/>
            </a:pPr>
            <a:endParaRPr lang="az-Latn-AZ" altLang="en-US" sz="2200" dirty="0">
              <a:solidFill>
                <a:schemeClr val="accent1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ü"/>
            </a:pPr>
            <a:endParaRPr lang="ru-RU" altLang="en-US" dirty="0"/>
          </a:p>
        </p:txBody>
      </p:sp>
      <p:pic>
        <p:nvPicPr>
          <p:cNvPr id="54274" name="Picture 2" descr="Pneumothorax Flashcards | Quizl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24562" y="1357298"/>
            <a:ext cx="5715040" cy="47149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26927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164675" cy="835878"/>
          </a:xfrm>
        </p:spPr>
        <p:txBody>
          <a:bodyPr>
            <a:noAutofit/>
          </a:bodyPr>
          <a:lstStyle/>
          <a:p>
            <a:r>
              <a:rPr lang="en-US" altLang="en-US" dirty="0" smtClean="0"/>
              <a:t>Mild</a:t>
            </a:r>
            <a:endParaRPr lang="az-Latn-AZ" altLang="en-US" dirty="0"/>
          </a:p>
        </p:txBody>
      </p:sp>
      <p:sp>
        <p:nvSpPr>
          <p:cNvPr id="13" name="Text Box 5">
            <a:extLst>
              <a:ext uri="{FF2B5EF4-FFF2-40B4-BE49-F238E27FC236}">
                <a16:creationId xmlns:a16="http://schemas.microsoft.com/office/drawing/2014/main" xmlns="" id="{9F67D2D7-98D2-BE4B-B9A4-2262D8D3B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1415" y="1579655"/>
            <a:ext cx="40513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3250" name="Picture 2" descr="Chest X-ray - Pneumothorax gallery - Normal referenc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95406" y="1571612"/>
            <a:ext cx="8572500" cy="38385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01646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Moderate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Müəlliflər</a:t>
            </a:r>
            <a:endParaRPr lang="en-US"/>
          </a:p>
        </p:txBody>
      </p:sp>
      <p:pic>
        <p:nvPicPr>
          <p:cNvPr id="70658" name="Picture 2" descr="Chest X-ray - Pneumothorax gallery - Pneumothorax siz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4034" y="1142984"/>
            <a:ext cx="8572500" cy="4581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Tension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Müəlliflər</a:t>
            </a:r>
            <a:endParaRPr lang="en-US"/>
          </a:p>
        </p:txBody>
      </p:sp>
      <p:pic>
        <p:nvPicPr>
          <p:cNvPr id="71682" name="Picture 2" descr="Chest X-ray - Pneumothorax gallery - Tension pneumothora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95472" y="1500174"/>
            <a:ext cx="8572500" cy="4267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dirty="0" smtClean="0"/>
              <a:t>Iatrogenic pneumothorax</a:t>
            </a:r>
            <a:endParaRPr lang="az-Latn-AZ" alt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xmlns="" id="{CF645522-DC87-024F-8392-3F818884F24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67160" y="1412776"/>
            <a:ext cx="3312368" cy="41764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When opening the central vein - subclavian </a:t>
            </a: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catheterization</a:t>
            </a:r>
            <a:endParaRPr lang="en-US" altLang="en-US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Thoracocentesis</a:t>
            </a:r>
            <a:endParaRPr lang="en-US" altLang="en-US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During </a:t>
            </a: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fine needle </a:t>
            </a: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biopsy</a:t>
            </a:r>
            <a:endParaRPr lang="en-US" altLang="en-US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After </a:t>
            </a: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laparoscopic operations</a:t>
            </a:r>
            <a:endParaRPr lang="az-Latn-AZ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xmlns="" id="{68F384AA-222B-824F-ADDE-EBFE0E21A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1322" y="1412776"/>
            <a:ext cx="3600450" cy="3570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>
            <a:extLst>
              <a:ext uri="{FF2B5EF4-FFF2-40B4-BE49-F238E27FC236}">
                <a16:creationId xmlns:a16="http://schemas.microsoft.com/office/drawing/2014/main" xmlns="" id="{B2CE971E-63F4-774B-9259-814077250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91551" y="1412776"/>
            <a:ext cx="3700462" cy="3570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07596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1">
            <a:extLst>
              <a:ext uri="{FF2B5EF4-FFF2-40B4-BE49-F238E27FC236}">
                <a16:creationId xmlns:a16="http://schemas.microsoft.com/office/drawing/2014/main" xmlns="" id="{197F7640-0E2F-4545-AC70-B822BE1C9F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5174" y="824210"/>
            <a:ext cx="1381125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z-Latn-AZ" altLang="en-US" sz="2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2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Text Box 15">
            <a:extLst>
              <a:ext uri="{FF2B5EF4-FFF2-40B4-BE49-F238E27FC236}">
                <a16:creationId xmlns:a16="http://schemas.microsoft.com/office/drawing/2014/main" xmlns="" id="{19D0AA05-8911-7947-B699-B96C895EFA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7805" y="4740865"/>
            <a:ext cx="38369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1202" name="Picture 2" descr="Flail chest, pneumothorax, tension pneumothorax and chest drains. – Nursing  1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14554"/>
            <a:ext cx="6276975" cy="2867025"/>
          </a:xfrm>
          <a:prstGeom prst="rect">
            <a:avLst/>
          </a:prstGeom>
          <a:noFill/>
        </p:spPr>
      </p:pic>
      <p:sp>
        <p:nvSpPr>
          <p:cNvPr id="51204" name="AutoShape 4" descr="Tension pneumothorax. A &quot;One-way valve&quot; air leak occurs from the lung... |  Download Scientific Diagr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06" name="AutoShape 6" descr="https://www.researchgate.net/profile/Adel-Hamed-Elbaih/publication/343696698/figure/fig1/AS:925545231577089@1597678587886/1-Tension-pneumothorax-A-One-way-valve-air-leak-occurs-from-the-lung-or-through-the_W64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08" name="AutoShape 8" descr="Tension pneumothorax. A &quot;One-way valve&quot; air leak occurs from the lung... |  Download Scientific Diagr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10" name="AutoShape 10" descr="Tension pneumothorax. A &quot;One-way valve&quot; air leak occurs from the lung... |  Download Scientific Diagr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12" name="Picture 12" descr="Tension pneumothora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67504" y="1214422"/>
            <a:ext cx="5162550" cy="43338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14866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 smtClean="0"/>
              <a:t>Clinical presentation</a:t>
            </a:r>
            <a:endParaRPr lang="az-Latn-AZ" altLang="en-US" sz="4000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CCD45B73-A8AA-3844-A471-F5CA89C7B0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972312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The pain is noted on the affected side, it gets worse during deep breathing and </a:t>
            </a: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coughing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Dry cough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Shortness </a:t>
            </a: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of </a:t>
            </a: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breath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Cyanosis</a:t>
            </a:r>
            <a:endParaRPr lang="ru-RU" alt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36260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 smtClean="0"/>
              <a:t>Diagnosis </a:t>
            </a:r>
            <a:endParaRPr lang="az-Latn-AZ" altLang="en-US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8200" y="1163256"/>
            <a:ext cx="5181600" cy="501370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en-US" b="1" dirty="0" smtClean="0">
                <a:solidFill>
                  <a:schemeClr val="accent1">
                    <a:lumMod val="50000"/>
                  </a:schemeClr>
                </a:solidFill>
              </a:rPr>
              <a:t>Anamnesis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b="1" dirty="0" err="1" smtClean="0">
                <a:solidFill>
                  <a:schemeClr val="accent1">
                    <a:lumMod val="50000"/>
                  </a:schemeClr>
                </a:solidFill>
              </a:rPr>
              <a:t>palpationIn</a:t>
            </a:r>
            <a:r>
              <a:rPr lang="en-US" altLang="en-US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b="1" dirty="0" smtClean="0">
                <a:solidFill>
                  <a:schemeClr val="accent1">
                    <a:lumMod val="50000"/>
                  </a:schemeClr>
                </a:solidFill>
              </a:rPr>
              <a:t>percussion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b="1" dirty="0" smtClean="0">
                <a:solidFill>
                  <a:schemeClr val="accent1">
                    <a:lumMod val="50000"/>
                  </a:schemeClr>
                </a:solidFill>
              </a:rPr>
              <a:t> auscultation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456040" y="1163256"/>
            <a:ext cx="5181600" cy="4980211"/>
          </a:xfrm>
        </p:spPr>
        <p:txBody>
          <a:bodyPr>
            <a:norm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50000"/>
                  </a:schemeClr>
                </a:solidFill>
              </a:rPr>
              <a:t>Chest x-ray</a:t>
            </a:r>
          </a:p>
          <a:p>
            <a:r>
              <a:rPr lang="en-US" altLang="en-US" b="1" dirty="0" smtClean="0">
                <a:solidFill>
                  <a:schemeClr val="accent1">
                    <a:lumMod val="50000"/>
                  </a:schemeClr>
                </a:solidFill>
              </a:rPr>
              <a:t>CT</a:t>
            </a: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434034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 smtClean="0"/>
              <a:t>Chest X-ray</a:t>
            </a:r>
            <a:endParaRPr lang="az-Latn-AZ" altLang="en-US" sz="4000" dirty="0"/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xmlns="" id="{43D3C939-9658-0043-B4E2-654789A98DC9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968019" y="1395759"/>
            <a:ext cx="4412671" cy="3445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xmlns="" id="{4ABFF713-FB6B-8E48-9EDF-1562BAC148F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086206" y="1395759"/>
            <a:ext cx="4471699" cy="3445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337816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CT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Müəlliflər</a:t>
            </a:r>
            <a:endParaRPr lang="en-US"/>
          </a:p>
        </p:txBody>
      </p:sp>
      <p:pic>
        <p:nvPicPr>
          <p:cNvPr id="72706" name="Picture 2" descr="Pneumothorax, CT scan - Stock Image - F034/1405 - Science Photo Libra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5538" y="1285860"/>
            <a:ext cx="7620000" cy="47244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Müalicəsi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767408" y="1484784"/>
            <a:ext cx="5181600" cy="4351338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Needle 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aspiration</a:t>
            </a:r>
            <a:endParaRPr lang="en-US" alt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Drainage 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of the pleural 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space</a:t>
            </a:r>
            <a:endParaRPr lang="en-US" alt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Pleurodesis</a:t>
            </a:r>
            <a:endParaRPr lang="en-US" alt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Surgical 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treatment (open or videothoracoscopic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  <a:endParaRPr lang="en-US" alt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In 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traumatic pneumothorax - emergency drainage of the pleural cavity and hermetic closure of the wound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en-US" alt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In tens</a:t>
            </a: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ion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pneumothorax – urgent needle aspiration and drainage of the pleural space.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72064" y="1484784"/>
            <a:ext cx="5019600" cy="4351338"/>
          </a:xfrm>
        </p:spPr>
      </p:pic>
    </p:spTree>
    <p:extLst>
      <p:ext uri="{BB962C8B-B14F-4D97-AF65-F5344CB8AC3E}">
        <p14:creationId xmlns:p14="http://schemas.microsoft.com/office/powerpoint/2010/main" xmlns="" val="1174942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400" dirty="0"/>
              <a:t>Hemotoraks</a:t>
            </a: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1584" y="1772816"/>
            <a:ext cx="7488832" cy="3600400"/>
          </a:xfrm>
        </p:spPr>
      </p:pic>
    </p:spTree>
    <p:extLst>
      <p:ext uri="{BB962C8B-B14F-4D97-AF65-F5344CB8AC3E}">
        <p14:creationId xmlns:p14="http://schemas.microsoft.com/office/powerpoint/2010/main" xmlns="" val="9681326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Classification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825625"/>
            <a:ext cx="4614858" cy="4351338"/>
          </a:xfrm>
        </p:spPr>
        <p:txBody>
          <a:bodyPr/>
          <a:lstStyle/>
          <a:p>
            <a:pPr algn="ctr">
              <a:buNone/>
            </a:pPr>
            <a:r>
              <a:rPr lang="en-US" dirty="0" smtClean="0"/>
              <a:t>Due to </a:t>
            </a:r>
            <a:endParaRPr lang="en-US" dirty="0" smtClean="0"/>
          </a:p>
          <a:p>
            <a:r>
              <a:rPr lang="en-US" dirty="0" smtClean="0"/>
              <a:t>• Traumatic</a:t>
            </a:r>
          </a:p>
          <a:p>
            <a:r>
              <a:rPr lang="en-US" dirty="0" smtClean="0"/>
              <a:t>• Postoperative</a:t>
            </a:r>
          </a:p>
          <a:p>
            <a:r>
              <a:rPr lang="en-US" dirty="0" smtClean="0"/>
              <a:t>• </a:t>
            </a:r>
            <a:r>
              <a:rPr lang="en-US" dirty="0" smtClean="0"/>
              <a:t>Malignant </a:t>
            </a:r>
            <a:r>
              <a:rPr lang="en-US" dirty="0" smtClean="0"/>
              <a:t>tumors</a:t>
            </a:r>
          </a:p>
          <a:p>
            <a:r>
              <a:rPr lang="en-US" dirty="0" smtClean="0"/>
              <a:t>• </a:t>
            </a:r>
            <a:r>
              <a:rPr lang="en-US" dirty="0" smtClean="0"/>
              <a:t>Lung diseases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Müəlliflər</a:t>
            </a: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4952992" y="1785926"/>
            <a:ext cx="657229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/>
              <a:t>severity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/>
              <a:t>Small </a:t>
            </a:r>
            <a:r>
              <a:rPr lang="en-US" sz="3200" dirty="0" smtClean="0"/>
              <a:t>- at the level of the </a:t>
            </a:r>
            <a:r>
              <a:rPr lang="en-US" sz="3200" dirty="0" smtClean="0"/>
              <a:t>sinus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/>
              <a:t>Medium – </a:t>
            </a:r>
            <a:endParaRPr lang="en-US" sz="3200" dirty="0" smtClean="0"/>
          </a:p>
          <a:p>
            <a:pPr algn="just">
              <a:buFont typeface="Wingdings" pitchFamily="2" charset="2"/>
              <a:buChar char="Ø"/>
            </a:pPr>
            <a:r>
              <a:rPr lang="en-US" sz="3200" dirty="0" smtClean="0"/>
              <a:t>Large (massive) – causing shock (more than 1500 ml in the first drainage or bleeding more than 200 ml per hour)</a:t>
            </a:r>
            <a:endParaRPr lang="en-US" sz="3200" dirty="0" smtClean="0"/>
          </a:p>
          <a:p>
            <a:r>
              <a:rPr lang="en-US" sz="3200" dirty="0" smtClean="0"/>
              <a:t>\</a:t>
            </a:r>
            <a:endParaRPr lang="ru-RU" sz="3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 smtClean="0"/>
              <a:t>Causes</a:t>
            </a:r>
            <a:endParaRPr lang="az-Latn-AZ" altLang="en-US" sz="36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Traumatic</a:t>
            </a:r>
            <a:endParaRPr lang="en-US" alt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Open 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and closed chest 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injuries</a:t>
            </a:r>
            <a:endParaRPr lang="en-US" alt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Iatrogenic</a:t>
            </a:r>
            <a:endParaRPr lang="en-US" alt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Puncture 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of the subclavian 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vein</a:t>
            </a:r>
            <a:endParaRPr lang="en-US" alt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Pleural 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cavity 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puncture</a:t>
            </a:r>
            <a:endParaRPr lang="en-US" alt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During 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biopsy of pleura and 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lung</a:t>
            </a:r>
            <a:endParaRPr lang="en-US" alt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Burst 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of pulmonary cysts and aneurysm of the aorta</a:t>
            </a:r>
            <a:endParaRPr lang="en-US" dirty="0"/>
          </a:p>
        </p:txBody>
      </p:sp>
      <p:pic>
        <p:nvPicPr>
          <p:cNvPr id="10" name="Picture 11" descr="slide-4-638">
            <a:extLst>
              <a:ext uri="{FF2B5EF4-FFF2-40B4-BE49-F238E27FC236}">
                <a16:creationId xmlns:a16="http://schemas.microsoft.com/office/drawing/2014/main" xmlns="" id="{9E94B25D-8B47-944E-9C69-3608A20EA22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384032" y="1196752"/>
            <a:ext cx="5181600" cy="460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653313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 smtClean="0"/>
              <a:t>Course</a:t>
            </a:r>
            <a:endParaRPr lang="az-Latn-AZ" altLang="en-US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Accumulation of blood in the pleural cavity and its </a:t>
            </a: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continuation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Lung </a:t>
            </a: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compression (</a:t>
            </a:r>
            <a:r>
              <a:rPr lang="en-US" altLang="en-US" dirty="0" err="1" smtClean="0">
                <a:solidFill>
                  <a:schemeClr val="accent1">
                    <a:lumMod val="50000"/>
                  </a:schemeClr>
                </a:solidFill>
              </a:rPr>
              <a:t>atelectasis</a:t>
            </a: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Development </a:t>
            </a: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of </a:t>
            </a: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shock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Infection </a:t>
            </a: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of the blood and formation of </a:t>
            </a:r>
            <a:r>
              <a:rPr lang="en-US" altLang="en-US" dirty="0" err="1" smtClean="0">
                <a:solidFill>
                  <a:schemeClr val="accent1">
                    <a:lumMod val="50000"/>
                  </a:schemeClr>
                </a:solidFill>
              </a:rPr>
              <a:t>pyothorax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az-Latn-AZ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985995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400" dirty="0" smtClean="0"/>
              <a:t>Clinical presentation</a:t>
            </a:r>
            <a:endParaRPr lang="az-Latn-AZ" altLang="en-US" sz="4400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200AB877-BCD5-4E44-A9FD-0B304D3FD0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en-US" altLang="en-US" sz="3200" dirty="0" smtClean="0">
                <a:solidFill>
                  <a:schemeClr val="accent1">
                    <a:lumMod val="50000"/>
                  </a:schemeClr>
                </a:solidFill>
              </a:rPr>
              <a:t>Pain</a:t>
            </a:r>
          </a:p>
          <a:p>
            <a:pPr>
              <a:buFont typeface="Wingdings" pitchFamily="2" charset="2"/>
              <a:buChar char="ü"/>
            </a:pPr>
            <a:r>
              <a:rPr lang="en-US" altLang="en-US" sz="3200" dirty="0" smtClean="0">
                <a:solidFill>
                  <a:schemeClr val="accent1">
                    <a:lumMod val="50000"/>
                  </a:schemeClr>
                </a:solidFill>
              </a:rPr>
              <a:t>Shortness </a:t>
            </a:r>
            <a:r>
              <a:rPr lang="en-US" altLang="en-US" sz="3200" dirty="0" smtClean="0">
                <a:solidFill>
                  <a:schemeClr val="accent1">
                    <a:lumMod val="50000"/>
                  </a:schemeClr>
                </a:solidFill>
              </a:rPr>
              <a:t>of </a:t>
            </a:r>
            <a:r>
              <a:rPr lang="en-US" altLang="en-US" sz="3200" dirty="0" smtClean="0">
                <a:solidFill>
                  <a:schemeClr val="accent1">
                    <a:lumMod val="50000"/>
                  </a:schemeClr>
                </a:solidFill>
              </a:rPr>
              <a:t>breath</a:t>
            </a:r>
          </a:p>
          <a:p>
            <a:pPr>
              <a:buFont typeface="Wingdings" pitchFamily="2" charset="2"/>
              <a:buChar char="ü"/>
            </a:pPr>
            <a:r>
              <a:rPr lang="en-US" altLang="en-US" sz="3200" dirty="0" smtClean="0">
                <a:solidFill>
                  <a:schemeClr val="accent1">
                    <a:lumMod val="50000"/>
                  </a:schemeClr>
                </a:solidFill>
              </a:rPr>
              <a:t>Hemodynamic unstable</a:t>
            </a:r>
          </a:p>
          <a:p>
            <a:pPr>
              <a:buFont typeface="Wingdings" pitchFamily="2" charset="2"/>
              <a:buChar char="ü"/>
            </a:pPr>
            <a:r>
              <a:rPr lang="en-US" altLang="en-US" sz="3200" dirty="0" smtClean="0">
                <a:solidFill>
                  <a:schemeClr val="accent1">
                    <a:lumMod val="50000"/>
                  </a:schemeClr>
                </a:solidFill>
              </a:rPr>
              <a:t>Shock</a:t>
            </a:r>
          </a:p>
          <a:p>
            <a:pPr>
              <a:buFont typeface="Wingdings" pitchFamily="2" charset="2"/>
              <a:buChar char="ü"/>
            </a:pPr>
            <a:r>
              <a:rPr lang="en-US" altLang="en-US" sz="3200" dirty="0" smtClean="0">
                <a:solidFill>
                  <a:schemeClr val="accent1">
                    <a:lumMod val="50000"/>
                  </a:schemeClr>
                </a:solidFill>
              </a:rPr>
              <a:t>Distended neck </a:t>
            </a:r>
            <a:r>
              <a:rPr lang="en-US" altLang="en-US" sz="3200" dirty="0" smtClean="0">
                <a:solidFill>
                  <a:schemeClr val="accent1">
                    <a:lumMod val="50000"/>
                  </a:schemeClr>
                </a:solidFill>
              </a:rPr>
              <a:t>veins</a:t>
            </a:r>
            <a:endParaRPr lang="ru-RU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90445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Diaqnostikası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809852" y="1825625"/>
            <a:ext cx="6286544" cy="4351338"/>
          </a:xfrm>
        </p:spPr>
        <p:txBody>
          <a:bodyPr numCol="2">
            <a:norm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50000"/>
                  </a:schemeClr>
                </a:solidFill>
              </a:rPr>
              <a:t>X-ray</a:t>
            </a:r>
          </a:p>
          <a:p>
            <a:r>
              <a:rPr lang="en-US" altLang="en-US" b="1" dirty="0" smtClean="0">
                <a:solidFill>
                  <a:schemeClr val="accent1">
                    <a:lumMod val="50000"/>
                  </a:schemeClr>
                </a:solidFill>
              </a:rPr>
              <a:t>USG</a:t>
            </a:r>
          </a:p>
          <a:p>
            <a:r>
              <a:rPr lang="en-US" altLang="en-US" b="1" dirty="0" smtClean="0">
                <a:solidFill>
                  <a:schemeClr val="accent1">
                    <a:lumMod val="50000"/>
                  </a:schemeClr>
                </a:solidFill>
              </a:rPr>
              <a:t>CT</a:t>
            </a:r>
          </a:p>
          <a:p>
            <a:r>
              <a:rPr lang="en-US" altLang="en-US" b="1" dirty="0" smtClean="0">
                <a:solidFill>
                  <a:schemeClr val="accent1">
                    <a:lumMod val="50000"/>
                  </a:schemeClr>
                </a:solidFill>
              </a:rPr>
              <a:t>Tube </a:t>
            </a:r>
            <a:r>
              <a:rPr lang="en-US" altLang="en-US" b="1" dirty="0" err="1" smtClean="0">
                <a:solidFill>
                  <a:schemeClr val="accent1">
                    <a:lumMod val="50000"/>
                  </a:schemeClr>
                </a:solidFill>
              </a:rPr>
              <a:t>thoracostomy</a:t>
            </a: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72636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 smtClean="0"/>
              <a:t>Dia</a:t>
            </a:r>
            <a:r>
              <a:rPr lang="en-US" altLang="en-US" sz="4000" dirty="0" smtClean="0"/>
              <a:t>gnosis</a:t>
            </a:r>
            <a:endParaRPr lang="az-Latn-AZ" altLang="en-US" sz="4000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219FB95D-9AFB-0C44-8EE2-9F9D421583F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altLang="en-US" sz="2800" dirty="0" smtClean="0">
                <a:solidFill>
                  <a:schemeClr val="accent1">
                    <a:lumMod val="50000"/>
                  </a:schemeClr>
                </a:solidFill>
              </a:rPr>
              <a:t>300-500 ml</a:t>
            </a:r>
          </a:p>
          <a:p>
            <a:pPr algn="just">
              <a:buFont typeface="Wingdings" pitchFamily="2" charset="2"/>
              <a:buChar char="ü"/>
            </a:pP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1000 ml</a:t>
            </a:r>
            <a:endParaRPr lang="ru-RU" alt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1" name="Picture 7">
            <a:extLst>
              <a:ext uri="{FF2B5EF4-FFF2-40B4-BE49-F238E27FC236}">
                <a16:creationId xmlns:a16="http://schemas.microsoft.com/office/drawing/2014/main" xmlns="" id="{31441854-CEF8-E544-9050-593D2B21ECF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629286" y="1825625"/>
            <a:ext cx="4267427" cy="43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470909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 smtClean="0"/>
              <a:t>Dia</a:t>
            </a:r>
            <a:r>
              <a:rPr lang="en-US" altLang="en-US" sz="4000" dirty="0" smtClean="0"/>
              <a:t>gnosis</a:t>
            </a:r>
            <a:endParaRPr lang="az-Latn-AZ" altLang="en-US" sz="4000" dirty="0"/>
          </a:p>
        </p:txBody>
      </p:sp>
      <p:pic>
        <p:nvPicPr>
          <p:cNvPr id="13" name="Picture 7">
            <a:extLst>
              <a:ext uri="{FF2B5EF4-FFF2-40B4-BE49-F238E27FC236}">
                <a16:creationId xmlns:a16="http://schemas.microsoft.com/office/drawing/2014/main" xmlns="" id="{D17BCED3-3559-0B43-85C0-2ABF49C249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87488" y="984289"/>
            <a:ext cx="2843213" cy="4245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8">
            <a:extLst>
              <a:ext uri="{FF2B5EF4-FFF2-40B4-BE49-F238E27FC236}">
                <a16:creationId xmlns:a16="http://schemas.microsoft.com/office/drawing/2014/main" xmlns="" id="{555E99D0-B810-DC42-BD29-2DA08CF04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3597" y="984289"/>
            <a:ext cx="2736850" cy="4245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9">
            <a:extLst>
              <a:ext uri="{FF2B5EF4-FFF2-40B4-BE49-F238E27FC236}">
                <a16:creationId xmlns:a16="http://schemas.microsoft.com/office/drawing/2014/main" xmlns="" id="{76B36966-7BED-6641-81BF-0A50241BA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33343" y="984289"/>
            <a:ext cx="3132137" cy="4237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107426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 smtClean="0"/>
              <a:t>Management</a:t>
            </a:r>
            <a:endParaRPr lang="az-Latn-AZ" altLang="en-US" sz="4000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219FB95D-9AFB-0C44-8EE2-9F9D421583FC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23392" y="1022349"/>
            <a:ext cx="5181600" cy="51546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000" dirty="0" err="1" smtClean="0">
                <a:solidFill>
                  <a:schemeClr val="accent1">
                    <a:lumMod val="50000"/>
                  </a:schemeClr>
                </a:solidFill>
              </a:rPr>
              <a:t>Drenage</a:t>
            </a:r>
            <a:r>
              <a:rPr lang="en-US" altLang="en-US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167C0FC-04D0-254B-8404-FC60B4ACD872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059080" y="736297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3200" dirty="0" smtClean="0">
                <a:solidFill>
                  <a:schemeClr val="accent1">
                    <a:lumMod val="50000"/>
                  </a:schemeClr>
                </a:solidFill>
              </a:rPr>
              <a:t>Indication for surgery?</a:t>
            </a:r>
            <a:endParaRPr lang="ru-RU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İçerik Yer Tutucusu 3">
            <a:extLst>
              <a:ext uri="{FF2B5EF4-FFF2-40B4-BE49-F238E27FC236}">
                <a16:creationId xmlns:a16="http://schemas.microsoft.com/office/drawing/2014/main" xmlns="" id="{BBA2527E-1280-734A-8992-F2B9B35A6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2184" y="3599656"/>
            <a:ext cx="4105275" cy="285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7048">
            <a:extLst>
              <a:ext uri="{FF2B5EF4-FFF2-40B4-BE49-F238E27FC236}">
                <a16:creationId xmlns:a16="http://schemas.microsoft.com/office/drawing/2014/main" xmlns="" id="{4DF9590B-22C8-2F4A-AE73-7DA876E54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639" y="2636912"/>
            <a:ext cx="480169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496649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88288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5557784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3960</TotalTime>
  <Words>278</Words>
  <Application>Microsoft Office PowerPoint</Application>
  <PresentationFormat>Произвольный</PresentationFormat>
  <Paragraphs>96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Praktiki dərs şablonu 7</vt:lpstr>
      <vt:lpstr>Pnevmotorax</vt:lpstr>
      <vt:lpstr>Classification</vt:lpstr>
      <vt:lpstr>Mild</vt:lpstr>
      <vt:lpstr>Moderate</vt:lpstr>
      <vt:lpstr>Tension</vt:lpstr>
      <vt:lpstr>Iatrogenic pneumothorax</vt:lpstr>
      <vt:lpstr>Слайд 7</vt:lpstr>
      <vt:lpstr>Clinical presentation</vt:lpstr>
      <vt:lpstr>Diagnosis </vt:lpstr>
      <vt:lpstr>Chest X-ray</vt:lpstr>
      <vt:lpstr>CT</vt:lpstr>
      <vt:lpstr>Müalicəsi</vt:lpstr>
      <vt:lpstr>Hemotoraks</vt:lpstr>
      <vt:lpstr>Classification</vt:lpstr>
      <vt:lpstr>Causes</vt:lpstr>
      <vt:lpstr>Course</vt:lpstr>
      <vt:lpstr>Clinical presentation</vt:lpstr>
      <vt:lpstr>Diaqnostikası</vt:lpstr>
      <vt:lpstr>Diagnosis</vt:lpstr>
      <vt:lpstr>Diagnosis</vt:lpstr>
      <vt:lpstr>Management</vt:lpstr>
      <vt:lpstr>      www.bck.az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275</cp:revision>
  <dcterms:created xsi:type="dcterms:W3CDTF">2001-04-16T20:54:45Z</dcterms:created>
  <dcterms:modified xsi:type="dcterms:W3CDTF">2023-10-03T20:08:37Z</dcterms:modified>
</cp:coreProperties>
</file>