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9"/>
  </p:notesMasterIdLst>
  <p:handoutMasterIdLst>
    <p:handoutMasterId r:id="rId10"/>
  </p:handoutMasterIdLst>
  <p:sldIdLst>
    <p:sldId id="284" r:id="rId2"/>
    <p:sldId id="290" r:id="rId3"/>
    <p:sldId id="326" r:id="rId4"/>
    <p:sldId id="328" r:id="rId5"/>
    <p:sldId id="329" r:id="rId6"/>
    <p:sldId id="327" r:id="rId7"/>
    <p:sldId id="330" r:id="rId8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0" autoAdjust="0"/>
    <p:restoredTop sz="94660"/>
  </p:normalViewPr>
  <p:slideViewPr>
    <p:cSldViewPr>
      <p:cViewPr varScale="1">
        <p:scale>
          <a:sx n="54" d="100"/>
          <a:sy n="54" d="100"/>
        </p:scale>
        <p:origin x="-86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=""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10/3/2023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40024" y="1628800"/>
            <a:ext cx="7772400" cy="1470025"/>
          </a:xfrm>
        </p:spPr>
        <p:txBody>
          <a:bodyPr/>
          <a:lstStyle/>
          <a:p>
            <a:r>
              <a:rPr lang="en-US" altLang="en-US" sz="3600" dirty="0" err="1" smtClean="0">
                <a:solidFill>
                  <a:schemeClr val="accent1">
                    <a:lumMod val="75000"/>
                  </a:schemeClr>
                </a:solidFill>
              </a:rPr>
              <a:t>Pnemothorax</a:t>
            </a:r>
            <a:r>
              <a:rPr lang="en-US" altLang="en-US" sz="36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altLang="en-US" sz="3600" dirty="0" err="1" smtClean="0">
                <a:solidFill>
                  <a:schemeClr val="accent1">
                    <a:lumMod val="75000"/>
                  </a:schemeClr>
                </a:solidFill>
              </a:rPr>
              <a:t>Hemothorax</a:t>
            </a:r>
            <a:r>
              <a:rPr lang="en-US" altLang="en-US" sz="36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altLang="en-US" sz="3600" dirty="0" err="1" smtClean="0">
                <a:solidFill>
                  <a:schemeClr val="accent1">
                    <a:lumMod val="75000"/>
                  </a:schemeClr>
                </a:solidFill>
              </a:rPr>
              <a:t>Chylothorax</a:t>
            </a:r>
            <a:endParaRPr lang="az-Latn-AZ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55640" y="3573016"/>
            <a:ext cx="6400800" cy="146412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 smtClean="0"/>
              <a:t>AMU</a:t>
            </a:r>
            <a:r>
              <a:rPr lang="en-US" altLang="en-US" sz="2400" dirty="0"/>
              <a:t>, Department of Surgical Diseases I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24166" y="0"/>
            <a:ext cx="6076051" cy="1000918"/>
          </a:xfrm>
        </p:spPr>
        <p:txBody>
          <a:bodyPr>
            <a:normAutofit/>
          </a:bodyPr>
          <a:lstStyle/>
          <a:p>
            <a:r>
              <a:rPr lang="en-US" altLang="en-US" sz="4800" dirty="0" err="1" smtClean="0">
                <a:solidFill>
                  <a:schemeClr val="accent1">
                    <a:lumMod val="75000"/>
                  </a:schemeClr>
                </a:solidFill>
              </a:rPr>
              <a:t>Chylothorax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8084" y="1785926"/>
            <a:ext cx="5786478" cy="362902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800" dirty="0" smtClean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en-US" alt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chylothorax</a:t>
            </a:r>
            <a:r>
              <a:rPr lang="en-US" altLang="en-US" sz="2800" dirty="0" smtClean="0">
                <a:solidFill>
                  <a:schemeClr val="accent1">
                    <a:lumMod val="75000"/>
                  </a:schemeClr>
                </a:solidFill>
              </a:rPr>
              <a:t> is an accumulation of </a:t>
            </a:r>
            <a:r>
              <a:rPr lang="en-US" alt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chyle</a:t>
            </a:r>
            <a:r>
              <a:rPr lang="en-US" altLang="en-US" sz="2800" dirty="0" smtClean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US" altLang="en-US" sz="2800" dirty="0" smtClean="0">
                <a:solidFill>
                  <a:schemeClr val="accent1">
                    <a:lumMod val="75000"/>
                  </a:schemeClr>
                </a:solidFill>
              </a:rPr>
              <a:t>the pleura. It usually occurs as a result of damage to the lymphatic vessel as a result of trauma or surgery. </a:t>
            </a:r>
            <a:endParaRPr lang="en-GB" alt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</a:p>
        </p:txBody>
      </p:sp>
      <p:pic>
        <p:nvPicPr>
          <p:cNvPr id="21506" name="Picture 2" descr="Thoracic Duct and Chylothorax: General Considerations | Iowa Head and Neck  Protoco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10314" y="1643050"/>
            <a:ext cx="5595910" cy="43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mtClean="0"/>
              <a:t>Prof.Dr. Nuru Yusifoğlu Bayramov</a:t>
            </a:r>
            <a:endParaRPr lang="az-Latn-AZ" altLang="en-US"/>
          </a:p>
        </p:txBody>
      </p:sp>
      <p:pic>
        <p:nvPicPr>
          <p:cNvPr id="35842" name="Picture 2" descr="Chylothorax: Definition, Symptoms, Diagnosis, Treatm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9569" y="1714488"/>
            <a:ext cx="5465785" cy="392909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38084" y="1714488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800" dirty="0" err="1" smtClean="0"/>
              <a:t>Esophagostomy</a:t>
            </a:r>
            <a:r>
              <a:rPr lang="en-US" sz="2800" dirty="0" smtClean="0"/>
              <a:t> carries the highest risk of 5% to 10% postoperative </a:t>
            </a:r>
            <a:r>
              <a:rPr lang="en-US" sz="2800" dirty="0" err="1" smtClean="0"/>
              <a:t>chylothorax</a:t>
            </a:r>
            <a:r>
              <a:rPr lang="en-US" sz="2800" dirty="0" smtClean="0"/>
              <a:t>, followed by lung resection with </a:t>
            </a:r>
            <a:r>
              <a:rPr lang="en-US" sz="2800" dirty="0" err="1" smtClean="0"/>
              <a:t>mediastinal</a:t>
            </a:r>
            <a:r>
              <a:rPr lang="en-US" sz="2800" dirty="0" smtClean="0"/>
              <a:t> lymph node dissection with 3% to 7% risk. Other surgeries like </a:t>
            </a:r>
            <a:r>
              <a:rPr lang="en-US" sz="2800" dirty="0" err="1" smtClean="0"/>
              <a:t>mediastinal</a:t>
            </a:r>
            <a:r>
              <a:rPr lang="en-US" sz="2800" dirty="0" smtClean="0"/>
              <a:t> tumor resection, thoracic aneurysm repair, </a:t>
            </a:r>
            <a:r>
              <a:rPr lang="en-US" sz="2800" dirty="0" err="1" smtClean="0"/>
              <a:t>sympathectomy</a:t>
            </a:r>
            <a:r>
              <a:rPr lang="en-US" sz="2800" dirty="0" smtClean="0"/>
              <a:t>, any surgeries in the lower neck and </a:t>
            </a:r>
            <a:r>
              <a:rPr lang="en-US" sz="2800" dirty="0" err="1" smtClean="0"/>
              <a:t>mediastinum</a:t>
            </a:r>
            <a:r>
              <a:rPr lang="en-US" sz="2800" dirty="0" smtClean="0"/>
              <a:t> carry a risk of </a:t>
            </a:r>
            <a:r>
              <a:rPr lang="en-US" sz="2800" dirty="0" err="1" smtClean="0"/>
              <a:t>chylothorax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Clinical features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Asymptomatic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Symptomatic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smtClean="0"/>
              <a:t> due to mechanical </a:t>
            </a:r>
            <a:r>
              <a:rPr lang="en-US" dirty="0" smtClean="0"/>
              <a:t>effect of compression on lung </a:t>
            </a:r>
            <a:r>
              <a:rPr lang="en-US" dirty="0" smtClean="0"/>
              <a:t>expansion</a:t>
            </a:r>
          </a:p>
          <a:p>
            <a:pPr>
              <a:buNone/>
            </a:pPr>
            <a:r>
              <a:rPr lang="en-US" dirty="0" smtClean="0"/>
              <a:t>(</a:t>
            </a:r>
            <a:r>
              <a:rPr lang="en-US" dirty="0" smtClean="0"/>
              <a:t>Progressive </a:t>
            </a:r>
            <a:r>
              <a:rPr lang="en-US" dirty="0" smtClean="0"/>
              <a:t>breathlessness, </a:t>
            </a:r>
            <a:r>
              <a:rPr lang="en-US" dirty="0" smtClean="0"/>
              <a:t>decreases exercise capacity; chest </a:t>
            </a:r>
            <a:r>
              <a:rPr lang="en-US" dirty="0" smtClean="0"/>
              <a:t>pressure)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mtClean="0"/>
              <a:t>Prof.Dr. Nuru Yusifoğlu Bayramov</a:t>
            </a:r>
            <a:endParaRPr lang="az-Latn-AZ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Evaluation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 Chest X-ray--</a:t>
            </a:r>
            <a:r>
              <a:rPr lang="en-US" dirty="0" smtClean="0"/>
              <a:t> </a:t>
            </a:r>
            <a:r>
              <a:rPr lang="en-US" dirty="0" smtClean="0"/>
              <a:t>cannot </a:t>
            </a:r>
            <a:r>
              <a:rPr lang="en-US" dirty="0" smtClean="0"/>
              <a:t>differentiate </a:t>
            </a:r>
            <a:r>
              <a:rPr lang="en-US" dirty="0" err="1" smtClean="0"/>
              <a:t>chylothorax</a:t>
            </a:r>
            <a:r>
              <a:rPr lang="en-US" dirty="0" smtClean="0"/>
              <a:t> from other causes of pleural effusion.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USG--</a:t>
            </a:r>
            <a:r>
              <a:rPr lang="en-US" dirty="0" smtClean="0"/>
              <a:t> cannot differentiate </a:t>
            </a:r>
            <a:r>
              <a:rPr lang="en-US" dirty="0" err="1" smtClean="0"/>
              <a:t>chylothorax</a:t>
            </a:r>
            <a:r>
              <a:rPr lang="en-US" dirty="0" smtClean="0"/>
              <a:t> from other causes of pleural effusion.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CT --</a:t>
            </a:r>
            <a:r>
              <a:rPr lang="en-US" dirty="0" smtClean="0"/>
              <a:t> </a:t>
            </a:r>
            <a:r>
              <a:rPr lang="en-US" dirty="0" smtClean="0"/>
              <a:t>scan </a:t>
            </a:r>
            <a:r>
              <a:rPr lang="en-US" dirty="0" smtClean="0"/>
              <a:t>is more sensitive than chest x-ray and ultrasound for the diagnosis of </a:t>
            </a:r>
            <a:r>
              <a:rPr lang="en-US" dirty="0" err="1" smtClean="0"/>
              <a:t>chylothorax</a:t>
            </a:r>
            <a:r>
              <a:rPr lang="en-US" dirty="0" smtClean="0"/>
              <a:t>. Routine CT chest can show </a:t>
            </a:r>
            <a:r>
              <a:rPr lang="en-US" dirty="0" err="1" smtClean="0"/>
              <a:t>cisterna</a:t>
            </a:r>
            <a:r>
              <a:rPr lang="en-US" dirty="0" smtClean="0"/>
              <a:t> </a:t>
            </a:r>
            <a:r>
              <a:rPr lang="en-US" dirty="0" err="1" smtClean="0"/>
              <a:t>chyli</a:t>
            </a:r>
            <a:r>
              <a:rPr lang="en-US" dirty="0" smtClean="0"/>
              <a:t> in around 2% of </a:t>
            </a:r>
            <a:r>
              <a:rPr lang="en-US" dirty="0" smtClean="0"/>
              <a:t>cases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b="1" dirty="0" smtClean="0"/>
              <a:t>MRI</a:t>
            </a:r>
            <a:r>
              <a:rPr lang="en-US" dirty="0" smtClean="0"/>
              <a:t>-- </a:t>
            </a:r>
            <a:r>
              <a:rPr lang="en-US" dirty="0" smtClean="0"/>
              <a:t>of the chest can show </a:t>
            </a:r>
            <a:r>
              <a:rPr lang="en-US" dirty="0" err="1" smtClean="0"/>
              <a:t>cisterna</a:t>
            </a:r>
            <a:r>
              <a:rPr lang="en-US" dirty="0" smtClean="0"/>
              <a:t> </a:t>
            </a:r>
            <a:r>
              <a:rPr lang="en-US" dirty="0" err="1" smtClean="0"/>
              <a:t>chyli</a:t>
            </a:r>
            <a:r>
              <a:rPr lang="en-US" dirty="0" smtClean="0"/>
              <a:t> in 100% of the cases and can be used for better evaluation of </a:t>
            </a:r>
            <a:r>
              <a:rPr lang="en-US" dirty="0" err="1" smtClean="0"/>
              <a:t>chylothorax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mtClean="0"/>
              <a:t>Prof.Dr. Nuru Yusifoğlu Bayramov</a:t>
            </a:r>
            <a:endParaRPr lang="az-Latn-AZ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MRI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mtClean="0"/>
              <a:t>Prof.Dr. Nuru Yusifoğlu Bayramov</a:t>
            </a:r>
            <a:endParaRPr lang="az-Latn-AZ" altLang="en-US"/>
          </a:p>
        </p:txBody>
      </p:sp>
      <p:pic>
        <p:nvPicPr>
          <p:cNvPr id="36866" name="Picture 2" descr="Chylothorax - Treatment, Symptoms and Caus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5604" y="1928802"/>
            <a:ext cx="5715000" cy="45005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Management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dietary modification</a:t>
            </a:r>
            <a:r>
              <a:rPr lang="en-US" dirty="0" smtClean="0"/>
              <a:t>,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pleurodesis</a:t>
            </a:r>
            <a:r>
              <a:rPr lang="en-US" dirty="0" smtClean="0"/>
              <a:t>, and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thoracic </a:t>
            </a:r>
            <a:r>
              <a:rPr lang="en-US" dirty="0" smtClean="0"/>
              <a:t>duct ligation.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somatostatin</a:t>
            </a:r>
            <a:r>
              <a:rPr lang="en-US" dirty="0" smtClean="0"/>
              <a:t>/</a:t>
            </a:r>
            <a:r>
              <a:rPr lang="en-US" dirty="0" err="1" smtClean="0"/>
              <a:t>octreotide</a:t>
            </a:r>
            <a:r>
              <a:rPr lang="en-US" dirty="0" smtClean="0"/>
              <a:t>, </a:t>
            </a:r>
            <a:r>
              <a:rPr lang="en-US" dirty="0" err="1" smtClean="0"/>
              <a:t>midodrine</a:t>
            </a:r>
            <a:r>
              <a:rPr lang="en-US" dirty="0" smtClean="0"/>
              <a:t>, and </a:t>
            </a:r>
            <a:r>
              <a:rPr lang="en-US" dirty="0" err="1" smtClean="0"/>
              <a:t>sirolimus</a:t>
            </a:r>
            <a:r>
              <a:rPr lang="en-US" dirty="0" smtClean="0"/>
              <a:t> to prevent </a:t>
            </a:r>
            <a:r>
              <a:rPr lang="en-US" dirty="0" err="1" smtClean="0"/>
              <a:t>chyle</a:t>
            </a:r>
            <a:r>
              <a:rPr lang="en-US" dirty="0" smtClean="0"/>
              <a:t> </a:t>
            </a:r>
            <a:r>
              <a:rPr lang="en-US" dirty="0" smtClean="0"/>
              <a:t>formation.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New </a:t>
            </a:r>
            <a:r>
              <a:rPr lang="en-US" dirty="0" smtClean="0"/>
              <a:t>surgical techniques </a:t>
            </a:r>
            <a:r>
              <a:rPr lang="en-US" dirty="0" smtClean="0"/>
              <a:t>- </a:t>
            </a:r>
            <a:r>
              <a:rPr lang="en-US" dirty="0" err="1" smtClean="0"/>
              <a:t>pleurovenous</a:t>
            </a:r>
            <a:r>
              <a:rPr lang="en-US" dirty="0" smtClean="0"/>
              <a:t> or </a:t>
            </a:r>
            <a:r>
              <a:rPr lang="en-US" dirty="0" err="1" smtClean="0"/>
              <a:t>pleuroperitoneal</a:t>
            </a:r>
            <a:r>
              <a:rPr lang="en-US" dirty="0" smtClean="0"/>
              <a:t> shunting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and </a:t>
            </a:r>
            <a:r>
              <a:rPr lang="en-US" dirty="0" smtClean="0"/>
              <a:t>thoracic duct </a:t>
            </a:r>
            <a:r>
              <a:rPr lang="en-US" dirty="0" err="1" smtClean="0"/>
              <a:t>embolization</a:t>
            </a:r>
            <a:r>
              <a:rPr lang="en-US" dirty="0" smtClean="0"/>
              <a:t> have been used with success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mtClean="0"/>
              <a:t>Prof.Dr. Nuru Yusifoğlu Bayramov</a:t>
            </a:r>
            <a:endParaRPr lang="az-Latn-AZ" altLang="en-US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1166778" y="1071546"/>
            <a:ext cx="10515600" cy="5222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71450" marR="0" lvl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CHEST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TUBE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2887</TotalTime>
  <Words>287</Words>
  <Application>Microsoft Office PowerPoint</Application>
  <PresentationFormat>Произвольный</PresentationFormat>
  <Paragraphs>35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Praktiki dərs şablonu 1</vt:lpstr>
      <vt:lpstr>Pnemothorax, Hemothorax, Chylothorax</vt:lpstr>
      <vt:lpstr>Chylothorax</vt:lpstr>
      <vt:lpstr>Causes</vt:lpstr>
      <vt:lpstr>Clinical features</vt:lpstr>
      <vt:lpstr>Evaluation</vt:lpstr>
      <vt:lpstr>MRI</vt:lpstr>
      <vt:lpstr>Management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223</cp:revision>
  <dcterms:created xsi:type="dcterms:W3CDTF">2001-04-16T20:54:45Z</dcterms:created>
  <dcterms:modified xsi:type="dcterms:W3CDTF">2023-10-03T19:10:55Z</dcterms:modified>
</cp:coreProperties>
</file>