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6"/>
  </p:notesMasterIdLst>
  <p:handoutMasterIdLst>
    <p:handoutMasterId r:id="rId17"/>
  </p:handoutMasterIdLst>
  <p:sldIdLst>
    <p:sldId id="284" r:id="rId2"/>
    <p:sldId id="290" r:id="rId3"/>
    <p:sldId id="315" r:id="rId4"/>
    <p:sldId id="314" r:id="rId5"/>
    <p:sldId id="293" r:id="rId6"/>
    <p:sldId id="306" r:id="rId7"/>
    <p:sldId id="307" r:id="rId8"/>
    <p:sldId id="316" r:id="rId9"/>
    <p:sldId id="310" r:id="rId10"/>
    <p:sldId id="311" r:id="rId11"/>
    <p:sldId id="288" r:id="rId12"/>
    <p:sldId id="287" r:id="rId13"/>
    <p:sldId id="317" r:id="rId14"/>
    <p:sldId id="318" r:id="rId1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1611422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791556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415242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1007257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4206312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768005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287697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772839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205711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15472494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xmlns="" val="3024462996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M.Mahmudov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yırtığı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xmlns="" val="398841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79376" y="1122363"/>
            <a:ext cx="11161240" cy="2387600"/>
          </a:xfrm>
        </p:spPr>
        <p:txBody>
          <a:bodyPr>
            <a:normAutofit/>
          </a:bodyPr>
          <a:lstStyle/>
          <a:p>
            <a: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az-Latn-AZ" sz="4400" dirty="0" smtClean="0">
                <a:cs typeface="Times New Roman" pitchFamily="18" charset="0"/>
              </a:rPr>
              <a:t>LUNG HERNİA</a:t>
            </a:r>
            <a:r>
              <a:rPr lang="az-Latn-AZ" sz="4400" dirty="0">
                <a:cs typeface="Times New Roman" pitchFamily="18" charset="0"/>
              </a:rPr>
              <a:t/>
            </a:r>
            <a:br>
              <a:rPr lang="az-Latn-AZ" sz="4400" dirty="0">
                <a:cs typeface="Times New Roman" pitchFamily="18" charset="0"/>
              </a:rPr>
            </a:br>
            <a:r>
              <a:rPr lang="en-US" sz="4400" dirty="0" smtClean="0">
                <a:cs typeface="Times New Roman" pitchFamily="18" charset="0"/>
              </a:rPr>
              <a:t>(</a:t>
            </a:r>
            <a:r>
              <a:rPr lang="az-Latn-AZ" sz="4400" dirty="0" smtClean="0">
                <a:cs typeface="Times New Roman" pitchFamily="18" charset="0"/>
              </a:rPr>
              <a:t>pneumonocele</a:t>
            </a:r>
            <a:r>
              <a:rPr lang="en-US" sz="4400" dirty="0" smtClean="0">
                <a:cs typeface="Times New Roman" pitchFamily="18" charset="0"/>
              </a:rPr>
              <a:t>)</a:t>
            </a:r>
            <a:r>
              <a:rPr lang="az-Latn-AZ" sz="4400" dirty="0" smtClean="0">
                <a:cs typeface="Times New Roman" pitchFamily="18" charset="0"/>
              </a:rPr>
              <a:t> </a:t>
            </a:r>
            <a:endParaRPr lang="az-Latn-AZ" altLang="en-US" sz="44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Ph.D</a:t>
            </a:r>
            <a:r>
              <a:rPr lang="en-US" alt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r>
              <a:rPr lang="en-US" alt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endParaRPr lang="az-Latn-AZ" alt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Azerbaijan Medical University</a:t>
            </a:r>
          </a:p>
          <a:p>
            <a:pPr>
              <a:lnSpc>
                <a:spcPct val="80000"/>
              </a:lnSpc>
            </a:pPr>
            <a:r>
              <a:rPr lang="en-US" altLang="en-US" dirty="0" smtClean="0">
                <a:latin typeface="Times New Roman" pitchFamily="18" charset="0"/>
                <a:cs typeface="Times New Roman" pitchFamily="18" charset="0"/>
              </a:rPr>
              <a:t>I Surgical Diseases Department</a:t>
            </a:r>
            <a:endParaRPr lang="az-Latn-AZ" alt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000" dirty="0" smtClean="0"/>
              <a:t>Definition</a:t>
            </a:r>
            <a:endParaRPr lang="az-Latn-AZ" altLang="en-US" sz="4000" dirty="0"/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623392" y="1340768"/>
            <a:ext cx="5181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b="1" dirty="0" smtClean="0">
                <a:solidFill>
                  <a:schemeClr val="accent1"/>
                </a:solidFill>
              </a:rPr>
              <a:t>Lung hernia - </a:t>
            </a:r>
            <a:r>
              <a:rPr lang="en-US" sz="3200" b="1" dirty="0" smtClean="0">
                <a:solidFill>
                  <a:schemeClr val="accent1"/>
                </a:solidFill>
              </a:rPr>
              <a:t>is the subcutaneous protrusion of lung tissue from </a:t>
            </a:r>
            <a:r>
              <a:rPr lang="en-US" sz="3200" b="1" dirty="0" err="1" smtClean="0">
                <a:solidFill>
                  <a:schemeClr val="accent1"/>
                </a:solidFill>
              </a:rPr>
              <a:t>na-tural</a:t>
            </a:r>
            <a:r>
              <a:rPr lang="en-US" sz="3200" b="1" dirty="0" smtClean="0">
                <a:solidFill>
                  <a:schemeClr val="accent1"/>
                </a:solidFill>
              </a:rPr>
              <a:t> </a:t>
            </a:r>
            <a:r>
              <a:rPr lang="en-US" sz="3200" b="1" dirty="0" smtClean="0">
                <a:solidFill>
                  <a:schemeClr val="accent1"/>
                </a:solidFill>
              </a:rPr>
              <a:t>openings (upper aperture of the chest, diaphragm) or </a:t>
            </a:r>
            <a:r>
              <a:rPr lang="en-US" sz="3200" b="1" dirty="0" err="1" smtClean="0">
                <a:solidFill>
                  <a:schemeClr val="accent1"/>
                </a:solidFill>
              </a:rPr>
              <a:t>patholo-gical</a:t>
            </a:r>
            <a:r>
              <a:rPr lang="en-US" sz="3200" b="1" dirty="0" smtClean="0">
                <a:solidFill>
                  <a:schemeClr val="accent1"/>
                </a:solidFill>
              </a:rPr>
              <a:t> </a:t>
            </a:r>
            <a:r>
              <a:rPr lang="en-US" sz="3200" b="1" dirty="0" smtClean="0">
                <a:solidFill>
                  <a:schemeClr val="accent1"/>
                </a:solidFill>
              </a:rPr>
              <a:t>defects in the chest wall.</a:t>
            </a:r>
            <a:endParaRPr lang="en-GB" altLang="en-US" sz="3200" b="1" dirty="0">
              <a:solidFill>
                <a:schemeClr val="accent1"/>
              </a:solidFill>
            </a:endParaRPr>
          </a:p>
        </p:txBody>
      </p:sp>
      <p:pic>
        <p:nvPicPr>
          <p:cNvPr id="8" name="Рисунок 5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04112" y="1340768"/>
            <a:ext cx="409499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Classification</a:t>
            </a:r>
            <a:endParaRPr lang="ru-RU" sz="4000" dirty="0"/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5508625" y="549275"/>
            <a:ext cx="31670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T</a:t>
            </a:r>
            <a:r>
              <a:rPr lang="az-Latn-AZ" sz="2800" b="1">
                <a:solidFill>
                  <a:schemeClr val="bg1"/>
                </a:solidFill>
              </a:rPr>
              <a:t>Ə</a:t>
            </a:r>
            <a:r>
              <a:rPr lang="en-US" sz="2800" b="1">
                <a:solidFill>
                  <a:schemeClr val="bg1"/>
                </a:solidFill>
              </a:rPr>
              <a:t>SN</a:t>
            </a:r>
            <a:r>
              <a:rPr lang="az-Latn-AZ" sz="2800" b="1">
                <a:solidFill>
                  <a:schemeClr val="bg1"/>
                </a:solidFill>
              </a:rPr>
              <a:t>İ</a:t>
            </a:r>
            <a:r>
              <a:rPr lang="en-US" sz="2800" b="1">
                <a:solidFill>
                  <a:schemeClr val="bg1"/>
                </a:solidFill>
              </a:rPr>
              <a:t>FAT</a:t>
            </a:r>
            <a:r>
              <a:rPr lang="az-Latn-AZ" sz="2800" b="1">
                <a:solidFill>
                  <a:schemeClr val="bg1"/>
                </a:solidFill>
              </a:rPr>
              <a:t>I</a:t>
            </a:r>
            <a:endParaRPr lang="ru-RU" sz="2800" b="1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86650" y="1412776"/>
            <a:ext cx="3529012" cy="1154121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z-Latn-AZ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Spontaneous - congenital 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--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20%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800500" y="1562112"/>
            <a:ext cx="3887788" cy="6477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az-Latn-AZ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cquired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70919" y="3429000"/>
            <a:ext cx="3313113" cy="57626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Post surgery--operation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44072" y="3429000"/>
            <a:ext cx="3384550" cy="57626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Post traumatic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51288" y="5261293"/>
            <a:ext cx="3744912" cy="7207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After blunt trauma to the chest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36235" y="5247854"/>
            <a:ext cx="4008437" cy="7207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After an injury that penetrates the thoracic cavity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 стрелкой 10"/>
          <p:cNvCxnSpPr>
            <a:cxnSpLocks/>
            <a:stCxn id="6" idx="4"/>
            <a:endCxn id="7" idx="0"/>
          </p:cNvCxnSpPr>
          <p:nvPr/>
        </p:nvCxnSpPr>
        <p:spPr>
          <a:xfrm flipH="1">
            <a:off x="4727476" y="2209812"/>
            <a:ext cx="2016918" cy="1219188"/>
          </a:xfrm>
          <a:prstGeom prst="straightConnector1">
            <a:avLst/>
          </a:prstGeom>
          <a:ln w="57150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6" idx="4"/>
            <a:endCxn id="8" idx="0"/>
          </p:cNvCxnSpPr>
          <p:nvPr/>
        </p:nvCxnSpPr>
        <p:spPr>
          <a:xfrm>
            <a:off x="6744394" y="2209812"/>
            <a:ext cx="1691953" cy="1219188"/>
          </a:xfrm>
          <a:prstGeom prst="straightConnector1">
            <a:avLst/>
          </a:prstGeom>
          <a:ln w="57150">
            <a:solidFill>
              <a:schemeClr val="accent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cxnSpLocks/>
            <a:stCxn id="8" idx="2"/>
            <a:endCxn id="9" idx="0"/>
          </p:cNvCxnSpPr>
          <p:nvPr/>
        </p:nvCxnSpPr>
        <p:spPr>
          <a:xfrm flipH="1">
            <a:off x="6023744" y="4005263"/>
            <a:ext cx="2412603" cy="125603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12">
            <a:extLst>
              <a:ext uri="{FF2B5EF4-FFF2-40B4-BE49-F238E27FC236}">
                <a16:creationId xmlns:a16="http://schemas.microsoft.com/office/drawing/2014/main" xmlns="" id="{F8C7E5DE-57F0-4C8D-87B7-3D03C1DF26AC}"/>
              </a:ext>
            </a:extLst>
          </p:cNvPr>
          <p:cNvCxnSpPr>
            <a:cxnSpLocks/>
            <a:stCxn id="8" idx="2"/>
            <a:endCxn id="10" idx="0"/>
          </p:cNvCxnSpPr>
          <p:nvPr/>
        </p:nvCxnSpPr>
        <p:spPr>
          <a:xfrm>
            <a:off x="8436347" y="4005263"/>
            <a:ext cx="1704107" cy="124259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Risk factors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09522" y="785794"/>
            <a:ext cx="5257800" cy="314327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 Factors </a:t>
            </a:r>
            <a:r>
              <a:rPr lang="en-US" dirty="0" smtClean="0">
                <a:solidFill>
                  <a:schemeClr val="accent1"/>
                </a:solidFill>
              </a:rPr>
              <a:t>such </a:t>
            </a:r>
            <a:r>
              <a:rPr lang="en-US" dirty="0" smtClean="0">
                <a:solidFill>
                  <a:schemeClr val="accent1"/>
                </a:solidFill>
              </a:rPr>
              <a:t>as: </a:t>
            </a:r>
          </a:p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chronic </a:t>
            </a:r>
            <a:r>
              <a:rPr lang="en-US" dirty="0" smtClean="0">
                <a:solidFill>
                  <a:schemeClr val="accent1"/>
                </a:solidFill>
              </a:rPr>
              <a:t>cough, </a:t>
            </a:r>
            <a:endParaRPr lang="en-US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steroid </a:t>
            </a:r>
            <a:r>
              <a:rPr lang="en-US" dirty="0" smtClean="0">
                <a:solidFill>
                  <a:schemeClr val="accent1"/>
                </a:solidFill>
              </a:rPr>
              <a:t>use, </a:t>
            </a:r>
            <a:endParaRPr lang="en-US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hard </a:t>
            </a:r>
            <a:r>
              <a:rPr lang="en-US" dirty="0" smtClean="0">
                <a:solidFill>
                  <a:schemeClr val="accent1"/>
                </a:solidFill>
              </a:rPr>
              <a:t>physical </a:t>
            </a:r>
            <a:r>
              <a:rPr lang="en-US" dirty="0" smtClean="0">
                <a:solidFill>
                  <a:schemeClr val="accent1"/>
                </a:solidFill>
              </a:rPr>
              <a:t>work, </a:t>
            </a:r>
          </a:p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chest </a:t>
            </a:r>
            <a:r>
              <a:rPr lang="en-US" dirty="0" smtClean="0">
                <a:solidFill>
                  <a:schemeClr val="accent1"/>
                </a:solidFill>
              </a:rPr>
              <a:t>trauma, </a:t>
            </a:r>
          </a:p>
          <a:p>
            <a:pPr>
              <a:buNone/>
            </a:pPr>
            <a:r>
              <a:rPr lang="en-US" dirty="0" smtClean="0">
                <a:solidFill>
                  <a:schemeClr val="accent1"/>
                </a:solidFill>
              </a:rPr>
              <a:t>rib(s) </a:t>
            </a:r>
            <a:r>
              <a:rPr lang="en-US" dirty="0" smtClean="0">
                <a:solidFill>
                  <a:schemeClr val="accent1"/>
                </a:solidFill>
              </a:rPr>
              <a:t>resection contribute to the development of </a:t>
            </a:r>
            <a:r>
              <a:rPr lang="en-US" dirty="0" smtClean="0">
                <a:solidFill>
                  <a:schemeClr val="accent1"/>
                </a:solidFill>
              </a:rPr>
              <a:t>lung </a:t>
            </a:r>
            <a:r>
              <a:rPr lang="en-US" dirty="0" smtClean="0">
                <a:solidFill>
                  <a:schemeClr val="accent1"/>
                </a:solidFill>
              </a:rPr>
              <a:t>hernia.</a:t>
            </a:r>
            <a:endParaRPr lang="en-US" dirty="0"/>
          </a:p>
        </p:txBody>
      </p:sp>
      <p:pic>
        <p:nvPicPr>
          <p:cNvPr id="12290" name="Picture 2" descr="Common Causes of a Chronic Cough | Lockey, Fox, Ledford &amp;amp; Glaum MDs P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3058" y="571480"/>
            <a:ext cx="2857500" cy="2071702"/>
          </a:xfrm>
          <a:prstGeom prst="rect">
            <a:avLst/>
          </a:prstGeom>
          <a:noFill/>
        </p:spPr>
      </p:pic>
      <p:pic>
        <p:nvPicPr>
          <p:cNvPr id="12292" name="Picture 4" descr="Excessive physical work can damage the heart, says new stud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01042" y="2143116"/>
            <a:ext cx="3990958" cy="1990707"/>
          </a:xfrm>
          <a:prstGeom prst="rect">
            <a:avLst/>
          </a:prstGeom>
          <a:noFill/>
        </p:spPr>
      </p:pic>
      <p:pic>
        <p:nvPicPr>
          <p:cNvPr id="12294" name="Picture 6" descr="M y W a y I C U &amp;amp; E R on Twitter: &amp;quot;chest trauma… &amp;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14818"/>
            <a:ext cx="6738942" cy="2405046"/>
          </a:xfrm>
          <a:prstGeom prst="rect">
            <a:avLst/>
          </a:prstGeom>
          <a:noFill/>
        </p:spPr>
      </p:pic>
      <p:pic>
        <p:nvPicPr>
          <p:cNvPr id="12296" name="Picture 8" descr="Third Rib Resection in the Transthoracic Approach | Neupsy Ke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67636" y="4214818"/>
            <a:ext cx="3948104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xmlns="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dirty="0" smtClean="0"/>
              <a:t>Clinical presentation</a:t>
            </a:r>
            <a:endParaRPr lang="az-Latn-AZ" altLang="en-US" sz="4000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xmlns="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3600" dirty="0" smtClean="0">
                <a:solidFill>
                  <a:schemeClr val="accent1"/>
                </a:solidFill>
              </a:rPr>
              <a:t>Asymptomatic</a:t>
            </a:r>
          </a:p>
          <a:p>
            <a:r>
              <a:rPr lang="en-US" sz="3600" dirty="0" smtClean="0">
                <a:solidFill>
                  <a:schemeClr val="accent1"/>
                </a:solidFill>
              </a:rPr>
              <a:t>Sensitivity </a:t>
            </a:r>
            <a:r>
              <a:rPr lang="en-US" sz="3600" dirty="0" smtClean="0">
                <a:solidFill>
                  <a:schemeClr val="accent1"/>
                </a:solidFill>
              </a:rPr>
              <a:t>in the relevant part of the chest </a:t>
            </a:r>
            <a:r>
              <a:rPr lang="en-US" sz="3600" dirty="0" smtClean="0">
                <a:solidFill>
                  <a:schemeClr val="accent1"/>
                </a:solidFill>
              </a:rPr>
              <a:t>wall</a:t>
            </a:r>
          </a:p>
          <a:p>
            <a:r>
              <a:rPr lang="en-US" sz="3600" dirty="0" smtClean="0">
                <a:solidFill>
                  <a:schemeClr val="accent1"/>
                </a:solidFill>
              </a:rPr>
              <a:t>Swelling </a:t>
            </a:r>
            <a:r>
              <a:rPr lang="en-US" sz="3600" dirty="0" smtClean="0">
                <a:solidFill>
                  <a:schemeClr val="accent1"/>
                </a:solidFill>
              </a:rPr>
              <a:t>in the relevant part of the chest </a:t>
            </a:r>
            <a:r>
              <a:rPr lang="en-US" sz="3600" dirty="0" smtClean="0">
                <a:solidFill>
                  <a:schemeClr val="accent1"/>
                </a:solidFill>
              </a:rPr>
              <a:t>wall</a:t>
            </a:r>
          </a:p>
          <a:p>
            <a:r>
              <a:rPr lang="en-US" sz="3600" dirty="0" smtClean="0">
                <a:solidFill>
                  <a:schemeClr val="accent1"/>
                </a:solidFill>
              </a:rPr>
              <a:t>Acute </a:t>
            </a:r>
            <a:r>
              <a:rPr lang="en-US" sz="3600" dirty="0" smtClean="0">
                <a:solidFill>
                  <a:schemeClr val="accent1"/>
                </a:solidFill>
              </a:rPr>
              <a:t>pain during inhalation, coughing and </a:t>
            </a:r>
            <a:r>
              <a:rPr lang="en-US" sz="3600" dirty="0" smtClean="0">
                <a:solidFill>
                  <a:schemeClr val="accent1"/>
                </a:solidFill>
              </a:rPr>
              <a:t>sneezing</a:t>
            </a:r>
          </a:p>
          <a:p>
            <a:r>
              <a:rPr lang="en-US" sz="3600" dirty="0" smtClean="0">
                <a:solidFill>
                  <a:schemeClr val="accent1"/>
                </a:solidFill>
              </a:rPr>
              <a:t>Difficulty </a:t>
            </a:r>
            <a:r>
              <a:rPr lang="en-US" sz="3600" dirty="0" smtClean="0">
                <a:solidFill>
                  <a:schemeClr val="accent1"/>
                </a:solidFill>
              </a:rPr>
              <a:t>breathing and shortness of </a:t>
            </a:r>
            <a:r>
              <a:rPr lang="en-US" sz="3600" dirty="0" smtClean="0">
                <a:solidFill>
                  <a:schemeClr val="accent1"/>
                </a:solidFill>
              </a:rPr>
              <a:t>breath</a:t>
            </a:r>
          </a:p>
          <a:p>
            <a:r>
              <a:rPr lang="en-US" sz="3600" dirty="0" smtClean="0">
                <a:solidFill>
                  <a:schemeClr val="accent1"/>
                </a:solidFill>
              </a:rPr>
              <a:t>Presence </a:t>
            </a:r>
            <a:r>
              <a:rPr lang="en-US" sz="3600" dirty="0" smtClean="0">
                <a:solidFill>
                  <a:schemeClr val="accent1"/>
                </a:solidFill>
              </a:rPr>
              <a:t>of </a:t>
            </a:r>
            <a:r>
              <a:rPr lang="en-US" sz="3600" dirty="0" smtClean="0">
                <a:solidFill>
                  <a:schemeClr val="accent1"/>
                </a:solidFill>
              </a:rPr>
              <a:t>fever</a:t>
            </a:r>
          </a:p>
          <a:p>
            <a:r>
              <a:rPr lang="en-US" sz="3600" dirty="0" smtClean="0">
                <a:solidFill>
                  <a:schemeClr val="accent1"/>
                </a:solidFill>
              </a:rPr>
              <a:t>Sometimes </a:t>
            </a:r>
            <a:r>
              <a:rPr lang="en-US" sz="3600" dirty="0" smtClean="0">
                <a:solidFill>
                  <a:schemeClr val="accent1"/>
                </a:solidFill>
              </a:rPr>
              <a:t>fluid accumulates in the pleural cavity</a:t>
            </a:r>
            <a:endParaRPr lang="ru-RU" sz="36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</a:t>
            </a:r>
            <a:r>
              <a:rPr lang="en-US" sz="4000" dirty="0" err="1" smtClean="0"/>
              <a:t>Investications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BA3D52-823C-46C4-9D77-865C8687DBA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>
                <a:solidFill>
                  <a:schemeClr val="accent1">
                    <a:lumMod val="50000"/>
                  </a:schemeClr>
                </a:solidFill>
              </a:rPr>
              <a:t>Clinical examination</a:t>
            </a:r>
            <a:endParaRPr lang="az-Latn-AZ" alt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altLang="en-US" sz="3200" b="1" dirty="0" smtClean="0">
                <a:solidFill>
                  <a:schemeClr val="accent1">
                    <a:lumMod val="50000"/>
                  </a:schemeClr>
                </a:solidFill>
              </a:rPr>
              <a:t>Chest </a:t>
            </a:r>
            <a:r>
              <a:rPr lang="en-US" altLang="en-US" sz="3200" b="1" dirty="0" err="1" smtClean="0">
                <a:solidFill>
                  <a:schemeClr val="accent1">
                    <a:lumMod val="50000"/>
                  </a:schemeClr>
                </a:solidFill>
              </a:rPr>
              <a:t>Xray</a:t>
            </a:r>
            <a:endParaRPr lang="az-Latn-AZ" alt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sz="3200" b="1" dirty="0" smtClean="0">
                <a:solidFill>
                  <a:schemeClr val="accent1">
                    <a:lumMod val="50000"/>
                  </a:schemeClr>
                </a:solidFill>
              </a:rPr>
              <a:t>US</a:t>
            </a:r>
            <a:r>
              <a:rPr lang="en-US" altLang="en-US" sz="3200" b="1" dirty="0" smtClean="0">
                <a:solidFill>
                  <a:schemeClr val="accent1">
                    <a:lumMod val="50000"/>
                  </a:schemeClr>
                </a:solidFill>
              </a:rPr>
              <a:t>G</a:t>
            </a:r>
            <a:endParaRPr lang="az-Latn-AZ" alt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</a:rPr>
              <a:t>C</a:t>
            </a:r>
            <a:r>
              <a:rPr lang="az-Latn-AZ" sz="3200" b="1" dirty="0" smtClean="0">
                <a:solidFill>
                  <a:schemeClr val="accent1">
                    <a:lumMod val="50000"/>
                  </a:schemeClr>
                </a:solidFill>
              </a:rPr>
              <a:t>T</a:t>
            </a: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1">
              <a:buNone/>
            </a:pPr>
            <a:endParaRPr lang="az-Latn-AZ" altLang="en-US" sz="29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Рисунок 5" descr="jagpal et al 1"/>
          <p:cNvPicPr>
            <a:picLocks noGrp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6384032" y="1825625"/>
            <a:ext cx="4968552" cy="3835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23310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</a:t>
            </a:r>
            <a:r>
              <a:rPr lang="en-US" sz="4000" dirty="0" smtClean="0"/>
              <a:t>Investigation findings</a:t>
            </a:r>
            <a:endParaRPr lang="en-US" sz="4000" dirty="0"/>
          </a:p>
        </p:txBody>
      </p:sp>
      <p:pic>
        <p:nvPicPr>
          <p:cNvPr id="11" name="Содержимое 10" descr="518060bc6e6da8b37ef204c17c3b07_thumb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43472" y="1557164"/>
            <a:ext cx="4536504" cy="4104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1" descr="32378a3626cbe9ef72335be8e084e1_thumb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9988" y="1557164"/>
            <a:ext cx="4602596" cy="4104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6907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Diagnostic criteria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az-Latn-AZ" sz="2800" dirty="0"/>
              <a:t> </a:t>
            </a:r>
            <a:r>
              <a:rPr lang="en-US" dirty="0" smtClean="0"/>
              <a:t>the presence of swelling in the chest wall that changes in size with breathing movements or coughing </a:t>
            </a:r>
            <a:endParaRPr lang="en-US" dirty="0" smtClean="0"/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 </a:t>
            </a:r>
            <a:r>
              <a:rPr lang="en-US" dirty="0" smtClean="0"/>
              <a:t>history of thoracic trauma or thoracic surgery </a:t>
            </a:r>
            <a:endParaRPr lang="en-US" dirty="0" smtClean="0"/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 defect </a:t>
            </a:r>
            <a:r>
              <a:rPr lang="en-US" dirty="0" smtClean="0"/>
              <a:t>in the </a:t>
            </a:r>
            <a:r>
              <a:rPr lang="en-US" dirty="0" smtClean="0"/>
              <a:t>chest wall (CT) </a:t>
            </a:r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000" dirty="0" smtClean="0"/>
              <a:t>The principle of treatment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None/>
            </a:pPr>
            <a:r>
              <a:rPr lang="en-US" sz="3200" dirty="0" smtClean="0">
                <a:solidFill>
                  <a:schemeClr val="accent1"/>
                </a:solidFill>
              </a:rPr>
              <a:t>  Conservative </a:t>
            </a:r>
            <a:r>
              <a:rPr lang="en-US" sz="3200" dirty="0" smtClean="0">
                <a:solidFill>
                  <a:schemeClr val="accent1"/>
                </a:solidFill>
              </a:rPr>
              <a:t>treatment is recommended in asymptomatic and mild forms that do not disrupt breathing</a:t>
            </a:r>
            <a:r>
              <a:rPr lang="en-US" sz="3200" dirty="0" smtClean="0">
                <a:solidFill>
                  <a:schemeClr val="accent1"/>
                </a:solidFill>
              </a:rPr>
              <a:t>:</a:t>
            </a:r>
          </a:p>
          <a:p>
            <a:pPr algn="just"/>
            <a:r>
              <a:rPr lang="en-US" sz="3200" dirty="0" smtClean="0">
                <a:solidFill>
                  <a:schemeClr val="accent1"/>
                </a:solidFill>
              </a:rPr>
              <a:t>Compression bandage</a:t>
            </a:r>
          </a:p>
          <a:p>
            <a:pPr algn="just"/>
            <a:r>
              <a:rPr lang="en-US" sz="3200" dirty="0" err="1" smtClean="0">
                <a:solidFill>
                  <a:schemeClr val="accent1"/>
                </a:solidFill>
              </a:rPr>
              <a:t>Analgetic</a:t>
            </a:r>
            <a:endParaRPr lang="en-US" sz="3200" dirty="0" smtClean="0">
              <a:solidFill>
                <a:schemeClr val="accent1"/>
              </a:solidFill>
            </a:endParaRPr>
          </a:p>
          <a:p>
            <a:pPr algn="just"/>
            <a:r>
              <a:rPr lang="en-US" sz="3200" dirty="0" err="1" smtClean="0">
                <a:solidFill>
                  <a:schemeClr val="accent1"/>
                </a:solidFill>
              </a:rPr>
              <a:t>Antcough</a:t>
            </a:r>
            <a:r>
              <a:rPr lang="en-US" sz="3200" dirty="0" smtClean="0">
                <a:solidFill>
                  <a:schemeClr val="accent1"/>
                </a:solidFill>
              </a:rPr>
              <a:t> </a:t>
            </a:r>
            <a:r>
              <a:rPr lang="en-US" sz="3200" dirty="0" smtClean="0">
                <a:solidFill>
                  <a:schemeClr val="accent1"/>
                </a:solidFill>
              </a:rPr>
              <a:t>medicine</a:t>
            </a:r>
            <a:endParaRPr lang="en-US" sz="36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endParaRPr lang="en-US" sz="3200" dirty="0" smtClean="0">
              <a:solidFill>
                <a:schemeClr val="accent1"/>
              </a:solidFill>
            </a:endParaRPr>
          </a:p>
          <a:p>
            <a:pPr algn="just"/>
            <a:endParaRPr lang="en-US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092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smtClean="0"/>
              <a:t>Surgery</a:t>
            </a:r>
            <a:endParaRPr 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chemeClr val="accent1"/>
                </a:solidFill>
              </a:rPr>
              <a:t>Surgery is indicated for severe and large hernias that disrupt breathing.</a:t>
            </a:r>
            <a:endParaRPr lang="az-Latn-AZ" sz="360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US" altLang="en-US" b="1" dirty="0" smtClean="0">
                <a:solidFill>
                  <a:schemeClr val="accent1"/>
                </a:solidFill>
              </a:rPr>
              <a:t>STAGES</a:t>
            </a:r>
            <a:r>
              <a:rPr lang="en-US" altLang="en-US" b="1" dirty="0" smtClean="0">
                <a:solidFill>
                  <a:schemeClr val="accent1"/>
                </a:solidFill>
              </a:rPr>
              <a:t>:</a:t>
            </a:r>
          </a:p>
          <a:p>
            <a:pPr marL="0" indent="0" algn="just">
              <a:buFont typeface="Wingdings" pitchFamily="2" charset="2"/>
              <a:buChar char="ü"/>
            </a:pPr>
            <a:r>
              <a:rPr lang="en-US" altLang="en-US" b="1" dirty="0" smtClean="0">
                <a:solidFill>
                  <a:schemeClr val="accent1"/>
                </a:solidFill>
              </a:rPr>
              <a:t>Cutting </a:t>
            </a:r>
            <a:r>
              <a:rPr lang="en-US" altLang="en-US" b="1" dirty="0" smtClean="0">
                <a:solidFill>
                  <a:schemeClr val="accent1"/>
                </a:solidFill>
              </a:rPr>
              <a:t>of soft tissues up to parietal </a:t>
            </a:r>
            <a:r>
              <a:rPr lang="en-US" altLang="en-US" b="1" dirty="0" smtClean="0">
                <a:solidFill>
                  <a:schemeClr val="accent1"/>
                </a:solidFill>
              </a:rPr>
              <a:t>pleura</a:t>
            </a:r>
          </a:p>
          <a:p>
            <a:pPr marL="0" indent="0" algn="just">
              <a:buFont typeface="Wingdings" pitchFamily="2" charset="2"/>
              <a:buChar char="ü"/>
            </a:pPr>
            <a:r>
              <a:rPr lang="en-US" altLang="en-US" b="1" dirty="0" smtClean="0">
                <a:solidFill>
                  <a:schemeClr val="accent1"/>
                </a:solidFill>
              </a:rPr>
              <a:t>Opening </a:t>
            </a:r>
            <a:r>
              <a:rPr lang="en-US" altLang="en-US" b="1" dirty="0" smtClean="0">
                <a:solidFill>
                  <a:schemeClr val="accent1"/>
                </a:solidFill>
              </a:rPr>
              <a:t>of the parietal </a:t>
            </a:r>
            <a:r>
              <a:rPr lang="en-US" altLang="en-US" b="1" dirty="0" smtClean="0">
                <a:solidFill>
                  <a:schemeClr val="accent1"/>
                </a:solidFill>
              </a:rPr>
              <a:t>pleura</a:t>
            </a:r>
          </a:p>
          <a:p>
            <a:pPr marL="0" indent="0" algn="just">
              <a:buFont typeface="Wingdings" pitchFamily="2" charset="2"/>
              <a:buChar char="ü"/>
            </a:pPr>
            <a:r>
              <a:rPr lang="en-US" altLang="en-US" b="1" dirty="0" smtClean="0">
                <a:solidFill>
                  <a:schemeClr val="accent1"/>
                </a:solidFill>
              </a:rPr>
              <a:t>Separation </a:t>
            </a:r>
            <a:r>
              <a:rPr lang="en-US" altLang="en-US" b="1" dirty="0" smtClean="0">
                <a:solidFill>
                  <a:schemeClr val="accent1"/>
                </a:solidFill>
              </a:rPr>
              <a:t>of parietal pleura from </a:t>
            </a:r>
            <a:r>
              <a:rPr lang="en-US" altLang="en-US" b="1" dirty="0" smtClean="0">
                <a:solidFill>
                  <a:schemeClr val="accent1"/>
                </a:solidFill>
              </a:rPr>
              <a:t>lung</a:t>
            </a:r>
          </a:p>
          <a:p>
            <a:pPr marL="0" indent="0" algn="just">
              <a:buFont typeface="Wingdings" pitchFamily="2" charset="2"/>
              <a:buChar char="ü"/>
            </a:pPr>
            <a:r>
              <a:rPr lang="en-US" altLang="en-US" b="1" dirty="0" smtClean="0">
                <a:solidFill>
                  <a:schemeClr val="accent1"/>
                </a:solidFill>
              </a:rPr>
              <a:t>Application </a:t>
            </a:r>
            <a:r>
              <a:rPr lang="en-US" altLang="en-US" b="1" dirty="0" smtClean="0">
                <a:solidFill>
                  <a:schemeClr val="accent1"/>
                </a:solidFill>
              </a:rPr>
              <a:t>of auto in small defects, auto + </a:t>
            </a:r>
            <a:r>
              <a:rPr lang="en-US" altLang="en-US" b="1" dirty="0" err="1" smtClean="0">
                <a:solidFill>
                  <a:schemeClr val="accent1"/>
                </a:solidFill>
              </a:rPr>
              <a:t>alloplasty</a:t>
            </a:r>
            <a:r>
              <a:rPr lang="en-US" altLang="en-US" b="1" dirty="0" smtClean="0">
                <a:solidFill>
                  <a:schemeClr val="accent1"/>
                </a:solidFill>
              </a:rPr>
              <a:t> in large defects</a:t>
            </a:r>
            <a:endParaRPr lang="en-US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952464" y="857233"/>
            <a:ext cx="65008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dirty="0">
              <a:solidFill>
                <a:schemeClr val="accent1"/>
              </a:solidFill>
            </a:endParaRPr>
          </a:p>
          <a:p>
            <a:endParaRPr lang="az-Latn-AZ" sz="3200" dirty="0">
              <a:solidFill>
                <a:schemeClr val="accent1"/>
              </a:solidFill>
            </a:endParaRPr>
          </a:p>
          <a:p>
            <a:pPr lvl="0"/>
            <a:endParaRPr lang="az-Latn-AZ" sz="3200" dirty="0">
              <a:solidFill>
                <a:schemeClr val="accent1"/>
              </a:solidFill>
            </a:endParaRPr>
          </a:p>
          <a:p>
            <a:pPr lvl="0"/>
            <a:endParaRPr lang="ru-RU" sz="3200" dirty="0">
              <a:solidFill>
                <a:schemeClr val="accent1"/>
              </a:solidFill>
            </a:endParaRPr>
          </a:p>
        </p:txBody>
      </p:sp>
      <p:pic>
        <p:nvPicPr>
          <p:cNvPr id="9" name="Рисунок 7" descr="An external file that holds a picture, illustration, etc.&#10;Object name is jscr-2011-2-6fig4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53322" y="1340769"/>
            <a:ext cx="382725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42008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0087" y="489594"/>
            <a:ext cx="7380699" cy="1127262"/>
          </a:xfrm>
        </p:spPr>
        <p:txBody>
          <a:bodyPr>
            <a:noAutofit/>
          </a:bodyPr>
          <a:lstStyle/>
          <a:p>
            <a:r>
              <a:rPr lang="az-Latn-AZ" altLang="en-US" sz="2800" dirty="0"/>
              <a:t/>
            </a:r>
            <a:br>
              <a:rPr lang="az-Latn-AZ" altLang="en-US" sz="2800" dirty="0"/>
            </a:br>
            <a:r>
              <a:rPr lang="en-US" altLang="en-US" sz="2400" dirty="0" smtClean="0"/>
              <a:t> </a:t>
            </a:r>
            <a:r>
              <a:rPr lang="en-US" altLang="en-US" sz="2400" dirty="0" smtClean="0"/>
              <a:t>Surgery(hernia </a:t>
            </a:r>
            <a:r>
              <a:rPr lang="en-US" altLang="en-US" sz="2400" dirty="0" smtClean="0"/>
              <a:t>contents-lung parenchyma) </a:t>
            </a:r>
            <a:r>
              <a:rPr lang="az-Latn-AZ" altLang="en-US" sz="2800" dirty="0"/>
              <a:t/>
            </a:r>
            <a:br>
              <a:rPr lang="az-Latn-AZ" altLang="en-US" sz="2800" dirty="0"/>
            </a:br>
            <a:endParaRPr lang="en-US" sz="2800" dirty="0"/>
          </a:p>
        </p:txBody>
      </p:sp>
      <p:sp>
        <p:nvSpPr>
          <p:cNvPr id="62684" name="AutoShape 220">
            <a:extLst>
              <a:ext uri="{FF2B5EF4-FFF2-40B4-BE49-F238E27FC236}">
                <a16:creationId xmlns:a16="http://schemas.microsoft.com/office/drawing/2014/main" xmlns="" id="{6258FBC7-641D-49EA-A1BE-D4966C7C4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631951" y="1414463"/>
            <a:ext cx="9936657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697" name="Rectangle 233">
            <a:extLst>
              <a:ext uri="{FF2B5EF4-FFF2-40B4-BE49-F238E27FC236}">
                <a16:creationId xmlns:a16="http://schemas.microsoft.com/office/drawing/2014/main" xmlns="" id="{49AC8E70-9911-4FA5-B233-D54884605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7101" y="1811339"/>
            <a:ext cx="428625" cy="19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729" name="Rectangle 265">
            <a:extLst>
              <a:ext uri="{FF2B5EF4-FFF2-40B4-BE49-F238E27FC236}">
                <a16:creationId xmlns:a16="http://schemas.microsoft.com/office/drawing/2014/main" xmlns="" id="{023A4ED0-1216-426B-A9CF-00E326BFB8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301" y="1722439"/>
            <a:ext cx="430213" cy="2063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Picture 4" descr="220px-Выделение_лёгочной_грыж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431704" y="1722439"/>
            <a:ext cx="5295899" cy="389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            Prognosis</a:t>
            </a:r>
            <a:endParaRPr lang="en-US" dirty="0"/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xmlns="" id="{994D0530-EF2E-4839-BF90-F314009E84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43472" y="1844824"/>
            <a:ext cx="10515600" cy="4351338"/>
          </a:xfrm>
        </p:spPr>
        <p:txBody>
          <a:bodyPr/>
          <a:lstStyle/>
          <a:p>
            <a:pPr algn="ctr">
              <a:buNone/>
            </a:pPr>
            <a:r>
              <a:rPr lang="en-US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Recurrence  </a:t>
            </a:r>
            <a:r>
              <a:rPr lang="en-US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after surgery is </a:t>
            </a:r>
            <a:r>
              <a:rPr lang="en-US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rare</a:t>
            </a:r>
            <a:endParaRPr lang="az-Latn-AZ" altLang="en-US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10050" y="5072074"/>
            <a:ext cx="3250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https://youtu.be/NqxKa0dHK5M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71664" y="2564904"/>
            <a:ext cx="5862851" cy="835878"/>
          </a:xfrm>
        </p:spPr>
        <p:txBody>
          <a:bodyPr/>
          <a:lstStyle/>
          <a:p>
            <a:r>
              <a:rPr lang="en-US" dirty="0" smtClean="0"/>
              <a:t>Thank you for attention</a:t>
            </a:r>
            <a:r>
              <a:rPr lang="az-Latn-AZ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37110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098890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999436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2044</TotalTime>
  <Words>300</Words>
  <Application>Microsoft Office PowerPoint</Application>
  <PresentationFormat>Произвольный</PresentationFormat>
  <Paragraphs>60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Praktiki dərs şablonu 7</vt:lpstr>
      <vt:lpstr> LUNG HERNİA (pneumonocele) </vt:lpstr>
      <vt:lpstr>Definition</vt:lpstr>
      <vt:lpstr>Classification</vt:lpstr>
      <vt:lpstr>Risk factors</vt:lpstr>
      <vt:lpstr>Clinical presentation</vt:lpstr>
      <vt:lpstr> Investications</vt:lpstr>
      <vt:lpstr> Investigation findings</vt:lpstr>
      <vt:lpstr>Diagnostic criteria</vt:lpstr>
      <vt:lpstr>The principle of treatment</vt:lpstr>
      <vt:lpstr>Surgery</vt:lpstr>
      <vt:lpstr>  Surgery(hernia contents-lung parenchyma)  </vt:lpstr>
      <vt:lpstr>             Prognosis</vt:lpstr>
      <vt:lpstr>Thank you for attention.</vt:lpstr>
      <vt:lpstr>      www.bck.az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176</cp:revision>
  <dcterms:created xsi:type="dcterms:W3CDTF">2001-04-16T20:54:45Z</dcterms:created>
  <dcterms:modified xsi:type="dcterms:W3CDTF">2021-09-15T18:45:05Z</dcterms:modified>
</cp:coreProperties>
</file>