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20"/>
  </p:notesMasterIdLst>
  <p:handoutMasterIdLst>
    <p:handoutMasterId r:id="rId21"/>
  </p:handoutMasterIdLst>
  <p:sldIdLst>
    <p:sldId id="284" r:id="rId2"/>
    <p:sldId id="290" r:id="rId3"/>
    <p:sldId id="270" r:id="rId4"/>
    <p:sldId id="291" r:id="rId5"/>
    <p:sldId id="292" r:id="rId6"/>
    <p:sldId id="293" r:id="rId7"/>
    <p:sldId id="306" r:id="rId8"/>
    <p:sldId id="305" r:id="rId9"/>
    <p:sldId id="307" r:id="rId10"/>
    <p:sldId id="308" r:id="rId11"/>
    <p:sldId id="310" r:id="rId12"/>
    <p:sldId id="311" r:id="rId13"/>
    <p:sldId id="312" r:id="rId14"/>
    <p:sldId id="313" r:id="rId15"/>
    <p:sldId id="314" r:id="rId16"/>
    <p:sldId id="315" r:id="rId17"/>
    <p:sldId id="316" r:id="rId18"/>
    <p:sldId id="317" r:id="rId19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544" autoAdjust="0"/>
    <p:restoredTop sz="94660"/>
  </p:normalViewPr>
  <p:slideViewPr>
    <p:cSldViewPr>
      <p:cViewPr varScale="1">
        <p:scale>
          <a:sx n="64" d="100"/>
          <a:sy n="64" d="100"/>
        </p:scale>
        <p:origin x="518" y="45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076036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628120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87790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416991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1929225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0377980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230482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265706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177862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531007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959974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939566658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78419783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Dos.Dr.</a:t>
            </a:r>
            <a:r>
              <a:rPr lang="az-Latn-AZ" sz="14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A.Abbasov, T.ü.f.d. A.Hümmətov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Toksik </a:t>
            </a:r>
          </a:p>
          <a:p>
            <a:pPr algn="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çox düyünlü ur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39101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m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az-Latn-AZ" sz="4800" dirty="0"/>
              <a:t>Toksik çoxdüyünlü ur</a:t>
            </a:r>
            <a:br>
              <a:rPr lang="az-Latn-AZ" sz="4800" dirty="0"/>
            </a:br>
            <a:r>
              <a:rPr lang="az-Latn-AZ" sz="4800" dirty="0"/>
              <a:t> (Plummer xəstəliyi)</a:t>
            </a:r>
            <a:endParaRPr lang="az-Latn-AZ" altLang="en-US" sz="4800" dirty="0"/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400" dirty="0"/>
              <a:t>asis. Azər Hümmətov,</a:t>
            </a:r>
          </a:p>
          <a:p>
            <a:pPr>
              <a:lnSpc>
                <a:spcPct val="80000"/>
              </a:lnSpc>
            </a:pPr>
            <a:r>
              <a:rPr lang="az-Latn-AZ" altLang="en-US" sz="2400" dirty="0"/>
              <a:t>Dos. Abbas Abbasov</a:t>
            </a:r>
          </a:p>
          <a:p>
            <a:pPr>
              <a:lnSpc>
                <a:spcPct val="80000"/>
              </a:lnSpc>
            </a:pPr>
            <a:r>
              <a:rPr lang="az-Latn-AZ" altLang="en-US" sz="2400" dirty="0"/>
              <a:t>ATU, I cərrahi xəstəliklər kafedrası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Tərifi</a:t>
            </a: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767408" y="1628800"/>
            <a:ext cx="5181600" cy="30243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Çoxdüyünlü t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oksik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i ur-çoxsaylı düyünlü urda düyünlərin çoxunun avtonomluq qazanması ilə formalaşan tireotoksikoz tablosudur. </a:t>
            </a:r>
            <a:endParaRPr lang="en-GB" altLang="en-US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9" name="Content Placeholder 8" descr="Toksik Nodüler Guatr | Dr.Ozarslan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4032" y="1628800"/>
            <a:ext cx="5181600" cy="3475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altLang="en-US" sz="3600" dirty="0"/>
              <a:t>Etiologiyası</a:t>
            </a:r>
            <a:endParaRPr lang="en-US" altLang="en-US" sz="36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altLang="en-US" b="1" dirty="0">
                <a:solidFill>
                  <a:schemeClr val="accent1">
                    <a:lumMod val="75000"/>
                  </a:schemeClr>
                </a:solidFill>
              </a:rPr>
              <a:t>Etiologiyası tam məlum deyil</a:t>
            </a:r>
            <a:endParaRPr lang="en-US" altLang="en-US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Çoxdüyünlü toksiki ur  nontoksik çoxdüyünlü ur fonunda əmələ gəlir və tədricən avtonomluq əldə edir.  Hipertireoidizmə və tireotoksikoza səbəb olur.  Tireotoksikozun 5-15% -ni təşkil edir. Endemik bölgələrdə və 50 yaşdan yuxarı olan xəstələrdə çox rast gəlinir. </a:t>
            </a:r>
            <a:endParaRPr lang="ru-RU" sz="2000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:a16="http://schemas.microsoft.com/office/drawing/2014/main" id="{D2C54A84-532F-4F1F-91E4-058B2ECC06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Patogenezi</a:t>
            </a:r>
          </a:p>
        </p:txBody>
      </p:sp>
      <p:sp>
        <p:nvSpPr>
          <p:cNvPr id="66563" name="Rectangle 3">
            <a:extLst>
              <a:ext uri="{FF2B5EF4-FFF2-40B4-BE49-F238E27FC236}">
                <a16:creationId xmlns:a16="http://schemas.microsoft.com/office/drawing/2014/main" id="{126C86BE-E172-49F6-95B0-D63257A903E2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z-Latn-AZ" sz="2400" dirty="0">
                <a:solidFill>
                  <a:schemeClr val="tx2">
                    <a:lumMod val="75000"/>
                  </a:schemeClr>
                </a:solidFill>
              </a:rPr>
              <a:t>Patogenezi dəqiq bilinmir.</a:t>
            </a:r>
            <a:endParaRPr lang="ru-RU" sz="24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az-Latn-AZ" sz="2400" dirty="0">
                <a:solidFill>
                  <a:schemeClr val="tx2">
                    <a:lumMod val="75000"/>
                  </a:schemeClr>
                </a:solidFill>
              </a:rPr>
              <a:t>Düyünlərin çoxu monoklonaldır və  aktivləşməyə səbəb TSH reseptorunın somatik mutasiyasıdır.   </a:t>
            </a:r>
          </a:p>
          <a:p>
            <a:endParaRPr lang="az-Latn-AZ" sz="2400" dirty="0">
              <a:solidFill>
                <a:schemeClr val="tx2">
                  <a:lumMod val="75000"/>
                </a:schemeClr>
              </a:solidFill>
            </a:endParaRPr>
          </a:p>
          <a:p>
            <a:endParaRPr lang="en-GB" altLang="en-US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:a16="http://schemas.microsoft.com/office/drawing/2014/main" id="{7EE0B6AE-CDC9-47B4-80E1-2B7F6EEDB9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dirty="0"/>
              <a:t>Patogenezi</a:t>
            </a:r>
          </a:p>
        </p:txBody>
      </p:sp>
      <p:sp>
        <p:nvSpPr>
          <p:cNvPr id="67587" name="Rectangle 3">
            <a:extLst>
              <a:ext uri="{FF2B5EF4-FFF2-40B4-BE49-F238E27FC236}">
                <a16:creationId xmlns:a16="http://schemas.microsoft.com/office/drawing/2014/main" id="{413423C3-08DC-4DFE-BBB5-33E34F07792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1268760"/>
            <a:ext cx="10515600" cy="4908203"/>
          </a:xfrm>
        </p:spPr>
        <p:txBody>
          <a:bodyPr>
            <a:normAutofit/>
          </a:bodyPr>
          <a:lstStyle/>
          <a:p>
            <a:pPr marL="609600" indent="-609600"/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Yod çatmazlığı tiroksinin azalmasına səbəb olur</a:t>
            </a:r>
          </a:p>
          <a:p>
            <a:pPr marL="609600" indent="-609600"/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Aşağı T4 isə tirositlərin hiperplaziyasına və tiroid vəzidə tipik çoxpaycıqlı struktur formalaşmasına səbəb olur;</a:t>
            </a:r>
          </a:p>
          <a:p>
            <a:pPr marL="609600" indent="-609600"/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Hiperplaziya isə TSH reseptor mutasiyasına;</a:t>
            </a:r>
          </a:p>
          <a:p>
            <a:pPr marL="609600" indent="-609600"/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TSH mutasiyası T3 ,T4 hormonlarının ifrazını artırır;</a:t>
            </a:r>
          </a:p>
          <a:p>
            <a:pPr marL="609600" indent="-609600"/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Beləliklə hipertireoz inkişaf edir.</a:t>
            </a:r>
          </a:p>
          <a:p>
            <a:pPr marL="609600" indent="-609600"/>
            <a:endParaRPr lang="az-Latn-AZ" sz="2000" dirty="0">
              <a:solidFill>
                <a:schemeClr val="accent1">
                  <a:lumMod val="75000"/>
                </a:schemeClr>
              </a:solidFill>
            </a:endParaRPr>
          </a:p>
          <a:p>
            <a:pPr marL="609600" indent="-609600"/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Bu xəstəliyin gedişi hipertiroidizmin tipik simptom və şikayətləri ilə olur. </a:t>
            </a:r>
          </a:p>
          <a:p>
            <a:pPr marL="609600" indent="-609600"/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Graves xəstəliyi zamanı baş verən ağırlaşmalara (Arterial fibrillyasiya və paroksizmal taxikardiya)  rast gəlinir.</a:t>
            </a:r>
            <a:endParaRPr lang="ru-RU" sz="2000" dirty="0">
              <a:solidFill>
                <a:schemeClr val="accent1">
                  <a:lumMod val="75000"/>
                </a:schemeClr>
              </a:solidFill>
            </a:endParaRPr>
          </a:p>
          <a:p>
            <a:pPr marL="609600" indent="-609600"/>
            <a:endParaRPr lang="en-GB" alt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:a16="http://schemas.microsoft.com/office/drawing/2014/main" id="{47251320-25CC-4845-B00F-DBA8B17A72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Klinikası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838200" y="1268760"/>
            <a:ext cx="5977880" cy="490820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az-Latn-AZ" sz="3400" dirty="0">
                <a:solidFill>
                  <a:schemeClr val="accent1">
                    <a:lumMod val="75000"/>
                  </a:schemeClr>
                </a:solidFill>
              </a:rPr>
              <a:t>Ölçüsü böyük olan ÇTU yemək borusu, traxea və ya qırtlaq sinirini sıxaraq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az-Latn-AZ" b="1" dirty="0">
                <a:solidFill>
                  <a:schemeClr val="tx2">
                    <a:lumMod val="75000"/>
                  </a:schemeClr>
                </a:solidFill>
              </a:rPr>
              <a:t>Boğulma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az-Latn-AZ" b="1" dirty="0">
                <a:solidFill>
                  <a:schemeClr val="tx2">
                    <a:lumMod val="75000"/>
                  </a:schemeClr>
                </a:solidFill>
              </a:rPr>
              <a:t>Disfagiya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az-Latn-AZ" b="1" dirty="0">
                <a:solidFill>
                  <a:schemeClr val="tx2">
                    <a:lumMod val="75000"/>
                  </a:schemeClr>
                </a:solidFill>
              </a:rPr>
              <a:t>Səsin karlaşması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endParaRPr lang="az-Latn-AZ" b="1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az-Latn-AZ" sz="3400" b="1" dirty="0">
                <a:solidFill>
                  <a:srgbClr val="C00000"/>
                </a:solidFill>
              </a:rPr>
              <a:t>Hipertiroidizmin simptomları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Tərləmə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susuzluq hissiyatı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bədən çəkisinin azalması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ürək   döyüntüsü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əsəbilik, hiperkineziya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 əllərin və bədənin titrəməsi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 istiyə dözümsüzlük</a:t>
            </a:r>
            <a:endParaRPr lang="ru-RU" b="1" dirty="0"/>
          </a:p>
          <a:p>
            <a:pPr marL="285750" lvl="0" indent="-285750" algn="ctr">
              <a:buFont typeface="Wingdings" panose="05000000000000000000" pitchFamily="2" charset="2"/>
              <a:buChar char="Ø"/>
            </a:pPr>
            <a:endParaRPr lang="ru-RU" dirty="0">
              <a:solidFill>
                <a:srgbClr val="C00000"/>
              </a:solidFill>
            </a:endParaRPr>
          </a:p>
          <a:p>
            <a:pPr marL="285750" indent="-285750" algn="ctr">
              <a:buFont typeface="Wingdings" panose="05000000000000000000" pitchFamily="2" charset="2"/>
              <a:buChar char="Ø"/>
            </a:pP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  <a:p>
            <a:endParaRPr lang="ru-RU" dirty="0"/>
          </a:p>
          <a:p>
            <a:endParaRPr lang="en-US" dirty="0"/>
          </a:p>
        </p:txBody>
      </p:sp>
      <p:sp>
        <p:nvSpPr>
          <p:cNvPr id="2" name="AutoShape 6" descr="Image result for multinodular thyroid goite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8" descr="Image result for multinodular thyroid goiter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" name="Picture 10" descr="Related image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6160" y="1844824"/>
            <a:ext cx="3640967" cy="4003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İlkin müayinələr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z-Latn-AZ" altLang="en-US" b="1" dirty="0">
                <a:solidFill>
                  <a:schemeClr val="accent1">
                    <a:lumMod val="50000"/>
                  </a:schemeClr>
                </a:solidFill>
              </a:rPr>
              <a:t>Klinik müayinə</a:t>
            </a:r>
          </a:p>
          <a:p>
            <a:pPr lvl="0"/>
            <a:r>
              <a:rPr lang="az-Latn-AZ" altLang="en-US" b="1" dirty="0">
                <a:solidFill>
                  <a:schemeClr val="accent1">
                    <a:lumMod val="50000"/>
                  </a:schemeClr>
                </a:solidFill>
              </a:rPr>
              <a:t>Laborator</a:t>
            </a:r>
            <a:r>
              <a:rPr lang="az-Latn-AZ" dirty="0"/>
              <a:t>.</a:t>
            </a:r>
          </a:p>
          <a:p>
            <a:pPr lvl="0"/>
            <a:r>
              <a:rPr lang="az-Latn-AZ" dirty="0"/>
              <a:t>Tireoid funksional testləri (sərbəst T</a:t>
            </a:r>
            <a:r>
              <a:rPr lang="az-Latn-AZ" baseline="-25000" dirty="0"/>
              <a:t>3</a:t>
            </a:r>
            <a:r>
              <a:rPr lang="az-Latn-AZ" dirty="0"/>
              <a:t> , sərbəst T</a:t>
            </a:r>
            <a:r>
              <a:rPr lang="az-Latn-AZ" baseline="-25000" dirty="0"/>
              <a:t>4 </a:t>
            </a:r>
            <a:r>
              <a:rPr lang="az-Latn-AZ" dirty="0"/>
              <a:t>və TSH</a:t>
            </a:r>
            <a:r>
              <a:rPr lang="ru-RU" dirty="0"/>
              <a:t>)</a:t>
            </a:r>
          </a:p>
          <a:p>
            <a:pPr lvl="0"/>
            <a:r>
              <a:rPr lang="az-Latn-AZ" dirty="0"/>
              <a:t>TSH reseptoruna qarşı anticisim (Trab)</a:t>
            </a:r>
            <a:endParaRPr lang="az-Latn-AZ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/>
            <a:r>
              <a:rPr lang="az-Latn-AZ" altLang="en-US" b="1" dirty="0">
                <a:solidFill>
                  <a:schemeClr val="accent1">
                    <a:lumMod val="50000"/>
                  </a:schemeClr>
                </a:solidFill>
              </a:rPr>
              <a:t>USM</a:t>
            </a:r>
            <a:endParaRPr lang="ru-RU" dirty="0"/>
          </a:p>
          <a:p>
            <a:r>
              <a:rPr lang="az-Latn-AZ" altLang="en-US" b="1" dirty="0">
                <a:solidFill>
                  <a:schemeClr val="accent1">
                    <a:lumMod val="50000"/>
                  </a:schemeClr>
                </a:solidFill>
              </a:rPr>
              <a:t>Ssintoqrafiya </a:t>
            </a:r>
          </a:p>
          <a:p>
            <a:r>
              <a:rPr lang="az-Latn-AZ" b="1" dirty="0">
                <a:solidFill>
                  <a:schemeClr val="accent1">
                    <a:lumMod val="50000"/>
                  </a:schemeClr>
                </a:solidFill>
              </a:rPr>
              <a:t>Göstərişə görə MRT,KT</a:t>
            </a:r>
            <a:endParaRPr lang="en-US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3100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6660619" cy="835878"/>
          </a:xfrm>
        </p:spPr>
        <p:txBody>
          <a:bodyPr>
            <a:normAutofit/>
          </a:bodyPr>
          <a:lstStyle/>
          <a:p>
            <a:pPr lvl="0"/>
            <a:r>
              <a:rPr lang="az-Latn-AZ" dirty="0"/>
              <a:t>İlkin müayinə nəticələri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z-Latn-AZ" altLang="en-US" sz="3200" b="1" dirty="0">
                <a:solidFill>
                  <a:schemeClr val="accent2">
                    <a:lumMod val="50000"/>
                  </a:schemeClr>
                </a:solidFill>
              </a:rPr>
              <a:t>Klinik müayinə</a:t>
            </a:r>
          </a:p>
          <a:p>
            <a:pPr lvl="0"/>
            <a:r>
              <a:rPr lang="az-Latn-AZ" sz="3200" dirty="0">
                <a:solidFill>
                  <a:schemeClr val="accent1">
                    <a:lumMod val="75000"/>
                  </a:schemeClr>
                </a:solidFill>
              </a:rPr>
              <a:t>sərbəst T</a:t>
            </a:r>
            <a:r>
              <a:rPr lang="az-Latn-AZ" sz="3200" baseline="-25000" dirty="0">
                <a:solidFill>
                  <a:schemeClr val="accent1">
                    <a:lumMod val="75000"/>
                  </a:schemeClr>
                </a:solidFill>
              </a:rPr>
              <a:t>3</a:t>
            </a:r>
            <a:r>
              <a:rPr lang="az-Latn-AZ" sz="3200" dirty="0">
                <a:solidFill>
                  <a:schemeClr val="accent1">
                    <a:lumMod val="75000"/>
                  </a:schemeClr>
                </a:solidFill>
              </a:rPr>
              <a:t>    və sərbəst T</a:t>
            </a:r>
            <a:r>
              <a:rPr lang="az-Latn-AZ" sz="3200" baseline="-25000" dirty="0">
                <a:solidFill>
                  <a:schemeClr val="accent1">
                    <a:lumMod val="75000"/>
                  </a:schemeClr>
                </a:solidFill>
              </a:rPr>
              <a:t>4</a:t>
            </a:r>
            <a:r>
              <a:rPr lang="az-Latn-AZ" sz="3200" dirty="0">
                <a:solidFill>
                  <a:schemeClr val="accent1">
                    <a:lumMod val="75000"/>
                  </a:schemeClr>
                </a:solidFill>
              </a:rPr>
              <a:t>   ;TSH</a:t>
            </a:r>
          </a:p>
          <a:p>
            <a:pPr lvl="0"/>
            <a:r>
              <a:rPr lang="az-Latn-AZ" altLang="en-US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TSH reseptor antikoru (Trab)- neqativ</a:t>
            </a:r>
          </a:p>
          <a:p>
            <a:pPr marL="342900" lvl="1" indent="0">
              <a:buNone/>
            </a:pPr>
            <a:endParaRPr lang="az-Latn-AZ" altLang="en-US" sz="29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Стрелка вверх 4"/>
          <p:cNvSpPr/>
          <p:nvPr/>
        </p:nvSpPr>
        <p:spPr>
          <a:xfrm>
            <a:off x="2999656" y="2484144"/>
            <a:ext cx="126090" cy="34899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верх 5"/>
          <p:cNvSpPr/>
          <p:nvPr/>
        </p:nvSpPr>
        <p:spPr>
          <a:xfrm flipH="1">
            <a:off x="5807968" y="2484144"/>
            <a:ext cx="144016" cy="28803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>
            <a:off x="7095757" y="2420888"/>
            <a:ext cx="152371" cy="4122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14486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İlkin müayinə nəticələri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51384" y="1050762"/>
            <a:ext cx="11160125" cy="1728787"/>
          </a:xfrm>
        </p:spPr>
        <p:txBody>
          <a:bodyPr>
            <a:normAutofit/>
          </a:bodyPr>
          <a:lstStyle/>
          <a:p>
            <a:pPr algn="just"/>
            <a:r>
              <a:rPr lang="az-Latn-AZ" altLang="en-US" sz="2400" b="1" dirty="0">
                <a:solidFill>
                  <a:schemeClr val="accent2">
                    <a:lumMod val="50000"/>
                  </a:schemeClr>
                </a:solidFill>
              </a:rPr>
              <a:t>Görüntüləmə müayinələri:</a:t>
            </a:r>
          </a:p>
          <a:p>
            <a:r>
              <a:rPr lang="en-GB" altLang="en-US" b="1" dirty="0"/>
              <a:t>USM</a:t>
            </a:r>
            <a:r>
              <a:rPr lang="az-Latn-AZ" altLang="en-US" sz="1800" b="1" dirty="0"/>
              <a:t> </a:t>
            </a:r>
            <a:r>
              <a:rPr lang="az-Latn-AZ" altLang="en-US" sz="2000" b="1" dirty="0"/>
              <a:t>(</a:t>
            </a:r>
            <a:r>
              <a:rPr lang="az-Latn-AZ" sz="2000" dirty="0"/>
              <a:t>exostrukturu heterogen, hiper-, izoexogen düyünlər, vaskulyarizasiyasının artması)</a:t>
            </a:r>
          </a:p>
          <a:p>
            <a:r>
              <a:rPr lang="en-GB" altLang="en-US" sz="1800" b="1" dirty="0"/>
              <a:t> </a:t>
            </a:r>
            <a:r>
              <a:rPr lang="az-Latn-AZ" altLang="en-US" b="1" dirty="0"/>
              <a:t>Ssintoqrafiyada  aktiv düyünlər </a:t>
            </a:r>
            <a:r>
              <a:rPr lang="az-Latn-AZ" altLang="en-US" sz="2000" b="1" dirty="0"/>
              <a:t>(</a:t>
            </a:r>
            <a:r>
              <a:rPr lang="az-Latn-AZ" sz="2000" dirty="0"/>
              <a:t>isti qaynar düyünlər)</a:t>
            </a:r>
            <a:endParaRPr lang="ru-RU" sz="2000" dirty="0"/>
          </a:p>
          <a:p>
            <a:pPr lvl="1" algn="just"/>
            <a:endParaRPr lang="az-Latn-AZ" altLang="en-US" sz="1800" b="1" dirty="0"/>
          </a:p>
          <a:p>
            <a:pPr algn="just"/>
            <a:endParaRPr lang="en-US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050" name="Picture 2" descr="Image result for multinodular thyroid goi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0124" y="2975224"/>
            <a:ext cx="3846718" cy="3254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Relat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60" y="2958440"/>
            <a:ext cx="3744416" cy="3350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Related ima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250" y="2954641"/>
            <a:ext cx="3528392" cy="3354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69072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0774" y="-194314"/>
            <a:ext cx="5862851" cy="835878"/>
          </a:xfrm>
        </p:spPr>
        <p:txBody>
          <a:bodyPr>
            <a:normAutofit/>
          </a:bodyPr>
          <a:lstStyle/>
          <a:p>
            <a:r>
              <a:rPr lang="tr-TR" altLang="en-US" sz="3600" dirty="0"/>
              <a:t>Diaqnostik</a:t>
            </a:r>
            <a:r>
              <a:rPr lang="az-Latn-AZ" altLang="en-US" sz="3600" dirty="0"/>
              <a:t> kriteriyalar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7408" y="1405560"/>
            <a:ext cx="5181600" cy="4351338"/>
          </a:xfrm>
        </p:spPr>
        <p:txBody>
          <a:bodyPr>
            <a:normAutofit fontScale="70000" lnSpcReduction="20000"/>
          </a:bodyPr>
          <a:lstStyle/>
          <a:p>
            <a:r>
              <a:rPr lang="az-Latn-AZ" altLang="en-US" sz="2000" b="1" dirty="0">
                <a:solidFill>
                  <a:srgbClr val="990033"/>
                </a:solidFill>
              </a:rPr>
              <a:t>Anamnez</a:t>
            </a:r>
          </a:p>
          <a:p>
            <a:endParaRPr lang="az-Latn-AZ" altLang="en-US" sz="20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altLang="en-US" sz="2000" b="1" dirty="0">
                <a:solidFill>
                  <a:srgbClr val="990033"/>
                </a:solidFill>
              </a:rPr>
              <a:t>Yerli  əlamət</a:t>
            </a:r>
          </a:p>
          <a:p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</a:rPr>
              <a:t>Boynun ön nahiyəsində elastik konsistensiyalı şişkinlik</a:t>
            </a:r>
          </a:p>
          <a:p>
            <a:r>
              <a:rPr lang="az-Latn-AZ" altLang="en-US" sz="2000" b="1" dirty="0">
                <a:solidFill>
                  <a:srgbClr val="990033"/>
                </a:solidFill>
              </a:rPr>
              <a:t>Ümumi  əlamətlər</a:t>
            </a:r>
          </a:p>
          <a:p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Tərləmə, susuzluq hissiyatı, bədən çəkisinin azalması, ürək   döyüntüsü, əsəbilik,hiperkineziya, əllərin və bədənin titrəməsi, istiyə dözümsüzlük</a:t>
            </a:r>
          </a:p>
          <a:p>
            <a:r>
              <a:rPr lang="az-Latn-AZ" sz="2000" dirty="0">
                <a:solidFill>
                  <a:srgbClr val="FF0000"/>
                </a:solidFill>
              </a:rPr>
              <a:t>Laborator</a:t>
            </a:r>
          </a:p>
          <a:p>
            <a:pPr lvl="0"/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sərbəst T3 yükəsk, sərbəst T4 yüksək  ;TSH aşağı</a:t>
            </a:r>
          </a:p>
          <a:p>
            <a:pPr lvl="0"/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TSH reseptor antikoru (Trab)- neqativ</a:t>
            </a:r>
          </a:p>
          <a:p>
            <a:endParaRPr lang="ru-RU" sz="20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tr-TR" altLang="en-US" sz="2000" b="1" dirty="0">
                <a:solidFill>
                  <a:srgbClr val="990033"/>
                </a:solidFill>
              </a:rPr>
              <a:t>GÖRÜNTÜL</a:t>
            </a:r>
            <a:r>
              <a:rPr lang="az-Latn-AZ" altLang="en-US" sz="2000" b="1" dirty="0">
                <a:solidFill>
                  <a:srgbClr val="990033"/>
                </a:solidFill>
              </a:rPr>
              <a:t>Ə</a:t>
            </a:r>
            <a:r>
              <a:rPr lang="tr-TR" altLang="en-US" sz="2000" b="1" dirty="0">
                <a:solidFill>
                  <a:srgbClr val="990033"/>
                </a:solidFill>
              </a:rPr>
              <a:t>M</a:t>
            </a:r>
            <a:r>
              <a:rPr lang="az-Latn-AZ" altLang="en-US" sz="2000" b="1" dirty="0">
                <a:solidFill>
                  <a:srgbClr val="990033"/>
                </a:solidFill>
              </a:rPr>
              <a:t>Ə</a:t>
            </a:r>
            <a:endParaRPr lang="tr-TR" altLang="en-US" sz="2000" b="1" dirty="0">
              <a:solidFill>
                <a:srgbClr val="990033"/>
              </a:solidFill>
            </a:endParaRPr>
          </a:p>
          <a:p>
            <a:pPr lvl="1"/>
            <a:r>
              <a:rPr lang="tr-TR" altLang="en-US" sz="2000" b="1" dirty="0">
                <a:solidFill>
                  <a:schemeClr val="accent1">
                    <a:lumMod val="75000"/>
                  </a:schemeClr>
                </a:solidFill>
              </a:rPr>
              <a:t>USM</a:t>
            </a:r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</a:rPr>
              <a:t> – vaskulyarizasiyanın artması, izo- hiperexogen düyünlər</a:t>
            </a:r>
            <a:endParaRPr lang="tr-TR" altLang="en-US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r>
              <a:rPr lang="tr-TR" altLang="en-US" sz="2000" b="1" dirty="0">
                <a:solidFill>
                  <a:schemeClr val="accent1">
                    <a:lumMod val="75000"/>
                  </a:schemeClr>
                </a:solidFill>
              </a:rPr>
              <a:t>Sintoqrafiya</a:t>
            </a:r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</a:rPr>
              <a:t>-`isti düyünlər</a:t>
            </a:r>
            <a:endParaRPr lang="tr-TR" altLang="en-US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endParaRPr lang="en-US" altLang="en-US" sz="2000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  <p:pic>
        <p:nvPicPr>
          <p:cNvPr id="10" name="Picture 2" descr="99m Tc-Pertechnetate scintigraphy of the thyroid gland. (a) Graves'... |  Download Scientific Diagram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080" y="1412776"/>
            <a:ext cx="4815933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99413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6948651" cy="983246"/>
          </a:xfrm>
        </p:spPr>
        <p:txBody>
          <a:bodyPr/>
          <a:lstStyle/>
          <a:p>
            <a:r>
              <a:rPr lang="az-Latn-AZ" altLang="en-US" dirty="0"/>
              <a:t>Müalicə prinsipi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390636B-FF5B-45E3-8616-7D7C49E195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7408" y="1484784"/>
            <a:ext cx="5181600" cy="4351338"/>
          </a:xfrm>
        </p:spPr>
        <p:txBody>
          <a:bodyPr>
            <a:noAutofit/>
          </a:bodyPr>
          <a:lstStyle/>
          <a:p>
            <a:pPr lvl="0"/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Müalicədə məqsəd hipertiroidizmi nəzarətə alıb eutiroid vəziyyət yaratmaqdır. 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Bu patologiyada üstünlük verilən müalicə metodu cərrahi müalicədir. 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Radioaktiv yod müalicəsi cərrahi risk yüksək olan çox yaşlı xəstələrə tətbiq etmək olar. 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endParaRPr lang="en-US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8" name="Picture 2" descr="Image result for multinodular thyroid goiter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152" y="1916832"/>
            <a:ext cx="4057370" cy="3018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0924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Toksik adenom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767408" y="1423750"/>
            <a:ext cx="5181600" cy="4351338"/>
          </a:xfrm>
        </p:spPr>
        <p:txBody>
          <a:bodyPr>
            <a:normAutofit fontScale="92500" lnSpcReduction="20000"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Toksik adenom-qalxanabənzər vəzidə avtonom funksiyalı solid düyünün hipertireoz əmələ gətirməsinə deyilir.</a:t>
            </a: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Tireotoksikozun səbəblərininin 3-10%-ni təşkil edir.</a:t>
            </a: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Əsas folikulyar adenomalardır(5%)</a:t>
            </a: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30-40 yaş arasında və qadınlarda daha çox rast gəlinir.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AutoShape 2" descr="Toksik Adenom Ne Demek?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4" descr="Toksik Adenom Ne Demek?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" name="Picture 6" descr="Toksik Adenom Ne Demek?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064" y="1700808"/>
            <a:ext cx="5045495" cy="3547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51725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Patogenezi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767408" y="1383097"/>
            <a:ext cx="5181600" cy="4351338"/>
          </a:xfrm>
        </p:spPr>
        <p:txBody>
          <a:bodyPr/>
          <a:lstStyle/>
          <a:p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Toksik adenomanın funksional avtonomu TSH reseptorlarındakı aktiv edici mutasiyalar siklik AMF ifrazına bağlı oyandırıcı G proteinin siqnal yolunun davamı kimi qəbul edilir. 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8" name="Picture 2" descr="16: Thyroid Diseases | Pocket Dentistry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4072" y="1365929"/>
            <a:ext cx="4608512" cy="4819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97320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Klinikası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484784"/>
            <a:ext cx="5181600" cy="4692179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Xəstələrdə hiperfunksional düyünlər daha çox  T</a:t>
            </a:r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3 ifraz etdikləri üçün, qanda T3 yüksəlməsinə bağlı tireotoksikoz əlamətləri olur.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Tireotoksikoz 3 sm-dən kiçik düyünlərdə nadrən olur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9" name="Picture 2" descr="Pathophysiology of Hyperfunctioning Thyroid Adenoma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080" y="1484784"/>
            <a:ext cx="4684595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29488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Diaqnostikası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az-Latn-AZ" dirty="0"/>
              <a:t>TSH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az-Latn-AZ" dirty="0"/>
              <a:t>T</a:t>
            </a:r>
            <a:r>
              <a:rPr lang="az-Latn-AZ" sz="2000" dirty="0"/>
              <a:t>3</a:t>
            </a:r>
            <a:r>
              <a:rPr lang="az-Latn-AZ" dirty="0"/>
              <a:t>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az-Latn-AZ" dirty="0"/>
              <a:t>Ssİntoqrafiyada «isti» düyün</a:t>
            </a:r>
            <a:endParaRPr lang="ru-RU" dirty="0"/>
          </a:p>
        </p:txBody>
      </p:sp>
      <p:sp>
        <p:nvSpPr>
          <p:cNvPr id="5" name="Стрелка вниз 4"/>
          <p:cNvSpPr/>
          <p:nvPr/>
        </p:nvSpPr>
        <p:spPr>
          <a:xfrm>
            <a:off x="1991544" y="1943324"/>
            <a:ext cx="189735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верх 5"/>
          <p:cNvSpPr/>
          <p:nvPr/>
        </p:nvSpPr>
        <p:spPr>
          <a:xfrm>
            <a:off x="1581656" y="2419934"/>
            <a:ext cx="235454" cy="21602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6" name="Picture 2" descr="Toxic Adenoma or Multinodular Goiter Treatments – Thyroid Center of Santa  Moni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8208" y="2801715"/>
            <a:ext cx="3672408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6094912" y="4401951"/>
            <a:ext cx="1513078" cy="5040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z-Latn-AZ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Toksiki adenoma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Стрелка вправо 7"/>
          <p:cNvSpPr/>
          <p:nvPr/>
        </p:nvSpPr>
        <p:spPr>
          <a:xfrm>
            <a:off x="7824192" y="4653136"/>
            <a:ext cx="936104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8" name="Picture 4" descr="Toxic thyroid nodule | You and Your Hormones from the Society for  Endocrinolog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3328591"/>
            <a:ext cx="3672407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Стрелка влево 9"/>
          <p:cNvSpPr/>
          <p:nvPr/>
        </p:nvSpPr>
        <p:spPr>
          <a:xfrm>
            <a:off x="4038600" y="4653136"/>
            <a:ext cx="1913384" cy="14401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8976320" y="5589240"/>
            <a:ext cx="2232248" cy="59685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  <a:t>İsti düyün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559496" y="5883102"/>
            <a:ext cx="2879776" cy="57023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  <a:t>USM-də vaskulyarizasiyası artmış düyün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21182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Müalicəsi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az-Latn-AZ" dirty="0"/>
              <a:t>Radioaktiv yod-Graves xəstəliyində istifadə olunan dozdan daha yüksək verilir.</a:t>
            </a:r>
          </a:p>
          <a:p>
            <a:r>
              <a:rPr lang="az-Latn-AZ" dirty="0"/>
              <a:t>Cərrahi üsul- lobektomiya</a:t>
            </a:r>
            <a:endParaRPr lang="ru-RU" dirty="0"/>
          </a:p>
        </p:txBody>
      </p:sp>
      <p:pic>
        <p:nvPicPr>
          <p:cNvPr id="9" name="Picture 2" descr="Thyroid No Surgery: Thyroid Nodules in One Lobe after Lobectomy Surgery.  What Are You to Do? Another Surgery? No – Thyroid Center of Santa Monica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080" y="1628800"/>
            <a:ext cx="4469549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21781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567608" y="2276872"/>
            <a:ext cx="6840760" cy="1699974"/>
          </a:xfrm>
        </p:spPr>
        <p:txBody>
          <a:bodyPr>
            <a:normAutofit/>
          </a:bodyPr>
          <a:lstStyle/>
          <a:p>
            <a:r>
              <a:rPr lang="az-Latn-AZ" sz="3600" dirty="0"/>
              <a:t>Diqqətinizə görə təşəkkür.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7062932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688288" y="307260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102618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1860</TotalTime>
  <Words>533</Words>
  <Application>Microsoft Office PowerPoint</Application>
  <PresentationFormat>Widescreen</PresentationFormat>
  <Paragraphs>94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Times New Roman</vt:lpstr>
      <vt:lpstr>Wingdings</vt:lpstr>
      <vt:lpstr>Praktiki dərs şablonu 7</vt:lpstr>
      <vt:lpstr>Toksik çoxdüyünlü ur  (Plummer xəstəliyi)</vt:lpstr>
      <vt:lpstr>Tərifi</vt:lpstr>
      <vt:lpstr>Etiologiyası</vt:lpstr>
      <vt:lpstr>Patogenezi</vt:lpstr>
      <vt:lpstr>Patogenezi</vt:lpstr>
      <vt:lpstr>Klinikası</vt:lpstr>
      <vt:lpstr>İlkin müayinələr</vt:lpstr>
      <vt:lpstr>İlkin müayinə nəticələri</vt:lpstr>
      <vt:lpstr>İlkin müayinə nəticələri</vt:lpstr>
      <vt:lpstr>Diaqnostik kriteriyalar</vt:lpstr>
      <vt:lpstr>Müalicə prinsipi</vt:lpstr>
      <vt:lpstr>Toksik adenom</vt:lpstr>
      <vt:lpstr>Patogenezi</vt:lpstr>
      <vt:lpstr>Klinikası</vt:lpstr>
      <vt:lpstr>Diaqnostikası</vt:lpstr>
      <vt:lpstr>Müalicəsi</vt:lpstr>
      <vt:lpstr>Diqqətinizə görə təşəkkür.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Nuru Bayramov</cp:lastModifiedBy>
  <cp:revision>173</cp:revision>
  <dcterms:created xsi:type="dcterms:W3CDTF">2001-04-16T20:54:45Z</dcterms:created>
  <dcterms:modified xsi:type="dcterms:W3CDTF">2021-07-31T13:15:07Z</dcterms:modified>
</cp:coreProperties>
</file>