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7"/>
  </p:notesMasterIdLst>
  <p:handoutMasterIdLst>
    <p:handoutMasterId r:id="rId28"/>
  </p:handoutMasterIdLst>
  <p:sldIdLst>
    <p:sldId id="284" r:id="rId2"/>
    <p:sldId id="290" r:id="rId3"/>
    <p:sldId id="344" r:id="rId4"/>
    <p:sldId id="270" r:id="rId5"/>
    <p:sldId id="313" r:id="rId6"/>
    <p:sldId id="314" r:id="rId7"/>
    <p:sldId id="293" r:id="rId8"/>
    <p:sldId id="306" r:id="rId9"/>
    <p:sldId id="310" r:id="rId10"/>
    <p:sldId id="323" r:id="rId11"/>
    <p:sldId id="325" r:id="rId12"/>
    <p:sldId id="327" r:id="rId13"/>
    <p:sldId id="329" r:id="rId14"/>
    <p:sldId id="331" r:id="rId15"/>
    <p:sldId id="333" r:id="rId16"/>
    <p:sldId id="335" r:id="rId17"/>
    <p:sldId id="337" r:id="rId18"/>
    <p:sldId id="339" r:id="rId19"/>
    <p:sldId id="340" r:id="rId20"/>
    <p:sldId id="341" r:id="rId21"/>
    <p:sldId id="342" r:id="rId22"/>
    <p:sldId id="343" r:id="rId23"/>
    <p:sldId id="338" r:id="rId24"/>
    <p:sldId id="345" r:id="rId25"/>
    <p:sldId id="346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4737" autoAdjust="0"/>
  </p:normalViewPr>
  <p:slideViewPr>
    <p:cSldViewPr>
      <p:cViewPr varScale="1">
        <p:scale>
          <a:sx n="75" d="100"/>
          <a:sy n="75" d="100"/>
        </p:scale>
        <p:origin x="90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0023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06003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0842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84133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5849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65774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5254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99320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44066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14878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5895556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2277424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Asst.Dr.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Osteomielit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78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6000" dirty="0" smtClean="0"/>
              <a:t/>
            </a:r>
            <a:br>
              <a:rPr lang="az-Latn-AZ" altLang="en-US" sz="6000" dirty="0" smtClean="0"/>
            </a:br>
            <a:r>
              <a:rPr lang="az-Latn-AZ" altLang="en-US" sz="6000" dirty="0" smtClean="0"/>
              <a:t/>
            </a:r>
            <a:br>
              <a:rPr lang="az-Latn-AZ" altLang="en-US" sz="6000" dirty="0" smtClean="0"/>
            </a:br>
            <a:r>
              <a:rPr lang="az-Latn-AZ" altLang="en-US" sz="6000" dirty="0" smtClean="0"/>
              <a:t>Döş qəfəsi sümüklərinin</a:t>
            </a:r>
            <a:br>
              <a:rPr lang="az-Latn-AZ" altLang="en-US" sz="6000" dirty="0" smtClean="0"/>
            </a:br>
            <a:r>
              <a:rPr lang="az-Latn-AZ" altLang="en-US" sz="6000" dirty="0" smtClean="0"/>
              <a:t>o</a:t>
            </a:r>
            <a:r>
              <a:rPr lang="en-US" altLang="en-US" sz="6000" dirty="0" err="1" smtClean="0"/>
              <a:t>steomielit</a:t>
            </a:r>
            <a:r>
              <a:rPr lang="az-Latn-AZ" altLang="en-US" sz="6000" dirty="0" smtClean="0"/>
              <a:t>i</a:t>
            </a:r>
            <a:br>
              <a:rPr lang="az-Latn-AZ" altLang="en-US" sz="6000" dirty="0" smtClean="0"/>
            </a:br>
            <a:endParaRPr lang="az-Latn-AZ" altLang="en-US" sz="40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 smtClean="0"/>
              <a:t>T.ü.f.d., assistent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b="1" dirty="0" smtClean="0"/>
              <a:t>Mahir Gümrah oğlu Mahmudov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P</a:t>
            </a:r>
            <a:r>
              <a:rPr lang="az-Latn-AZ" sz="3200" dirty="0" smtClean="0"/>
              <a:t>atogen mikroflora tərəfindən törədilən, sümük, sümük iliyi və bunları əhatə edən yumşaq toxumada baş verən irinli-nekrotik prosesdir. </a:t>
            </a:r>
            <a:endParaRPr lang="en-US" sz="3200" dirty="0" smtClean="0"/>
          </a:p>
        </p:txBody>
      </p:sp>
      <p:pic>
        <p:nvPicPr>
          <p:cNvPr id="9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484784"/>
            <a:ext cx="4307692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Rastgəlmə tezliyi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az-Latn-AZ" sz="3600" dirty="0" smtClean="0"/>
              <a:t>  </a:t>
            </a:r>
            <a:r>
              <a:rPr lang="az-Latn-AZ" sz="3200" dirty="0" smtClean="0"/>
              <a:t>Döş qəfəsi əməliyyatlarından sonra 1% təşkil edir. </a:t>
            </a:r>
          </a:p>
          <a:p>
            <a:pPr algn="just">
              <a:buFont typeface="Wingdings" pitchFamily="2" charset="2"/>
              <a:buChar char="Ø"/>
            </a:pPr>
            <a:r>
              <a:rPr lang="az-Latn-AZ" sz="3200" dirty="0" smtClean="0"/>
              <a:t> Aorto-koronar şuntlama əməliyyatın sayının artması ilə əlaqədar sternal osteomielitlərin rastgəlmə tezliyi yüksəlmişdir, 0,5-3% təşkil edir. </a:t>
            </a:r>
          </a:p>
          <a:p>
            <a:pPr algn="just">
              <a:buFont typeface="Wingdings" pitchFamily="2" charset="2"/>
              <a:buChar char="Ø"/>
            </a:pPr>
            <a:r>
              <a:rPr lang="az-Latn-AZ" sz="3200" dirty="0" smtClean="0"/>
              <a:t>Postravmatik və hematogen osteomielit az rast gəlir.</a:t>
            </a:r>
            <a:endParaRPr lang="en-US" sz="3200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>
            <a:normAutofit/>
          </a:bodyPr>
          <a:lstStyle/>
          <a:p>
            <a:r>
              <a:rPr lang="tr-TR" altLang="en-US" sz="4000" dirty="0"/>
              <a:t>Etiologiyası</a:t>
            </a:r>
            <a:endParaRPr lang="en-US" alt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9416" y="1657524"/>
            <a:ext cx="5181600" cy="435133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az-Latn-AZ" dirty="0"/>
              <a:t>bakterioloji müayinədə qarışıq flora</a:t>
            </a:r>
          </a:p>
          <a:p>
            <a:pPr>
              <a:buFont typeface="Wingdings" pitchFamily="2" charset="2"/>
              <a:buChar char="v"/>
            </a:pPr>
            <a:r>
              <a:rPr lang="az-Latn-AZ" dirty="0"/>
              <a:t>qızılı</a:t>
            </a:r>
            <a:r>
              <a:rPr lang="en-US" dirty="0"/>
              <a:t> </a:t>
            </a:r>
            <a:r>
              <a:rPr lang="az-Latn-AZ" dirty="0"/>
              <a:t>stafilakoklar üstünlük təşkil edir. </a:t>
            </a:r>
            <a:endParaRPr lang="en-US" dirty="0"/>
          </a:p>
          <a:p>
            <a:endParaRPr lang="en-US" dirty="0"/>
          </a:p>
        </p:txBody>
      </p:sp>
      <p:pic>
        <p:nvPicPr>
          <p:cNvPr id="10" name="Содержимое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628800"/>
            <a:ext cx="5052337" cy="3392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Patogenezi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dirty="0"/>
              <a:t>İnfeksiyanın sümük toxumasına daxil olma yolları:</a:t>
            </a:r>
            <a:endParaRPr lang="ru-RU" dirty="0"/>
          </a:p>
          <a:p>
            <a:pPr lvl="0"/>
            <a:r>
              <a:rPr lang="en-US" dirty="0"/>
              <a:t>-</a:t>
            </a:r>
            <a:r>
              <a:rPr lang="az-Latn-AZ" dirty="0"/>
              <a:t>Hematogen</a:t>
            </a:r>
            <a:endParaRPr lang="ru-RU" dirty="0"/>
          </a:p>
          <a:p>
            <a:pPr lvl="0"/>
            <a:r>
              <a:rPr lang="en-US" dirty="0"/>
              <a:t>-</a:t>
            </a:r>
            <a:r>
              <a:rPr lang="az-Latn-AZ" dirty="0"/>
              <a:t>Limfogen</a:t>
            </a:r>
            <a:endParaRPr lang="ru-RU" dirty="0"/>
          </a:p>
          <a:p>
            <a:pPr lvl="0"/>
            <a:r>
              <a:rPr lang="en-US" dirty="0"/>
              <a:t>-</a:t>
            </a:r>
            <a:r>
              <a:rPr lang="az-Latn-AZ" dirty="0"/>
              <a:t>Ətraf toxumalardan (kontakt)</a:t>
            </a:r>
            <a:endParaRPr lang="ru-RU" dirty="0"/>
          </a:p>
          <a:p>
            <a:pPr lvl="0"/>
            <a:r>
              <a:rPr lang="en-US" dirty="0"/>
              <a:t>-</a:t>
            </a:r>
            <a:r>
              <a:rPr lang="az-Latn-AZ" dirty="0"/>
              <a:t>Travmalar zamanı bilavasitə</a:t>
            </a:r>
            <a:endParaRPr lang="ru-RU" dirty="0"/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95340" y="1643050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3200" dirty="0" smtClean="0">
                <a:solidFill>
                  <a:schemeClr val="accent1"/>
                </a:solidFill>
              </a:rPr>
              <a:t> </a:t>
            </a:r>
            <a:endParaRPr lang="ru-RU" sz="3200" dirty="0"/>
          </a:p>
        </p:txBody>
      </p:sp>
      <p:pic>
        <p:nvPicPr>
          <p:cNvPr id="9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085" y="1825625"/>
            <a:ext cx="3475583" cy="3475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/>
          <a:lstStyle/>
          <a:p>
            <a:r>
              <a:rPr lang="az-Latn-AZ" dirty="0" smtClean="0"/>
              <a:t>Risk </a:t>
            </a:r>
            <a:r>
              <a:rPr lang="az-Latn-AZ" dirty="0" smtClean="0"/>
              <a:t>amilləri 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47680" y="1484784"/>
            <a:ext cx="5181600" cy="4351338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ü"/>
            </a:pPr>
            <a:r>
              <a:rPr lang="az-Latn-AZ" sz="2400" dirty="0"/>
              <a:t>Döş qəfəsi divarının fleqmonası</a:t>
            </a:r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 Plevranın empieması</a:t>
            </a:r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 Mediastinit</a:t>
            </a:r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 Assimetrik sternotomiya</a:t>
            </a: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Sternumun köndələn sınığı</a:t>
            </a: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Döş qəfəsi əməliyyatının travmatikliyi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r>
              <a:rPr lang="az-Latn-AZ" sz="2400" dirty="0"/>
              <a:t>Aseptikanın pozulması</a:t>
            </a:r>
            <a:endParaRPr lang="ru-RU" sz="2400" dirty="0"/>
          </a:p>
          <a:p>
            <a:endParaRPr lang="en-US" sz="2400" dirty="0"/>
          </a:p>
        </p:txBody>
      </p:sp>
      <p:pic>
        <p:nvPicPr>
          <p:cNvPr id="1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1489596"/>
            <a:ext cx="5181600" cy="3884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rmAutofit/>
          </a:bodyPr>
          <a:lstStyle/>
          <a:p>
            <a:r>
              <a:rPr lang="az-Latn-AZ" altLang="en-US" sz="3600" dirty="0" smtClean="0"/>
              <a:t>Klinikası</a:t>
            </a:r>
            <a:endParaRPr lang="az-Latn-AZ" altLang="en-US" sz="36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98554" y="1196752"/>
            <a:ext cx="5303912" cy="4643437"/>
          </a:xfrm>
        </p:spPr>
        <p:txBody>
          <a:bodyPr>
            <a:normAutofit/>
          </a:bodyPr>
          <a:lstStyle/>
          <a:p>
            <a:r>
              <a:rPr lang="az-Latn-AZ" sz="2400" dirty="0" smtClean="0"/>
              <a:t>döş sümüyü və qabırğa boyunca küt ağrı</a:t>
            </a:r>
          </a:p>
          <a:p>
            <a:r>
              <a:rPr lang="az-Latn-AZ" sz="2400" dirty="0" smtClean="0"/>
              <a:t>qızdırma</a:t>
            </a:r>
          </a:p>
          <a:p>
            <a:r>
              <a:rPr lang="az-Latn-AZ" sz="2400" dirty="0" smtClean="0"/>
              <a:t>hiperemiya</a:t>
            </a:r>
          </a:p>
          <a:p>
            <a:r>
              <a:rPr lang="az-Latn-AZ" sz="2400" dirty="0" smtClean="0"/>
              <a:t>şişkinlik </a:t>
            </a:r>
          </a:p>
          <a:p>
            <a:r>
              <a:rPr lang="az-Latn-AZ" sz="2400" dirty="0" smtClean="0"/>
              <a:t>müxtəlif xarakterli ifrazatın,</a:t>
            </a:r>
          </a:p>
          <a:p>
            <a:r>
              <a:rPr lang="az-Latn-AZ" sz="2400" dirty="0" smtClean="0"/>
              <a:t>sekvestrlərin xaric olması</a:t>
            </a:r>
            <a:endParaRPr lang="ru-RU" sz="24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861048"/>
            <a:ext cx="5472509" cy="2643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013" y="859260"/>
            <a:ext cx="5484284" cy="2857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835878"/>
          </a:xfrm>
        </p:spPr>
        <p:txBody>
          <a:bodyPr>
            <a:normAutofit/>
          </a:bodyPr>
          <a:lstStyle/>
          <a:p>
            <a:r>
              <a:rPr lang="az-Latn-AZ" sz="3600" dirty="0" smtClean="0"/>
              <a:t>İlkin müayinələr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392" y="1268760"/>
            <a:ext cx="5187950" cy="4351337"/>
          </a:xfrm>
        </p:spPr>
        <p:txBody>
          <a:bodyPr>
            <a:normAutofit/>
          </a:bodyPr>
          <a:lstStyle/>
          <a:p>
            <a:r>
              <a:rPr lang="az-Latn-AZ" dirty="0" smtClean="0"/>
              <a:t>Anamnez</a:t>
            </a:r>
          </a:p>
          <a:p>
            <a:r>
              <a:rPr lang="az-Latn-AZ" dirty="0" smtClean="0"/>
              <a:t>Baxış</a:t>
            </a:r>
          </a:p>
          <a:p>
            <a:r>
              <a:rPr lang="az-Latn-AZ" dirty="0" smtClean="0"/>
              <a:t>Rentgenografiya</a:t>
            </a:r>
          </a:p>
          <a:p>
            <a:r>
              <a:rPr lang="az-Latn-AZ" dirty="0" smtClean="0"/>
              <a:t>KT,MRT</a:t>
            </a:r>
          </a:p>
          <a:p>
            <a:r>
              <a:rPr lang="az-Latn-AZ" dirty="0" smtClean="0"/>
              <a:t>KT-fistuloqrafiya</a:t>
            </a:r>
          </a:p>
          <a:p>
            <a:r>
              <a:rPr lang="az-Latn-AZ" dirty="0" smtClean="0"/>
              <a:t>USM-yumşaq toxumaların</a:t>
            </a:r>
          </a:p>
          <a:p>
            <a:r>
              <a:rPr lang="az-Latn-AZ" dirty="0" smtClean="0"/>
              <a:t>Laborator müayinələr</a:t>
            </a:r>
          </a:p>
          <a:p>
            <a:pPr lvl="1">
              <a:buNone/>
            </a:pPr>
            <a:endParaRPr lang="az-Latn-AZ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2064" y="1000107"/>
            <a:ext cx="4731375" cy="2789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0104" y="3789890"/>
            <a:ext cx="4733335" cy="2608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 smtClean="0"/>
              <a:t>Müalicə prinsipi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412776"/>
            <a:ext cx="10515600" cy="4351338"/>
          </a:xfrm>
        </p:spPr>
        <p:txBody>
          <a:bodyPr>
            <a:noAutofit/>
          </a:bodyPr>
          <a:lstStyle/>
          <a:p>
            <a:r>
              <a:rPr lang="az-Latn-AZ" dirty="0" err="1"/>
              <a:t>R</a:t>
            </a:r>
            <a:r>
              <a:rPr lang="en-US" sz="2800" dirty="0" err="1" smtClean="0"/>
              <a:t>ezeksiya</a:t>
            </a:r>
            <a:endParaRPr lang="az-Latn-AZ" sz="2800" dirty="0" smtClean="0"/>
          </a:p>
          <a:p>
            <a:r>
              <a:rPr lang="az-Latn-AZ" dirty="0"/>
              <a:t>E</a:t>
            </a:r>
            <a:r>
              <a:rPr lang="az-Latn-AZ" sz="2800" dirty="0" smtClean="0"/>
              <a:t>kstripasiya</a:t>
            </a:r>
            <a:endParaRPr lang="az-Latn-AZ" sz="2800" dirty="0" smtClean="0"/>
          </a:p>
          <a:p>
            <a:r>
              <a:rPr lang="az-Latn-AZ" dirty="0" smtClean="0"/>
              <a:t>N</a:t>
            </a:r>
            <a:r>
              <a:rPr lang="az-Latn-AZ" sz="2800" dirty="0" smtClean="0"/>
              <a:t>ekrektomiya</a:t>
            </a:r>
            <a:r>
              <a:rPr lang="en-US" sz="2800" dirty="0" smtClean="0"/>
              <a:t>(</a:t>
            </a:r>
            <a:r>
              <a:rPr lang="en-US" sz="2800" dirty="0" err="1" smtClean="0"/>
              <a:t>sekvestr</a:t>
            </a:r>
            <a:r>
              <a:rPr lang="en-US" sz="2800" dirty="0" smtClean="0"/>
              <a:t>)</a:t>
            </a:r>
            <a:r>
              <a:rPr lang="az-Latn-AZ" sz="2800" dirty="0" smtClean="0"/>
              <a:t> </a:t>
            </a:r>
          </a:p>
          <a:p>
            <a:r>
              <a:rPr lang="az-Latn-AZ" dirty="0"/>
              <a:t>A</a:t>
            </a:r>
            <a:r>
              <a:rPr lang="az-Latn-AZ" sz="2800" dirty="0" smtClean="0"/>
              <a:t>ntibiotikoterapiya</a:t>
            </a:r>
            <a:endParaRPr lang="az-Latn-AZ" sz="2800" dirty="0" smtClean="0"/>
          </a:p>
          <a:p>
            <a:pPr>
              <a:buNone/>
            </a:pPr>
            <a:r>
              <a:rPr lang="az-Latn-AZ" sz="2800" dirty="0" smtClean="0"/>
              <a:t>          </a:t>
            </a:r>
            <a:r>
              <a:rPr lang="az-Latn-AZ" sz="2800" i="1" dirty="0" smtClean="0"/>
              <a:t>Əməliyyatdan sonra yaranmış böyük defektlərin bərpası üçün:</a:t>
            </a:r>
          </a:p>
          <a:p>
            <a:r>
              <a:rPr lang="az-Latn-AZ" sz="2800" dirty="0" smtClean="0"/>
              <a:t> </a:t>
            </a:r>
            <a:r>
              <a:rPr lang="az-Latn-AZ" sz="2800" b="1" dirty="0" smtClean="0"/>
              <a:t>automioplastika</a:t>
            </a:r>
          </a:p>
          <a:p>
            <a:r>
              <a:rPr lang="az-Latn-AZ" sz="2800" b="1" dirty="0" smtClean="0"/>
              <a:t> omentoplastika</a:t>
            </a:r>
          </a:p>
          <a:p>
            <a:r>
              <a:rPr lang="az-Latn-AZ" sz="2800" dirty="0" smtClean="0"/>
              <a:t> </a:t>
            </a:r>
            <a:r>
              <a:rPr lang="az-Latn-AZ" sz="2800" b="1" dirty="0" smtClean="0"/>
              <a:t>autodermoplastika</a:t>
            </a:r>
            <a:endParaRPr lang="ru-RU" sz="2800" dirty="0" smtClean="0"/>
          </a:p>
          <a:p>
            <a:pPr>
              <a:buNone/>
            </a:pP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Autofit/>
          </a:bodyPr>
          <a:lstStyle/>
          <a:p>
            <a:r>
              <a:rPr lang="az-Latn-AZ" altLang="en-US" sz="2400" dirty="0" smtClean="0"/>
              <a:t>Cərrahi müalicə-qabırganın rezeksiyası</a:t>
            </a:r>
            <a:endParaRPr lang="en-US" sz="2400" dirty="0"/>
          </a:p>
        </p:txBody>
      </p:sp>
      <p:pic>
        <p:nvPicPr>
          <p:cNvPr id="21506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6742" y="908720"/>
            <a:ext cx="5255568" cy="2507773"/>
          </a:xfrm>
          <a:noFill/>
        </p:spPr>
      </p:pic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94082" y="908720"/>
            <a:ext cx="5111460" cy="2507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42" y="3500438"/>
            <a:ext cx="5255568" cy="286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94082" y="3500438"/>
            <a:ext cx="5111460" cy="283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1199270"/>
          </a:xfrm>
        </p:spPr>
        <p:txBody>
          <a:bodyPr>
            <a:normAutofit/>
          </a:bodyPr>
          <a:lstStyle/>
          <a:p>
            <a:r>
              <a:rPr lang="az-Latn-AZ" altLang="en-US" sz="2400" dirty="0" smtClean="0"/>
              <a:t>Qığırdağın rezeksiyası və fistula yolunun kəsilib çıxarılması</a:t>
            </a:r>
            <a:endParaRPr lang="en-US" sz="2400" dirty="0"/>
          </a:p>
        </p:txBody>
      </p:sp>
      <p:pic>
        <p:nvPicPr>
          <p:cNvPr id="2253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9416" y="1628800"/>
            <a:ext cx="5181600" cy="3857458"/>
          </a:xfrm>
          <a:noFill/>
        </p:spPr>
      </p:pic>
      <p:pic>
        <p:nvPicPr>
          <p:cNvPr id="8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240016" y="1628800"/>
            <a:ext cx="5181600" cy="3884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Vac-sistem</a:t>
            </a:r>
            <a:endParaRPr lang="ru-RU" dirty="0" smtClean="0"/>
          </a:p>
        </p:txBody>
      </p:sp>
      <p:pic>
        <p:nvPicPr>
          <p:cNvPr id="2355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1628800"/>
            <a:ext cx="5181600" cy="4314909"/>
          </a:xfrm>
          <a:noFill/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744072" y="1628800"/>
            <a:ext cx="4608512" cy="431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732627" cy="1343286"/>
          </a:xfrm>
        </p:spPr>
        <p:txBody>
          <a:bodyPr>
            <a:noAutofit/>
          </a:bodyPr>
          <a:lstStyle/>
          <a:p>
            <a:pPr eaLnBrk="1" hangingPunct="1"/>
            <a:r>
              <a:rPr lang="az-Latn-AZ" sz="2800" dirty="0" smtClean="0"/>
              <a:t>Sternumun titan tutucu(skobka) ilə fiksasiyası</a:t>
            </a:r>
            <a:endParaRPr lang="ru-RU" sz="2800" dirty="0" smtClean="0"/>
          </a:p>
        </p:txBody>
      </p:sp>
      <p:pic>
        <p:nvPicPr>
          <p:cNvPr id="2457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9626" y="1700808"/>
            <a:ext cx="7848872" cy="4351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809853" y="51818"/>
            <a:ext cx="6323264" cy="7339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az-Latn-AZ" dirty="0" smtClean="0"/>
              <a:t>Sternumun titan tutucu(skobka) ilə fiksasiyası-görünüş</a:t>
            </a:r>
            <a:endParaRPr lang="ru-RU" dirty="0" smtClean="0"/>
          </a:p>
        </p:txBody>
      </p:sp>
      <p:pic>
        <p:nvPicPr>
          <p:cNvPr id="2560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66845" y="1157817"/>
            <a:ext cx="8858312" cy="496834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az-Latn-AZ" sz="3200" b="1" dirty="0" smtClean="0">
                <a:solidFill>
                  <a:srgbClr val="7030A0"/>
                </a:solidFill>
              </a:rPr>
              <a:t>Torakomioplastika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23392" y="1268760"/>
            <a:ext cx="5181600" cy="4351338"/>
          </a:xfrm>
        </p:spPr>
        <p:txBody>
          <a:bodyPr>
            <a:normAutofit/>
          </a:bodyPr>
          <a:lstStyle/>
          <a:p>
            <a:pPr lvl="1">
              <a:defRPr/>
            </a:pPr>
            <a:r>
              <a:rPr lang="az-Latn-AZ" sz="2800" b="1" dirty="0" smtClean="0"/>
              <a:t>   böyük </a:t>
            </a:r>
            <a:r>
              <a:rPr lang="az-Latn-AZ" sz="2800" b="1" dirty="0" smtClean="0"/>
              <a:t>döş əzələsi</a:t>
            </a:r>
          </a:p>
          <a:p>
            <a:pPr marL="990600" lvl="1" indent="-533400" eaLnBrk="1" hangingPunct="1">
              <a:defRPr/>
            </a:pPr>
            <a:r>
              <a:rPr lang="az-Latn-AZ" sz="2800" b="1" dirty="0" smtClean="0"/>
              <a:t>belin enli əzələsi</a:t>
            </a:r>
          </a:p>
          <a:p>
            <a:pPr marL="990600" lvl="1" indent="-533400" eaLnBrk="1" hangingPunct="1">
              <a:defRPr/>
            </a:pPr>
            <a:r>
              <a:rPr lang="az-Latn-AZ" sz="2800" b="1" dirty="0" smtClean="0"/>
              <a:t>qarnın düz əzələsi</a:t>
            </a:r>
            <a:endParaRPr lang="en-US" sz="2800" b="1" dirty="0" smtClean="0"/>
          </a:p>
        </p:txBody>
      </p:sp>
      <p:pic>
        <p:nvPicPr>
          <p:cNvPr id="10" name="Рисунок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68008" y="1268760"/>
            <a:ext cx="4406768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4365104"/>
            <a:ext cx="4661486" cy="2094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Torakomioplastika</a:t>
            </a:r>
            <a:endParaRPr lang="ru-RU" dirty="0" smtClean="0"/>
          </a:p>
        </p:txBody>
      </p:sp>
      <p:pic>
        <p:nvPicPr>
          <p:cNvPr id="2969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7368" y="850348"/>
            <a:ext cx="4993355" cy="2804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048" y="2572169"/>
            <a:ext cx="4640552" cy="2487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2475908" y="-171400"/>
            <a:ext cx="7236683" cy="835878"/>
          </a:xfrm>
        </p:spPr>
        <p:txBody>
          <a:bodyPr/>
          <a:lstStyle/>
          <a:p>
            <a:pPr eaLnBrk="1" hangingPunct="1"/>
            <a:r>
              <a:rPr lang="en-US" dirty="0" err="1" smtClean="0"/>
              <a:t>Torakomioplastika</a:t>
            </a:r>
            <a:endParaRPr lang="ru-RU" dirty="0" smtClean="0"/>
          </a:p>
        </p:txBody>
      </p:sp>
      <p:pic>
        <p:nvPicPr>
          <p:cNvPr id="2867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9656" y="1268760"/>
            <a:ext cx="6189188" cy="46180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452707" cy="835878"/>
          </a:xfrm>
        </p:spPr>
        <p:txBody>
          <a:bodyPr>
            <a:noAutofit/>
          </a:bodyPr>
          <a:lstStyle/>
          <a:p>
            <a:pPr eaLnBrk="1" hangingPunct="1"/>
            <a:r>
              <a:rPr lang="en-US" dirty="0" err="1" smtClean="0"/>
              <a:t>Torakomioplastika</a:t>
            </a:r>
            <a:r>
              <a:rPr lang="en-US" dirty="0" smtClean="0"/>
              <a:t> 1 </a:t>
            </a:r>
            <a:r>
              <a:rPr lang="en-US" dirty="0" err="1" smtClean="0"/>
              <a:t>il</a:t>
            </a:r>
            <a:r>
              <a:rPr lang="en-US" dirty="0" smtClean="0"/>
              <a:t> </a:t>
            </a:r>
            <a:r>
              <a:rPr lang="en-US" dirty="0" err="1" smtClean="0"/>
              <a:t>sonra</a:t>
            </a:r>
            <a:endParaRPr lang="ru-RU" dirty="0" smtClean="0"/>
          </a:p>
        </p:txBody>
      </p:sp>
      <p:pic>
        <p:nvPicPr>
          <p:cNvPr id="2969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7728" y="1484784"/>
            <a:ext cx="4986456" cy="4351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smtClean="0"/>
              <a:t>Omentoplastika</a:t>
            </a:r>
            <a:endParaRPr lang="ru-RU" sz="3600" smtClean="0"/>
          </a:p>
        </p:txBody>
      </p:sp>
      <p:pic>
        <p:nvPicPr>
          <p:cNvPr id="3072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7688" y="1124744"/>
            <a:ext cx="5328592" cy="50221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Omentoplastika</a:t>
            </a:r>
            <a:endParaRPr lang="ru-RU" dirty="0" smtClean="0"/>
          </a:p>
        </p:txBody>
      </p:sp>
      <p:pic>
        <p:nvPicPr>
          <p:cNvPr id="3174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99456" y="1353964"/>
            <a:ext cx="4608512" cy="4659487"/>
          </a:xfrm>
          <a:noFill/>
        </p:spPr>
      </p:pic>
      <p:pic>
        <p:nvPicPr>
          <p:cNvPr id="8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744072" y="1353964"/>
            <a:ext cx="4680520" cy="465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Omentoplastika</a:t>
            </a:r>
            <a:endParaRPr lang="ru-RU" dirty="0" smtClean="0"/>
          </a:p>
        </p:txBody>
      </p:sp>
      <p:pic>
        <p:nvPicPr>
          <p:cNvPr id="32771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18211" y="1202495"/>
            <a:ext cx="5160963" cy="2497137"/>
          </a:xfrm>
          <a:noFill/>
        </p:spPr>
      </p:pic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0347" y="1202495"/>
            <a:ext cx="521497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4100" y="3929066"/>
            <a:ext cx="6643734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76643" cy="911238"/>
          </a:xfrm>
        </p:spPr>
        <p:txBody>
          <a:bodyPr>
            <a:noAutofit/>
          </a:bodyPr>
          <a:lstStyle/>
          <a:p>
            <a:pPr eaLnBrk="1" hangingPunct="1"/>
            <a:r>
              <a:rPr lang="az-Latn-AZ" sz="2400" dirty="0" smtClean="0"/>
              <a:t>Yara üzərinə dərinin köçürülməsi--görünüş</a:t>
            </a:r>
            <a:endParaRPr lang="ru-RU" sz="2400" dirty="0" smtClean="0"/>
          </a:p>
        </p:txBody>
      </p:sp>
      <p:pic>
        <p:nvPicPr>
          <p:cNvPr id="3379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7608" y="1484784"/>
            <a:ext cx="6768751" cy="4351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Proqnoz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az-Latn-AZ" sz="3200" b="1" dirty="0" smtClean="0"/>
          </a:p>
          <a:p>
            <a:pPr>
              <a:buNone/>
            </a:pPr>
            <a:r>
              <a:rPr lang="az-Latn-AZ" sz="3200" b="1" dirty="0" smtClean="0"/>
              <a:t>1-7 </a:t>
            </a:r>
            <a:r>
              <a:rPr lang="az-Latn-AZ" sz="3200" b="1" dirty="0" smtClean="0"/>
              <a:t>il ərzində aparılmış müşahidə </a:t>
            </a:r>
            <a:r>
              <a:rPr lang="az-Latn-AZ" sz="3200" b="1" dirty="0" smtClean="0"/>
              <a:t>zamanı osteomielitin </a:t>
            </a:r>
            <a:r>
              <a:rPr lang="az-Latn-AZ" sz="3200" b="1" dirty="0" smtClean="0"/>
              <a:t>residivi baş verməmiş, döş qəfəsinin karkaslığı bərpa olunmuşdur.</a:t>
            </a:r>
            <a:endParaRPr lang="ru-RU" sz="3200" b="1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991544" y="2204864"/>
            <a:ext cx="7560840" cy="1944216"/>
          </a:xfrm>
        </p:spPr>
        <p:txBody>
          <a:bodyPr>
            <a:normAutofit/>
          </a:bodyPr>
          <a:lstStyle/>
          <a:p>
            <a:r>
              <a:rPr lang="az-Latn-AZ" sz="3600" dirty="0" smtClean="0"/>
              <a:t>Diqqətinizə görə təşəkkürlər.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111338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02362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2166</TotalTime>
  <Words>267</Words>
  <Application>Microsoft Office PowerPoint</Application>
  <PresentationFormat>Widescreen</PresentationFormat>
  <Paragraphs>75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Wingdings</vt:lpstr>
      <vt:lpstr>Praktiki dərs şablonu 7</vt:lpstr>
      <vt:lpstr>  Döş qəfəsi sümüklərinin osteomieliti </vt:lpstr>
      <vt:lpstr>Tərifi</vt:lpstr>
      <vt:lpstr>Rastgəlmə tezliyi</vt:lpstr>
      <vt:lpstr>Etiologiyası</vt:lpstr>
      <vt:lpstr>Patogenezi</vt:lpstr>
      <vt:lpstr>Risk amilləri </vt:lpstr>
      <vt:lpstr>Klinikası</vt:lpstr>
      <vt:lpstr>İlkin müayinələr</vt:lpstr>
      <vt:lpstr>Müalicə prinsipi</vt:lpstr>
      <vt:lpstr>Cərrahi müalicə-qabırganın rezeksiyası</vt:lpstr>
      <vt:lpstr>Qığırdağın rezeksiyası və fistula yolunun kəsilib çıxarılması</vt:lpstr>
      <vt:lpstr>Vac-sistem</vt:lpstr>
      <vt:lpstr>Sternumun titan tutucu(skobka) ilə fiksasiyası</vt:lpstr>
      <vt:lpstr>Sternumun titan tutucu(skobka) ilə fiksasiyası-görünüş</vt:lpstr>
      <vt:lpstr>Torakomioplastika</vt:lpstr>
      <vt:lpstr>Torakomioplastika</vt:lpstr>
      <vt:lpstr>Torakomioplastika</vt:lpstr>
      <vt:lpstr>Torakomioplastika 1 il sonra</vt:lpstr>
      <vt:lpstr>Omentoplastika</vt:lpstr>
      <vt:lpstr>Omentoplastika</vt:lpstr>
      <vt:lpstr>Omentoplastika</vt:lpstr>
      <vt:lpstr>Yara üzərinə dərinin köçürülməsi--görünüş</vt:lpstr>
      <vt:lpstr>Proqnoz 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169</cp:revision>
  <dcterms:created xsi:type="dcterms:W3CDTF">2001-04-16T20:54:45Z</dcterms:created>
  <dcterms:modified xsi:type="dcterms:W3CDTF">2021-09-19T07:27:10Z</dcterms:modified>
</cp:coreProperties>
</file>