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28"/>
  </p:notesMasterIdLst>
  <p:handoutMasterIdLst>
    <p:handoutMasterId r:id="rId29"/>
  </p:handoutMasterIdLst>
  <p:sldIdLst>
    <p:sldId id="284" r:id="rId2"/>
    <p:sldId id="338" r:id="rId3"/>
    <p:sldId id="339" r:id="rId4"/>
    <p:sldId id="341" r:id="rId5"/>
    <p:sldId id="347" r:id="rId6"/>
    <p:sldId id="343" r:id="rId7"/>
    <p:sldId id="346" r:id="rId8"/>
    <p:sldId id="349" r:id="rId9"/>
    <p:sldId id="367" r:id="rId10"/>
    <p:sldId id="344" r:id="rId11"/>
    <p:sldId id="365" r:id="rId12"/>
    <p:sldId id="348" r:id="rId13"/>
    <p:sldId id="336" r:id="rId14"/>
    <p:sldId id="350" r:id="rId15"/>
    <p:sldId id="353" r:id="rId16"/>
    <p:sldId id="354" r:id="rId17"/>
    <p:sldId id="355" r:id="rId18"/>
    <p:sldId id="357" r:id="rId19"/>
    <p:sldId id="361" r:id="rId20"/>
    <p:sldId id="362" r:id="rId21"/>
    <p:sldId id="358" r:id="rId22"/>
    <p:sldId id="359" r:id="rId23"/>
    <p:sldId id="360" r:id="rId24"/>
    <p:sldId id="352" r:id="rId25"/>
    <p:sldId id="368" r:id="rId26"/>
    <p:sldId id="369" r:id="rId27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56" autoAdjust="0"/>
    <p:restoredTop sz="94660"/>
  </p:normalViewPr>
  <p:slideViewPr>
    <p:cSldViewPr>
      <p:cViewPr varScale="1">
        <p:scale>
          <a:sx n="79" d="100"/>
          <a:sy n="79" d="100"/>
        </p:scale>
        <p:origin x="786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1818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90075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81F4F32-12AC-417A-AA9E-AE0D9413EE77}" type="slidenum">
              <a:rPr lang="tr-TR" altLang="en-US"/>
              <a:pPr eaLnBrk="1" hangingPunct="1">
                <a:spcBef>
                  <a:spcPct val="0"/>
                </a:spcBef>
              </a:pPr>
              <a:t>16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410046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54688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49258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71628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38038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24826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70484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332419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6808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71574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56109361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35268137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552" y="103188"/>
            <a:ext cx="10991849" cy="1314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456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1"/>
            <a:ext cx="5384800" cy="2151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03663"/>
            <a:ext cx="5384800" cy="2152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z-Latn-AZ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ftr" sz="quarter" idx="11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z-Latn-AZ"/>
              <a:t>Prof.Dr. Nuru Yusifoğlu Bayramov</a:t>
            </a:r>
          </a:p>
        </p:txBody>
      </p:sp>
      <p:sp>
        <p:nvSpPr>
          <p:cNvPr id="8" name="Rectangle 4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BD865CE-86DF-4161-A07B-3DCE65EC238F}" type="slidenum">
              <a:rPr lang="az-Latn-AZ" altLang="ru-RU"/>
              <a:pPr/>
              <a:t>‹#›</a:t>
            </a:fld>
            <a:endParaRPr lang="az-Latn-AZ" altLang="ru-RU"/>
          </a:p>
        </p:txBody>
      </p:sp>
    </p:spTree>
    <p:extLst>
      <p:ext uri="{BB962C8B-B14F-4D97-AF65-F5344CB8AC3E}">
        <p14:creationId xmlns:p14="http://schemas.microsoft.com/office/powerpoint/2010/main" val="29232645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1_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552" y="103188"/>
            <a:ext cx="10991849" cy="1314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456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1"/>
            <a:ext cx="5384800" cy="2151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03663"/>
            <a:ext cx="5384800" cy="2152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az-Latn-AZ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ftr" sz="quarter" idx="11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az-Latn-AZ"/>
              <a:t>Prof.Dr. Nuru Yusifoğlu Bayramov</a:t>
            </a:r>
          </a:p>
        </p:txBody>
      </p:sp>
      <p:sp>
        <p:nvSpPr>
          <p:cNvPr id="8" name="Rectangle 4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EBD865CE-86DF-4161-A07B-3DCE65EC238F}" type="slidenum">
              <a:rPr lang="az-Latn-AZ" altLang="ru-RU"/>
              <a:pPr/>
              <a:t>‹#›</a:t>
            </a:fld>
            <a:endParaRPr lang="az-Latn-AZ" altLang="ru-RU"/>
          </a:p>
        </p:txBody>
      </p:sp>
    </p:spTree>
    <p:extLst>
      <p:ext uri="{BB962C8B-B14F-4D97-AF65-F5344CB8AC3E}">
        <p14:creationId xmlns:p14="http://schemas.microsoft.com/office/powerpoint/2010/main" val="7937222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Müəlliflər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862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T.ü.f.d.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A.Hümmətov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2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Tiroid</a:t>
            </a:r>
            <a:r>
              <a:rPr lang="en-US" sz="12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</a:t>
            </a:r>
            <a:r>
              <a:rPr lang="az-Latn-AZ" sz="12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əstəliklərinin</a:t>
            </a:r>
          </a:p>
          <a:p>
            <a:pPr algn="r"/>
            <a:r>
              <a:rPr lang="az-Latn-AZ" sz="12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diaqnostikası</a:t>
            </a:r>
            <a:endParaRPr lang="en-US" sz="1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69487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sz="4800" dirty="0"/>
              <a:t>Qalxanvari vəzi xəstəliklərinə diaqnostik yanaşma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800" b="1" dirty="0" smtClean="0"/>
              <a:t>asst. </a:t>
            </a:r>
            <a:r>
              <a:rPr lang="az-Latn-AZ" altLang="en-US" sz="2800" b="1" dirty="0" smtClean="0"/>
              <a:t>Azər Hümmətov, </a:t>
            </a:r>
            <a:endParaRPr lang="az-Latn-AZ" altLang="en-US" sz="2800" b="1" dirty="0"/>
          </a:p>
          <a:p>
            <a:pPr>
              <a:lnSpc>
                <a:spcPct val="80000"/>
              </a:lnSpc>
            </a:pPr>
            <a:r>
              <a:rPr lang="az-Latn-AZ" altLang="en-US" sz="2800" b="1" dirty="0" smtClean="0"/>
              <a:t>ATU</a:t>
            </a:r>
            <a:r>
              <a:rPr lang="az-Latn-AZ" altLang="en-US" sz="2800" b="1" dirty="0"/>
              <a:t>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az-Latn-AZ" sz="2000" i="1" dirty="0">
                <a:latin typeface="Arial" charset="0"/>
              </a:rPr>
              <a:t>Qalxanvari vəzin anatomiyası</a:t>
            </a:r>
          </a:p>
        </p:txBody>
      </p:sp>
      <p:sp>
        <p:nvSpPr>
          <p:cNvPr id="65611" name="Freeform 75"/>
          <p:cNvSpPr>
            <a:spLocks/>
          </p:cNvSpPr>
          <p:nvPr/>
        </p:nvSpPr>
        <p:spPr bwMode="auto">
          <a:xfrm>
            <a:off x="4848226" y="2081214"/>
            <a:ext cx="131763" cy="2636837"/>
          </a:xfrm>
          <a:custGeom>
            <a:avLst/>
            <a:gdLst>
              <a:gd name="T0" fmla="*/ 2147483647 w 62"/>
              <a:gd name="T1" fmla="*/ 2147483647 h 1164"/>
              <a:gd name="T2" fmla="*/ 2147483647 w 62"/>
              <a:gd name="T3" fmla="*/ 2147483647 h 1164"/>
              <a:gd name="T4" fmla="*/ 2147483647 w 62"/>
              <a:gd name="T5" fmla="*/ 2147483647 h 1164"/>
              <a:gd name="T6" fmla="*/ 2147483647 w 62"/>
              <a:gd name="T7" fmla="*/ 2147483647 h 116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2" h="1164">
                <a:moveTo>
                  <a:pt x="8" y="1164"/>
                </a:moveTo>
                <a:cubicBezTo>
                  <a:pt x="4" y="748"/>
                  <a:pt x="0" y="332"/>
                  <a:pt x="8" y="166"/>
                </a:cubicBezTo>
                <a:cubicBezTo>
                  <a:pt x="16" y="0"/>
                  <a:pt x="46" y="0"/>
                  <a:pt x="54" y="166"/>
                </a:cubicBezTo>
                <a:cubicBezTo>
                  <a:pt x="62" y="332"/>
                  <a:pt x="54" y="998"/>
                  <a:pt x="54" y="1164"/>
                </a:cubicBezTo>
              </a:path>
            </a:pathLst>
          </a:custGeom>
          <a:solidFill>
            <a:srgbClr val="CC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10" name="Freeform 74"/>
          <p:cNvSpPr>
            <a:spLocks/>
          </p:cNvSpPr>
          <p:nvPr/>
        </p:nvSpPr>
        <p:spPr bwMode="auto">
          <a:xfrm>
            <a:off x="6672263" y="2182814"/>
            <a:ext cx="131762" cy="2638425"/>
          </a:xfrm>
          <a:custGeom>
            <a:avLst/>
            <a:gdLst>
              <a:gd name="T0" fmla="*/ 2147483647 w 62"/>
              <a:gd name="T1" fmla="*/ 2147483647 h 1164"/>
              <a:gd name="T2" fmla="*/ 2147483647 w 62"/>
              <a:gd name="T3" fmla="*/ 2147483647 h 1164"/>
              <a:gd name="T4" fmla="*/ 2147483647 w 62"/>
              <a:gd name="T5" fmla="*/ 2147483647 h 1164"/>
              <a:gd name="T6" fmla="*/ 2147483647 w 62"/>
              <a:gd name="T7" fmla="*/ 2147483647 h 1164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62" h="1164">
                <a:moveTo>
                  <a:pt x="8" y="1164"/>
                </a:moveTo>
                <a:cubicBezTo>
                  <a:pt x="4" y="748"/>
                  <a:pt x="0" y="332"/>
                  <a:pt x="8" y="166"/>
                </a:cubicBezTo>
                <a:cubicBezTo>
                  <a:pt x="16" y="0"/>
                  <a:pt x="46" y="0"/>
                  <a:pt x="54" y="166"/>
                </a:cubicBezTo>
                <a:cubicBezTo>
                  <a:pt x="62" y="332"/>
                  <a:pt x="54" y="998"/>
                  <a:pt x="54" y="1164"/>
                </a:cubicBezTo>
              </a:path>
            </a:pathLst>
          </a:custGeom>
          <a:solidFill>
            <a:srgbClr val="CCCC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65618" name="Group 82"/>
          <p:cNvGrpSpPr>
            <a:grpSpLocks/>
          </p:cNvGrpSpPr>
          <p:nvPr/>
        </p:nvGrpSpPr>
        <p:grpSpPr bwMode="auto">
          <a:xfrm>
            <a:off x="5272089" y="3932238"/>
            <a:ext cx="1169987" cy="2374900"/>
            <a:chOff x="2361" y="2477"/>
            <a:chExt cx="737" cy="1496"/>
          </a:xfrm>
        </p:grpSpPr>
        <p:sp>
          <p:nvSpPr>
            <p:cNvPr id="4123" name="AutoShape 21"/>
            <p:cNvSpPr>
              <a:spLocks noChangeArrowheads="1"/>
            </p:cNvSpPr>
            <p:nvPr/>
          </p:nvSpPr>
          <p:spPr bwMode="auto">
            <a:xfrm rot="-5400000">
              <a:off x="2629" y="3263"/>
              <a:ext cx="202" cy="737"/>
            </a:xfrm>
            <a:prstGeom prst="flowChartOnlineStorage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4124" name="AutoShape 22"/>
            <p:cNvSpPr>
              <a:spLocks noChangeArrowheads="1"/>
            </p:cNvSpPr>
            <p:nvPr/>
          </p:nvSpPr>
          <p:spPr bwMode="auto">
            <a:xfrm rot="-5400000">
              <a:off x="2630" y="3504"/>
              <a:ext cx="200" cy="737"/>
            </a:xfrm>
            <a:prstGeom prst="flowChartOnlineStorage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4125" name="AutoShape 26"/>
            <p:cNvSpPr>
              <a:spLocks noChangeArrowheads="1"/>
            </p:cNvSpPr>
            <p:nvPr/>
          </p:nvSpPr>
          <p:spPr bwMode="auto">
            <a:xfrm rot="-5400000">
              <a:off x="2628" y="2210"/>
              <a:ext cx="203" cy="737"/>
            </a:xfrm>
            <a:prstGeom prst="flowChartOnlineStorage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4126" name="AutoShape 27"/>
            <p:cNvSpPr>
              <a:spLocks noChangeArrowheads="1"/>
            </p:cNvSpPr>
            <p:nvPr/>
          </p:nvSpPr>
          <p:spPr bwMode="auto">
            <a:xfrm rot="-5400000">
              <a:off x="2630" y="2451"/>
              <a:ext cx="200" cy="737"/>
            </a:xfrm>
            <a:prstGeom prst="flowChartOnlineStorage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4127" name="AutoShape 28"/>
            <p:cNvSpPr>
              <a:spLocks noChangeArrowheads="1"/>
            </p:cNvSpPr>
            <p:nvPr/>
          </p:nvSpPr>
          <p:spPr bwMode="auto">
            <a:xfrm rot="-5400000">
              <a:off x="2628" y="2738"/>
              <a:ext cx="203" cy="737"/>
            </a:xfrm>
            <a:prstGeom prst="flowChartOnlineStorage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4128" name="AutoShape 29"/>
            <p:cNvSpPr>
              <a:spLocks noChangeArrowheads="1"/>
            </p:cNvSpPr>
            <p:nvPr/>
          </p:nvSpPr>
          <p:spPr bwMode="auto">
            <a:xfrm rot="-5400000">
              <a:off x="2630" y="2979"/>
              <a:ext cx="200" cy="737"/>
            </a:xfrm>
            <a:prstGeom prst="flowChartOnlineStorage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sp>
        <p:nvSpPr>
          <p:cNvPr id="65575" name="AutoShape 39"/>
          <p:cNvSpPr>
            <a:spLocks noChangeArrowheads="1"/>
          </p:cNvSpPr>
          <p:nvPr/>
        </p:nvSpPr>
        <p:spPr bwMode="auto">
          <a:xfrm rot="-5400000">
            <a:off x="5534026" y="2898776"/>
            <a:ext cx="644525" cy="1428750"/>
          </a:xfrm>
          <a:prstGeom prst="flowChartOnlineStorage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65583" name="Group 47"/>
          <p:cNvGrpSpPr>
            <a:grpSpLocks/>
          </p:cNvGrpSpPr>
          <p:nvPr/>
        </p:nvGrpSpPr>
        <p:grpSpPr bwMode="auto">
          <a:xfrm>
            <a:off x="4656138" y="1258888"/>
            <a:ext cx="2398712" cy="2032000"/>
            <a:chOff x="340" y="776"/>
            <a:chExt cx="1134" cy="822"/>
          </a:xfrm>
        </p:grpSpPr>
        <p:sp>
          <p:nvSpPr>
            <p:cNvPr id="4121" name="AutoShape 40"/>
            <p:cNvSpPr>
              <a:spLocks noChangeArrowheads="1"/>
            </p:cNvSpPr>
            <p:nvPr/>
          </p:nvSpPr>
          <p:spPr bwMode="auto">
            <a:xfrm>
              <a:off x="340" y="784"/>
              <a:ext cx="1134" cy="814"/>
            </a:xfrm>
            <a:prstGeom prst="flowChartManualOperation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4122" name="Freeform 43"/>
            <p:cNvSpPr>
              <a:spLocks/>
            </p:cNvSpPr>
            <p:nvPr/>
          </p:nvSpPr>
          <p:spPr bwMode="auto">
            <a:xfrm>
              <a:off x="764" y="776"/>
              <a:ext cx="286" cy="159"/>
            </a:xfrm>
            <a:custGeom>
              <a:avLst/>
              <a:gdLst>
                <a:gd name="T0" fmla="*/ 0 w 195"/>
                <a:gd name="T1" fmla="*/ 0 h 98"/>
                <a:gd name="T2" fmla="*/ 453 w 195"/>
                <a:gd name="T3" fmla="*/ 680 h 98"/>
                <a:gd name="T4" fmla="*/ 902 w 195"/>
                <a:gd name="T5" fmla="*/ 0 h 9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95" h="98">
                  <a:moveTo>
                    <a:pt x="0" y="0"/>
                  </a:moveTo>
                  <a:cubicBezTo>
                    <a:pt x="16" y="16"/>
                    <a:pt x="66" y="98"/>
                    <a:pt x="98" y="98"/>
                  </a:cubicBezTo>
                  <a:cubicBezTo>
                    <a:pt x="130" y="98"/>
                    <a:pt x="175" y="20"/>
                    <a:pt x="195" y="0"/>
                  </a:cubicBezTo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5541" name="Freeform 5" descr="Pink tissue paper"/>
          <p:cNvSpPr>
            <a:spLocks/>
          </p:cNvSpPr>
          <p:nvPr/>
        </p:nvSpPr>
        <p:spPr bwMode="auto">
          <a:xfrm>
            <a:off x="4630738" y="1343026"/>
            <a:ext cx="2449512" cy="2085975"/>
          </a:xfrm>
          <a:custGeom>
            <a:avLst/>
            <a:gdLst>
              <a:gd name="T0" fmla="*/ 2147483647 w 1158"/>
              <a:gd name="T1" fmla="*/ 2147483647 h 921"/>
              <a:gd name="T2" fmla="*/ 2147483647 w 1158"/>
              <a:gd name="T3" fmla="*/ 2147483647 h 921"/>
              <a:gd name="T4" fmla="*/ 2147483647 w 1158"/>
              <a:gd name="T5" fmla="*/ 2147483647 h 921"/>
              <a:gd name="T6" fmla="*/ 2147483647 w 1158"/>
              <a:gd name="T7" fmla="*/ 2147483647 h 921"/>
              <a:gd name="T8" fmla="*/ 2147483647 w 1158"/>
              <a:gd name="T9" fmla="*/ 2147483647 h 921"/>
              <a:gd name="T10" fmla="*/ 2147483647 w 1158"/>
              <a:gd name="T11" fmla="*/ 2147483647 h 921"/>
              <a:gd name="T12" fmla="*/ 2147483647 w 1158"/>
              <a:gd name="T13" fmla="*/ 2147483647 h 921"/>
              <a:gd name="T14" fmla="*/ 2147483647 w 1158"/>
              <a:gd name="T15" fmla="*/ 2147483647 h 921"/>
              <a:gd name="T16" fmla="*/ 2147483647 w 1158"/>
              <a:gd name="T17" fmla="*/ 2147483647 h 921"/>
              <a:gd name="T18" fmla="*/ 2147483647 w 1158"/>
              <a:gd name="T19" fmla="*/ 2147483647 h 921"/>
              <a:gd name="T20" fmla="*/ 2147483647 w 1158"/>
              <a:gd name="T21" fmla="*/ 2147483647 h 921"/>
              <a:gd name="T22" fmla="*/ 2147483647 w 1158"/>
              <a:gd name="T23" fmla="*/ 2147483647 h 921"/>
              <a:gd name="T24" fmla="*/ 2147483647 w 1158"/>
              <a:gd name="T25" fmla="*/ 2147483647 h 921"/>
              <a:gd name="T26" fmla="*/ 2147483647 w 1158"/>
              <a:gd name="T27" fmla="*/ 2147483647 h 921"/>
              <a:gd name="T28" fmla="*/ 2147483647 w 1158"/>
              <a:gd name="T29" fmla="*/ 2147483647 h 921"/>
              <a:gd name="T30" fmla="*/ 2147483647 w 1158"/>
              <a:gd name="T31" fmla="*/ 2147483647 h 9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58" h="921">
                <a:moveTo>
                  <a:pt x="186" y="123"/>
                </a:moveTo>
                <a:cubicBezTo>
                  <a:pt x="238" y="162"/>
                  <a:pt x="285" y="285"/>
                  <a:pt x="330" y="323"/>
                </a:cubicBezTo>
                <a:cubicBezTo>
                  <a:pt x="375" y="361"/>
                  <a:pt x="427" y="385"/>
                  <a:pt x="458" y="349"/>
                </a:cubicBezTo>
                <a:cubicBezTo>
                  <a:pt x="489" y="313"/>
                  <a:pt x="491" y="146"/>
                  <a:pt x="516" y="104"/>
                </a:cubicBezTo>
                <a:cubicBezTo>
                  <a:pt x="541" y="63"/>
                  <a:pt x="580" y="59"/>
                  <a:pt x="607" y="99"/>
                </a:cubicBezTo>
                <a:cubicBezTo>
                  <a:pt x="635" y="139"/>
                  <a:pt x="651" y="312"/>
                  <a:pt x="682" y="345"/>
                </a:cubicBezTo>
                <a:cubicBezTo>
                  <a:pt x="713" y="378"/>
                  <a:pt x="755" y="332"/>
                  <a:pt x="794" y="299"/>
                </a:cubicBezTo>
                <a:cubicBezTo>
                  <a:pt x="833" y="266"/>
                  <a:pt x="858" y="186"/>
                  <a:pt x="914" y="147"/>
                </a:cubicBezTo>
                <a:cubicBezTo>
                  <a:pt x="970" y="108"/>
                  <a:pt x="1102" y="0"/>
                  <a:pt x="1130" y="67"/>
                </a:cubicBezTo>
                <a:cubicBezTo>
                  <a:pt x="1158" y="134"/>
                  <a:pt x="1117" y="414"/>
                  <a:pt x="1083" y="548"/>
                </a:cubicBezTo>
                <a:cubicBezTo>
                  <a:pt x="1049" y="682"/>
                  <a:pt x="1010" y="823"/>
                  <a:pt x="926" y="872"/>
                </a:cubicBezTo>
                <a:cubicBezTo>
                  <a:pt x="842" y="921"/>
                  <a:pt x="694" y="839"/>
                  <a:pt x="580" y="841"/>
                </a:cubicBezTo>
                <a:cubicBezTo>
                  <a:pt x="466" y="842"/>
                  <a:pt x="325" y="917"/>
                  <a:pt x="241" y="882"/>
                </a:cubicBezTo>
                <a:cubicBezTo>
                  <a:pt x="157" y="847"/>
                  <a:pt x="115" y="763"/>
                  <a:pt x="78" y="631"/>
                </a:cubicBezTo>
                <a:cubicBezTo>
                  <a:pt x="41" y="499"/>
                  <a:pt x="0" y="176"/>
                  <a:pt x="18" y="91"/>
                </a:cubicBezTo>
                <a:cubicBezTo>
                  <a:pt x="36" y="6"/>
                  <a:pt x="151" y="116"/>
                  <a:pt x="186" y="123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/>
          <a:lstStyle/>
          <a:p>
            <a:endParaRPr lang="ru-RU"/>
          </a:p>
        </p:txBody>
      </p:sp>
      <p:sp>
        <p:nvSpPr>
          <p:cNvPr id="65598" name="Freeform 62"/>
          <p:cNvSpPr>
            <a:spLocks/>
          </p:cNvSpPr>
          <p:nvPr/>
        </p:nvSpPr>
        <p:spPr bwMode="auto">
          <a:xfrm>
            <a:off x="6286501" y="2490788"/>
            <a:ext cx="1222375" cy="1397000"/>
          </a:xfrm>
          <a:custGeom>
            <a:avLst/>
            <a:gdLst>
              <a:gd name="T0" fmla="*/ 2147483647 w 577"/>
              <a:gd name="T1" fmla="*/ 2147483647 h 616"/>
              <a:gd name="T2" fmla="*/ 2147483647 w 577"/>
              <a:gd name="T3" fmla="*/ 2147483647 h 616"/>
              <a:gd name="T4" fmla="*/ 2147483647 w 577"/>
              <a:gd name="T5" fmla="*/ 2147483647 h 616"/>
              <a:gd name="T6" fmla="*/ 2147483647 w 577"/>
              <a:gd name="T7" fmla="*/ 2147483647 h 616"/>
              <a:gd name="T8" fmla="*/ 2147483647 w 577"/>
              <a:gd name="T9" fmla="*/ 2147483647 h 616"/>
              <a:gd name="T10" fmla="*/ 2147483647 w 577"/>
              <a:gd name="T11" fmla="*/ 2147483647 h 616"/>
              <a:gd name="T12" fmla="*/ 2147483647 w 577"/>
              <a:gd name="T13" fmla="*/ 2147483647 h 616"/>
              <a:gd name="T14" fmla="*/ 2147483647 w 577"/>
              <a:gd name="T15" fmla="*/ 2147483647 h 616"/>
              <a:gd name="T16" fmla="*/ 2147483647 w 577"/>
              <a:gd name="T17" fmla="*/ 2147483647 h 616"/>
              <a:gd name="T18" fmla="*/ 2147483647 w 577"/>
              <a:gd name="T19" fmla="*/ 2147483647 h 616"/>
              <a:gd name="T20" fmla="*/ 2147483647 w 577"/>
              <a:gd name="T21" fmla="*/ 2147483647 h 616"/>
              <a:gd name="T22" fmla="*/ 2147483647 w 577"/>
              <a:gd name="T23" fmla="*/ 2147483647 h 61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577" h="616">
                <a:moveTo>
                  <a:pt x="575" y="616"/>
                </a:moveTo>
                <a:cubicBezTo>
                  <a:pt x="536" y="588"/>
                  <a:pt x="385" y="482"/>
                  <a:pt x="340" y="451"/>
                </a:cubicBezTo>
                <a:cubicBezTo>
                  <a:pt x="294" y="419"/>
                  <a:pt x="330" y="442"/>
                  <a:pt x="302" y="425"/>
                </a:cubicBezTo>
                <a:cubicBezTo>
                  <a:pt x="274" y="408"/>
                  <a:pt x="219" y="377"/>
                  <a:pt x="169" y="348"/>
                </a:cubicBezTo>
                <a:cubicBezTo>
                  <a:pt x="119" y="319"/>
                  <a:pt x="0" y="257"/>
                  <a:pt x="1" y="252"/>
                </a:cubicBezTo>
                <a:cubicBezTo>
                  <a:pt x="2" y="247"/>
                  <a:pt x="129" y="298"/>
                  <a:pt x="175" y="315"/>
                </a:cubicBezTo>
                <a:cubicBezTo>
                  <a:pt x="221" y="332"/>
                  <a:pt x="263" y="372"/>
                  <a:pt x="277" y="357"/>
                </a:cubicBezTo>
                <a:cubicBezTo>
                  <a:pt x="291" y="342"/>
                  <a:pt x="265" y="284"/>
                  <a:pt x="262" y="225"/>
                </a:cubicBezTo>
                <a:cubicBezTo>
                  <a:pt x="259" y="166"/>
                  <a:pt x="250" y="0"/>
                  <a:pt x="256" y="3"/>
                </a:cubicBezTo>
                <a:cubicBezTo>
                  <a:pt x="262" y="6"/>
                  <a:pt x="284" y="180"/>
                  <a:pt x="301" y="246"/>
                </a:cubicBezTo>
                <a:cubicBezTo>
                  <a:pt x="318" y="312"/>
                  <a:pt x="312" y="346"/>
                  <a:pt x="358" y="402"/>
                </a:cubicBezTo>
                <a:cubicBezTo>
                  <a:pt x="404" y="458"/>
                  <a:pt x="532" y="544"/>
                  <a:pt x="577" y="581"/>
                </a:cubicBezTo>
              </a:path>
            </a:pathLst>
          </a:cu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00" name="Freeform 64"/>
          <p:cNvSpPr>
            <a:spLocks/>
          </p:cNvSpPr>
          <p:nvPr/>
        </p:nvSpPr>
        <p:spPr bwMode="auto">
          <a:xfrm>
            <a:off x="6672263" y="1052514"/>
            <a:ext cx="863600" cy="769937"/>
          </a:xfrm>
          <a:custGeom>
            <a:avLst/>
            <a:gdLst>
              <a:gd name="T0" fmla="*/ 2147483647 w 286"/>
              <a:gd name="T1" fmla="*/ 0 h 249"/>
              <a:gd name="T2" fmla="*/ 2147483647 w 286"/>
              <a:gd name="T3" fmla="*/ 2147483647 h 249"/>
              <a:gd name="T4" fmla="*/ 2147483647 w 286"/>
              <a:gd name="T5" fmla="*/ 2147483647 h 249"/>
              <a:gd name="T6" fmla="*/ 2147483647 w 286"/>
              <a:gd name="T7" fmla="*/ 2147483647 h 249"/>
              <a:gd name="T8" fmla="*/ 2147483647 w 286"/>
              <a:gd name="T9" fmla="*/ 2147483647 h 249"/>
              <a:gd name="T10" fmla="*/ 2147483647 w 286"/>
              <a:gd name="T11" fmla="*/ 2147483647 h 249"/>
              <a:gd name="T12" fmla="*/ 2147483647 w 286"/>
              <a:gd name="T13" fmla="*/ 2147483647 h 249"/>
              <a:gd name="T14" fmla="*/ 2147483647 w 286"/>
              <a:gd name="T15" fmla="*/ 2147483647 h 249"/>
              <a:gd name="T16" fmla="*/ 2147483647 w 286"/>
              <a:gd name="T17" fmla="*/ 2147483647 h 249"/>
              <a:gd name="T18" fmla="*/ 2147483647 w 286"/>
              <a:gd name="T19" fmla="*/ 2147483647 h 249"/>
              <a:gd name="T20" fmla="*/ 2147483647 w 286"/>
              <a:gd name="T21" fmla="*/ 2147483647 h 249"/>
              <a:gd name="T22" fmla="*/ 2147483647 w 286"/>
              <a:gd name="T23" fmla="*/ 2147483647 h 24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6" h="249">
                <a:moveTo>
                  <a:pt x="283" y="0"/>
                </a:moveTo>
                <a:cubicBezTo>
                  <a:pt x="265" y="14"/>
                  <a:pt x="196" y="69"/>
                  <a:pt x="173" y="86"/>
                </a:cubicBezTo>
                <a:cubicBezTo>
                  <a:pt x="150" y="103"/>
                  <a:pt x="162" y="97"/>
                  <a:pt x="147" y="105"/>
                </a:cubicBezTo>
                <a:cubicBezTo>
                  <a:pt x="132" y="114"/>
                  <a:pt x="106" y="128"/>
                  <a:pt x="82" y="139"/>
                </a:cubicBezTo>
                <a:cubicBezTo>
                  <a:pt x="58" y="150"/>
                  <a:pt x="0" y="172"/>
                  <a:pt x="1" y="174"/>
                </a:cubicBezTo>
                <a:cubicBezTo>
                  <a:pt x="2" y="176"/>
                  <a:pt x="60" y="161"/>
                  <a:pt x="85" y="153"/>
                </a:cubicBezTo>
                <a:cubicBezTo>
                  <a:pt x="110" y="145"/>
                  <a:pt x="146" y="119"/>
                  <a:pt x="150" y="126"/>
                </a:cubicBezTo>
                <a:cubicBezTo>
                  <a:pt x="154" y="133"/>
                  <a:pt x="118" y="175"/>
                  <a:pt x="109" y="195"/>
                </a:cubicBezTo>
                <a:cubicBezTo>
                  <a:pt x="100" y="215"/>
                  <a:pt x="92" y="249"/>
                  <a:pt x="94" y="249"/>
                </a:cubicBezTo>
                <a:cubicBezTo>
                  <a:pt x="96" y="249"/>
                  <a:pt x="109" y="218"/>
                  <a:pt x="124" y="195"/>
                </a:cubicBezTo>
                <a:cubicBezTo>
                  <a:pt x="139" y="172"/>
                  <a:pt x="156" y="139"/>
                  <a:pt x="183" y="111"/>
                </a:cubicBezTo>
                <a:cubicBezTo>
                  <a:pt x="210" y="83"/>
                  <a:pt x="265" y="44"/>
                  <a:pt x="286" y="27"/>
                </a:cubicBezTo>
              </a:path>
            </a:pathLst>
          </a:cu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02" name="Freeform 66"/>
          <p:cNvSpPr>
            <a:spLocks/>
          </p:cNvSpPr>
          <p:nvPr/>
        </p:nvSpPr>
        <p:spPr bwMode="auto">
          <a:xfrm flipH="1">
            <a:off x="4106864" y="2490788"/>
            <a:ext cx="1222375" cy="1397000"/>
          </a:xfrm>
          <a:custGeom>
            <a:avLst/>
            <a:gdLst>
              <a:gd name="T0" fmla="*/ 2147483647 w 577"/>
              <a:gd name="T1" fmla="*/ 2147483647 h 616"/>
              <a:gd name="T2" fmla="*/ 2147483647 w 577"/>
              <a:gd name="T3" fmla="*/ 2147483647 h 616"/>
              <a:gd name="T4" fmla="*/ 2147483647 w 577"/>
              <a:gd name="T5" fmla="*/ 2147483647 h 616"/>
              <a:gd name="T6" fmla="*/ 2147483647 w 577"/>
              <a:gd name="T7" fmla="*/ 2147483647 h 616"/>
              <a:gd name="T8" fmla="*/ 2147483647 w 577"/>
              <a:gd name="T9" fmla="*/ 2147483647 h 616"/>
              <a:gd name="T10" fmla="*/ 2147483647 w 577"/>
              <a:gd name="T11" fmla="*/ 2147483647 h 616"/>
              <a:gd name="T12" fmla="*/ 2147483647 w 577"/>
              <a:gd name="T13" fmla="*/ 2147483647 h 616"/>
              <a:gd name="T14" fmla="*/ 2147483647 w 577"/>
              <a:gd name="T15" fmla="*/ 2147483647 h 616"/>
              <a:gd name="T16" fmla="*/ 2147483647 w 577"/>
              <a:gd name="T17" fmla="*/ 2147483647 h 616"/>
              <a:gd name="T18" fmla="*/ 2147483647 w 577"/>
              <a:gd name="T19" fmla="*/ 2147483647 h 616"/>
              <a:gd name="T20" fmla="*/ 2147483647 w 577"/>
              <a:gd name="T21" fmla="*/ 2147483647 h 616"/>
              <a:gd name="T22" fmla="*/ 2147483647 w 577"/>
              <a:gd name="T23" fmla="*/ 2147483647 h 61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577" h="616">
                <a:moveTo>
                  <a:pt x="575" y="616"/>
                </a:moveTo>
                <a:cubicBezTo>
                  <a:pt x="536" y="588"/>
                  <a:pt x="385" y="482"/>
                  <a:pt x="340" y="451"/>
                </a:cubicBezTo>
                <a:cubicBezTo>
                  <a:pt x="294" y="419"/>
                  <a:pt x="330" y="442"/>
                  <a:pt x="302" y="425"/>
                </a:cubicBezTo>
                <a:cubicBezTo>
                  <a:pt x="274" y="408"/>
                  <a:pt x="219" y="377"/>
                  <a:pt x="169" y="348"/>
                </a:cubicBezTo>
                <a:cubicBezTo>
                  <a:pt x="119" y="319"/>
                  <a:pt x="0" y="257"/>
                  <a:pt x="1" y="252"/>
                </a:cubicBezTo>
                <a:cubicBezTo>
                  <a:pt x="2" y="247"/>
                  <a:pt x="129" y="298"/>
                  <a:pt x="175" y="315"/>
                </a:cubicBezTo>
                <a:cubicBezTo>
                  <a:pt x="221" y="332"/>
                  <a:pt x="263" y="372"/>
                  <a:pt x="277" y="357"/>
                </a:cubicBezTo>
                <a:cubicBezTo>
                  <a:pt x="291" y="342"/>
                  <a:pt x="265" y="284"/>
                  <a:pt x="262" y="225"/>
                </a:cubicBezTo>
                <a:cubicBezTo>
                  <a:pt x="259" y="166"/>
                  <a:pt x="250" y="0"/>
                  <a:pt x="256" y="3"/>
                </a:cubicBezTo>
                <a:cubicBezTo>
                  <a:pt x="262" y="6"/>
                  <a:pt x="284" y="180"/>
                  <a:pt x="301" y="246"/>
                </a:cubicBezTo>
                <a:cubicBezTo>
                  <a:pt x="318" y="312"/>
                  <a:pt x="312" y="346"/>
                  <a:pt x="358" y="402"/>
                </a:cubicBezTo>
                <a:cubicBezTo>
                  <a:pt x="404" y="458"/>
                  <a:pt x="532" y="544"/>
                  <a:pt x="577" y="581"/>
                </a:cubicBezTo>
              </a:path>
            </a:pathLst>
          </a:cu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03" name="Freeform 67"/>
          <p:cNvSpPr>
            <a:spLocks/>
          </p:cNvSpPr>
          <p:nvPr/>
        </p:nvSpPr>
        <p:spPr bwMode="auto">
          <a:xfrm flipH="1">
            <a:off x="4271963" y="1154114"/>
            <a:ext cx="863600" cy="771525"/>
          </a:xfrm>
          <a:custGeom>
            <a:avLst/>
            <a:gdLst>
              <a:gd name="T0" fmla="*/ 2147483647 w 286"/>
              <a:gd name="T1" fmla="*/ 0 h 249"/>
              <a:gd name="T2" fmla="*/ 2147483647 w 286"/>
              <a:gd name="T3" fmla="*/ 2147483647 h 249"/>
              <a:gd name="T4" fmla="*/ 2147483647 w 286"/>
              <a:gd name="T5" fmla="*/ 2147483647 h 249"/>
              <a:gd name="T6" fmla="*/ 2147483647 w 286"/>
              <a:gd name="T7" fmla="*/ 2147483647 h 249"/>
              <a:gd name="T8" fmla="*/ 2147483647 w 286"/>
              <a:gd name="T9" fmla="*/ 2147483647 h 249"/>
              <a:gd name="T10" fmla="*/ 2147483647 w 286"/>
              <a:gd name="T11" fmla="*/ 2147483647 h 249"/>
              <a:gd name="T12" fmla="*/ 2147483647 w 286"/>
              <a:gd name="T13" fmla="*/ 2147483647 h 249"/>
              <a:gd name="T14" fmla="*/ 2147483647 w 286"/>
              <a:gd name="T15" fmla="*/ 2147483647 h 249"/>
              <a:gd name="T16" fmla="*/ 2147483647 w 286"/>
              <a:gd name="T17" fmla="*/ 2147483647 h 249"/>
              <a:gd name="T18" fmla="*/ 2147483647 w 286"/>
              <a:gd name="T19" fmla="*/ 2147483647 h 249"/>
              <a:gd name="T20" fmla="*/ 2147483647 w 286"/>
              <a:gd name="T21" fmla="*/ 2147483647 h 249"/>
              <a:gd name="T22" fmla="*/ 2147483647 w 286"/>
              <a:gd name="T23" fmla="*/ 2147483647 h 24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6" h="249">
                <a:moveTo>
                  <a:pt x="283" y="0"/>
                </a:moveTo>
                <a:cubicBezTo>
                  <a:pt x="265" y="14"/>
                  <a:pt x="196" y="69"/>
                  <a:pt x="173" y="86"/>
                </a:cubicBezTo>
                <a:cubicBezTo>
                  <a:pt x="150" y="103"/>
                  <a:pt x="162" y="97"/>
                  <a:pt x="147" y="105"/>
                </a:cubicBezTo>
                <a:cubicBezTo>
                  <a:pt x="132" y="114"/>
                  <a:pt x="106" y="128"/>
                  <a:pt x="82" y="139"/>
                </a:cubicBezTo>
                <a:cubicBezTo>
                  <a:pt x="58" y="150"/>
                  <a:pt x="0" y="172"/>
                  <a:pt x="1" y="174"/>
                </a:cubicBezTo>
                <a:cubicBezTo>
                  <a:pt x="2" y="176"/>
                  <a:pt x="60" y="161"/>
                  <a:pt x="85" y="153"/>
                </a:cubicBezTo>
                <a:cubicBezTo>
                  <a:pt x="110" y="145"/>
                  <a:pt x="146" y="119"/>
                  <a:pt x="150" y="126"/>
                </a:cubicBezTo>
                <a:cubicBezTo>
                  <a:pt x="154" y="133"/>
                  <a:pt x="118" y="175"/>
                  <a:pt x="109" y="195"/>
                </a:cubicBezTo>
                <a:cubicBezTo>
                  <a:pt x="100" y="215"/>
                  <a:pt x="92" y="249"/>
                  <a:pt x="94" y="249"/>
                </a:cubicBezTo>
                <a:cubicBezTo>
                  <a:pt x="96" y="249"/>
                  <a:pt x="109" y="218"/>
                  <a:pt x="124" y="195"/>
                </a:cubicBezTo>
                <a:cubicBezTo>
                  <a:pt x="139" y="172"/>
                  <a:pt x="156" y="139"/>
                  <a:pt x="183" y="111"/>
                </a:cubicBezTo>
                <a:cubicBezTo>
                  <a:pt x="210" y="83"/>
                  <a:pt x="265" y="44"/>
                  <a:pt x="286" y="27"/>
                </a:cubicBezTo>
              </a:path>
            </a:pathLst>
          </a:cu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08" name="Freeform 72"/>
          <p:cNvSpPr>
            <a:spLocks/>
          </p:cNvSpPr>
          <p:nvPr/>
        </p:nvSpPr>
        <p:spPr bwMode="auto">
          <a:xfrm rot="2540579">
            <a:off x="6672263" y="1874839"/>
            <a:ext cx="863600" cy="769937"/>
          </a:xfrm>
          <a:custGeom>
            <a:avLst/>
            <a:gdLst>
              <a:gd name="T0" fmla="*/ 2147483647 w 286"/>
              <a:gd name="T1" fmla="*/ 0 h 249"/>
              <a:gd name="T2" fmla="*/ 2147483647 w 286"/>
              <a:gd name="T3" fmla="*/ 2147483647 h 249"/>
              <a:gd name="T4" fmla="*/ 2147483647 w 286"/>
              <a:gd name="T5" fmla="*/ 2147483647 h 249"/>
              <a:gd name="T6" fmla="*/ 2147483647 w 286"/>
              <a:gd name="T7" fmla="*/ 2147483647 h 249"/>
              <a:gd name="T8" fmla="*/ 2147483647 w 286"/>
              <a:gd name="T9" fmla="*/ 2147483647 h 249"/>
              <a:gd name="T10" fmla="*/ 2147483647 w 286"/>
              <a:gd name="T11" fmla="*/ 2147483647 h 249"/>
              <a:gd name="T12" fmla="*/ 2147483647 w 286"/>
              <a:gd name="T13" fmla="*/ 2147483647 h 249"/>
              <a:gd name="T14" fmla="*/ 2147483647 w 286"/>
              <a:gd name="T15" fmla="*/ 2147483647 h 249"/>
              <a:gd name="T16" fmla="*/ 2147483647 w 286"/>
              <a:gd name="T17" fmla="*/ 2147483647 h 249"/>
              <a:gd name="T18" fmla="*/ 2147483647 w 286"/>
              <a:gd name="T19" fmla="*/ 2147483647 h 249"/>
              <a:gd name="T20" fmla="*/ 2147483647 w 286"/>
              <a:gd name="T21" fmla="*/ 2147483647 h 249"/>
              <a:gd name="T22" fmla="*/ 2147483647 w 286"/>
              <a:gd name="T23" fmla="*/ 2147483647 h 24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6" h="249">
                <a:moveTo>
                  <a:pt x="283" y="0"/>
                </a:moveTo>
                <a:cubicBezTo>
                  <a:pt x="265" y="14"/>
                  <a:pt x="196" y="69"/>
                  <a:pt x="173" y="86"/>
                </a:cubicBezTo>
                <a:cubicBezTo>
                  <a:pt x="150" y="103"/>
                  <a:pt x="162" y="97"/>
                  <a:pt x="147" y="105"/>
                </a:cubicBezTo>
                <a:cubicBezTo>
                  <a:pt x="132" y="114"/>
                  <a:pt x="106" y="128"/>
                  <a:pt x="82" y="139"/>
                </a:cubicBezTo>
                <a:cubicBezTo>
                  <a:pt x="58" y="150"/>
                  <a:pt x="0" y="172"/>
                  <a:pt x="1" y="174"/>
                </a:cubicBezTo>
                <a:cubicBezTo>
                  <a:pt x="2" y="176"/>
                  <a:pt x="60" y="161"/>
                  <a:pt x="85" y="153"/>
                </a:cubicBezTo>
                <a:cubicBezTo>
                  <a:pt x="110" y="145"/>
                  <a:pt x="146" y="119"/>
                  <a:pt x="150" y="126"/>
                </a:cubicBezTo>
                <a:cubicBezTo>
                  <a:pt x="154" y="133"/>
                  <a:pt x="118" y="175"/>
                  <a:pt x="109" y="195"/>
                </a:cubicBezTo>
                <a:cubicBezTo>
                  <a:pt x="100" y="215"/>
                  <a:pt x="92" y="249"/>
                  <a:pt x="94" y="249"/>
                </a:cubicBezTo>
                <a:cubicBezTo>
                  <a:pt x="96" y="249"/>
                  <a:pt x="109" y="218"/>
                  <a:pt x="124" y="195"/>
                </a:cubicBezTo>
                <a:cubicBezTo>
                  <a:pt x="139" y="172"/>
                  <a:pt x="156" y="139"/>
                  <a:pt x="183" y="111"/>
                </a:cubicBezTo>
                <a:cubicBezTo>
                  <a:pt x="210" y="83"/>
                  <a:pt x="265" y="44"/>
                  <a:pt x="286" y="27"/>
                </a:cubicBezTo>
              </a:path>
            </a:pathLst>
          </a:cu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09" name="Freeform 73"/>
          <p:cNvSpPr>
            <a:spLocks/>
          </p:cNvSpPr>
          <p:nvPr/>
        </p:nvSpPr>
        <p:spPr bwMode="auto">
          <a:xfrm rot="19059421" flipH="1">
            <a:off x="4079875" y="1874839"/>
            <a:ext cx="863600" cy="769937"/>
          </a:xfrm>
          <a:custGeom>
            <a:avLst/>
            <a:gdLst>
              <a:gd name="T0" fmla="*/ 2147483647 w 286"/>
              <a:gd name="T1" fmla="*/ 0 h 249"/>
              <a:gd name="T2" fmla="*/ 2147483647 w 286"/>
              <a:gd name="T3" fmla="*/ 2147483647 h 249"/>
              <a:gd name="T4" fmla="*/ 2147483647 w 286"/>
              <a:gd name="T5" fmla="*/ 2147483647 h 249"/>
              <a:gd name="T6" fmla="*/ 2147483647 w 286"/>
              <a:gd name="T7" fmla="*/ 2147483647 h 249"/>
              <a:gd name="T8" fmla="*/ 2147483647 w 286"/>
              <a:gd name="T9" fmla="*/ 2147483647 h 249"/>
              <a:gd name="T10" fmla="*/ 2147483647 w 286"/>
              <a:gd name="T11" fmla="*/ 2147483647 h 249"/>
              <a:gd name="T12" fmla="*/ 2147483647 w 286"/>
              <a:gd name="T13" fmla="*/ 2147483647 h 249"/>
              <a:gd name="T14" fmla="*/ 2147483647 w 286"/>
              <a:gd name="T15" fmla="*/ 2147483647 h 249"/>
              <a:gd name="T16" fmla="*/ 2147483647 w 286"/>
              <a:gd name="T17" fmla="*/ 2147483647 h 249"/>
              <a:gd name="T18" fmla="*/ 2147483647 w 286"/>
              <a:gd name="T19" fmla="*/ 2147483647 h 249"/>
              <a:gd name="T20" fmla="*/ 2147483647 w 286"/>
              <a:gd name="T21" fmla="*/ 2147483647 h 249"/>
              <a:gd name="T22" fmla="*/ 2147483647 w 286"/>
              <a:gd name="T23" fmla="*/ 2147483647 h 24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6" h="249">
                <a:moveTo>
                  <a:pt x="283" y="0"/>
                </a:moveTo>
                <a:cubicBezTo>
                  <a:pt x="265" y="14"/>
                  <a:pt x="196" y="69"/>
                  <a:pt x="173" y="86"/>
                </a:cubicBezTo>
                <a:cubicBezTo>
                  <a:pt x="150" y="103"/>
                  <a:pt x="162" y="97"/>
                  <a:pt x="147" y="105"/>
                </a:cubicBezTo>
                <a:cubicBezTo>
                  <a:pt x="132" y="114"/>
                  <a:pt x="106" y="128"/>
                  <a:pt x="82" y="139"/>
                </a:cubicBezTo>
                <a:cubicBezTo>
                  <a:pt x="58" y="150"/>
                  <a:pt x="0" y="172"/>
                  <a:pt x="1" y="174"/>
                </a:cubicBezTo>
                <a:cubicBezTo>
                  <a:pt x="2" y="176"/>
                  <a:pt x="60" y="161"/>
                  <a:pt x="85" y="153"/>
                </a:cubicBezTo>
                <a:cubicBezTo>
                  <a:pt x="110" y="145"/>
                  <a:pt x="146" y="119"/>
                  <a:pt x="150" y="126"/>
                </a:cubicBezTo>
                <a:cubicBezTo>
                  <a:pt x="154" y="133"/>
                  <a:pt x="118" y="175"/>
                  <a:pt x="109" y="195"/>
                </a:cubicBezTo>
                <a:cubicBezTo>
                  <a:pt x="100" y="215"/>
                  <a:pt x="92" y="249"/>
                  <a:pt x="94" y="249"/>
                </a:cubicBezTo>
                <a:cubicBezTo>
                  <a:pt x="96" y="249"/>
                  <a:pt x="109" y="218"/>
                  <a:pt x="124" y="195"/>
                </a:cubicBezTo>
                <a:cubicBezTo>
                  <a:pt x="139" y="172"/>
                  <a:pt x="156" y="139"/>
                  <a:pt x="183" y="111"/>
                </a:cubicBezTo>
                <a:cubicBezTo>
                  <a:pt x="210" y="83"/>
                  <a:pt x="265" y="44"/>
                  <a:pt x="286" y="27"/>
                </a:cubicBezTo>
              </a:path>
            </a:pathLst>
          </a:cu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13" name="Text Box 77"/>
          <p:cNvSpPr txBox="1">
            <a:spLocks noChangeArrowheads="1"/>
          </p:cNvSpPr>
          <p:nvPr/>
        </p:nvSpPr>
        <p:spPr bwMode="auto">
          <a:xfrm>
            <a:off x="1774825" y="3429000"/>
            <a:ext cx="23820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A. V. thiroidea inferior</a:t>
            </a:r>
          </a:p>
        </p:txBody>
      </p:sp>
      <p:sp>
        <p:nvSpPr>
          <p:cNvPr id="65614" name="Text Box 78"/>
          <p:cNvSpPr txBox="1">
            <a:spLocks noChangeArrowheads="1"/>
          </p:cNvSpPr>
          <p:nvPr/>
        </p:nvSpPr>
        <p:spPr bwMode="auto">
          <a:xfrm>
            <a:off x="1703389" y="769938"/>
            <a:ext cx="251030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</a:rPr>
              <a:t>A. V. thiroidea superior</a:t>
            </a:r>
          </a:p>
        </p:txBody>
      </p:sp>
      <p:sp>
        <p:nvSpPr>
          <p:cNvPr id="65615" name="Text Box 79"/>
          <p:cNvSpPr txBox="1">
            <a:spLocks noChangeArrowheads="1"/>
          </p:cNvSpPr>
          <p:nvPr/>
        </p:nvSpPr>
        <p:spPr bwMode="auto">
          <a:xfrm>
            <a:off x="7967664" y="2065338"/>
            <a:ext cx="20957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</a:rPr>
              <a:t>V. Thiroidea media</a:t>
            </a:r>
          </a:p>
        </p:txBody>
      </p:sp>
      <p:sp>
        <p:nvSpPr>
          <p:cNvPr id="65616" name="Text Box 80"/>
          <p:cNvSpPr txBox="1">
            <a:spLocks noChangeArrowheads="1"/>
          </p:cNvSpPr>
          <p:nvPr/>
        </p:nvSpPr>
        <p:spPr bwMode="auto">
          <a:xfrm>
            <a:off x="6816725" y="4508500"/>
            <a:ext cx="14927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</a:rPr>
              <a:t>N. reccurens</a:t>
            </a:r>
          </a:p>
        </p:txBody>
      </p:sp>
      <p:sp>
        <p:nvSpPr>
          <p:cNvPr id="65619" name="Freeform 83" descr="Stationery"/>
          <p:cNvSpPr>
            <a:spLocks/>
          </p:cNvSpPr>
          <p:nvPr/>
        </p:nvSpPr>
        <p:spPr bwMode="auto">
          <a:xfrm>
            <a:off x="6888164" y="2636839"/>
            <a:ext cx="288925" cy="371475"/>
          </a:xfrm>
          <a:custGeom>
            <a:avLst/>
            <a:gdLst>
              <a:gd name="T0" fmla="*/ 2147483647 w 182"/>
              <a:gd name="T1" fmla="*/ 2147483647 h 234"/>
              <a:gd name="T2" fmla="*/ 2147483647 w 182"/>
              <a:gd name="T3" fmla="*/ 2147483647 h 234"/>
              <a:gd name="T4" fmla="*/ 2147483647 w 182"/>
              <a:gd name="T5" fmla="*/ 2147483647 h 234"/>
              <a:gd name="T6" fmla="*/ 2147483647 w 182"/>
              <a:gd name="T7" fmla="*/ 2147483647 h 234"/>
              <a:gd name="T8" fmla="*/ 2147483647 w 182"/>
              <a:gd name="T9" fmla="*/ 2147483647 h 2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2" h="234">
                <a:moveTo>
                  <a:pt x="23" y="68"/>
                </a:moveTo>
                <a:cubicBezTo>
                  <a:pt x="0" y="98"/>
                  <a:pt x="0" y="181"/>
                  <a:pt x="23" y="204"/>
                </a:cubicBezTo>
                <a:cubicBezTo>
                  <a:pt x="46" y="227"/>
                  <a:pt x="136" y="234"/>
                  <a:pt x="159" y="204"/>
                </a:cubicBezTo>
                <a:cubicBezTo>
                  <a:pt x="182" y="174"/>
                  <a:pt x="182" y="46"/>
                  <a:pt x="159" y="23"/>
                </a:cubicBezTo>
                <a:cubicBezTo>
                  <a:pt x="136" y="0"/>
                  <a:pt x="46" y="38"/>
                  <a:pt x="23" y="68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20" name="Freeform 84" descr="Stationery"/>
          <p:cNvSpPr>
            <a:spLocks/>
          </p:cNvSpPr>
          <p:nvPr/>
        </p:nvSpPr>
        <p:spPr bwMode="auto">
          <a:xfrm>
            <a:off x="6959601" y="1773239"/>
            <a:ext cx="288925" cy="371475"/>
          </a:xfrm>
          <a:custGeom>
            <a:avLst/>
            <a:gdLst>
              <a:gd name="T0" fmla="*/ 2147483647 w 182"/>
              <a:gd name="T1" fmla="*/ 2147483647 h 234"/>
              <a:gd name="T2" fmla="*/ 2147483647 w 182"/>
              <a:gd name="T3" fmla="*/ 2147483647 h 234"/>
              <a:gd name="T4" fmla="*/ 2147483647 w 182"/>
              <a:gd name="T5" fmla="*/ 2147483647 h 234"/>
              <a:gd name="T6" fmla="*/ 2147483647 w 182"/>
              <a:gd name="T7" fmla="*/ 2147483647 h 234"/>
              <a:gd name="T8" fmla="*/ 2147483647 w 182"/>
              <a:gd name="T9" fmla="*/ 2147483647 h 2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2" h="234">
                <a:moveTo>
                  <a:pt x="23" y="68"/>
                </a:moveTo>
                <a:cubicBezTo>
                  <a:pt x="0" y="98"/>
                  <a:pt x="0" y="181"/>
                  <a:pt x="23" y="204"/>
                </a:cubicBezTo>
                <a:cubicBezTo>
                  <a:pt x="46" y="227"/>
                  <a:pt x="136" y="234"/>
                  <a:pt x="159" y="204"/>
                </a:cubicBezTo>
                <a:cubicBezTo>
                  <a:pt x="182" y="174"/>
                  <a:pt x="182" y="46"/>
                  <a:pt x="159" y="23"/>
                </a:cubicBezTo>
                <a:cubicBezTo>
                  <a:pt x="136" y="0"/>
                  <a:pt x="46" y="38"/>
                  <a:pt x="23" y="68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21" name="Freeform 85" descr="Stationery"/>
          <p:cNvSpPr>
            <a:spLocks/>
          </p:cNvSpPr>
          <p:nvPr/>
        </p:nvSpPr>
        <p:spPr bwMode="auto">
          <a:xfrm>
            <a:off x="4440239" y="2636839"/>
            <a:ext cx="288925" cy="371475"/>
          </a:xfrm>
          <a:custGeom>
            <a:avLst/>
            <a:gdLst>
              <a:gd name="T0" fmla="*/ 2147483647 w 182"/>
              <a:gd name="T1" fmla="*/ 2147483647 h 234"/>
              <a:gd name="T2" fmla="*/ 2147483647 w 182"/>
              <a:gd name="T3" fmla="*/ 2147483647 h 234"/>
              <a:gd name="T4" fmla="*/ 2147483647 w 182"/>
              <a:gd name="T5" fmla="*/ 2147483647 h 234"/>
              <a:gd name="T6" fmla="*/ 2147483647 w 182"/>
              <a:gd name="T7" fmla="*/ 2147483647 h 234"/>
              <a:gd name="T8" fmla="*/ 2147483647 w 182"/>
              <a:gd name="T9" fmla="*/ 2147483647 h 2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2" h="234">
                <a:moveTo>
                  <a:pt x="23" y="68"/>
                </a:moveTo>
                <a:cubicBezTo>
                  <a:pt x="0" y="98"/>
                  <a:pt x="0" y="181"/>
                  <a:pt x="23" y="204"/>
                </a:cubicBezTo>
                <a:cubicBezTo>
                  <a:pt x="46" y="227"/>
                  <a:pt x="136" y="234"/>
                  <a:pt x="159" y="204"/>
                </a:cubicBezTo>
                <a:cubicBezTo>
                  <a:pt x="182" y="174"/>
                  <a:pt x="182" y="46"/>
                  <a:pt x="159" y="23"/>
                </a:cubicBezTo>
                <a:cubicBezTo>
                  <a:pt x="136" y="0"/>
                  <a:pt x="46" y="38"/>
                  <a:pt x="23" y="68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22" name="Freeform 86" descr="Stationery"/>
          <p:cNvSpPr>
            <a:spLocks/>
          </p:cNvSpPr>
          <p:nvPr/>
        </p:nvSpPr>
        <p:spPr bwMode="auto">
          <a:xfrm>
            <a:off x="4511676" y="1773239"/>
            <a:ext cx="288925" cy="371475"/>
          </a:xfrm>
          <a:custGeom>
            <a:avLst/>
            <a:gdLst>
              <a:gd name="T0" fmla="*/ 2147483647 w 182"/>
              <a:gd name="T1" fmla="*/ 2147483647 h 234"/>
              <a:gd name="T2" fmla="*/ 2147483647 w 182"/>
              <a:gd name="T3" fmla="*/ 2147483647 h 234"/>
              <a:gd name="T4" fmla="*/ 2147483647 w 182"/>
              <a:gd name="T5" fmla="*/ 2147483647 h 234"/>
              <a:gd name="T6" fmla="*/ 2147483647 w 182"/>
              <a:gd name="T7" fmla="*/ 2147483647 h 234"/>
              <a:gd name="T8" fmla="*/ 2147483647 w 182"/>
              <a:gd name="T9" fmla="*/ 2147483647 h 2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2" h="234">
                <a:moveTo>
                  <a:pt x="23" y="68"/>
                </a:moveTo>
                <a:cubicBezTo>
                  <a:pt x="0" y="98"/>
                  <a:pt x="0" y="181"/>
                  <a:pt x="23" y="204"/>
                </a:cubicBezTo>
                <a:cubicBezTo>
                  <a:pt x="46" y="227"/>
                  <a:pt x="136" y="234"/>
                  <a:pt x="159" y="204"/>
                </a:cubicBezTo>
                <a:cubicBezTo>
                  <a:pt x="182" y="174"/>
                  <a:pt x="182" y="46"/>
                  <a:pt x="159" y="23"/>
                </a:cubicBezTo>
                <a:cubicBezTo>
                  <a:pt x="136" y="0"/>
                  <a:pt x="46" y="38"/>
                  <a:pt x="23" y="68"/>
                </a:cubicBez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5623" name="Text Box 87"/>
          <p:cNvSpPr txBox="1">
            <a:spLocks noChangeArrowheads="1"/>
          </p:cNvSpPr>
          <p:nvPr/>
        </p:nvSpPr>
        <p:spPr bwMode="auto">
          <a:xfrm>
            <a:off x="7248525" y="2781300"/>
            <a:ext cx="19030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Paratiroid vəzilər</a:t>
            </a:r>
          </a:p>
        </p:txBody>
      </p:sp>
    </p:spTree>
    <p:extLst>
      <p:ext uri="{BB962C8B-B14F-4D97-AF65-F5344CB8AC3E}">
        <p14:creationId xmlns:p14="http://schemas.microsoft.com/office/powerpoint/2010/main" val="3363494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5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55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56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56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56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56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56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5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5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56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55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5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5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56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56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56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56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56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656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656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56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656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56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65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5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56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56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56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56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56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56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56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56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56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5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611" grpId="0" animBg="1"/>
      <p:bldP spid="65610" grpId="0" animBg="1"/>
      <p:bldP spid="65575" grpId="0" animBg="1"/>
      <p:bldP spid="65541" grpId="0" animBg="1"/>
      <p:bldP spid="65598" grpId="0" animBg="1"/>
      <p:bldP spid="65600" grpId="0" animBg="1"/>
      <p:bldP spid="65602" grpId="0" animBg="1"/>
      <p:bldP spid="65603" grpId="0" animBg="1"/>
      <p:bldP spid="65608" grpId="0" animBg="1"/>
      <p:bldP spid="65609" grpId="0" animBg="1"/>
      <p:bldP spid="65613" grpId="0"/>
      <p:bldP spid="65614" grpId="0"/>
      <p:bldP spid="65615" grpId="0"/>
      <p:bldP spid="65616" grpId="0"/>
      <p:bldP spid="65619" grpId="0" animBg="1"/>
      <p:bldP spid="65620" grpId="0" animBg="1"/>
      <p:bldP spid="65621" grpId="0" animBg="1"/>
      <p:bldP spid="65622" grpId="0" animBg="1"/>
      <p:bldP spid="656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37" name="Oval 253"/>
          <p:cNvSpPr>
            <a:spLocks noChangeArrowheads="1"/>
          </p:cNvSpPr>
          <p:nvPr/>
        </p:nvSpPr>
        <p:spPr bwMode="auto">
          <a:xfrm>
            <a:off x="5303839" y="2133601"/>
            <a:ext cx="2232025" cy="2087563"/>
          </a:xfrm>
          <a:prstGeom prst="ellipse">
            <a:avLst/>
          </a:prstGeom>
          <a:gradFill rotWithShape="1">
            <a:gsLst>
              <a:gs pos="0">
                <a:srgbClr val="5E4700"/>
              </a:gs>
              <a:gs pos="100000">
                <a:srgbClr val="CC9900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Kolloid</a:t>
            </a:r>
            <a:endParaRPr lang="az-Latn-AZ" altLang="en-US" sz="18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58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az-Latn-AZ" sz="2800" dirty="0">
                <a:latin typeface="Arial" charset="0"/>
              </a:rPr>
              <a:t>Qalxanvari vəzin histologiyası</a:t>
            </a:r>
          </a:p>
        </p:txBody>
      </p:sp>
      <p:sp>
        <p:nvSpPr>
          <p:cNvPr id="67589" name="Freeform 5" descr="Pink tissue paper"/>
          <p:cNvSpPr>
            <a:spLocks/>
          </p:cNvSpPr>
          <p:nvPr/>
        </p:nvSpPr>
        <p:spPr bwMode="auto">
          <a:xfrm>
            <a:off x="2711451" y="692150"/>
            <a:ext cx="1223963" cy="935038"/>
          </a:xfrm>
          <a:custGeom>
            <a:avLst/>
            <a:gdLst>
              <a:gd name="T0" fmla="*/ 2147483647 w 1158"/>
              <a:gd name="T1" fmla="*/ 2147483647 h 921"/>
              <a:gd name="T2" fmla="*/ 2147483647 w 1158"/>
              <a:gd name="T3" fmla="*/ 2147483647 h 921"/>
              <a:gd name="T4" fmla="*/ 2147483647 w 1158"/>
              <a:gd name="T5" fmla="*/ 2147483647 h 921"/>
              <a:gd name="T6" fmla="*/ 2147483647 w 1158"/>
              <a:gd name="T7" fmla="*/ 2147483647 h 921"/>
              <a:gd name="T8" fmla="*/ 2147483647 w 1158"/>
              <a:gd name="T9" fmla="*/ 2147483647 h 921"/>
              <a:gd name="T10" fmla="*/ 2147483647 w 1158"/>
              <a:gd name="T11" fmla="*/ 2147483647 h 921"/>
              <a:gd name="T12" fmla="*/ 2147483647 w 1158"/>
              <a:gd name="T13" fmla="*/ 2147483647 h 921"/>
              <a:gd name="T14" fmla="*/ 2147483647 w 1158"/>
              <a:gd name="T15" fmla="*/ 2147483647 h 921"/>
              <a:gd name="T16" fmla="*/ 2147483647 w 1158"/>
              <a:gd name="T17" fmla="*/ 2147483647 h 921"/>
              <a:gd name="T18" fmla="*/ 2147483647 w 1158"/>
              <a:gd name="T19" fmla="*/ 2147483647 h 921"/>
              <a:gd name="T20" fmla="*/ 2147483647 w 1158"/>
              <a:gd name="T21" fmla="*/ 2147483647 h 921"/>
              <a:gd name="T22" fmla="*/ 2147483647 w 1158"/>
              <a:gd name="T23" fmla="*/ 2147483647 h 921"/>
              <a:gd name="T24" fmla="*/ 2147483647 w 1158"/>
              <a:gd name="T25" fmla="*/ 2147483647 h 921"/>
              <a:gd name="T26" fmla="*/ 2147483647 w 1158"/>
              <a:gd name="T27" fmla="*/ 2147483647 h 921"/>
              <a:gd name="T28" fmla="*/ 2147483647 w 1158"/>
              <a:gd name="T29" fmla="*/ 2147483647 h 921"/>
              <a:gd name="T30" fmla="*/ 2147483647 w 1158"/>
              <a:gd name="T31" fmla="*/ 2147483647 h 9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58" h="921">
                <a:moveTo>
                  <a:pt x="186" y="123"/>
                </a:moveTo>
                <a:cubicBezTo>
                  <a:pt x="238" y="162"/>
                  <a:pt x="285" y="285"/>
                  <a:pt x="330" y="323"/>
                </a:cubicBezTo>
                <a:cubicBezTo>
                  <a:pt x="375" y="361"/>
                  <a:pt x="427" y="385"/>
                  <a:pt x="458" y="349"/>
                </a:cubicBezTo>
                <a:cubicBezTo>
                  <a:pt x="489" y="313"/>
                  <a:pt x="491" y="146"/>
                  <a:pt x="516" y="104"/>
                </a:cubicBezTo>
                <a:cubicBezTo>
                  <a:pt x="541" y="63"/>
                  <a:pt x="580" y="59"/>
                  <a:pt x="607" y="99"/>
                </a:cubicBezTo>
                <a:cubicBezTo>
                  <a:pt x="635" y="139"/>
                  <a:pt x="651" y="312"/>
                  <a:pt x="682" y="345"/>
                </a:cubicBezTo>
                <a:cubicBezTo>
                  <a:pt x="713" y="378"/>
                  <a:pt x="755" y="332"/>
                  <a:pt x="794" y="299"/>
                </a:cubicBezTo>
                <a:cubicBezTo>
                  <a:pt x="833" y="266"/>
                  <a:pt x="858" y="186"/>
                  <a:pt x="914" y="147"/>
                </a:cubicBezTo>
                <a:cubicBezTo>
                  <a:pt x="970" y="108"/>
                  <a:pt x="1102" y="0"/>
                  <a:pt x="1130" y="67"/>
                </a:cubicBezTo>
                <a:cubicBezTo>
                  <a:pt x="1158" y="134"/>
                  <a:pt x="1117" y="414"/>
                  <a:pt x="1083" y="548"/>
                </a:cubicBezTo>
                <a:cubicBezTo>
                  <a:pt x="1049" y="682"/>
                  <a:pt x="1010" y="823"/>
                  <a:pt x="926" y="872"/>
                </a:cubicBezTo>
                <a:cubicBezTo>
                  <a:pt x="842" y="921"/>
                  <a:pt x="694" y="839"/>
                  <a:pt x="580" y="841"/>
                </a:cubicBezTo>
                <a:cubicBezTo>
                  <a:pt x="466" y="842"/>
                  <a:pt x="325" y="917"/>
                  <a:pt x="241" y="882"/>
                </a:cubicBezTo>
                <a:cubicBezTo>
                  <a:pt x="157" y="847"/>
                  <a:pt x="115" y="763"/>
                  <a:pt x="78" y="631"/>
                </a:cubicBezTo>
                <a:cubicBezTo>
                  <a:pt x="41" y="499"/>
                  <a:pt x="0" y="176"/>
                  <a:pt x="18" y="91"/>
                </a:cubicBezTo>
                <a:cubicBezTo>
                  <a:pt x="36" y="6"/>
                  <a:pt x="151" y="116"/>
                  <a:pt x="186" y="123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/>
          <a:lstStyle/>
          <a:p>
            <a:endParaRPr lang="ru-RU"/>
          </a:p>
        </p:txBody>
      </p:sp>
      <p:grpSp>
        <p:nvGrpSpPr>
          <p:cNvPr id="67836" name="Group 252"/>
          <p:cNvGrpSpPr>
            <a:grpSpLocks/>
          </p:cNvGrpSpPr>
          <p:nvPr/>
        </p:nvGrpSpPr>
        <p:grpSpPr bwMode="auto">
          <a:xfrm>
            <a:off x="4800600" y="1820863"/>
            <a:ext cx="3079750" cy="2735262"/>
            <a:chOff x="2835" y="1480"/>
            <a:chExt cx="1940" cy="1723"/>
          </a:xfrm>
        </p:grpSpPr>
        <p:grpSp>
          <p:nvGrpSpPr>
            <p:cNvPr id="5154" name="Group 180"/>
            <p:cNvGrpSpPr>
              <a:grpSpLocks/>
            </p:cNvGrpSpPr>
            <p:nvPr/>
          </p:nvGrpSpPr>
          <p:grpSpPr bwMode="auto">
            <a:xfrm>
              <a:off x="3016" y="2128"/>
              <a:ext cx="1759" cy="1075"/>
              <a:chOff x="3016" y="2128"/>
              <a:chExt cx="1759" cy="1075"/>
            </a:xfrm>
          </p:grpSpPr>
          <p:grpSp>
            <p:nvGrpSpPr>
              <p:cNvPr id="5226" name="Group 92"/>
              <p:cNvGrpSpPr>
                <a:grpSpLocks/>
              </p:cNvGrpSpPr>
              <p:nvPr/>
            </p:nvGrpSpPr>
            <p:grpSpPr bwMode="auto">
              <a:xfrm rot="-1271215">
                <a:off x="4027" y="2847"/>
                <a:ext cx="276" cy="294"/>
                <a:chOff x="1628" y="3555"/>
                <a:chExt cx="384" cy="393"/>
              </a:xfrm>
            </p:grpSpPr>
            <p:sp>
              <p:nvSpPr>
                <p:cNvPr id="5290" name="Freeform 93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91" name="Oval 94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92" name="Oval 95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93" name="Oval 96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94" name="Oval 97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95" name="Oval 98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227" name="Group 99"/>
              <p:cNvGrpSpPr>
                <a:grpSpLocks/>
              </p:cNvGrpSpPr>
              <p:nvPr/>
            </p:nvGrpSpPr>
            <p:grpSpPr bwMode="auto">
              <a:xfrm rot="-2433983">
                <a:off x="4244" y="2712"/>
                <a:ext cx="276" cy="298"/>
                <a:chOff x="1628" y="3555"/>
                <a:chExt cx="384" cy="393"/>
              </a:xfrm>
            </p:grpSpPr>
            <p:sp>
              <p:nvSpPr>
                <p:cNvPr id="5284" name="Freeform 100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85" name="Oval 101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86" name="Oval 102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87" name="Oval 103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88" name="Oval 104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89" name="Oval 105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228" name="Group 106"/>
              <p:cNvGrpSpPr>
                <a:grpSpLocks/>
              </p:cNvGrpSpPr>
              <p:nvPr/>
            </p:nvGrpSpPr>
            <p:grpSpPr bwMode="auto">
              <a:xfrm rot="-3472190">
                <a:off x="4400" y="2520"/>
                <a:ext cx="251" cy="304"/>
                <a:chOff x="1628" y="3555"/>
                <a:chExt cx="384" cy="393"/>
              </a:xfrm>
            </p:grpSpPr>
            <p:sp>
              <p:nvSpPr>
                <p:cNvPr id="5278" name="Freeform 107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79" name="Oval 108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80" name="Oval 109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81" name="Oval 110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82" name="Oval 111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83" name="Oval 112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229" name="Group 113"/>
              <p:cNvGrpSpPr>
                <a:grpSpLocks/>
              </p:cNvGrpSpPr>
              <p:nvPr/>
            </p:nvGrpSpPr>
            <p:grpSpPr bwMode="auto">
              <a:xfrm rot="5076918" flipV="1">
                <a:off x="4527" y="2093"/>
                <a:ext cx="213" cy="283"/>
                <a:chOff x="1628" y="3555"/>
                <a:chExt cx="384" cy="393"/>
              </a:xfrm>
            </p:grpSpPr>
            <p:sp>
              <p:nvSpPr>
                <p:cNvPr id="5272" name="Freeform 114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73" name="Oval 115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74" name="Oval 116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75" name="Oval 117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76" name="Oval 118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77" name="Oval 119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230" name="Group 120"/>
              <p:cNvGrpSpPr>
                <a:grpSpLocks/>
              </p:cNvGrpSpPr>
              <p:nvPr/>
            </p:nvGrpSpPr>
            <p:grpSpPr bwMode="auto">
              <a:xfrm rot="-4195295">
                <a:off x="4472" y="2305"/>
                <a:ext cx="288" cy="283"/>
                <a:chOff x="1628" y="3555"/>
                <a:chExt cx="384" cy="393"/>
              </a:xfrm>
            </p:grpSpPr>
            <p:sp>
              <p:nvSpPr>
                <p:cNvPr id="5266" name="Freeform 121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67" name="Oval 122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68" name="Oval 123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69" name="Oval 124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70" name="Oval 125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71" name="Oval 126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231" name="Group 127"/>
              <p:cNvGrpSpPr>
                <a:grpSpLocks/>
              </p:cNvGrpSpPr>
              <p:nvPr/>
            </p:nvGrpSpPr>
            <p:grpSpPr bwMode="auto">
              <a:xfrm rot="-361490">
                <a:off x="3788" y="2901"/>
                <a:ext cx="276" cy="294"/>
                <a:chOff x="1628" y="3555"/>
                <a:chExt cx="384" cy="393"/>
              </a:xfrm>
            </p:grpSpPr>
            <p:sp>
              <p:nvSpPr>
                <p:cNvPr id="5260" name="Freeform 128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61" name="Oval 129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62" name="Oval 130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63" name="Oval 131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64" name="Oval 132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65" name="Oval 133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232" name="Group 134"/>
              <p:cNvGrpSpPr>
                <a:grpSpLocks/>
              </p:cNvGrpSpPr>
              <p:nvPr/>
            </p:nvGrpSpPr>
            <p:grpSpPr bwMode="auto">
              <a:xfrm rot="103600">
                <a:off x="3568" y="2909"/>
                <a:ext cx="277" cy="294"/>
                <a:chOff x="1628" y="3555"/>
                <a:chExt cx="384" cy="393"/>
              </a:xfrm>
            </p:grpSpPr>
            <p:sp>
              <p:nvSpPr>
                <p:cNvPr id="5254" name="Freeform 135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55" name="Oval 136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56" name="Oval 137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57" name="Oval 138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58" name="Oval 139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59" name="Oval 140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233" name="Group 141"/>
              <p:cNvGrpSpPr>
                <a:grpSpLocks/>
              </p:cNvGrpSpPr>
              <p:nvPr/>
            </p:nvGrpSpPr>
            <p:grpSpPr bwMode="auto">
              <a:xfrm rot="1852767">
                <a:off x="3334" y="2819"/>
                <a:ext cx="277" cy="294"/>
                <a:chOff x="1628" y="3555"/>
                <a:chExt cx="384" cy="393"/>
              </a:xfrm>
            </p:grpSpPr>
            <p:sp>
              <p:nvSpPr>
                <p:cNvPr id="5248" name="Freeform 142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49" name="Oval 143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50" name="Oval 144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51" name="Oval 145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52" name="Oval 146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53" name="Oval 147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234" name="Group 148"/>
              <p:cNvGrpSpPr>
                <a:grpSpLocks/>
              </p:cNvGrpSpPr>
              <p:nvPr/>
            </p:nvGrpSpPr>
            <p:grpSpPr bwMode="auto">
              <a:xfrm rot="2508801">
                <a:off x="3148" y="2705"/>
                <a:ext cx="276" cy="294"/>
                <a:chOff x="1628" y="3555"/>
                <a:chExt cx="384" cy="393"/>
              </a:xfrm>
            </p:grpSpPr>
            <p:sp>
              <p:nvSpPr>
                <p:cNvPr id="5242" name="Freeform 149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43" name="Oval 150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44" name="Oval 151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45" name="Oval 152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46" name="Oval 153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47" name="Oval 154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235" name="Group 173"/>
              <p:cNvGrpSpPr>
                <a:grpSpLocks/>
              </p:cNvGrpSpPr>
              <p:nvPr/>
            </p:nvGrpSpPr>
            <p:grpSpPr bwMode="auto">
              <a:xfrm rot="3873166">
                <a:off x="3025" y="2501"/>
                <a:ext cx="276" cy="294"/>
                <a:chOff x="1628" y="3555"/>
                <a:chExt cx="384" cy="393"/>
              </a:xfrm>
            </p:grpSpPr>
            <p:sp>
              <p:nvSpPr>
                <p:cNvPr id="5236" name="Freeform 174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37" name="Oval 175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38" name="Oval 176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39" name="Oval 177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40" name="Oval 178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41" name="Oval 179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</p:grpSp>
        <p:grpSp>
          <p:nvGrpSpPr>
            <p:cNvPr id="5155" name="Group 181"/>
            <p:cNvGrpSpPr>
              <a:grpSpLocks/>
            </p:cNvGrpSpPr>
            <p:nvPr/>
          </p:nvGrpSpPr>
          <p:grpSpPr bwMode="auto">
            <a:xfrm rot="19903507" flipV="1">
              <a:off x="2835" y="1480"/>
              <a:ext cx="1759" cy="1075"/>
              <a:chOff x="3016" y="2128"/>
              <a:chExt cx="1759" cy="1075"/>
            </a:xfrm>
          </p:grpSpPr>
          <p:grpSp>
            <p:nvGrpSpPr>
              <p:cNvPr id="5156" name="Group 182"/>
              <p:cNvGrpSpPr>
                <a:grpSpLocks/>
              </p:cNvGrpSpPr>
              <p:nvPr/>
            </p:nvGrpSpPr>
            <p:grpSpPr bwMode="auto">
              <a:xfrm rot="-1271215">
                <a:off x="4027" y="2847"/>
                <a:ext cx="276" cy="294"/>
                <a:chOff x="1628" y="3555"/>
                <a:chExt cx="384" cy="393"/>
              </a:xfrm>
            </p:grpSpPr>
            <p:sp>
              <p:nvSpPr>
                <p:cNvPr id="5220" name="Freeform 183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21" name="Oval 184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22" name="Oval 185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23" name="Oval 186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24" name="Oval 187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25" name="Oval 188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157" name="Group 189"/>
              <p:cNvGrpSpPr>
                <a:grpSpLocks/>
              </p:cNvGrpSpPr>
              <p:nvPr/>
            </p:nvGrpSpPr>
            <p:grpSpPr bwMode="auto">
              <a:xfrm rot="-2433983">
                <a:off x="4244" y="2712"/>
                <a:ext cx="276" cy="298"/>
                <a:chOff x="1628" y="3555"/>
                <a:chExt cx="384" cy="393"/>
              </a:xfrm>
            </p:grpSpPr>
            <p:sp>
              <p:nvSpPr>
                <p:cNvPr id="5214" name="Freeform 190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15" name="Oval 191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16" name="Oval 192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17" name="Oval 193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18" name="Oval 194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19" name="Oval 195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158" name="Group 196"/>
              <p:cNvGrpSpPr>
                <a:grpSpLocks/>
              </p:cNvGrpSpPr>
              <p:nvPr/>
            </p:nvGrpSpPr>
            <p:grpSpPr bwMode="auto">
              <a:xfrm rot="-3472190">
                <a:off x="4400" y="2520"/>
                <a:ext cx="251" cy="304"/>
                <a:chOff x="1628" y="3555"/>
                <a:chExt cx="384" cy="393"/>
              </a:xfrm>
            </p:grpSpPr>
            <p:sp>
              <p:nvSpPr>
                <p:cNvPr id="5208" name="Freeform 197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09" name="Oval 198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10" name="Oval 199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11" name="Oval 200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12" name="Oval 201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13" name="Oval 202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159" name="Group 203"/>
              <p:cNvGrpSpPr>
                <a:grpSpLocks/>
              </p:cNvGrpSpPr>
              <p:nvPr/>
            </p:nvGrpSpPr>
            <p:grpSpPr bwMode="auto">
              <a:xfrm rot="5076918" flipV="1">
                <a:off x="4527" y="2093"/>
                <a:ext cx="213" cy="283"/>
                <a:chOff x="1628" y="3555"/>
                <a:chExt cx="384" cy="393"/>
              </a:xfrm>
            </p:grpSpPr>
            <p:sp>
              <p:nvSpPr>
                <p:cNvPr id="5202" name="Freeform 204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203" name="Oval 205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04" name="Oval 206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05" name="Oval 207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06" name="Oval 208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07" name="Oval 209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160" name="Group 210"/>
              <p:cNvGrpSpPr>
                <a:grpSpLocks/>
              </p:cNvGrpSpPr>
              <p:nvPr/>
            </p:nvGrpSpPr>
            <p:grpSpPr bwMode="auto">
              <a:xfrm rot="-4195295">
                <a:off x="4472" y="2305"/>
                <a:ext cx="288" cy="283"/>
                <a:chOff x="1628" y="3555"/>
                <a:chExt cx="384" cy="393"/>
              </a:xfrm>
            </p:grpSpPr>
            <p:sp>
              <p:nvSpPr>
                <p:cNvPr id="5196" name="Freeform 211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197" name="Oval 212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98" name="Oval 213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99" name="Oval 214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00" name="Oval 215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201" name="Oval 216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161" name="Group 217"/>
              <p:cNvGrpSpPr>
                <a:grpSpLocks/>
              </p:cNvGrpSpPr>
              <p:nvPr/>
            </p:nvGrpSpPr>
            <p:grpSpPr bwMode="auto">
              <a:xfrm rot="-361490">
                <a:off x="3788" y="2901"/>
                <a:ext cx="276" cy="294"/>
                <a:chOff x="1628" y="3555"/>
                <a:chExt cx="384" cy="393"/>
              </a:xfrm>
            </p:grpSpPr>
            <p:sp>
              <p:nvSpPr>
                <p:cNvPr id="5190" name="Freeform 218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191" name="Oval 219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92" name="Oval 220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93" name="Oval 221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94" name="Oval 222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95" name="Oval 223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162" name="Group 224"/>
              <p:cNvGrpSpPr>
                <a:grpSpLocks/>
              </p:cNvGrpSpPr>
              <p:nvPr/>
            </p:nvGrpSpPr>
            <p:grpSpPr bwMode="auto">
              <a:xfrm rot="103600">
                <a:off x="3568" y="2909"/>
                <a:ext cx="277" cy="294"/>
                <a:chOff x="1628" y="3555"/>
                <a:chExt cx="384" cy="393"/>
              </a:xfrm>
            </p:grpSpPr>
            <p:sp>
              <p:nvSpPr>
                <p:cNvPr id="5184" name="Freeform 225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185" name="Oval 226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86" name="Oval 227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87" name="Oval 228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88" name="Oval 229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89" name="Oval 230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163" name="Group 231"/>
              <p:cNvGrpSpPr>
                <a:grpSpLocks/>
              </p:cNvGrpSpPr>
              <p:nvPr/>
            </p:nvGrpSpPr>
            <p:grpSpPr bwMode="auto">
              <a:xfrm rot="1852767">
                <a:off x="3334" y="2819"/>
                <a:ext cx="277" cy="294"/>
                <a:chOff x="1628" y="3555"/>
                <a:chExt cx="384" cy="393"/>
              </a:xfrm>
            </p:grpSpPr>
            <p:sp>
              <p:nvSpPr>
                <p:cNvPr id="5178" name="Freeform 232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179" name="Oval 233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80" name="Oval 234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81" name="Oval 235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82" name="Oval 236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83" name="Oval 237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164" name="Group 238"/>
              <p:cNvGrpSpPr>
                <a:grpSpLocks/>
              </p:cNvGrpSpPr>
              <p:nvPr/>
            </p:nvGrpSpPr>
            <p:grpSpPr bwMode="auto">
              <a:xfrm rot="2508801">
                <a:off x="3148" y="2705"/>
                <a:ext cx="276" cy="294"/>
                <a:chOff x="1628" y="3555"/>
                <a:chExt cx="384" cy="393"/>
              </a:xfrm>
            </p:grpSpPr>
            <p:sp>
              <p:nvSpPr>
                <p:cNvPr id="5172" name="Freeform 239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173" name="Oval 240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74" name="Oval 241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75" name="Oval 242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76" name="Oval 243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77" name="Oval 244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  <p:grpSp>
            <p:nvGrpSpPr>
              <p:cNvPr id="5165" name="Group 245"/>
              <p:cNvGrpSpPr>
                <a:grpSpLocks/>
              </p:cNvGrpSpPr>
              <p:nvPr/>
            </p:nvGrpSpPr>
            <p:grpSpPr bwMode="auto">
              <a:xfrm rot="3873166">
                <a:off x="3025" y="2501"/>
                <a:ext cx="276" cy="294"/>
                <a:chOff x="1628" y="3555"/>
                <a:chExt cx="384" cy="393"/>
              </a:xfrm>
            </p:grpSpPr>
            <p:sp>
              <p:nvSpPr>
                <p:cNvPr id="5166" name="Freeform 246"/>
                <p:cNvSpPr>
                  <a:spLocks/>
                </p:cNvSpPr>
                <p:nvPr/>
              </p:nvSpPr>
              <p:spPr bwMode="auto">
                <a:xfrm>
                  <a:off x="1628" y="3555"/>
                  <a:ext cx="384" cy="393"/>
                </a:xfrm>
                <a:custGeom>
                  <a:avLst/>
                  <a:gdLst>
                    <a:gd name="T0" fmla="*/ 12 w 384"/>
                    <a:gd name="T1" fmla="*/ 349 h 393"/>
                    <a:gd name="T2" fmla="*/ 64 w 384"/>
                    <a:gd name="T3" fmla="*/ 65 h 393"/>
                    <a:gd name="T4" fmla="*/ 184 w 384"/>
                    <a:gd name="T5" fmla="*/ 1 h 393"/>
                    <a:gd name="T6" fmla="*/ 324 w 384"/>
                    <a:gd name="T7" fmla="*/ 61 h 393"/>
                    <a:gd name="T8" fmla="*/ 372 w 384"/>
                    <a:gd name="T9" fmla="*/ 357 h 393"/>
                    <a:gd name="T10" fmla="*/ 192 w 384"/>
                    <a:gd name="T11" fmla="*/ 381 h 393"/>
                    <a:gd name="T12" fmla="*/ 12 w 384"/>
                    <a:gd name="T13" fmla="*/ 349 h 39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4" h="393">
                      <a:moveTo>
                        <a:pt x="12" y="349"/>
                      </a:moveTo>
                      <a:cubicBezTo>
                        <a:pt x="0" y="309"/>
                        <a:pt x="35" y="123"/>
                        <a:pt x="64" y="65"/>
                      </a:cubicBezTo>
                      <a:cubicBezTo>
                        <a:pt x="93" y="7"/>
                        <a:pt x="141" y="2"/>
                        <a:pt x="184" y="1"/>
                      </a:cubicBezTo>
                      <a:cubicBezTo>
                        <a:pt x="227" y="0"/>
                        <a:pt x="293" y="2"/>
                        <a:pt x="324" y="61"/>
                      </a:cubicBezTo>
                      <a:cubicBezTo>
                        <a:pt x="355" y="120"/>
                        <a:pt x="384" y="317"/>
                        <a:pt x="372" y="357"/>
                      </a:cubicBezTo>
                      <a:cubicBezTo>
                        <a:pt x="332" y="393"/>
                        <a:pt x="252" y="382"/>
                        <a:pt x="192" y="381"/>
                      </a:cubicBezTo>
                      <a:cubicBezTo>
                        <a:pt x="132" y="380"/>
                        <a:pt x="24" y="389"/>
                        <a:pt x="12" y="349"/>
                      </a:cubicBezTo>
                      <a:close/>
                    </a:path>
                  </a:pathLst>
                </a:custGeom>
                <a:solidFill>
                  <a:srgbClr val="FFCCFF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5167" name="Oval 247"/>
                <p:cNvSpPr>
                  <a:spLocks noChangeArrowheads="1"/>
                </p:cNvSpPr>
                <p:nvPr/>
              </p:nvSpPr>
              <p:spPr bwMode="auto">
                <a:xfrm>
                  <a:off x="1776" y="3792"/>
                  <a:ext cx="96" cy="96"/>
                </a:xfrm>
                <a:prstGeom prst="ellipse">
                  <a:avLst/>
                </a:prstGeom>
                <a:solidFill>
                  <a:schemeClr val="tx2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68" name="Oval 248"/>
                <p:cNvSpPr>
                  <a:spLocks noChangeArrowheads="1"/>
                </p:cNvSpPr>
                <p:nvPr/>
              </p:nvSpPr>
              <p:spPr bwMode="auto">
                <a:xfrm>
                  <a:off x="1728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69" name="Oval 249"/>
                <p:cNvSpPr>
                  <a:spLocks noChangeArrowheads="1"/>
                </p:cNvSpPr>
                <p:nvPr/>
              </p:nvSpPr>
              <p:spPr bwMode="auto">
                <a:xfrm>
                  <a:off x="1824" y="3600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70" name="Oval 250"/>
                <p:cNvSpPr>
                  <a:spLocks noChangeArrowheads="1"/>
                </p:cNvSpPr>
                <p:nvPr/>
              </p:nvSpPr>
              <p:spPr bwMode="auto">
                <a:xfrm>
                  <a:off x="1776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  <p:sp>
              <p:nvSpPr>
                <p:cNvPr id="5171" name="Oval 251"/>
                <p:cNvSpPr>
                  <a:spLocks noChangeArrowheads="1"/>
                </p:cNvSpPr>
                <p:nvPr/>
              </p:nvSpPr>
              <p:spPr bwMode="auto">
                <a:xfrm>
                  <a:off x="1872" y="3648"/>
                  <a:ext cx="48" cy="48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Verdana" panose="020B0604030504040204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en-US" altLang="en-US" sz="1800"/>
                </a:p>
              </p:txBody>
            </p:sp>
          </p:grpSp>
        </p:grpSp>
      </p:grpSp>
      <p:sp>
        <p:nvSpPr>
          <p:cNvPr id="67838" name="Text Box 254"/>
          <p:cNvSpPr txBox="1">
            <a:spLocks noChangeArrowheads="1"/>
          </p:cNvSpPr>
          <p:nvPr/>
        </p:nvSpPr>
        <p:spPr bwMode="auto">
          <a:xfrm>
            <a:off x="5735639" y="1196976"/>
            <a:ext cx="11448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Follikul</a:t>
            </a:r>
          </a:p>
        </p:txBody>
      </p:sp>
      <p:sp>
        <p:nvSpPr>
          <p:cNvPr id="67839" name="Text Box 255"/>
          <p:cNvSpPr txBox="1">
            <a:spLocks noChangeArrowheads="1"/>
          </p:cNvSpPr>
          <p:nvPr/>
        </p:nvSpPr>
        <p:spPr bwMode="auto">
          <a:xfrm>
            <a:off x="2208213" y="3068638"/>
            <a:ext cx="178766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Folikulyar epitel</a:t>
            </a:r>
          </a:p>
        </p:txBody>
      </p:sp>
      <p:grpSp>
        <p:nvGrpSpPr>
          <p:cNvPr id="67867" name="Group 283"/>
          <p:cNvGrpSpPr>
            <a:grpSpLocks/>
          </p:cNvGrpSpPr>
          <p:nvPr/>
        </p:nvGrpSpPr>
        <p:grpSpPr bwMode="auto">
          <a:xfrm>
            <a:off x="7967663" y="2997200"/>
            <a:ext cx="576262" cy="598488"/>
            <a:chOff x="3878" y="2327"/>
            <a:chExt cx="544" cy="558"/>
          </a:xfrm>
        </p:grpSpPr>
        <p:grpSp>
          <p:nvGrpSpPr>
            <p:cNvPr id="5139" name="Group 268"/>
            <p:cNvGrpSpPr>
              <a:grpSpLocks/>
            </p:cNvGrpSpPr>
            <p:nvPr/>
          </p:nvGrpSpPr>
          <p:grpSpPr bwMode="auto">
            <a:xfrm>
              <a:off x="4014" y="2327"/>
              <a:ext cx="181" cy="181"/>
              <a:chOff x="4014" y="3022"/>
              <a:chExt cx="181" cy="181"/>
            </a:xfrm>
          </p:grpSpPr>
          <p:sp>
            <p:nvSpPr>
              <p:cNvPr id="5152" name="AutoShape 259"/>
              <p:cNvSpPr>
                <a:spLocks noChangeArrowheads="1"/>
              </p:cNvSpPr>
              <p:nvPr/>
            </p:nvSpPr>
            <p:spPr bwMode="auto">
              <a:xfrm>
                <a:off x="4014" y="3022"/>
                <a:ext cx="181" cy="181"/>
              </a:xfrm>
              <a:prstGeom prst="roundRect">
                <a:avLst>
                  <a:gd name="adj" fmla="val 34806"/>
                </a:avLst>
              </a:prstGeom>
              <a:solidFill>
                <a:srgbClr val="FFFF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5153" name="Oval 260"/>
              <p:cNvSpPr>
                <a:spLocks noChangeArrowheads="1"/>
              </p:cNvSpPr>
              <p:nvPr/>
            </p:nvSpPr>
            <p:spPr bwMode="auto">
              <a:xfrm>
                <a:off x="4059" y="3067"/>
                <a:ext cx="46" cy="91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  <p:grpSp>
          <p:nvGrpSpPr>
            <p:cNvPr id="5140" name="Group 269"/>
            <p:cNvGrpSpPr>
              <a:grpSpLocks/>
            </p:cNvGrpSpPr>
            <p:nvPr/>
          </p:nvGrpSpPr>
          <p:grpSpPr bwMode="auto">
            <a:xfrm>
              <a:off x="3878" y="2508"/>
              <a:ext cx="181" cy="181"/>
              <a:chOff x="4014" y="3022"/>
              <a:chExt cx="181" cy="181"/>
            </a:xfrm>
          </p:grpSpPr>
          <p:sp>
            <p:nvSpPr>
              <p:cNvPr id="5150" name="AutoShape 270"/>
              <p:cNvSpPr>
                <a:spLocks noChangeArrowheads="1"/>
              </p:cNvSpPr>
              <p:nvPr/>
            </p:nvSpPr>
            <p:spPr bwMode="auto">
              <a:xfrm>
                <a:off x="4014" y="3022"/>
                <a:ext cx="181" cy="181"/>
              </a:xfrm>
              <a:prstGeom prst="roundRect">
                <a:avLst>
                  <a:gd name="adj" fmla="val 34806"/>
                </a:avLst>
              </a:prstGeom>
              <a:solidFill>
                <a:srgbClr val="FFFF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5151" name="Oval 271"/>
              <p:cNvSpPr>
                <a:spLocks noChangeArrowheads="1"/>
              </p:cNvSpPr>
              <p:nvPr/>
            </p:nvSpPr>
            <p:spPr bwMode="auto">
              <a:xfrm>
                <a:off x="4059" y="3067"/>
                <a:ext cx="46" cy="91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  <p:grpSp>
          <p:nvGrpSpPr>
            <p:cNvPr id="5141" name="Group 272"/>
            <p:cNvGrpSpPr>
              <a:grpSpLocks/>
            </p:cNvGrpSpPr>
            <p:nvPr/>
          </p:nvGrpSpPr>
          <p:grpSpPr bwMode="auto">
            <a:xfrm>
              <a:off x="4241" y="2372"/>
              <a:ext cx="181" cy="181"/>
              <a:chOff x="4014" y="3022"/>
              <a:chExt cx="181" cy="181"/>
            </a:xfrm>
          </p:grpSpPr>
          <p:sp>
            <p:nvSpPr>
              <p:cNvPr id="5148" name="AutoShape 273"/>
              <p:cNvSpPr>
                <a:spLocks noChangeArrowheads="1"/>
              </p:cNvSpPr>
              <p:nvPr/>
            </p:nvSpPr>
            <p:spPr bwMode="auto">
              <a:xfrm>
                <a:off x="4014" y="3022"/>
                <a:ext cx="181" cy="181"/>
              </a:xfrm>
              <a:prstGeom prst="roundRect">
                <a:avLst>
                  <a:gd name="adj" fmla="val 34806"/>
                </a:avLst>
              </a:prstGeom>
              <a:solidFill>
                <a:srgbClr val="FFFF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5149" name="Oval 274"/>
              <p:cNvSpPr>
                <a:spLocks noChangeArrowheads="1"/>
              </p:cNvSpPr>
              <p:nvPr/>
            </p:nvSpPr>
            <p:spPr bwMode="auto">
              <a:xfrm>
                <a:off x="4059" y="3067"/>
                <a:ext cx="46" cy="91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  <p:grpSp>
          <p:nvGrpSpPr>
            <p:cNvPr id="5142" name="Group 275"/>
            <p:cNvGrpSpPr>
              <a:grpSpLocks/>
            </p:cNvGrpSpPr>
            <p:nvPr/>
          </p:nvGrpSpPr>
          <p:grpSpPr bwMode="auto">
            <a:xfrm>
              <a:off x="4014" y="2704"/>
              <a:ext cx="181" cy="181"/>
              <a:chOff x="4014" y="3022"/>
              <a:chExt cx="181" cy="181"/>
            </a:xfrm>
          </p:grpSpPr>
          <p:sp>
            <p:nvSpPr>
              <p:cNvPr id="5146" name="AutoShape 276"/>
              <p:cNvSpPr>
                <a:spLocks noChangeArrowheads="1"/>
              </p:cNvSpPr>
              <p:nvPr/>
            </p:nvSpPr>
            <p:spPr bwMode="auto">
              <a:xfrm>
                <a:off x="4014" y="3022"/>
                <a:ext cx="181" cy="181"/>
              </a:xfrm>
              <a:prstGeom prst="roundRect">
                <a:avLst>
                  <a:gd name="adj" fmla="val 34806"/>
                </a:avLst>
              </a:prstGeom>
              <a:solidFill>
                <a:srgbClr val="FFFF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5147" name="Oval 277"/>
              <p:cNvSpPr>
                <a:spLocks noChangeArrowheads="1"/>
              </p:cNvSpPr>
              <p:nvPr/>
            </p:nvSpPr>
            <p:spPr bwMode="auto">
              <a:xfrm>
                <a:off x="4059" y="3067"/>
                <a:ext cx="46" cy="91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  <p:grpSp>
          <p:nvGrpSpPr>
            <p:cNvPr id="5143" name="Group 278"/>
            <p:cNvGrpSpPr>
              <a:grpSpLocks/>
            </p:cNvGrpSpPr>
            <p:nvPr/>
          </p:nvGrpSpPr>
          <p:grpSpPr bwMode="auto">
            <a:xfrm>
              <a:off x="4105" y="2523"/>
              <a:ext cx="181" cy="181"/>
              <a:chOff x="4014" y="3022"/>
              <a:chExt cx="181" cy="181"/>
            </a:xfrm>
          </p:grpSpPr>
          <p:sp>
            <p:nvSpPr>
              <p:cNvPr id="5144" name="AutoShape 279"/>
              <p:cNvSpPr>
                <a:spLocks noChangeArrowheads="1"/>
              </p:cNvSpPr>
              <p:nvPr/>
            </p:nvSpPr>
            <p:spPr bwMode="auto">
              <a:xfrm>
                <a:off x="4014" y="3022"/>
                <a:ext cx="181" cy="181"/>
              </a:xfrm>
              <a:prstGeom prst="roundRect">
                <a:avLst>
                  <a:gd name="adj" fmla="val 34806"/>
                </a:avLst>
              </a:prstGeom>
              <a:solidFill>
                <a:srgbClr val="FFFF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  <p:sp>
            <p:nvSpPr>
              <p:cNvPr id="5145" name="Oval 280"/>
              <p:cNvSpPr>
                <a:spLocks noChangeArrowheads="1"/>
              </p:cNvSpPr>
              <p:nvPr/>
            </p:nvSpPr>
            <p:spPr bwMode="auto">
              <a:xfrm>
                <a:off x="4059" y="3067"/>
                <a:ext cx="46" cy="91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en-US" altLang="en-US" sz="1800"/>
              </a:p>
            </p:txBody>
          </p:sp>
        </p:grpSp>
      </p:grpSp>
      <p:sp>
        <p:nvSpPr>
          <p:cNvPr id="67866" name="Text Box 282"/>
          <p:cNvSpPr txBox="1">
            <a:spLocks noChangeArrowheads="1"/>
          </p:cNvSpPr>
          <p:nvPr/>
        </p:nvSpPr>
        <p:spPr bwMode="auto">
          <a:xfrm>
            <a:off x="8543925" y="2708275"/>
            <a:ext cx="15055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C-hüceyrələr</a:t>
            </a:r>
          </a:p>
        </p:txBody>
      </p:sp>
      <p:sp>
        <p:nvSpPr>
          <p:cNvPr id="67868" name="AutoShape 284"/>
          <p:cNvSpPr>
            <a:spLocks noChangeArrowheads="1"/>
          </p:cNvSpPr>
          <p:nvPr/>
        </p:nvSpPr>
        <p:spPr bwMode="auto">
          <a:xfrm>
            <a:off x="5880100" y="4652964"/>
            <a:ext cx="1009650" cy="649287"/>
          </a:xfrm>
          <a:prstGeom prst="downArrow">
            <a:avLst>
              <a:gd name="adj1" fmla="val 50000"/>
              <a:gd name="adj2" fmla="val 64060"/>
            </a:avLst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67869" name="Text Box 285"/>
          <p:cNvSpPr txBox="1">
            <a:spLocks noChangeArrowheads="1"/>
          </p:cNvSpPr>
          <p:nvPr/>
        </p:nvSpPr>
        <p:spPr bwMode="auto">
          <a:xfrm>
            <a:off x="5643564" y="5387976"/>
            <a:ext cx="196303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3 – triyodtironin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 4 - tiroksin</a:t>
            </a:r>
          </a:p>
        </p:txBody>
      </p:sp>
      <p:sp>
        <p:nvSpPr>
          <p:cNvPr id="67870" name="Text Box 286"/>
          <p:cNvSpPr txBox="1">
            <a:spLocks noChangeArrowheads="1"/>
          </p:cNvSpPr>
          <p:nvPr/>
        </p:nvSpPr>
        <p:spPr bwMode="auto">
          <a:xfrm>
            <a:off x="8832850" y="4221163"/>
            <a:ext cx="11849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Kalsitonin</a:t>
            </a:r>
          </a:p>
        </p:txBody>
      </p:sp>
      <p:sp>
        <p:nvSpPr>
          <p:cNvPr id="67871" name="AutoShape 287"/>
          <p:cNvSpPr>
            <a:spLocks noChangeArrowheads="1"/>
          </p:cNvSpPr>
          <p:nvPr/>
        </p:nvSpPr>
        <p:spPr bwMode="auto">
          <a:xfrm rot="-2422934">
            <a:off x="8445500" y="3573464"/>
            <a:ext cx="433388" cy="649287"/>
          </a:xfrm>
          <a:prstGeom prst="downArrow">
            <a:avLst>
              <a:gd name="adj1" fmla="val 39852"/>
              <a:gd name="adj2" fmla="val 6959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cxnSp>
        <p:nvCxnSpPr>
          <p:cNvPr id="67872" name="AutoShape 288"/>
          <p:cNvCxnSpPr>
            <a:cxnSpLocks noChangeShapeType="1"/>
            <a:stCxn id="67839" idx="3"/>
            <a:endCxn id="5166" idx="5"/>
          </p:cNvCxnSpPr>
          <p:nvPr/>
        </p:nvCxnSpPr>
        <p:spPr bwMode="auto">
          <a:xfrm>
            <a:off x="3995882" y="3253304"/>
            <a:ext cx="971140" cy="695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67875" name="Group 291"/>
          <p:cNvGrpSpPr>
            <a:grpSpLocks/>
          </p:cNvGrpSpPr>
          <p:nvPr/>
        </p:nvGrpSpPr>
        <p:grpSpPr bwMode="auto">
          <a:xfrm rot="2288170">
            <a:off x="3503613" y="1700214"/>
            <a:ext cx="1727200" cy="504825"/>
            <a:chOff x="1201" y="3294"/>
            <a:chExt cx="3992" cy="893"/>
          </a:xfrm>
        </p:grpSpPr>
        <p:sp>
          <p:nvSpPr>
            <p:cNvPr id="5137" name="AutoShape 289"/>
            <p:cNvSpPr>
              <a:spLocks noChangeArrowheads="1"/>
            </p:cNvSpPr>
            <p:nvPr/>
          </p:nvSpPr>
          <p:spPr bwMode="auto">
            <a:xfrm rot="16200000" flipH="1">
              <a:off x="2766" y="1881"/>
              <a:ext cx="590" cy="3720"/>
            </a:xfrm>
            <a:prstGeom prst="triangle">
              <a:avLst>
                <a:gd name="adj" fmla="val 50000"/>
              </a:avLst>
            </a:prstGeom>
            <a:solidFill>
              <a:srgbClr val="00CC66"/>
            </a:solidFill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az-Latn-AZ" altLang="en-US" sz="1800">
                <a:solidFill>
                  <a:srgbClr val="FFFF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138" name="AutoShape 290"/>
            <p:cNvSpPr>
              <a:spLocks noChangeArrowheads="1"/>
            </p:cNvSpPr>
            <p:nvPr/>
          </p:nvSpPr>
          <p:spPr bwMode="auto">
            <a:xfrm rot="5400000">
              <a:off x="4564" y="3559"/>
              <a:ext cx="893" cy="364"/>
            </a:xfrm>
            <a:prstGeom prst="triangle">
              <a:avLst>
                <a:gd name="adj" fmla="val 50000"/>
              </a:avLst>
            </a:prstGeom>
            <a:solidFill>
              <a:srgbClr val="00CC66"/>
            </a:solidFill>
            <a:ln w="9525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vert="eaVert"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az-Latn-AZ" altLang="en-US" sz="1800"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3123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7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67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7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7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67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67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67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67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7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7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7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7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7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7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78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7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7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7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7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7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837" grpId="0" animBg="1"/>
      <p:bldP spid="67589" grpId="0" animBg="1"/>
      <p:bldP spid="67838" grpId="0"/>
      <p:bldP spid="67839" grpId="0"/>
      <p:bldP spid="67866" grpId="0"/>
      <p:bldP spid="67868" grpId="0" animBg="1"/>
      <p:bldP spid="67869" grpId="0"/>
      <p:bldP spid="67870" grpId="0"/>
      <p:bldP spid="6787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/>
          <p:cNvSpPr>
            <a:spLocks noChangeArrowheads="1"/>
          </p:cNvSpPr>
          <p:nvPr/>
        </p:nvSpPr>
        <p:spPr bwMode="auto">
          <a:xfrm>
            <a:off x="2676525" y="2995614"/>
            <a:ext cx="2592388" cy="237648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6387" name="AutoShape 3"/>
          <p:cNvSpPr>
            <a:spLocks noChangeArrowheads="1"/>
          </p:cNvSpPr>
          <p:nvPr/>
        </p:nvSpPr>
        <p:spPr bwMode="auto">
          <a:xfrm rot="5400000">
            <a:off x="4711701" y="-334962"/>
            <a:ext cx="1222375" cy="5292725"/>
          </a:xfrm>
          <a:prstGeom prst="can">
            <a:avLst>
              <a:gd name="adj" fmla="val 19204"/>
            </a:avLst>
          </a:prstGeom>
          <a:solidFill>
            <a:srgbClr val="FFCC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vert="eaVert"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az-Latn-AZ" altLang="en-US" sz="1800">
              <a:latin typeface="Arial" panose="020B0604020202020204" pitchFamily="34" charset="0"/>
            </a:endParaRPr>
          </a:p>
        </p:txBody>
      </p:sp>
      <p:sp>
        <p:nvSpPr>
          <p:cNvPr id="16388" name="AutoShape 4"/>
          <p:cNvSpPr>
            <a:spLocks noChangeArrowheads="1"/>
          </p:cNvSpPr>
          <p:nvPr/>
        </p:nvSpPr>
        <p:spPr bwMode="auto">
          <a:xfrm>
            <a:off x="5268914" y="2994025"/>
            <a:ext cx="2592387" cy="23764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38100" cmpd="dbl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640014" y="2344739"/>
            <a:ext cx="6844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400">
                <a:latin typeface="Times New Roman" panose="02020603050405020304" pitchFamily="18" charset="0"/>
              </a:rPr>
              <a:t>Yod</a:t>
            </a:r>
            <a:endParaRPr lang="tr-TR" altLang="en-US" sz="2400">
              <a:latin typeface="Times New Roman" panose="02020603050405020304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3563939" y="3108325"/>
            <a:ext cx="60144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Yod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2640014" y="3163888"/>
            <a:ext cx="87472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Times New Roman" panose="02020603050405020304" pitchFamily="18" charset="0"/>
              </a:rPr>
              <a:t>Tiroksin</a:t>
            </a:r>
            <a:endParaRPr lang="tr-TR" altLang="en-US" sz="1600">
              <a:latin typeface="Times New Roman" panose="02020603050405020304" pitchFamily="18" charset="0"/>
            </a:endParaRP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3216275" y="3711576"/>
            <a:ext cx="450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Times New Roman" panose="02020603050405020304" pitchFamily="18" charset="0"/>
              </a:rPr>
              <a:t>T1</a:t>
            </a:r>
            <a:endParaRPr lang="tr-TR" altLang="en-US" sz="1800">
              <a:latin typeface="Times New Roman" panose="02020603050405020304" pitchFamily="18" charset="0"/>
            </a:endParaRP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3767138" y="4357688"/>
            <a:ext cx="45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Times New Roman" panose="02020603050405020304" pitchFamily="18" charset="0"/>
              </a:rPr>
              <a:t>T3</a:t>
            </a:r>
            <a:endParaRPr lang="tr-TR" altLang="en-US" sz="1800">
              <a:latin typeface="Times New Roman" panose="02020603050405020304" pitchFamily="18" charset="0"/>
            </a:endParaRP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421188" y="5003801"/>
            <a:ext cx="450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Times New Roman" panose="02020603050405020304" pitchFamily="18" charset="0"/>
              </a:rPr>
              <a:t>T4</a:t>
            </a:r>
            <a:endParaRPr lang="tr-TR" altLang="en-US" sz="1800">
              <a:latin typeface="Times New Roman" panose="02020603050405020304" pitchFamily="18" charset="0"/>
            </a:endParaRPr>
          </a:p>
        </p:txBody>
      </p:sp>
      <p:cxnSp>
        <p:nvCxnSpPr>
          <p:cNvPr id="16395" name="AutoShape 11"/>
          <p:cNvCxnSpPr>
            <a:cxnSpLocks noChangeShapeType="1"/>
            <a:stCxn id="16391" idx="2"/>
            <a:endCxn id="16392" idx="1"/>
          </p:cNvCxnSpPr>
          <p:nvPr/>
        </p:nvCxnSpPr>
        <p:spPr bwMode="auto">
          <a:xfrm rot="16200000" flipH="1">
            <a:off x="2950581" y="3629238"/>
            <a:ext cx="392490" cy="138898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396" name="AutoShape 12"/>
          <p:cNvCxnSpPr>
            <a:cxnSpLocks noChangeShapeType="1"/>
            <a:stCxn id="16392" idx="2"/>
            <a:endCxn id="16393" idx="1"/>
          </p:cNvCxnSpPr>
          <p:nvPr/>
        </p:nvCxnSpPr>
        <p:spPr bwMode="auto">
          <a:xfrm rot="16200000" flipH="1">
            <a:off x="3372644" y="4147344"/>
            <a:ext cx="463550" cy="325438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397" name="AutoShape 13"/>
          <p:cNvCxnSpPr>
            <a:cxnSpLocks noChangeShapeType="1"/>
            <a:stCxn id="16393" idx="2"/>
            <a:endCxn id="16394" idx="1"/>
          </p:cNvCxnSpPr>
          <p:nvPr/>
        </p:nvCxnSpPr>
        <p:spPr bwMode="auto">
          <a:xfrm rot="16200000" flipH="1">
            <a:off x="3975101" y="4741863"/>
            <a:ext cx="463550" cy="42862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398" name="AutoShape 14"/>
          <p:cNvCxnSpPr>
            <a:cxnSpLocks noChangeShapeType="1"/>
            <a:stCxn id="16390" idx="2"/>
            <a:endCxn id="16392" idx="0"/>
          </p:cNvCxnSpPr>
          <p:nvPr/>
        </p:nvCxnSpPr>
        <p:spPr bwMode="auto">
          <a:xfrm flipH="1">
            <a:off x="3441700" y="3508435"/>
            <a:ext cx="422962" cy="20314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399" name="AutoShape 15"/>
          <p:cNvCxnSpPr>
            <a:cxnSpLocks noChangeShapeType="1"/>
            <a:stCxn id="16390" idx="2"/>
            <a:endCxn id="16393" idx="0"/>
          </p:cNvCxnSpPr>
          <p:nvPr/>
        </p:nvCxnSpPr>
        <p:spPr bwMode="auto">
          <a:xfrm>
            <a:off x="3864663" y="3508436"/>
            <a:ext cx="127901" cy="84925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00" name="AutoShape 16"/>
          <p:cNvCxnSpPr>
            <a:cxnSpLocks noChangeShapeType="1"/>
            <a:stCxn id="16390" idx="2"/>
            <a:endCxn id="16394" idx="0"/>
          </p:cNvCxnSpPr>
          <p:nvPr/>
        </p:nvCxnSpPr>
        <p:spPr bwMode="auto">
          <a:xfrm>
            <a:off x="3864663" y="3508436"/>
            <a:ext cx="781951" cy="149536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401" name="AutoShape 17"/>
          <p:cNvSpPr>
            <a:spLocks noChangeArrowheads="1"/>
          </p:cNvSpPr>
          <p:nvPr/>
        </p:nvSpPr>
        <p:spPr bwMode="auto">
          <a:xfrm rot="3120076">
            <a:off x="2648593" y="4449406"/>
            <a:ext cx="1311578" cy="505539"/>
          </a:xfrm>
          <a:prstGeom prst="upArrowCallout">
            <a:avLst>
              <a:gd name="adj1" fmla="val 73559"/>
              <a:gd name="adj2" fmla="val 73559"/>
              <a:gd name="adj3" fmla="val 16667"/>
              <a:gd name="adj4" fmla="val 66667"/>
            </a:avLst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81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FFFF66"/>
                </a:solidFill>
                <a:latin typeface="Arial" panose="020B0604020202020204" pitchFamily="34" charset="0"/>
              </a:rPr>
              <a:t>Peroksidaza</a:t>
            </a:r>
            <a:endParaRPr lang="tr-TR" altLang="en-US" sz="1600">
              <a:solidFill>
                <a:srgbClr val="FFFF66"/>
              </a:solidFill>
              <a:latin typeface="Arial" panose="020B0604020202020204" pitchFamily="34" charset="0"/>
            </a:endParaRPr>
          </a:p>
        </p:txBody>
      </p:sp>
      <p:cxnSp>
        <p:nvCxnSpPr>
          <p:cNvPr id="16402" name="AutoShape 18"/>
          <p:cNvCxnSpPr>
            <a:cxnSpLocks noChangeShapeType="1"/>
            <a:stCxn id="16389" idx="3"/>
            <a:endCxn id="16390" idx="0"/>
          </p:cNvCxnSpPr>
          <p:nvPr/>
        </p:nvCxnSpPr>
        <p:spPr bwMode="auto">
          <a:xfrm>
            <a:off x="3324496" y="2575571"/>
            <a:ext cx="540166" cy="532754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3770313" y="5557839"/>
            <a:ext cx="481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T3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4416426" y="5564189"/>
            <a:ext cx="481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T4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05" name="Oval 21"/>
          <p:cNvSpPr>
            <a:spLocks noChangeArrowheads="1"/>
          </p:cNvSpPr>
          <p:nvPr/>
        </p:nvSpPr>
        <p:spPr bwMode="auto">
          <a:xfrm>
            <a:off x="3089275" y="6164264"/>
            <a:ext cx="503238" cy="504825"/>
          </a:xfrm>
          <a:prstGeom prst="ellipse">
            <a:avLst/>
          </a:prstGeom>
          <a:gradFill rotWithShape="1">
            <a:gsLst>
              <a:gs pos="0">
                <a:srgbClr val="005E2F"/>
              </a:gs>
              <a:gs pos="100000">
                <a:srgbClr val="00CC66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FF66"/>
                </a:solidFill>
                <a:latin typeface="Arial" panose="020B0604020202020204" pitchFamily="34" charset="0"/>
              </a:rPr>
              <a:t>TG</a:t>
            </a:r>
            <a:endParaRPr lang="tr-TR" altLang="en-US" sz="1800">
              <a:solidFill>
                <a:srgbClr val="FFFF66"/>
              </a:solidFill>
              <a:latin typeface="Arial" panose="020B0604020202020204" pitchFamily="34" charset="0"/>
            </a:endParaRPr>
          </a:p>
        </p:txBody>
      </p:sp>
      <p:cxnSp>
        <p:nvCxnSpPr>
          <p:cNvPr id="16406" name="AutoShape 22"/>
          <p:cNvCxnSpPr>
            <a:cxnSpLocks noChangeShapeType="1"/>
            <a:stCxn id="16394" idx="2"/>
            <a:endCxn id="16404" idx="0"/>
          </p:cNvCxnSpPr>
          <p:nvPr/>
        </p:nvCxnSpPr>
        <p:spPr bwMode="auto">
          <a:xfrm rot="16200000" flipH="1">
            <a:off x="4555332" y="5461795"/>
            <a:ext cx="193675" cy="11112"/>
          </a:xfrm>
          <a:prstGeom prst="curvedConnector3">
            <a:avLst>
              <a:gd name="adj1" fmla="val 49181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07" name="AutoShape 23"/>
          <p:cNvCxnSpPr>
            <a:cxnSpLocks noChangeShapeType="1"/>
            <a:stCxn id="16393" idx="2"/>
            <a:endCxn id="16403" idx="0"/>
          </p:cNvCxnSpPr>
          <p:nvPr/>
        </p:nvCxnSpPr>
        <p:spPr bwMode="auto">
          <a:xfrm rot="16200000" flipH="1">
            <a:off x="3585369" y="5131594"/>
            <a:ext cx="833438" cy="19050"/>
          </a:xfrm>
          <a:prstGeom prst="curvedConnector3">
            <a:avLst>
              <a:gd name="adj1" fmla="val 49903"/>
            </a:avLst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408" name="Oval 24"/>
          <p:cNvSpPr>
            <a:spLocks noChangeArrowheads="1"/>
          </p:cNvSpPr>
          <p:nvPr/>
        </p:nvSpPr>
        <p:spPr bwMode="auto">
          <a:xfrm>
            <a:off x="5627689" y="6164264"/>
            <a:ext cx="503237" cy="504825"/>
          </a:xfrm>
          <a:prstGeom prst="ellipse">
            <a:avLst/>
          </a:prstGeom>
          <a:gradFill rotWithShape="1">
            <a:gsLst>
              <a:gs pos="0">
                <a:srgbClr val="005E2F"/>
              </a:gs>
              <a:gs pos="100000">
                <a:srgbClr val="00CC66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FF66"/>
                </a:solidFill>
                <a:latin typeface="Arial" panose="020B0604020202020204" pitchFamily="34" charset="0"/>
              </a:rPr>
              <a:t>TG</a:t>
            </a:r>
            <a:endParaRPr lang="tr-TR" altLang="en-US" sz="1800">
              <a:solidFill>
                <a:srgbClr val="FFFF66"/>
              </a:solidFill>
              <a:latin typeface="Arial" panose="020B0604020202020204" pitchFamily="34" charset="0"/>
            </a:endParaRPr>
          </a:p>
        </p:txBody>
      </p:sp>
      <p:sp>
        <p:nvSpPr>
          <p:cNvPr id="16409" name="Text Box 25"/>
          <p:cNvSpPr txBox="1">
            <a:spLocks noChangeArrowheads="1"/>
          </p:cNvSpPr>
          <p:nvPr/>
        </p:nvSpPr>
        <p:spPr bwMode="auto">
          <a:xfrm>
            <a:off x="5392738" y="5773739"/>
            <a:ext cx="481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T3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10" name="Text Box 26"/>
          <p:cNvSpPr txBox="1">
            <a:spLocks noChangeArrowheads="1"/>
          </p:cNvSpPr>
          <p:nvPr/>
        </p:nvSpPr>
        <p:spPr bwMode="auto">
          <a:xfrm>
            <a:off x="5969001" y="5780089"/>
            <a:ext cx="481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T4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cxnSp>
        <p:nvCxnSpPr>
          <p:cNvPr id="16411" name="AutoShape 27"/>
          <p:cNvCxnSpPr>
            <a:cxnSpLocks noChangeShapeType="1"/>
            <a:stCxn id="16410" idx="2"/>
            <a:endCxn id="16408" idx="7"/>
          </p:cNvCxnSpPr>
          <p:nvPr/>
        </p:nvCxnSpPr>
        <p:spPr bwMode="auto">
          <a:xfrm flipH="1">
            <a:off x="6057900" y="6176963"/>
            <a:ext cx="152400" cy="6191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12" name="AutoShape 28"/>
          <p:cNvCxnSpPr>
            <a:cxnSpLocks noChangeShapeType="1"/>
            <a:stCxn id="16409" idx="2"/>
            <a:endCxn id="16408" idx="1"/>
          </p:cNvCxnSpPr>
          <p:nvPr/>
        </p:nvCxnSpPr>
        <p:spPr bwMode="auto">
          <a:xfrm>
            <a:off x="5634039" y="6170613"/>
            <a:ext cx="66675" cy="682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13" name="AutoShape 29"/>
          <p:cNvCxnSpPr>
            <a:cxnSpLocks noChangeShapeType="1"/>
            <a:stCxn id="16405" idx="6"/>
            <a:endCxn id="16408" idx="2"/>
          </p:cNvCxnSpPr>
          <p:nvPr/>
        </p:nvCxnSpPr>
        <p:spPr bwMode="auto">
          <a:xfrm>
            <a:off x="3592514" y="6416675"/>
            <a:ext cx="203517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14" name="AutoShape 30"/>
          <p:cNvCxnSpPr>
            <a:cxnSpLocks noChangeShapeType="1"/>
            <a:stCxn id="16404" idx="2"/>
            <a:endCxn id="16408" idx="2"/>
          </p:cNvCxnSpPr>
          <p:nvPr/>
        </p:nvCxnSpPr>
        <p:spPr bwMode="auto">
          <a:xfrm rot="16200000" flipH="1">
            <a:off x="4914901" y="5703888"/>
            <a:ext cx="455612" cy="969963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15" name="AutoShape 31"/>
          <p:cNvCxnSpPr>
            <a:cxnSpLocks noChangeShapeType="1"/>
            <a:stCxn id="16403" idx="2"/>
            <a:endCxn id="16408" idx="2"/>
          </p:cNvCxnSpPr>
          <p:nvPr/>
        </p:nvCxnSpPr>
        <p:spPr bwMode="auto">
          <a:xfrm rot="16200000" flipH="1">
            <a:off x="4588670" y="5377657"/>
            <a:ext cx="461962" cy="161607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416" name="Oval 32"/>
          <p:cNvSpPr>
            <a:spLocks noChangeArrowheads="1"/>
          </p:cNvSpPr>
          <p:nvPr/>
        </p:nvSpPr>
        <p:spPr bwMode="auto">
          <a:xfrm>
            <a:off x="5916614" y="4795839"/>
            <a:ext cx="503237" cy="504825"/>
          </a:xfrm>
          <a:prstGeom prst="ellipse">
            <a:avLst/>
          </a:prstGeom>
          <a:gradFill rotWithShape="1">
            <a:gsLst>
              <a:gs pos="0">
                <a:srgbClr val="005E2F"/>
              </a:gs>
              <a:gs pos="100000">
                <a:srgbClr val="00CC66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FF66"/>
                </a:solidFill>
                <a:latin typeface="Arial" panose="020B0604020202020204" pitchFamily="34" charset="0"/>
              </a:rPr>
              <a:t>TG</a:t>
            </a:r>
            <a:endParaRPr lang="tr-TR" altLang="en-US" sz="1800">
              <a:solidFill>
                <a:srgbClr val="FFFF66"/>
              </a:solidFill>
              <a:latin typeface="Arial" panose="020B0604020202020204" pitchFamily="34" charset="0"/>
            </a:endParaRPr>
          </a:p>
        </p:txBody>
      </p:sp>
      <p:sp>
        <p:nvSpPr>
          <p:cNvPr id="16417" name="Text Box 33"/>
          <p:cNvSpPr txBox="1">
            <a:spLocks noChangeArrowheads="1"/>
          </p:cNvSpPr>
          <p:nvPr/>
        </p:nvSpPr>
        <p:spPr bwMode="auto">
          <a:xfrm>
            <a:off x="5592763" y="4333876"/>
            <a:ext cx="481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T3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18" name="Text Box 34"/>
          <p:cNvSpPr txBox="1">
            <a:spLocks noChangeArrowheads="1"/>
          </p:cNvSpPr>
          <p:nvPr/>
        </p:nvSpPr>
        <p:spPr bwMode="auto">
          <a:xfrm>
            <a:off x="6311901" y="4333876"/>
            <a:ext cx="481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T4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cxnSp>
        <p:nvCxnSpPr>
          <p:cNvPr id="16419" name="AutoShape 35"/>
          <p:cNvCxnSpPr>
            <a:cxnSpLocks noChangeShapeType="1"/>
            <a:stCxn id="16418" idx="2"/>
            <a:endCxn id="16416" idx="7"/>
          </p:cNvCxnSpPr>
          <p:nvPr/>
        </p:nvCxnSpPr>
        <p:spPr bwMode="auto">
          <a:xfrm flipH="1">
            <a:off x="6346826" y="4730750"/>
            <a:ext cx="206375" cy="1397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20" name="AutoShape 36"/>
          <p:cNvCxnSpPr>
            <a:cxnSpLocks noChangeShapeType="1"/>
            <a:stCxn id="16417" idx="2"/>
            <a:endCxn id="16416" idx="1"/>
          </p:cNvCxnSpPr>
          <p:nvPr/>
        </p:nvCxnSpPr>
        <p:spPr bwMode="auto">
          <a:xfrm>
            <a:off x="5834064" y="4730750"/>
            <a:ext cx="155575" cy="1397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421" name="Text Box 37"/>
          <p:cNvSpPr txBox="1">
            <a:spLocks noChangeArrowheads="1"/>
          </p:cNvSpPr>
          <p:nvPr/>
        </p:nvSpPr>
        <p:spPr bwMode="auto">
          <a:xfrm>
            <a:off x="5592763" y="3044826"/>
            <a:ext cx="481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T3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22" name="Text Box 38"/>
          <p:cNvSpPr txBox="1">
            <a:spLocks noChangeArrowheads="1"/>
          </p:cNvSpPr>
          <p:nvPr/>
        </p:nvSpPr>
        <p:spPr bwMode="auto">
          <a:xfrm>
            <a:off x="6311901" y="3044826"/>
            <a:ext cx="481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T4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23" name="PubPieSlice"/>
          <p:cNvSpPr>
            <a:spLocks noEditPoints="1" noChangeArrowheads="1"/>
          </p:cNvSpPr>
          <p:nvPr/>
        </p:nvSpPr>
        <p:spPr bwMode="auto">
          <a:xfrm flipH="1">
            <a:off x="6745288" y="3716338"/>
            <a:ext cx="1008062" cy="8636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0 60000 65536"/>
              <a:gd name="T7" fmla="*/ 0 60000 65536"/>
              <a:gd name="T8" fmla="*/ 0 60000 65536"/>
              <a:gd name="T9" fmla="*/ 3163 w 21600"/>
              <a:gd name="T10" fmla="*/ 3163 h 21600"/>
              <a:gd name="T11" fmla="*/ 18437 w 21600"/>
              <a:gd name="T12" fmla="*/ 18437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>
                <a:moveTo>
                  <a:pt x="19004" y="17822"/>
                </a:moveTo>
                <a:cubicBezTo>
                  <a:pt x="20679" y="15866"/>
                  <a:pt x="21600" y="1337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2147" y="21600"/>
                  <a:pt x="13483" y="21347"/>
                  <a:pt x="14738" y="20856"/>
                </a:cubicBezTo>
                <a:lnTo>
                  <a:pt x="10800" y="10800"/>
                </a:lnTo>
                <a:lnTo>
                  <a:pt x="19004" y="17822"/>
                </a:lnTo>
                <a:close/>
              </a:path>
            </a:pathLst>
          </a:custGeom>
          <a:solidFill>
            <a:srgbClr val="FFCC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200">
                <a:latin typeface="Arial" panose="020B0604020202020204" pitchFamily="34" charset="0"/>
              </a:rPr>
              <a:t>Lizosom</a:t>
            </a:r>
            <a:endParaRPr lang="tr-TR" altLang="en-US" sz="1200">
              <a:latin typeface="Arial" panose="020B0604020202020204" pitchFamily="34" charset="0"/>
            </a:endParaRPr>
          </a:p>
        </p:txBody>
      </p:sp>
      <p:cxnSp>
        <p:nvCxnSpPr>
          <p:cNvPr id="16424" name="AutoShape 40"/>
          <p:cNvCxnSpPr>
            <a:cxnSpLocks noChangeShapeType="1"/>
            <a:stCxn id="16417" idx="0"/>
            <a:endCxn id="16421" idx="2"/>
          </p:cNvCxnSpPr>
          <p:nvPr/>
        </p:nvCxnSpPr>
        <p:spPr bwMode="auto">
          <a:xfrm flipV="1">
            <a:off x="5834063" y="3441701"/>
            <a:ext cx="0" cy="8921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25" name="AutoShape 41"/>
          <p:cNvCxnSpPr>
            <a:cxnSpLocks noChangeShapeType="1"/>
            <a:stCxn id="16418" idx="0"/>
            <a:endCxn id="16422" idx="2"/>
          </p:cNvCxnSpPr>
          <p:nvPr/>
        </p:nvCxnSpPr>
        <p:spPr bwMode="auto">
          <a:xfrm flipV="1">
            <a:off x="6553200" y="3441701"/>
            <a:ext cx="0" cy="8921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426" name="Oval 42"/>
          <p:cNvSpPr>
            <a:spLocks noChangeArrowheads="1"/>
          </p:cNvSpPr>
          <p:nvPr/>
        </p:nvSpPr>
        <p:spPr bwMode="auto">
          <a:xfrm>
            <a:off x="7251701" y="4867276"/>
            <a:ext cx="142875" cy="14287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az-Latn-AZ">
              <a:latin typeface="Arial" charset="0"/>
            </a:endParaRPr>
          </a:p>
        </p:txBody>
      </p:sp>
      <p:sp>
        <p:nvSpPr>
          <p:cNvPr id="16427" name="Oval 43"/>
          <p:cNvSpPr>
            <a:spLocks noChangeArrowheads="1"/>
          </p:cNvSpPr>
          <p:nvPr/>
        </p:nvSpPr>
        <p:spPr bwMode="auto">
          <a:xfrm>
            <a:off x="7250114" y="5156201"/>
            <a:ext cx="142875" cy="14287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az-Latn-AZ">
              <a:latin typeface="Arial" charset="0"/>
            </a:endParaRPr>
          </a:p>
        </p:txBody>
      </p:sp>
      <p:sp>
        <p:nvSpPr>
          <p:cNvPr id="16428" name="Oval 44"/>
          <p:cNvSpPr>
            <a:spLocks noChangeArrowheads="1"/>
          </p:cNvSpPr>
          <p:nvPr/>
        </p:nvSpPr>
        <p:spPr bwMode="auto">
          <a:xfrm>
            <a:off x="7537451" y="5156201"/>
            <a:ext cx="142875" cy="14287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az-Latn-AZ">
              <a:latin typeface="Arial" charset="0"/>
            </a:endParaRPr>
          </a:p>
        </p:txBody>
      </p:sp>
      <p:sp>
        <p:nvSpPr>
          <p:cNvPr id="16429" name="Oval 45"/>
          <p:cNvSpPr>
            <a:spLocks noChangeArrowheads="1"/>
          </p:cNvSpPr>
          <p:nvPr/>
        </p:nvSpPr>
        <p:spPr bwMode="auto">
          <a:xfrm>
            <a:off x="7467601" y="4867276"/>
            <a:ext cx="142875" cy="14287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az-Latn-AZ">
              <a:latin typeface="Arial" charset="0"/>
            </a:endParaRPr>
          </a:p>
        </p:txBody>
      </p:sp>
      <p:sp>
        <p:nvSpPr>
          <p:cNvPr id="16430" name="Text Box 46"/>
          <p:cNvSpPr txBox="1">
            <a:spLocks noChangeArrowheads="1"/>
          </p:cNvSpPr>
          <p:nvPr/>
        </p:nvSpPr>
        <p:spPr bwMode="auto">
          <a:xfrm>
            <a:off x="4926013" y="2035176"/>
            <a:ext cx="481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T3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31" name="Text Box 47"/>
          <p:cNvSpPr txBox="1">
            <a:spLocks noChangeArrowheads="1"/>
          </p:cNvSpPr>
          <p:nvPr/>
        </p:nvSpPr>
        <p:spPr bwMode="auto">
          <a:xfrm>
            <a:off x="5592763" y="2395539"/>
            <a:ext cx="481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T4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32" name="AutoShape 48"/>
          <p:cNvSpPr>
            <a:spLocks noChangeArrowheads="1"/>
          </p:cNvSpPr>
          <p:nvPr/>
        </p:nvSpPr>
        <p:spPr bwMode="auto">
          <a:xfrm>
            <a:off x="5772151" y="5443538"/>
            <a:ext cx="288925" cy="360362"/>
          </a:xfrm>
          <a:prstGeom prst="upArrow">
            <a:avLst>
              <a:gd name="adj1" fmla="val 56046"/>
              <a:gd name="adj2" fmla="val 64285"/>
            </a:avLst>
          </a:prstGeom>
          <a:solidFill>
            <a:srgbClr val="00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grpSp>
        <p:nvGrpSpPr>
          <p:cNvPr id="16433" name="Group 49"/>
          <p:cNvGrpSpPr>
            <a:grpSpLocks/>
          </p:cNvGrpSpPr>
          <p:nvPr/>
        </p:nvGrpSpPr>
        <p:grpSpPr bwMode="auto">
          <a:xfrm>
            <a:off x="5772150" y="2058988"/>
            <a:ext cx="1098550" cy="366712"/>
            <a:chOff x="3016" y="1207"/>
            <a:chExt cx="692" cy="231"/>
          </a:xfrm>
        </p:grpSpPr>
        <p:grpSp>
          <p:nvGrpSpPr>
            <p:cNvPr id="7258" name="Group 50"/>
            <p:cNvGrpSpPr>
              <a:grpSpLocks/>
            </p:cNvGrpSpPr>
            <p:nvPr/>
          </p:nvGrpSpPr>
          <p:grpSpPr bwMode="auto">
            <a:xfrm>
              <a:off x="3016" y="1207"/>
              <a:ext cx="692" cy="231"/>
              <a:chOff x="3016" y="1207"/>
              <a:chExt cx="692" cy="231"/>
            </a:xfrm>
          </p:grpSpPr>
          <p:sp>
            <p:nvSpPr>
              <p:cNvPr id="7260" name="Oval 51"/>
              <p:cNvSpPr>
                <a:spLocks noChangeArrowheads="1"/>
              </p:cNvSpPr>
              <p:nvPr/>
            </p:nvSpPr>
            <p:spPr bwMode="auto">
              <a:xfrm>
                <a:off x="3016" y="1231"/>
                <a:ext cx="318" cy="182"/>
              </a:xfrm>
              <a:prstGeom prst="ellipse">
                <a:avLst/>
              </a:prstGeom>
              <a:solidFill>
                <a:srgbClr val="FFFF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az-Latn-AZ" altLang="en-US" sz="1400">
                    <a:latin typeface="Arial" panose="020B0604020202020204" pitchFamily="34" charset="0"/>
                  </a:rPr>
                  <a:t>TBP</a:t>
                </a:r>
                <a:endParaRPr lang="tr-TR" altLang="en-US" sz="1400">
                  <a:latin typeface="Arial" panose="020B0604020202020204" pitchFamily="34" charset="0"/>
                </a:endParaRPr>
              </a:p>
            </p:txBody>
          </p:sp>
          <p:sp>
            <p:nvSpPr>
              <p:cNvPr id="7261" name="Text Box 52"/>
              <p:cNvSpPr txBox="1">
                <a:spLocks noChangeArrowheads="1"/>
              </p:cNvSpPr>
              <p:nvPr/>
            </p:nvSpPr>
            <p:spPr bwMode="auto">
              <a:xfrm>
                <a:off x="3424" y="1207"/>
                <a:ext cx="28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az-Latn-AZ" altLang="en-US" sz="1800">
                    <a:latin typeface="Times New Roman" panose="02020603050405020304" pitchFamily="18" charset="0"/>
                  </a:rPr>
                  <a:t>T3</a:t>
                </a:r>
                <a:endParaRPr lang="tr-TR" altLang="en-US" sz="1800">
                  <a:latin typeface="Times New Roman" panose="02020603050405020304" pitchFamily="18" charset="0"/>
                </a:endParaRPr>
              </a:p>
            </p:txBody>
          </p:sp>
        </p:grpSp>
        <p:cxnSp>
          <p:nvCxnSpPr>
            <p:cNvPr id="7259" name="AutoShape 53"/>
            <p:cNvCxnSpPr>
              <a:cxnSpLocks noChangeShapeType="1"/>
              <a:stCxn id="7260" idx="6"/>
              <a:endCxn id="7261" idx="1"/>
            </p:cNvCxnSpPr>
            <p:nvPr/>
          </p:nvCxnSpPr>
          <p:spPr bwMode="auto">
            <a:xfrm>
              <a:off x="3334" y="1322"/>
              <a:ext cx="90" cy="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16438" name="Group 54"/>
          <p:cNvGrpSpPr>
            <a:grpSpLocks/>
          </p:cNvGrpSpPr>
          <p:nvPr/>
        </p:nvGrpSpPr>
        <p:grpSpPr bwMode="auto">
          <a:xfrm>
            <a:off x="6545263" y="2419351"/>
            <a:ext cx="1098550" cy="366713"/>
            <a:chOff x="3016" y="1207"/>
            <a:chExt cx="692" cy="231"/>
          </a:xfrm>
        </p:grpSpPr>
        <p:grpSp>
          <p:nvGrpSpPr>
            <p:cNvPr id="7254" name="Group 55"/>
            <p:cNvGrpSpPr>
              <a:grpSpLocks/>
            </p:cNvGrpSpPr>
            <p:nvPr/>
          </p:nvGrpSpPr>
          <p:grpSpPr bwMode="auto">
            <a:xfrm>
              <a:off x="3016" y="1207"/>
              <a:ext cx="692" cy="231"/>
              <a:chOff x="3016" y="1207"/>
              <a:chExt cx="692" cy="231"/>
            </a:xfrm>
          </p:grpSpPr>
          <p:sp>
            <p:nvSpPr>
              <p:cNvPr id="7256" name="Oval 56"/>
              <p:cNvSpPr>
                <a:spLocks noChangeArrowheads="1"/>
              </p:cNvSpPr>
              <p:nvPr/>
            </p:nvSpPr>
            <p:spPr bwMode="auto">
              <a:xfrm>
                <a:off x="3016" y="1231"/>
                <a:ext cx="318" cy="182"/>
              </a:xfrm>
              <a:prstGeom prst="ellipse">
                <a:avLst/>
              </a:prstGeom>
              <a:solidFill>
                <a:srgbClr val="FFFF66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az-Latn-AZ" altLang="en-US" sz="1400">
                    <a:latin typeface="Arial" panose="020B0604020202020204" pitchFamily="34" charset="0"/>
                  </a:rPr>
                  <a:t>TBP</a:t>
                </a:r>
                <a:endParaRPr lang="tr-TR" altLang="en-US" sz="1400">
                  <a:latin typeface="Arial" panose="020B0604020202020204" pitchFamily="34" charset="0"/>
                </a:endParaRPr>
              </a:p>
            </p:txBody>
          </p:sp>
          <p:sp>
            <p:nvSpPr>
              <p:cNvPr id="7257" name="Text Box 57"/>
              <p:cNvSpPr txBox="1">
                <a:spLocks noChangeArrowheads="1"/>
              </p:cNvSpPr>
              <p:nvPr/>
            </p:nvSpPr>
            <p:spPr bwMode="auto">
              <a:xfrm>
                <a:off x="3424" y="1207"/>
                <a:ext cx="284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az-Latn-AZ" altLang="en-US" sz="1800">
                    <a:latin typeface="Times New Roman" panose="02020603050405020304" pitchFamily="18" charset="0"/>
                  </a:rPr>
                  <a:t>T4</a:t>
                </a:r>
                <a:endParaRPr lang="tr-TR" altLang="en-US" sz="1800">
                  <a:latin typeface="Times New Roman" panose="02020603050405020304" pitchFamily="18" charset="0"/>
                </a:endParaRPr>
              </a:p>
            </p:txBody>
          </p:sp>
        </p:grpSp>
        <p:cxnSp>
          <p:nvCxnSpPr>
            <p:cNvPr id="7255" name="AutoShape 58"/>
            <p:cNvCxnSpPr>
              <a:cxnSpLocks noChangeShapeType="1"/>
              <a:stCxn id="7256" idx="6"/>
              <a:endCxn id="7257" idx="1"/>
            </p:cNvCxnSpPr>
            <p:nvPr/>
          </p:nvCxnSpPr>
          <p:spPr bwMode="auto">
            <a:xfrm>
              <a:off x="3334" y="1322"/>
              <a:ext cx="90" cy="1"/>
            </a:xfrm>
            <a:prstGeom prst="straightConnector1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16443" name="AutoShape 59"/>
          <p:cNvSpPr>
            <a:spLocks noChangeArrowheads="1"/>
          </p:cNvSpPr>
          <p:nvPr/>
        </p:nvSpPr>
        <p:spPr bwMode="auto">
          <a:xfrm rot="5400000" flipH="1">
            <a:off x="6781007" y="4904582"/>
            <a:ext cx="288925" cy="360362"/>
          </a:xfrm>
          <a:prstGeom prst="upArrow">
            <a:avLst>
              <a:gd name="adj1" fmla="val 56046"/>
              <a:gd name="adj2" fmla="val 6428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cxnSp>
        <p:nvCxnSpPr>
          <p:cNvPr id="16444" name="AutoShape 60"/>
          <p:cNvCxnSpPr>
            <a:cxnSpLocks noChangeShapeType="1"/>
            <a:stCxn id="16430" idx="3"/>
            <a:endCxn id="7260" idx="2"/>
          </p:cNvCxnSpPr>
          <p:nvPr/>
        </p:nvCxnSpPr>
        <p:spPr bwMode="auto">
          <a:xfrm>
            <a:off x="5407026" y="2233614"/>
            <a:ext cx="365125" cy="79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45" name="AutoShape 61"/>
          <p:cNvCxnSpPr>
            <a:cxnSpLocks noChangeShapeType="1"/>
            <a:stCxn id="16431" idx="3"/>
            <a:endCxn id="7256" idx="2"/>
          </p:cNvCxnSpPr>
          <p:nvPr/>
        </p:nvCxnSpPr>
        <p:spPr bwMode="auto">
          <a:xfrm>
            <a:off x="6073775" y="2593975"/>
            <a:ext cx="471488" cy="79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446" name="Freeform 62"/>
          <p:cNvSpPr>
            <a:spLocks/>
          </p:cNvSpPr>
          <p:nvPr/>
        </p:nvSpPr>
        <p:spPr bwMode="auto">
          <a:xfrm>
            <a:off x="1739901" y="404814"/>
            <a:ext cx="1223963" cy="936625"/>
          </a:xfrm>
          <a:custGeom>
            <a:avLst/>
            <a:gdLst>
              <a:gd name="T0" fmla="*/ 0 w 817"/>
              <a:gd name="T1" fmla="*/ 0 h 713"/>
              <a:gd name="T2" fmla="*/ 2147483647 w 817"/>
              <a:gd name="T3" fmla="*/ 2147483647 h 713"/>
              <a:gd name="T4" fmla="*/ 2147483647 w 817"/>
              <a:gd name="T5" fmla="*/ 2147483647 h 713"/>
              <a:gd name="T6" fmla="*/ 2147483647 w 817"/>
              <a:gd name="T7" fmla="*/ 2147483647 h 713"/>
              <a:gd name="T8" fmla="*/ 2147483647 w 817"/>
              <a:gd name="T9" fmla="*/ 2147483647 h 713"/>
              <a:gd name="T10" fmla="*/ 2147483647 w 817"/>
              <a:gd name="T11" fmla="*/ 2147483647 h 713"/>
              <a:gd name="T12" fmla="*/ 2147483647 w 817"/>
              <a:gd name="T13" fmla="*/ 2147483647 h 713"/>
              <a:gd name="T14" fmla="*/ 2147483647 w 817"/>
              <a:gd name="T15" fmla="*/ 2147483647 h 713"/>
              <a:gd name="T16" fmla="*/ 2147483647 w 817"/>
              <a:gd name="T17" fmla="*/ 2147483647 h 713"/>
              <a:gd name="T18" fmla="*/ 2147483647 w 817"/>
              <a:gd name="T19" fmla="*/ 2147483647 h 713"/>
              <a:gd name="T20" fmla="*/ 2147483647 w 817"/>
              <a:gd name="T21" fmla="*/ 2147483647 h 713"/>
              <a:gd name="T22" fmla="*/ 2147483647 w 817"/>
              <a:gd name="T23" fmla="*/ 2147483647 h 71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817" h="713">
                <a:moveTo>
                  <a:pt x="0" y="0"/>
                </a:moveTo>
                <a:cubicBezTo>
                  <a:pt x="32" y="7"/>
                  <a:pt x="157" y="3"/>
                  <a:pt x="192" y="36"/>
                </a:cubicBezTo>
                <a:cubicBezTo>
                  <a:pt x="227" y="69"/>
                  <a:pt x="218" y="156"/>
                  <a:pt x="210" y="201"/>
                </a:cubicBezTo>
                <a:cubicBezTo>
                  <a:pt x="202" y="246"/>
                  <a:pt x="168" y="259"/>
                  <a:pt x="146" y="306"/>
                </a:cubicBezTo>
                <a:cubicBezTo>
                  <a:pt x="124" y="353"/>
                  <a:pt x="66" y="422"/>
                  <a:pt x="75" y="484"/>
                </a:cubicBezTo>
                <a:cubicBezTo>
                  <a:pt x="84" y="546"/>
                  <a:pt x="110" y="649"/>
                  <a:pt x="201" y="681"/>
                </a:cubicBezTo>
                <a:cubicBezTo>
                  <a:pt x="292" y="713"/>
                  <a:pt x="524" y="704"/>
                  <a:pt x="623" y="678"/>
                </a:cubicBezTo>
                <a:cubicBezTo>
                  <a:pt x="722" y="652"/>
                  <a:pt x="775" y="583"/>
                  <a:pt x="796" y="523"/>
                </a:cubicBezTo>
                <a:cubicBezTo>
                  <a:pt x="817" y="463"/>
                  <a:pt x="783" y="365"/>
                  <a:pt x="750" y="317"/>
                </a:cubicBezTo>
                <a:cubicBezTo>
                  <a:pt x="717" y="269"/>
                  <a:pt x="624" y="274"/>
                  <a:pt x="600" y="234"/>
                </a:cubicBezTo>
                <a:cubicBezTo>
                  <a:pt x="576" y="194"/>
                  <a:pt x="569" y="111"/>
                  <a:pt x="603" y="77"/>
                </a:cubicBezTo>
                <a:cubicBezTo>
                  <a:pt x="637" y="43"/>
                  <a:pt x="762" y="41"/>
                  <a:pt x="804" y="31"/>
                </a:cubicBezTo>
              </a:path>
            </a:pathLst>
          </a:custGeom>
          <a:solidFill>
            <a:srgbClr val="CCECFF"/>
          </a:solidFill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6447" name="AutoShape 63"/>
          <p:cNvSpPr>
            <a:spLocks noChangeArrowheads="1"/>
          </p:cNvSpPr>
          <p:nvPr/>
        </p:nvSpPr>
        <p:spPr bwMode="auto">
          <a:xfrm>
            <a:off x="6672264" y="1700214"/>
            <a:ext cx="288925" cy="288925"/>
          </a:xfrm>
          <a:prstGeom prst="upArrow">
            <a:avLst>
              <a:gd name="adj1" fmla="val 42861"/>
              <a:gd name="adj2" fmla="val 5494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16448" name="Text Box 64"/>
          <p:cNvSpPr txBox="1">
            <a:spLocks noChangeArrowheads="1"/>
          </p:cNvSpPr>
          <p:nvPr/>
        </p:nvSpPr>
        <p:spPr bwMode="auto">
          <a:xfrm>
            <a:off x="6581776" y="595314"/>
            <a:ext cx="4810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T3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49" name="Text Box 65"/>
          <p:cNvSpPr txBox="1">
            <a:spLocks noChangeArrowheads="1"/>
          </p:cNvSpPr>
          <p:nvPr/>
        </p:nvSpPr>
        <p:spPr bwMode="auto">
          <a:xfrm>
            <a:off x="6529388" y="1309689"/>
            <a:ext cx="481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Times New Roman" panose="02020603050405020304" pitchFamily="18" charset="0"/>
              </a:rPr>
              <a:t>T4</a:t>
            </a:r>
            <a:endParaRPr lang="tr-TR" altLang="en-US" sz="2000">
              <a:latin typeface="Times New Roman" panose="02020603050405020304" pitchFamily="18" charset="0"/>
            </a:endParaRPr>
          </a:p>
        </p:txBody>
      </p:sp>
      <p:sp>
        <p:nvSpPr>
          <p:cNvPr id="16450" name="Text Box 66"/>
          <p:cNvSpPr txBox="1">
            <a:spLocks noChangeArrowheads="1"/>
          </p:cNvSpPr>
          <p:nvPr/>
        </p:nvSpPr>
        <p:spPr bwMode="auto">
          <a:xfrm>
            <a:off x="3222625" y="1073151"/>
            <a:ext cx="641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TSH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16451" name="AutoShape 67"/>
          <p:cNvSpPr>
            <a:spLocks noChangeArrowheads="1"/>
          </p:cNvSpPr>
          <p:nvPr/>
        </p:nvSpPr>
        <p:spPr bwMode="auto">
          <a:xfrm rot="5400000" flipV="1">
            <a:off x="4439444" y="2745582"/>
            <a:ext cx="287338" cy="358775"/>
          </a:xfrm>
          <a:prstGeom prst="chevron">
            <a:avLst>
              <a:gd name="adj" fmla="val 25000"/>
            </a:avLst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cxnSp>
        <p:nvCxnSpPr>
          <p:cNvPr id="16452" name="AutoShape 68"/>
          <p:cNvCxnSpPr>
            <a:cxnSpLocks noChangeShapeType="1"/>
            <a:stCxn id="16450" idx="3"/>
            <a:endCxn id="16451" idx="1"/>
          </p:cNvCxnSpPr>
          <p:nvPr/>
        </p:nvCxnSpPr>
        <p:spPr bwMode="auto">
          <a:xfrm>
            <a:off x="3863976" y="1257300"/>
            <a:ext cx="720725" cy="1595438"/>
          </a:xfrm>
          <a:prstGeom prst="curvedConnector2">
            <a:avLst/>
          </a:prstGeom>
          <a:noFill/>
          <a:ln w="38100">
            <a:solidFill>
              <a:srgbClr val="00CC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453" name="Text Box 69"/>
          <p:cNvSpPr txBox="1">
            <a:spLocks noChangeArrowheads="1"/>
          </p:cNvSpPr>
          <p:nvPr/>
        </p:nvSpPr>
        <p:spPr bwMode="auto">
          <a:xfrm>
            <a:off x="4260850" y="3068638"/>
            <a:ext cx="730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TSHr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16454" name="Text Box 70"/>
          <p:cNvSpPr txBox="1">
            <a:spLocks noChangeArrowheads="1"/>
          </p:cNvSpPr>
          <p:nvPr/>
        </p:nvSpPr>
        <p:spPr bwMode="auto">
          <a:xfrm>
            <a:off x="1560513" y="-26988"/>
            <a:ext cx="1022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TSH-RF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16455" name="Oval 71"/>
          <p:cNvSpPr>
            <a:spLocks noChangeArrowheads="1"/>
          </p:cNvSpPr>
          <p:nvPr/>
        </p:nvSpPr>
        <p:spPr bwMode="auto">
          <a:xfrm>
            <a:off x="2317751" y="908051"/>
            <a:ext cx="142875" cy="1444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cxnSp>
        <p:nvCxnSpPr>
          <p:cNvPr id="16456" name="AutoShape 72"/>
          <p:cNvCxnSpPr>
            <a:cxnSpLocks noChangeShapeType="1"/>
            <a:stCxn id="16448" idx="0"/>
            <a:endCxn id="16454" idx="3"/>
          </p:cNvCxnSpPr>
          <p:nvPr/>
        </p:nvCxnSpPr>
        <p:spPr bwMode="auto">
          <a:xfrm rot="5400000" flipH="1">
            <a:off x="4483894" y="-1743868"/>
            <a:ext cx="438150" cy="4240212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57" name="AutoShape 73"/>
          <p:cNvCxnSpPr>
            <a:cxnSpLocks noChangeShapeType="1"/>
            <a:stCxn id="16449" idx="0"/>
            <a:endCxn id="16454" idx="3"/>
          </p:cNvCxnSpPr>
          <p:nvPr/>
        </p:nvCxnSpPr>
        <p:spPr bwMode="auto">
          <a:xfrm rot="5400000" flipH="1">
            <a:off x="4100514" y="-1360487"/>
            <a:ext cx="1152525" cy="418782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16458" name="Group 74"/>
          <p:cNvGrpSpPr>
            <a:grpSpLocks/>
          </p:cNvGrpSpPr>
          <p:nvPr/>
        </p:nvGrpSpPr>
        <p:grpSpPr bwMode="auto">
          <a:xfrm>
            <a:off x="8975726" y="2276476"/>
            <a:ext cx="1152525" cy="1584325"/>
            <a:chOff x="4921" y="255"/>
            <a:chExt cx="544" cy="680"/>
          </a:xfrm>
        </p:grpSpPr>
        <p:sp>
          <p:nvSpPr>
            <p:cNvPr id="7252" name="AutoShape 75"/>
            <p:cNvSpPr>
              <a:spLocks noChangeArrowheads="1"/>
            </p:cNvSpPr>
            <p:nvPr/>
          </p:nvSpPr>
          <p:spPr bwMode="auto">
            <a:xfrm>
              <a:off x="4921" y="255"/>
              <a:ext cx="544" cy="68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38100" cmpd="dbl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6460" name="Oval 76"/>
            <p:cNvSpPr>
              <a:spLocks noChangeArrowheads="1"/>
            </p:cNvSpPr>
            <p:nvPr/>
          </p:nvSpPr>
          <p:spPr bwMode="auto">
            <a:xfrm>
              <a:off x="5080" y="663"/>
              <a:ext cx="226" cy="181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path path="rect">
                <a:fillToRect r="100000" b="10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az-Latn-AZ">
                <a:latin typeface="Arial" charset="0"/>
              </a:endParaRPr>
            </a:p>
          </p:txBody>
        </p:sp>
      </p:grpSp>
      <p:cxnSp>
        <p:nvCxnSpPr>
          <p:cNvPr id="16461" name="AutoShape 77"/>
          <p:cNvCxnSpPr>
            <a:cxnSpLocks noChangeShapeType="1"/>
            <a:stCxn id="16454" idx="2"/>
            <a:endCxn id="16455" idx="2"/>
          </p:cNvCxnSpPr>
          <p:nvPr/>
        </p:nvCxnSpPr>
        <p:spPr bwMode="auto">
          <a:xfrm rot="16200000" flipH="1">
            <a:off x="1874044" y="537369"/>
            <a:ext cx="641350" cy="246062"/>
          </a:xfrm>
          <a:prstGeom prst="curvedConnector2">
            <a:avLst/>
          </a:prstGeom>
          <a:noFill/>
          <a:ln w="38100">
            <a:solidFill>
              <a:srgbClr val="00CC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62" name="AutoShape 78"/>
          <p:cNvCxnSpPr>
            <a:cxnSpLocks noChangeShapeType="1"/>
            <a:stCxn id="16455" idx="5"/>
            <a:endCxn id="16450" idx="1"/>
          </p:cNvCxnSpPr>
          <p:nvPr/>
        </p:nvCxnSpPr>
        <p:spPr bwMode="auto">
          <a:xfrm rot="16200000" flipH="1">
            <a:off x="2718595" y="753270"/>
            <a:ext cx="225425" cy="782637"/>
          </a:xfrm>
          <a:prstGeom prst="curvedConnector2">
            <a:avLst/>
          </a:prstGeom>
          <a:noFill/>
          <a:ln w="38100">
            <a:solidFill>
              <a:srgbClr val="00CC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63" name="AutoShape 79"/>
          <p:cNvCxnSpPr>
            <a:cxnSpLocks noChangeShapeType="1"/>
            <a:stCxn id="16448" idx="3"/>
            <a:endCxn id="7252" idx="0"/>
          </p:cNvCxnSpPr>
          <p:nvPr/>
        </p:nvCxnSpPr>
        <p:spPr bwMode="auto">
          <a:xfrm>
            <a:off x="7062788" y="793751"/>
            <a:ext cx="2489200" cy="146367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64" name="AutoShape 80"/>
          <p:cNvCxnSpPr>
            <a:cxnSpLocks noChangeShapeType="1"/>
            <a:stCxn id="16449" idx="3"/>
            <a:endCxn id="7252" idx="0"/>
          </p:cNvCxnSpPr>
          <p:nvPr/>
        </p:nvCxnSpPr>
        <p:spPr bwMode="auto">
          <a:xfrm>
            <a:off x="7010400" y="1508125"/>
            <a:ext cx="2541588" cy="749300"/>
          </a:xfrm>
          <a:prstGeom prst="curvedConnector2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240" name="Oval 81"/>
          <p:cNvSpPr>
            <a:spLocks noChangeArrowheads="1"/>
          </p:cNvSpPr>
          <p:nvPr/>
        </p:nvSpPr>
        <p:spPr bwMode="auto">
          <a:xfrm>
            <a:off x="2820989" y="260351"/>
            <a:ext cx="179387" cy="144463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FF66"/>
                </a:solidFill>
                <a:latin typeface="Arial" panose="020B0604020202020204" pitchFamily="34" charset="0"/>
              </a:rPr>
              <a:t>-</a:t>
            </a:r>
            <a:endParaRPr lang="tr-TR" altLang="en-US" sz="1800">
              <a:solidFill>
                <a:srgbClr val="FFFF66"/>
              </a:solidFill>
              <a:latin typeface="Arial" panose="020B0604020202020204" pitchFamily="34" charset="0"/>
            </a:endParaRPr>
          </a:p>
        </p:txBody>
      </p:sp>
      <p:sp>
        <p:nvSpPr>
          <p:cNvPr id="16466" name="Oval 82"/>
          <p:cNvSpPr>
            <a:spLocks noChangeArrowheads="1"/>
          </p:cNvSpPr>
          <p:nvPr/>
        </p:nvSpPr>
        <p:spPr bwMode="auto">
          <a:xfrm>
            <a:off x="7394576" y="5014914"/>
            <a:ext cx="142875" cy="14287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rect">
              <a:fillToRect r="100000" b="10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endParaRPr lang="az-Latn-AZ">
              <a:latin typeface="Arial" charset="0"/>
            </a:endParaRPr>
          </a:p>
        </p:txBody>
      </p:sp>
      <p:sp>
        <p:nvSpPr>
          <p:cNvPr id="16467" name="AutoShape 83"/>
          <p:cNvSpPr>
            <a:spLocks noChangeArrowheads="1"/>
          </p:cNvSpPr>
          <p:nvPr/>
        </p:nvSpPr>
        <p:spPr bwMode="auto">
          <a:xfrm>
            <a:off x="8401051" y="5013326"/>
            <a:ext cx="2087563" cy="1328023"/>
          </a:xfrm>
          <a:prstGeom prst="wedgeRoundRectCallout">
            <a:avLst>
              <a:gd name="adj1" fmla="val 12051"/>
              <a:gd name="adj2" fmla="val -136435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solidFill>
                  <a:schemeClr val="tx2"/>
                </a:solidFill>
                <a:latin typeface="Arial" panose="020B0604020202020204" pitchFamily="34" charset="0"/>
              </a:rPr>
              <a:t>Adrenoreseptor sintezinin və metabolozmin artması</a:t>
            </a:r>
            <a:endParaRPr lang="tr-TR" altLang="en-US" sz="18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cxnSp>
        <p:nvCxnSpPr>
          <p:cNvPr id="16468" name="AutoShape 84"/>
          <p:cNvCxnSpPr>
            <a:cxnSpLocks noChangeShapeType="1"/>
            <a:stCxn id="16449" idx="0"/>
            <a:endCxn id="16448" idx="2"/>
          </p:cNvCxnSpPr>
          <p:nvPr/>
        </p:nvCxnSpPr>
        <p:spPr bwMode="auto">
          <a:xfrm flipV="1">
            <a:off x="6770689" y="992188"/>
            <a:ext cx="52387" cy="31750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69" name="AutoShape 85"/>
          <p:cNvCxnSpPr>
            <a:cxnSpLocks noChangeShapeType="1"/>
            <a:stCxn id="16421" idx="1"/>
            <a:endCxn id="16430" idx="2"/>
          </p:cNvCxnSpPr>
          <p:nvPr/>
        </p:nvCxnSpPr>
        <p:spPr bwMode="auto">
          <a:xfrm rot="10800000">
            <a:off x="5167313" y="2432051"/>
            <a:ext cx="425450" cy="811213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470" name="AutoShape 86"/>
          <p:cNvCxnSpPr>
            <a:cxnSpLocks noChangeShapeType="1"/>
            <a:stCxn id="16422" idx="1"/>
            <a:endCxn id="16431" idx="2"/>
          </p:cNvCxnSpPr>
          <p:nvPr/>
        </p:nvCxnSpPr>
        <p:spPr bwMode="auto">
          <a:xfrm rot="10800000">
            <a:off x="5834064" y="2792413"/>
            <a:ext cx="477837" cy="450850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6471" name="AutoShape 87"/>
          <p:cNvSpPr>
            <a:spLocks noChangeArrowheads="1"/>
          </p:cNvSpPr>
          <p:nvPr/>
        </p:nvSpPr>
        <p:spPr bwMode="auto">
          <a:xfrm rot="3991201">
            <a:off x="3921920" y="2997995"/>
            <a:ext cx="792163" cy="9366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7542" y="10974"/>
                </a:moveTo>
                <a:cubicBezTo>
                  <a:pt x="17544" y="10916"/>
                  <a:pt x="17545" y="10858"/>
                  <a:pt x="17545" y="10800"/>
                </a:cubicBezTo>
                <a:cubicBezTo>
                  <a:pt x="17545" y="7832"/>
                  <a:pt x="15605" y="5213"/>
                  <a:pt x="12766" y="4348"/>
                </a:cubicBezTo>
                <a:lnTo>
                  <a:pt x="13949" y="469"/>
                </a:lnTo>
                <a:cubicBezTo>
                  <a:pt x="18494" y="1854"/>
                  <a:pt x="21600" y="6048"/>
                  <a:pt x="21600" y="10800"/>
                </a:cubicBezTo>
                <a:cubicBezTo>
                  <a:pt x="21600" y="10893"/>
                  <a:pt x="21598" y="10986"/>
                  <a:pt x="21596" y="11080"/>
                </a:cubicBezTo>
                <a:lnTo>
                  <a:pt x="24295" y="11150"/>
                </a:lnTo>
                <a:lnTo>
                  <a:pt x="19447" y="15754"/>
                </a:lnTo>
                <a:lnTo>
                  <a:pt x="14843" y="10904"/>
                </a:lnTo>
                <a:lnTo>
                  <a:pt x="17542" y="10974"/>
                </a:lnTo>
                <a:close/>
              </a:path>
            </a:pathLst>
          </a:custGeom>
          <a:solidFill>
            <a:srgbClr val="00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6472" name="Text Box 88"/>
          <p:cNvSpPr txBox="1">
            <a:spLocks noChangeArrowheads="1"/>
          </p:cNvSpPr>
          <p:nvPr/>
        </p:nvSpPr>
        <p:spPr bwMode="auto">
          <a:xfrm>
            <a:off x="1643064" y="3948113"/>
            <a:ext cx="83227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i="1"/>
              <a:t>Epitel</a:t>
            </a:r>
          </a:p>
        </p:txBody>
      </p:sp>
      <p:sp>
        <p:nvSpPr>
          <p:cNvPr id="16473" name="Text Box 89"/>
          <p:cNvSpPr txBox="1">
            <a:spLocks noChangeArrowheads="1"/>
          </p:cNvSpPr>
          <p:nvPr/>
        </p:nvSpPr>
        <p:spPr bwMode="auto">
          <a:xfrm>
            <a:off x="1714501" y="5819775"/>
            <a:ext cx="96051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i="1"/>
              <a:t>Kolloid</a:t>
            </a:r>
          </a:p>
        </p:txBody>
      </p:sp>
      <p:sp>
        <p:nvSpPr>
          <p:cNvPr id="16474" name="Text Box 90"/>
          <p:cNvSpPr txBox="1">
            <a:spLocks noChangeArrowheads="1"/>
          </p:cNvSpPr>
          <p:nvPr/>
        </p:nvSpPr>
        <p:spPr bwMode="auto">
          <a:xfrm>
            <a:off x="1787526" y="2147888"/>
            <a:ext cx="64953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i="1"/>
              <a:t>Qan</a:t>
            </a:r>
          </a:p>
        </p:txBody>
      </p:sp>
      <p:sp>
        <p:nvSpPr>
          <p:cNvPr id="16475" name="Text Box 91"/>
          <p:cNvSpPr txBox="1">
            <a:spLocks noChangeArrowheads="1"/>
          </p:cNvSpPr>
          <p:nvPr/>
        </p:nvSpPr>
        <p:spPr bwMode="auto">
          <a:xfrm>
            <a:off x="9539289" y="1870075"/>
            <a:ext cx="101181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 i="1"/>
              <a:t>Toxuma</a:t>
            </a:r>
          </a:p>
        </p:txBody>
      </p:sp>
      <p:sp>
        <p:nvSpPr>
          <p:cNvPr id="16476" name="Rectangle 92"/>
          <p:cNvSpPr>
            <a:spLocks noChangeArrowheads="1"/>
          </p:cNvSpPr>
          <p:nvPr/>
        </p:nvSpPr>
        <p:spPr bwMode="auto">
          <a:xfrm>
            <a:off x="7175500" y="188913"/>
            <a:ext cx="32512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algn="r">
              <a:lnSpc>
                <a:spcPct val="90000"/>
              </a:lnSpc>
              <a:defRPr/>
            </a:pPr>
            <a:endParaRPr lang="az-Latn-AZ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1113" y="-147826"/>
            <a:ext cx="5862851" cy="835878"/>
          </a:xfrm>
        </p:spPr>
        <p:txBody>
          <a:bodyPr>
            <a:normAutofit/>
          </a:bodyPr>
          <a:lstStyle/>
          <a:p>
            <a:r>
              <a:rPr lang="az-Latn-AZ" sz="2400" dirty="0">
                <a:latin typeface="Arial" charset="0"/>
              </a:rPr>
              <a:t>Qalxanvari vəzin </a:t>
            </a:r>
            <a:r>
              <a:rPr lang="az-Latn-AZ" sz="2400" dirty="0" smtClean="0">
                <a:latin typeface="Arial" charset="0"/>
              </a:rPr>
              <a:t>fiziologiyası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7623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4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6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6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16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16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16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20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0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3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6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9" dur="2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4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7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0" dur="20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3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6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9" dur="2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64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4" dur="10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9" dur="100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4" dur="1000"/>
                                        <p:tgtEl>
                                          <p:spTgt spid="16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9" dur="10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4" dur="10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9" dur="1000"/>
                                        <p:tgtEl>
                                          <p:spTgt spid="16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4" dur="1000"/>
                                        <p:tgtEl>
                                          <p:spTgt spid="16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9" dur="1000"/>
                                        <p:tgtEl>
                                          <p:spTgt spid="16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 nodeType="clickPar">
                      <p:stCondLst>
                        <p:cond delay="indefinite"/>
                      </p:stCondLst>
                      <p:childTnLst>
                        <p:par>
                          <p:cTn id="1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6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16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16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16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164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16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6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 nodeType="clickPar">
                      <p:stCondLst>
                        <p:cond delay="indefinite"/>
                      </p:stCondLst>
                      <p:childTnLst>
                        <p:par>
                          <p:cTn id="2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16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16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10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 nodeType="clickPar">
                      <p:stCondLst>
                        <p:cond delay="indefinite"/>
                      </p:stCondLst>
                      <p:childTnLst>
                        <p:par>
                          <p:cTn id="2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16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6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0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16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16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6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10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 nodeType="clickPar">
                      <p:stCondLst>
                        <p:cond delay="indefinite"/>
                      </p:stCondLst>
                      <p:childTnLst>
                        <p:par>
                          <p:cTn id="2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16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16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8" dur="1000"/>
                                        <p:tgtEl>
                                          <p:spTgt spid="16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1000" fill="hold"/>
                                        <p:tgtEl>
                                          <p:spTgt spid="16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16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3" dur="1000"/>
                                        <p:tgtEl>
                                          <p:spTgt spid="16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16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16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8" dur="10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3" dur="10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16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8" dur="1000"/>
                                        <p:tgtEl>
                                          <p:spTgt spid="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1000" fill="hold"/>
                                        <p:tgtEl>
                                          <p:spTgt spid="16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000" fill="hold"/>
                                        <p:tgtEl>
                                          <p:spTgt spid="16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3" dur="1000"/>
                                        <p:tgtEl>
                                          <p:spTgt spid="16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 nodeType="clickPar">
                      <p:stCondLst>
                        <p:cond delay="indefinite"/>
                      </p:stCondLst>
                      <p:childTnLst>
                        <p:par>
                          <p:cTn id="2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8" dur="1000"/>
                                        <p:tgtEl>
                                          <p:spTgt spid="16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16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16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1000"/>
                                        <p:tgtEl>
                                          <p:spTgt spid="164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16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1000" fill="hold"/>
                                        <p:tgtEl>
                                          <p:spTgt spid="16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1000"/>
                                        <p:tgtEl>
                                          <p:spTgt spid="164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1000" fill="hold"/>
                                        <p:tgtEl>
                                          <p:spTgt spid="16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0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16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 nodeType="clickPar">
                      <p:stCondLst>
                        <p:cond delay="indefinite"/>
                      </p:stCondLst>
                      <p:childTnLst>
                        <p:par>
                          <p:cTn id="2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16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2" dur="1000"/>
                                        <p:tgtEl>
                                          <p:spTgt spid="16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16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1000" fill="hold"/>
                                        <p:tgtEl>
                                          <p:spTgt spid="16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7" dur="1000"/>
                                        <p:tgtEl>
                                          <p:spTgt spid="16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1000" fill="hold"/>
                                        <p:tgtEl>
                                          <p:spTgt spid="16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1000" fill="hold"/>
                                        <p:tgtEl>
                                          <p:spTgt spid="16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2" dur="1000"/>
                                        <p:tgtEl>
                                          <p:spTgt spid="16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1000" fill="hold"/>
                                        <p:tgtEl>
                                          <p:spTgt spid="16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16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7" dur="1000"/>
                                        <p:tgtEl>
                                          <p:spTgt spid="1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 nodeType="clickPar">
                      <p:stCondLst>
                        <p:cond delay="indefinite"/>
                      </p:stCondLst>
                      <p:childTnLst>
                        <p:par>
                          <p:cTn id="3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1000"/>
                                        <p:tgtEl>
                                          <p:spTgt spid="16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1000" fill="hold"/>
                                        <p:tgtEl>
                                          <p:spTgt spid="16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1000" fill="hold"/>
                                        <p:tgtEl>
                                          <p:spTgt spid="16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1000"/>
                                        <p:tgtEl>
                                          <p:spTgt spid="164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16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1000" fill="hold"/>
                                        <p:tgtEl>
                                          <p:spTgt spid="16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2" dur="1000"/>
                                        <p:tgtEl>
                                          <p:spTgt spid="164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3" dur="1000" fill="hold"/>
                                        <p:tgtEl>
                                          <p:spTgt spid="16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16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 nodeType="clickPar">
                      <p:stCondLst>
                        <p:cond delay="indefinite"/>
                      </p:stCondLst>
                      <p:childTnLst>
                        <p:par>
                          <p:cTn id="3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1000"/>
                                        <p:tgtEl>
                                          <p:spTgt spid="16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16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16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2" fill="hold" nodeType="clickPar">
                      <p:stCondLst>
                        <p:cond delay="indefinite"/>
                      </p:stCondLst>
                      <p:childTnLst>
                        <p:par>
                          <p:cTn id="3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6" dur="2000"/>
                                        <p:tgtEl>
                                          <p:spTgt spid="16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9" dur="2000"/>
                                        <p:tgtEl>
                                          <p:spTgt spid="16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 nodeType="clickPar">
                      <p:stCondLst>
                        <p:cond delay="indefinite"/>
                      </p:stCondLst>
                      <p:childTnLst>
                        <p:par>
                          <p:cTn id="3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4" dur="500" fill="hold"/>
                                        <p:tgtEl>
                                          <p:spTgt spid="16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16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 nodeType="clickPar">
                      <p:stCondLst>
                        <p:cond delay="indefinite"/>
                      </p:stCondLst>
                      <p:childTnLst>
                        <p:par>
                          <p:cTn id="3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8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0" dur="2000"/>
                                        <p:tgtEl>
                                          <p:spTgt spid="16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3" dur="2000"/>
                                        <p:tgtEl>
                                          <p:spTgt spid="16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6" dur="2000"/>
                                        <p:tgtEl>
                                          <p:spTgt spid="16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 nodeType="clickPar">
                      <p:stCondLst>
                        <p:cond delay="indefinite"/>
                      </p:stCondLst>
                      <p:childTnLst>
                        <p:par>
                          <p:cTn id="3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1" dur="2000"/>
                                        <p:tgtEl>
                                          <p:spTgt spid="16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4" dur="2000"/>
                                        <p:tgtEl>
                                          <p:spTgt spid="16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7" dur="2000"/>
                                        <p:tgtEl>
                                          <p:spTgt spid="16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0" dur="2000"/>
                                        <p:tgtEl>
                                          <p:spTgt spid="16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 nodeType="clickPar">
                      <p:stCondLst>
                        <p:cond delay="indefinite"/>
                      </p:stCondLst>
                      <p:childTnLst>
                        <p:par>
                          <p:cTn id="3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5" dur="2000"/>
                                        <p:tgtEl>
                                          <p:spTgt spid="16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8" dur="2000"/>
                                        <p:tgtEl>
                                          <p:spTgt spid="16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1" dur="2000"/>
                                        <p:tgtEl>
                                          <p:spTgt spid="16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2" fill="hold" nodeType="clickPar">
                      <p:stCondLst>
                        <p:cond delay="indefinite"/>
                      </p:stCondLst>
                      <p:childTnLst>
                        <p:par>
                          <p:cTn id="3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6" dur="2000"/>
                                        <p:tgtEl>
                                          <p:spTgt spid="16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/>
      <p:bldP spid="16387" grpId="0" animBg="1"/>
      <p:bldP spid="16388" grpId="0" animBg="1"/>
      <p:bldP spid="16389" grpId="0"/>
      <p:bldP spid="16390" grpId="0"/>
      <p:bldP spid="16391" grpId="0"/>
      <p:bldP spid="16392" grpId="0"/>
      <p:bldP spid="16393" grpId="0"/>
      <p:bldP spid="16394" grpId="0"/>
      <p:bldP spid="16401" grpId="0" animBg="1"/>
      <p:bldP spid="16403" grpId="0"/>
      <p:bldP spid="16404" grpId="0"/>
      <p:bldP spid="16405" grpId="0" animBg="1"/>
      <p:bldP spid="16408" grpId="0" animBg="1"/>
      <p:bldP spid="16409" grpId="0"/>
      <p:bldP spid="16410" grpId="0"/>
      <p:bldP spid="16416" grpId="0" animBg="1"/>
      <p:bldP spid="16417" grpId="0"/>
      <p:bldP spid="16418" grpId="0"/>
      <p:bldP spid="16421" grpId="0"/>
      <p:bldP spid="16422" grpId="0"/>
      <p:bldP spid="16423" grpId="0" animBg="1"/>
      <p:bldP spid="16426" grpId="0" animBg="1"/>
      <p:bldP spid="16427" grpId="0" animBg="1"/>
      <p:bldP spid="16428" grpId="0" animBg="1"/>
      <p:bldP spid="16429" grpId="0" animBg="1"/>
      <p:bldP spid="16430" grpId="0"/>
      <p:bldP spid="16431" grpId="0"/>
      <p:bldP spid="16432" grpId="0" animBg="1"/>
      <p:bldP spid="16443" grpId="0" animBg="1"/>
      <p:bldP spid="16446" grpId="0" animBg="1"/>
      <p:bldP spid="16447" grpId="0" animBg="1"/>
      <p:bldP spid="16448" grpId="0"/>
      <p:bldP spid="16449" grpId="0"/>
      <p:bldP spid="16450" grpId="0"/>
      <p:bldP spid="16451" grpId="0" animBg="1"/>
      <p:bldP spid="16453" grpId="0"/>
      <p:bldP spid="16454" grpId="0"/>
      <p:bldP spid="16455" grpId="0" animBg="1"/>
      <p:bldP spid="16466" grpId="0" animBg="1"/>
      <p:bldP spid="16467" grpId="0" animBg="1"/>
      <p:bldP spid="16471" grpId="0" animBg="1"/>
      <p:bldP spid="16472" grpId="0"/>
      <p:bldP spid="16473" grpId="0"/>
      <p:bldP spid="16474" grpId="0"/>
      <p:bldP spid="164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az-Latn-AZ" sz="2800" dirty="0">
                <a:latin typeface="Arial" charset="0"/>
              </a:rPr>
              <a:t>Qalxanvari vəzin xəstəlikləri</a:t>
            </a:r>
          </a:p>
        </p:txBody>
      </p:sp>
      <p:sp>
        <p:nvSpPr>
          <p:cNvPr id="74758" name="Rectangle 6"/>
          <p:cNvSpPr>
            <a:spLocks noGrp="1" noChangeArrowheads="1"/>
          </p:cNvSpPr>
          <p:nvPr>
            <p:ph idx="1"/>
          </p:nvPr>
        </p:nvSpPr>
        <p:spPr>
          <a:extLst/>
        </p:spPr>
        <p:txBody>
          <a:bodyPr numCol="2"/>
          <a:lstStyle/>
          <a:p>
            <a:pPr eaLnBrk="1" hangingPunct="1">
              <a:defRPr/>
            </a:pPr>
            <a:r>
              <a:rPr lang="az-Latn-AZ" altLang="en-US" sz="2000" b="1" dirty="0">
                <a:solidFill>
                  <a:srgbClr val="C00000"/>
                </a:solidFill>
              </a:rPr>
              <a:t>Ur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lvl="1" eaLnBrk="1" hangingPunct="1">
              <a:buFont typeface="Arial" panose="020B0604020202020204" pitchFamily="34" charset="0"/>
              <a:buChar char="•"/>
              <a:defRPr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Diffuz ur (endemik)</a:t>
            </a:r>
          </a:p>
          <a:p>
            <a:pPr lvl="1" eaLnBrk="1" hangingPunct="1">
              <a:buFont typeface="Arial" panose="020B0604020202020204" pitchFamily="34" charset="0"/>
              <a:buChar char="•"/>
              <a:defRPr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Diffuz toksik ur (Gravis xəstəliyi)</a:t>
            </a:r>
          </a:p>
          <a:p>
            <a:pPr lvl="1" eaLnBrk="1" hangingPunct="1">
              <a:buFont typeface="Arial" panose="020B0604020202020204" pitchFamily="34" charset="0"/>
              <a:buChar char="•"/>
              <a:defRPr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Çoxdüyünlü ur</a:t>
            </a:r>
          </a:p>
          <a:p>
            <a:pPr lvl="1" eaLnBrk="1" hangingPunct="1">
              <a:defRPr/>
            </a:pP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lvl="1" indent="-342900">
              <a:buFontTx/>
              <a:buChar char="•"/>
              <a:defRPr/>
            </a:pPr>
            <a:r>
              <a:rPr lang="az-Latn-AZ" altLang="en-US" sz="2000" b="1" dirty="0">
                <a:solidFill>
                  <a:srgbClr val="C00000"/>
                </a:solidFill>
              </a:rPr>
              <a:t>İltihabi xəstəliklər</a:t>
            </a:r>
            <a:r>
              <a:rPr lang="az-Latn-AZ" altLang="en-US" sz="2000" dirty="0">
                <a:solidFill>
                  <a:srgbClr val="C00000"/>
                </a:solidFill>
              </a:rPr>
              <a:t> (tiroidit, strumit)</a:t>
            </a:r>
          </a:p>
          <a:p>
            <a:pPr marL="742950" lvl="2" indent="-342900">
              <a:defRPr/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</a:rPr>
              <a:t>Kəskin - İrinli</a:t>
            </a:r>
          </a:p>
          <a:p>
            <a:pPr marL="742950" lvl="2" indent="-342900">
              <a:defRPr/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</a:rPr>
              <a:t>Yarımkəskin (postviral-de Querian)</a:t>
            </a:r>
          </a:p>
          <a:p>
            <a:pPr marL="742950" lvl="2" indent="-342900">
              <a:defRPr/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</a:rPr>
              <a:t>Xroniki</a:t>
            </a:r>
          </a:p>
          <a:p>
            <a:pPr lvl="3" indent="-342900">
              <a:defRPr/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</a:rPr>
              <a:t>Autoimmun (Haşimoto)</a:t>
            </a:r>
          </a:p>
          <a:p>
            <a:pPr lvl="3" indent="-342900">
              <a:defRPr/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</a:rPr>
              <a:t>Fibrotik (Riedel)</a:t>
            </a:r>
          </a:p>
          <a:p>
            <a:pPr marL="742950" lvl="2" indent="-342900">
              <a:defRPr/>
            </a:pPr>
            <a:endParaRPr lang="az-Latn-AZ" altLang="en-US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2" indent="-342900">
              <a:defRPr/>
            </a:pP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eaLnBrk="1" hangingPunct="1">
              <a:defRPr/>
            </a:pPr>
            <a:r>
              <a:rPr lang="az-Latn-AZ" altLang="en-US" sz="2000" b="1" dirty="0">
                <a:solidFill>
                  <a:srgbClr val="C00000"/>
                </a:solidFill>
              </a:rPr>
              <a:t>Şişlər</a:t>
            </a:r>
            <a:endParaRPr lang="az-Latn-AZ" altLang="en-US" sz="2000" dirty="0">
              <a:solidFill>
                <a:srgbClr val="C00000"/>
              </a:solidFill>
            </a:endParaRPr>
          </a:p>
          <a:p>
            <a:pPr lvl="1" eaLnBrk="1" hangingPunct="1">
              <a:defRPr/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</a:rPr>
              <a:t>Xoşxassəli</a:t>
            </a:r>
          </a:p>
          <a:p>
            <a:pPr lvl="2" eaLnBrk="1" hangingPunct="1">
              <a:defRPr/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</a:rPr>
              <a:t>Folikulyar adenoma</a:t>
            </a:r>
          </a:p>
          <a:p>
            <a:pPr lvl="1" eaLnBrk="1" hangingPunct="1">
              <a:defRPr/>
            </a:pPr>
            <a:r>
              <a:rPr lang="az-Latn-AZ" altLang="en-US" sz="2400" dirty="0">
                <a:solidFill>
                  <a:srgbClr val="C00000"/>
                </a:solidFill>
              </a:rPr>
              <a:t>Bədxassəli </a:t>
            </a:r>
          </a:p>
          <a:p>
            <a:pPr lvl="2">
              <a:defRPr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Papilyar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2">
              <a:defRPr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Folikulyar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2">
              <a:defRPr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Medulyar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lvl="2">
              <a:defRPr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Anaplastik</a:t>
            </a:r>
            <a:endParaRPr 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79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47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747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47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47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747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47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47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747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47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47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47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47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47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747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47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47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747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47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47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747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47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47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747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47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47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7475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47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47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7475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47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47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7475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47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47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7475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475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475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7475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475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475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7475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475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475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7475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475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475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1000"/>
                                        <p:tgtEl>
                                          <p:spTgt spid="7475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4758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4758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1000"/>
                                        <p:tgtEl>
                                          <p:spTgt spid="74758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az-Latn-AZ" sz="3600" dirty="0" smtClean="0"/>
              <a:t>Qalxanvari </a:t>
            </a:r>
            <a:r>
              <a:rPr lang="az-Latn-AZ" sz="3600" dirty="0"/>
              <a:t>vəzin sindromları</a:t>
            </a:r>
            <a:endParaRPr lang="en-US" sz="3600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altLang="en-US" sz="2400" b="1" dirty="0" smtClean="0">
                <a:solidFill>
                  <a:srgbClr val="C00000"/>
                </a:solidFill>
              </a:rPr>
              <a:t>Morfoloji sindromları </a:t>
            </a:r>
          </a:p>
          <a:p>
            <a:pPr lvl="1"/>
            <a:r>
              <a:rPr lang="az-Latn-AZ" altLang="en-US" sz="2400" dirty="0" smtClean="0">
                <a:solidFill>
                  <a:schemeClr val="accent1">
                    <a:lumMod val="75000"/>
                  </a:schemeClr>
                </a:solidFill>
              </a:rPr>
              <a:t>Diffuz ur</a:t>
            </a:r>
          </a:p>
          <a:p>
            <a:pPr lvl="1"/>
            <a:r>
              <a:rPr lang="az-Latn-AZ" altLang="en-US" sz="2400" dirty="0" smtClean="0">
                <a:solidFill>
                  <a:schemeClr val="accent1">
                    <a:lumMod val="75000"/>
                  </a:schemeClr>
                </a:solidFill>
              </a:rPr>
              <a:t>Düyünlü ur</a:t>
            </a:r>
          </a:p>
          <a:p>
            <a:pPr lvl="1"/>
            <a:endParaRPr lang="az-Latn-AZ" altLang="en-US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altLang="en-US" sz="2400" b="1" dirty="0" smtClean="0">
                <a:solidFill>
                  <a:srgbClr val="C00000"/>
                </a:solidFill>
              </a:rPr>
              <a:t>Funksional sindromları</a:t>
            </a:r>
          </a:p>
          <a:p>
            <a:pPr lvl="1"/>
            <a:r>
              <a:rPr lang="az-Latn-AZ" altLang="en-US" sz="2400" dirty="0" smtClean="0">
                <a:solidFill>
                  <a:schemeClr val="accent1">
                    <a:lumMod val="75000"/>
                  </a:schemeClr>
                </a:solidFill>
              </a:rPr>
              <a:t>Hipertiroidizm (tireotokikoz)</a:t>
            </a:r>
          </a:p>
          <a:p>
            <a:pPr lvl="1"/>
            <a:r>
              <a:rPr lang="az-Latn-AZ" altLang="en-US" sz="2400" dirty="0" smtClean="0">
                <a:solidFill>
                  <a:schemeClr val="accent1">
                    <a:lumMod val="75000"/>
                  </a:schemeClr>
                </a:solidFill>
              </a:rPr>
              <a:t>Eutireoz</a:t>
            </a:r>
          </a:p>
          <a:p>
            <a:pPr lvl="1"/>
            <a:r>
              <a:rPr lang="az-Latn-AZ" altLang="en-US" sz="2400" dirty="0" smtClean="0">
                <a:solidFill>
                  <a:schemeClr val="accent1">
                    <a:lumMod val="75000"/>
                  </a:schemeClr>
                </a:solidFill>
              </a:rPr>
              <a:t>Hipotireoz (miksedema)</a:t>
            </a:r>
            <a:endParaRPr lang="en-US" altLang="en-US" sz="2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92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Rectangle 4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020659" cy="98324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az-Latn-AZ" sz="2800" dirty="0">
                <a:latin typeface="Arial" charset="0"/>
              </a:rPr>
              <a:t>Qalxanvari vəzin funksional sindromları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sz="half" idx="4294967295"/>
          </p:nvPr>
        </p:nvSpPr>
        <p:spPr>
          <a:xfrm>
            <a:off x="4205180" y="1600199"/>
            <a:ext cx="2947987" cy="4456113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az-Latn-AZ" altLang="en-US" sz="2400" b="1" dirty="0" smtClean="0">
                <a:solidFill>
                  <a:schemeClr val="tx2"/>
                </a:solidFill>
              </a:rPr>
              <a:t>Hipotiroid</a:t>
            </a:r>
            <a:endParaRPr lang="az-Latn-AZ" altLang="en-US" sz="2400" b="1" dirty="0">
              <a:solidFill>
                <a:schemeClr val="tx2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az-Latn-AZ" altLang="en-US" sz="2000" b="1" i="1" dirty="0">
                <a:solidFill>
                  <a:srgbClr val="CC6600"/>
                </a:solidFill>
              </a:rPr>
              <a:t>(Miksodema)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az-Latn-AZ" altLang="en-US" sz="2400" b="1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chemeClr val="tx2"/>
                </a:solidFill>
              </a:rPr>
              <a:t>Sərbəst T3 </a:t>
            </a:r>
            <a:r>
              <a:rPr lang="az-Latn-AZ" altLang="en-US" sz="2400" b="1" dirty="0">
                <a:solidFill>
                  <a:schemeClr val="tx2"/>
                </a:solidFill>
                <a:sym typeface="Symbol" panose="05050102010706020507" pitchFamily="18" charset="2"/>
              </a:rPr>
              <a:t>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chemeClr val="tx2"/>
                </a:solidFill>
                <a:sym typeface="Symbol" panose="05050102010706020507" pitchFamily="18" charset="2"/>
              </a:rPr>
              <a:t>Sərbəst T4 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chemeClr val="tx2"/>
                </a:solidFill>
                <a:sym typeface="Symbol" panose="05050102010706020507" pitchFamily="18" charset="2"/>
              </a:rPr>
              <a:t>TSH 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chemeClr val="tx2"/>
                </a:solidFill>
                <a:sym typeface="Symbol" panose="05050102010706020507" pitchFamily="18" charset="2"/>
              </a:rPr>
              <a:t>Klinik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b="1" dirty="0">
                <a:solidFill>
                  <a:schemeClr val="tx2"/>
                </a:solidFill>
                <a:sym typeface="Symbol" panose="05050102010706020507" pitchFamily="18" charset="2"/>
              </a:rPr>
              <a:t>Kökəlmə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b="1" dirty="0">
                <a:solidFill>
                  <a:schemeClr val="tx2"/>
                </a:solidFill>
                <a:sym typeface="Symbol" panose="05050102010706020507" pitchFamily="18" charset="2"/>
              </a:rPr>
              <a:t>Yorğunluq</a:t>
            </a:r>
          </a:p>
          <a:p>
            <a:pPr eaLnBrk="1" hangingPunct="1">
              <a:lnSpc>
                <a:spcPct val="90000"/>
              </a:lnSpc>
            </a:pPr>
            <a:endParaRPr lang="az-Latn-AZ" altLang="en-US" sz="2400" dirty="0">
              <a:solidFill>
                <a:schemeClr val="tx2"/>
              </a:solidFill>
            </a:endParaRPr>
          </a:p>
        </p:txBody>
      </p:sp>
      <p:sp>
        <p:nvSpPr>
          <p:cNvPr id="72709" name="Rectangle 5"/>
          <p:cNvSpPr>
            <a:spLocks noGrp="1" noChangeArrowheads="1"/>
          </p:cNvSpPr>
          <p:nvPr>
            <p:ph sz="half" idx="4294967295"/>
          </p:nvPr>
        </p:nvSpPr>
        <p:spPr>
          <a:xfrm>
            <a:off x="0" y="1600200"/>
            <a:ext cx="2890838" cy="4456113"/>
          </a:xfrm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az-Latn-AZ" altLang="en-US" sz="2400" b="1" dirty="0" smtClean="0">
                <a:solidFill>
                  <a:srgbClr val="FF3300"/>
                </a:solidFill>
              </a:rPr>
              <a:t>Hipertireoid</a:t>
            </a:r>
            <a:endParaRPr lang="az-Latn-AZ" altLang="en-US" sz="2400" b="1" dirty="0">
              <a:solidFill>
                <a:srgbClr val="FF3300"/>
              </a:solidFill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az-Latn-AZ" altLang="en-US" sz="2000" b="1" i="1" dirty="0">
                <a:solidFill>
                  <a:srgbClr val="009900"/>
                </a:solidFill>
              </a:rPr>
              <a:t>(</a:t>
            </a:r>
            <a:r>
              <a:rPr lang="az-Latn-AZ" altLang="en-US" sz="2000" b="1" i="1" dirty="0" smtClean="0">
                <a:solidFill>
                  <a:srgbClr val="009900"/>
                </a:solidFill>
              </a:rPr>
              <a:t>Tireotoksikoz</a:t>
            </a:r>
            <a:r>
              <a:rPr lang="az-Latn-AZ" altLang="en-US" sz="2000" b="1" i="1" dirty="0">
                <a:solidFill>
                  <a:srgbClr val="009900"/>
                </a:solidFill>
              </a:rPr>
              <a:t>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az-Latn-AZ" altLang="en-US" sz="2400" b="1" dirty="0">
              <a:solidFill>
                <a:srgbClr val="FF33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rgbClr val="FF3300"/>
                </a:solidFill>
              </a:rPr>
              <a:t>Sərbəst T3 </a:t>
            </a:r>
            <a:r>
              <a:rPr lang="az-Latn-AZ" altLang="en-US" sz="2400" b="1" dirty="0">
                <a:solidFill>
                  <a:srgbClr val="FF3300"/>
                </a:solidFill>
                <a:sym typeface="Symbol" panose="05050102010706020507" pitchFamily="18" charset="2"/>
              </a:rPr>
              <a:t>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rgbClr val="FF3300"/>
                </a:solidFill>
                <a:sym typeface="Symbol" panose="05050102010706020507" pitchFamily="18" charset="2"/>
              </a:rPr>
              <a:t>Sərbəst T4 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rgbClr val="FF3300"/>
                </a:solidFill>
                <a:sym typeface="Symbol" panose="05050102010706020507" pitchFamily="18" charset="2"/>
              </a:rPr>
              <a:t>TSH 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rgbClr val="FF3300"/>
                </a:solidFill>
                <a:sym typeface="Symbol" panose="05050102010706020507" pitchFamily="18" charset="2"/>
              </a:rPr>
              <a:t>Klinik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b="1" dirty="0">
                <a:solidFill>
                  <a:srgbClr val="FF3300"/>
                </a:solidFill>
                <a:sym typeface="Symbol" panose="05050102010706020507" pitchFamily="18" charset="2"/>
              </a:rPr>
              <a:t>Taxikardiya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b="1" dirty="0">
                <a:solidFill>
                  <a:srgbClr val="FF3300"/>
                </a:solidFill>
                <a:sym typeface="Symbol" panose="05050102010706020507" pitchFamily="18" charset="2"/>
              </a:rPr>
              <a:t>Tərləmə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b="1" dirty="0">
                <a:solidFill>
                  <a:srgbClr val="FF3300"/>
                </a:solidFill>
                <a:sym typeface="Symbol" panose="05050102010706020507" pitchFamily="18" charset="2"/>
              </a:rPr>
              <a:t>Əsəbilik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b="1" dirty="0">
                <a:solidFill>
                  <a:srgbClr val="FF3300"/>
                </a:solidFill>
                <a:sym typeface="Symbol" panose="05050102010706020507" pitchFamily="18" charset="2"/>
              </a:rPr>
              <a:t>Arıqlama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b="1" dirty="0">
                <a:solidFill>
                  <a:srgbClr val="FF3300"/>
                </a:solidFill>
                <a:sym typeface="Symbol" panose="05050102010706020507" pitchFamily="18" charset="2"/>
              </a:rPr>
              <a:t>Hərarət</a:t>
            </a:r>
          </a:p>
          <a:p>
            <a:pPr eaLnBrk="1" hangingPunct="1">
              <a:lnSpc>
                <a:spcPct val="90000"/>
              </a:lnSpc>
            </a:pPr>
            <a:endParaRPr lang="az-Latn-AZ" altLang="en-US" sz="2400" b="1" dirty="0">
              <a:solidFill>
                <a:srgbClr val="FF3300"/>
              </a:solidFill>
            </a:endParaRPr>
          </a:p>
        </p:txBody>
      </p:sp>
      <p:sp>
        <p:nvSpPr>
          <p:cNvPr id="72711" name="Rectangle 7"/>
          <p:cNvSpPr>
            <a:spLocks noChangeArrowheads="1"/>
          </p:cNvSpPr>
          <p:nvPr/>
        </p:nvSpPr>
        <p:spPr bwMode="auto">
          <a:xfrm>
            <a:off x="7751763" y="1600201"/>
            <a:ext cx="273685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az-Latn-AZ" altLang="en-US" sz="2400" dirty="0" smtClean="0">
                <a:solidFill>
                  <a:srgbClr val="009900"/>
                </a:solidFill>
              </a:rPr>
              <a:t>Eutiroid</a:t>
            </a:r>
            <a:endParaRPr lang="az-Latn-AZ" altLang="en-US" sz="2400" dirty="0">
              <a:solidFill>
                <a:srgbClr val="0099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az-Latn-AZ" altLang="en-US" sz="2400" dirty="0">
              <a:solidFill>
                <a:srgbClr val="0099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az-Latn-AZ" altLang="en-US" sz="2400" dirty="0">
              <a:solidFill>
                <a:srgbClr val="0099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az-Latn-AZ" altLang="en-US" sz="2400" dirty="0">
                <a:solidFill>
                  <a:srgbClr val="009900"/>
                </a:solidFill>
              </a:rPr>
              <a:t>Sərbəst T3 </a:t>
            </a:r>
            <a:r>
              <a:rPr lang="az-Latn-AZ" altLang="en-US" sz="2400" dirty="0">
                <a:solidFill>
                  <a:srgbClr val="009900"/>
                </a:solidFill>
                <a:sym typeface="Symbol" panose="05050102010706020507" pitchFamily="18" charset="2"/>
              </a:rPr>
              <a:t>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dirty="0">
                <a:solidFill>
                  <a:srgbClr val="009900"/>
                </a:solidFill>
                <a:sym typeface="Symbol" panose="05050102010706020507" pitchFamily="18" charset="2"/>
              </a:rPr>
              <a:t>Sərbəst T4 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dirty="0">
                <a:solidFill>
                  <a:srgbClr val="009900"/>
                </a:solidFill>
                <a:sym typeface="Symbol" panose="05050102010706020507" pitchFamily="18" charset="2"/>
              </a:rPr>
              <a:t>TSH </a:t>
            </a:r>
          </a:p>
          <a:p>
            <a:pPr eaLnBrk="1" hangingPunct="1">
              <a:lnSpc>
                <a:spcPct val="90000"/>
              </a:lnSpc>
            </a:pPr>
            <a:endParaRPr lang="az-Latn-AZ" altLang="en-US" sz="2400" dirty="0">
              <a:solidFill>
                <a:srgbClr val="009900"/>
              </a:solidFill>
              <a:sym typeface="Symbol" panose="05050102010706020507" pitchFamily="18" charset="2"/>
            </a:endParaRPr>
          </a:p>
          <a:p>
            <a:pPr eaLnBrk="1" hangingPunct="1">
              <a:lnSpc>
                <a:spcPct val="90000"/>
              </a:lnSpc>
            </a:pPr>
            <a:endParaRPr lang="az-Latn-AZ" altLang="en-US" sz="2400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38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2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2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2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27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27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727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27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27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7270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27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27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727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27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27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7270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27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27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7270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27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27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7270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27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27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7270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27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27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7270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270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270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7270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6" dur="1000"/>
                                        <p:tgtEl>
                                          <p:spTgt spid="727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727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27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727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0" dur="1000"/>
                                        <p:tgtEl>
                                          <p:spTgt spid="727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27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27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7" dur="1000"/>
                                        <p:tgtEl>
                                          <p:spTgt spid="727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27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27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4" dur="1000"/>
                                        <p:tgtEl>
                                          <p:spTgt spid="727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27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27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1" dur="1000"/>
                                        <p:tgtEl>
                                          <p:spTgt spid="727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27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27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6" dur="1000"/>
                                        <p:tgtEl>
                                          <p:spTgt spid="727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27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27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1" dur="1000"/>
                                        <p:tgtEl>
                                          <p:spTgt spid="727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2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8" dur="10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0" grpId="0" build="p"/>
      <p:bldP spid="72709" grpId="0" build="p"/>
      <p:bldP spid="727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az-Latn-AZ" sz="2800" dirty="0">
                <a:latin typeface="Arial" charset="0"/>
              </a:rPr>
              <a:t>Qalxanvari vəzin müayinələri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60375" y="980728"/>
            <a:ext cx="7320136" cy="507558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rgbClr val="C00000"/>
                </a:solidFill>
              </a:rPr>
              <a:t>Klinik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Vəzin böyüməsi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Düyünlər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Taxikardiya, hərarət, tərləmə, arıqlama, səs dəyişikliyi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Kökəlmə, yorğunluq, yuxululuq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rgbClr val="C00000"/>
                </a:solidFill>
              </a:rPr>
              <a:t>Laborator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TSH, Sərbəst T3, Sərbəst T4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Anti-TPO, Anti-TSHr, Genetik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rgbClr val="C00000"/>
                </a:solidFill>
              </a:rPr>
              <a:t>Görüntüləmə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USM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KT, MRT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Ratioizotop</a:t>
            </a:r>
          </a:p>
          <a:p>
            <a:pPr eaLnBrk="1" hangingPunct="1">
              <a:lnSpc>
                <a:spcPct val="90000"/>
              </a:lnSpc>
            </a:pPr>
            <a:r>
              <a:rPr lang="az-Latn-AZ" altLang="en-US" sz="2400" b="1" dirty="0">
                <a:solidFill>
                  <a:srgbClr val="C00000"/>
                </a:solidFill>
              </a:rPr>
              <a:t>Biopsiya</a:t>
            </a:r>
          </a:p>
          <a:p>
            <a:pPr lvl="1" eaLnBrk="1" hangingPunct="1">
              <a:lnSpc>
                <a:spcPct val="90000"/>
              </a:lnSpc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İynə </a:t>
            </a: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</a:rPr>
              <a:t>biopsiyası</a:t>
            </a:r>
            <a:endParaRPr lang="az-Latn-AZ" altLang="en-US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AutoShape 4" descr="Guatr'da erken tanı çok önemli | Haber, Haberl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8" name="Picture 6" descr="Guatr'da erken tanı çok önemli | Haber, Haberl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890907"/>
            <a:ext cx="3435662" cy="1877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Guatr - Doç.Dr.Mert Mahsuni Sevinç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2882644"/>
            <a:ext cx="3435662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10" descr="Tiroid Biyopsisi (İİAB) Nasıl Yapılır?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4831771"/>
            <a:ext cx="3435662" cy="1607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10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1" dur="1000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6963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6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96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6963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96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96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1000"/>
                                        <p:tgtEl>
                                          <p:spTgt spid="6963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90552" y="0"/>
            <a:ext cx="10991849" cy="764704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az-Latn-AZ" dirty="0">
                <a:latin typeface="Times New Roman" pitchFamily="18" charset="0"/>
                <a:cs typeface="Times New Roman" pitchFamily="18" charset="0"/>
              </a:rPr>
              <a:t>alxanabənzər vəzin </a:t>
            </a:r>
            <a:r>
              <a:rPr lang="az-Latn-AZ" dirty="0" smtClean="0">
                <a:latin typeface="Times New Roman" pitchFamily="18" charset="0"/>
                <a:cs typeface="Times New Roman" pitchFamily="18" charset="0"/>
              </a:rPr>
              <a:t> anomaliyaları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Tiroglossal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</a:rPr>
              <a:t>ist</a:t>
            </a:r>
            <a:endParaRPr lang="az-Latn-A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742950" lvl="1" indent="-285750">
              <a:buFont typeface="Wingdings" pitchFamily="2" charset="2"/>
              <a:buChar char="q"/>
              <a:defRPr/>
            </a:pP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Ə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 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çox rast gəlinən 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anomali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ya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ı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r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742950" lvl="1" indent="-285750">
              <a:buFont typeface="Wingdings" pitchFamily="2" charset="2"/>
              <a:buChar char="q"/>
              <a:defRPr/>
            </a:pP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Tiroglossal kanalın açı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q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q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alması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səbəb olur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endParaRPr lang="az-Latn-A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742950" lvl="1" indent="-285750">
              <a:buFont typeface="Wingdings" pitchFamily="2" charset="2"/>
              <a:buChar char="q"/>
              <a:defRPr/>
            </a:pP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Orta 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xətt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boyunca ç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ə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ə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ə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 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döş sümüyünə qədər 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olan 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nahiyədə rast gəlinir.</a:t>
            </a:r>
          </a:p>
          <a:p>
            <a:pPr marL="742950" lvl="1" indent="-285750">
              <a:buFont typeface="Wingdings" pitchFamily="2" charset="2"/>
              <a:buChar char="q"/>
              <a:defRPr/>
            </a:pP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S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istin t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am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çı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x</a:t>
            </a:r>
            <a:r>
              <a:rPr lang="tr-TR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arılması </a:t>
            </a:r>
            <a:r>
              <a:rPr lang="az-Latn-A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ilə müalicə olunur.</a:t>
            </a:r>
            <a:endParaRPr lang="tr-TR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tr-TR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Aberan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ur</a:t>
            </a:r>
          </a:p>
          <a:p>
            <a:pPr marL="228600" lvl="1">
              <a:spcBef>
                <a:spcPts val="1000"/>
              </a:spcBef>
            </a:pPr>
            <a:r>
              <a:rPr lang="tr-TR" sz="2000" dirty="0">
                <a:solidFill>
                  <a:schemeClr val="bg2">
                    <a:lumMod val="10000"/>
                  </a:schemeClr>
                </a:solidFill>
              </a:rPr>
              <a:t>Normal anatomik yerl</a:t>
            </a:r>
            <a:r>
              <a:rPr lang="az-Latn-AZ" sz="2000" dirty="0">
                <a:solidFill>
                  <a:schemeClr val="bg2">
                    <a:lumMod val="10000"/>
                  </a:schemeClr>
                </a:solidFill>
              </a:rPr>
              <a:t>ə</a:t>
            </a:r>
            <a:r>
              <a:rPr lang="tr-TR" sz="2000" dirty="0">
                <a:solidFill>
                  <a:schemeClr val="bg2">
                    <a:lumMod val="10000"/>
                  </a:schemeClr>
                </a:solidFill>
              </a:rPr>
              <a:t>ş</a:t>
            </a:r>
            <a:r>
              <a:rPr lang="az-Latn-AZ" sz="2000" dirty="0">
                <a:solidFill>
                  <a:schemeClr val="bg2">
                    <a:lumMod val="10000"/>
                  </a:schemeClr>
                </a:solidFill>
              </a:rPr>
              <a:t>mənin xaricində,</a:t>
            </a:r>
            <a:r>
              <a:rPr lang="tr-TR" sz="2000" dirty="0">
                <a:solidFill>
                  <a:schemeClr val="bg2">
                    <a:lumMod val="10000"/>
                  </a:schemeClr>
                </a:solidFill>
              </a:rPr>
              <a:t> ductus thyroglossus boyunca h</a:t>
            </a:r>
            <a:r>
              <a:rPr lang="az-Latn-AZ" sz="2000" dirty="0">
                <a:solidFill>
                  <a:schemeClr val="bg2">
                    <a:lumMod val="10000"/>
                  </a:schemeClr>
                </a:solidFill>
              </a:rPr>
              <a:t>ə</a:t>
            </a:r>
            <a:r>
              <a:rPr lang="tr-TR" sz="2000" dirty="0">
                <a:solidFill>
                  <a:schemeClr val="bg2">
                    <a:lumMod val="10000"/>
                  </a:schemeClr>
                </a:solidFill>
              </a:rPr>
              <a:t>r</a:t>
            </a:r>
            <a:r>
              <a:rPr lang="az-Latn-AZ" sz="2000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tr-TR" sz="2000" dirty="0">
                <a:solidFill>
                  <a:schemeClr val="bg2">
                    <a:lumMod val="10000"/>
                  </a:schemeClr>
                </a:solidFill>
              </a:rPr>
              <a:t>han</a:t>
            </a:r>
            <a:r>
              <a:rPr lang="az-Latn-AZ" sz="2000" dirty="0">
                <a:solidFill>
                  <a:schemeClr val="bg2">
                    <a:lumMod val="10000"/>
                  </a:schemeClr>
                </a:solidFill>
              </a:rPr>
              <a:t>sı bir yerdə qalxanabənzər vəz toxumasının mövcud olmasıdır</a:t>
            </a:r>
            <a:r>
              <a:rPr lang="tr-TR" sz="2000" dirty="0">
                <a:solidFill>
                  <a:schemeClr val="bg2">
                    <a:lumMod val="10000"/>
                  </a:schemeClr>
                </a:solidFill>
              </a:rPr>
              <a:t>. </a:t>
            </a:r>
          </a:p>
          <a:p>
            <a:endParaRPr lang="tr-TR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b="1" dirty="0">
                <a:solidFill>
                  <a:schemeClr val="accent1">
                    <a:lumMod val="75000"/>
                  </a:schemeClr>
                </a:solidFill>
              </a:rPr>
              <a:t>Lingual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ur</a:t>
            </a:r>
          </a:p>
          <a:p>
            <a:pPr marL="742950" lvl="1" indent="-285750">
              <a:buFont typeface="Wingdings" pitchFamily="2" charset="2"/>
              <a:buChar char="v"/>
              <a:defRPr/>
            </a:pP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Tiroid 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toxumasının 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dil kökünd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ə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rast gəlinməsidir,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 nadir 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olur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. </a:t>
            </a:r>
            <a:endParaRPr lang="az-Latn-AZ" b="1" dirty="0">
              <a:solidFill>
                <a:schemeClr val="tx2">
                  <a:lumMod val="50000"/>
                </a:schemeClr>
              </a:solidFill>
            </a:endParaRPr>
          </a:p>
          <a:p>
            <a:pPr marL="742950" lvl="1" indent="-285750">
              <a:buFont typeface="Wingdings" pitchFamily="2" charset="2"/>
              <a:buChar char="v"/>
              <a:defRPr/>
            </a:pP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Udma çətinliyi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, dispn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oe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, s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ə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s k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arlaşması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q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anama, nekroz v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ə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şışə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 şüph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ə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si olduğu zaman c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ə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rrahi olara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q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 çı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x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arılması g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ə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r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ə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k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</a:rPr>
              <a:t>d</a:t>
            </a:r>
            <a:r>
              <a:rPr lang="tr-TR" b="1" dirty="0">
                <a:solidFill>
                  <a:schemeClr val="tx2">
                    <a:lumMod val="50000"/>
                  </a:schemeClr>
                </a:solidFill>
              </a:rPr>
              <a:t>ir..</a:t>
            </a:r>
          </a:p>
          <a:p>
            <a:pPr algn="ctr"/>
            <a:endParaRPr lang="ru-RU" sz="16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19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308691" cy="83587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az-Latn-AZ" sz="2800" dirty="0"/>
              <a:t>Qalxanvari vəzin morfoloji sindromları</a:t>
            </a: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4295776" y="1196975"/>
            <a:ext cx="28440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UR (</a:t>
            </a:r>
            <a:r>
              <a:rPr lang="az-Latn-AZ" alt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Goitre, </a:t>
            </a:r>
            <a:r>
              <a:rPr lang="ru-RU" alt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Зоб</a:t>
            </a:r>
            <a:r>
              <a:rPr lang="ru-RU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az-Latn-AZ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2332038" y="27955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az-Latn-AZ" altLang="en-US" sz="1800"/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1774826" y="1916113"/>
            <a:ext cx="864076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Sindrom kimi</a:t>
            </a:r>
            <a:r>
              <a:rPr lang="az-Latn-AZ" alt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Qalxanvari vəzin ölçülərinin böyüməsinə verilən ümumi addır (Hepatomeqaliya, splenomeqaliya və s. kimi)</a:t>
            </a:r>
            <a:r>
              <a:rPr lang="ru-RU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az-Latn-AZ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1703389" y="2924176"/>
            <a:ext cx="851693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Xəstəlik kimi</a:t>
            </a:r>
            <a:r>
              <a:rPr lang="az-Latn-AZ" altLang="en-US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qalxanvari vəzin degenerativ-distrofik xəstəliklərinə verilən addır və qeyri-neoplastik, qeyri-iltihabi xəstəliklərinə deyilir</a:t>
            </a:r>
          </a:p>
        </p:txBody>
      </p:sp>
      <p:sp>
        <p:nvSpPr>
          <p:cNvPr id="70666" name="Freeform 10" descr="Pink tissue paper"/>
          <p:cNvSpPr>
            <a:spLocks/>
          </p:cNvSpPr>
          <p:nvPr/>
        </p:nvSpPr>
        <p:spPr bwMode="auto">
          <a:xfrm>
            <a:off x="2424114" y="5157788"/>
            <a:ext cx="1728787" cy="1293812"/>
          </a:xfrm>
          <a:custGeom>
            <a:avLst/>
            <a:gdLst>
              <a:gd name="T0" fmla="*/ 2147483647 w 1158"/>
              <a:gd name="T1" fmla="*/ 2147483647 h 921"/>
              <a:gd name="T2" fmla="*/ 2147483647 w 1158"/>
              <a:gd name="T3" fmla="*/ 2147483647 h 921"/>
              <a:gd name="T4" fmla="*/ 2147483647 w 1158"/>
              <a:gd name="T5" fmla="*/ 2147483647 h 921"/>
              <a:gd name="T6" fmla="*/ 2147483647 w 1158"/>
              <a:gd name="T7" fmla="*/ 2147483647 h 921"/>
              <a:gd name="T8" fmla="*/ 2147483647 w 1158"/>
              <a:gd name="T9" fmla="*/ 2147483647 h 921"/>
              <a:gd name="T10" fmla="*/ 2147483647 w 1158"/>
              <a:gd name="T11" fmla="*/ 2147483647 h 921"/>
              <a:gd name="T12" fmla="*/ 2147483647 w 1158"/>
              <a:gd name="T13" fmla="*/ 2147483647 h 921"/>
              <a:gd name="T14" fmla="*/ 2147483647 w 1158"/>
              <a:gd name="T15" fmla="*/ 2147483647 h 921"/>
              <a:gd name="T16" fmla="*/ 2147483647 w 1158"/>
              <a:gd name="T17" fmla="*/ 2147483647 h 921"/>
              <a:gd name="T18" fmla="*/ 2147483647 w 1158"/>
              <a:gd name="T19" fmla="*/ 2147483647 h 921"/>
              <a:gd name="T20" fmla="*/ 2147483647 w 1158"/>
              <a:gd name="T21" fmla="*/ 2147483647 h 921"/>
              <a:gd name="T22" fmla="*/ 2147483647 w 1158"/>
              <a:gd name="T23" fmla="*/ 2147483647 h 921"/>
              <a:gd name="T24" fmla="*/ 2147483647 w 1158"/>
              <a:gd name="T25" fmla="*/ 2147483647 h 921"/>
              <a:gd name="T26" fmla="*/ 2147483647 w 1158"/>
              <a:gd name="T27" fmla="*/ 2147483647 h 921"/>
              <a:gd name="T28" fmla="*/ 2147483647 w 1158"/>
              <a:gd name="T29" fmla="*/ 2147483647 h 921"/>
              <a:gd name="T30" fmla="*/ 2147483647 w 1158"/>
              <a:gd name="T31" fmla="*/ 2147483647 h 9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58" h="921">
                <a:moveTo>
                  <a:pt x="186" y="123"/>
                </a:moveTo>
                <a:cubicBezTo>
                  <a:pt x="238" y="162"/>
                  <a:pt x="285" y="285"/>
                  <a:pt x="330" y="323"/>
                </a:cubicBezTo>
                <a:cubicBezTo>
                  <a:pt x="375" y="361"/>
                  <a:pt x="427" y="385"/>
                  <a:pt x="458" y="349"/>
                </a:cubicBezTo>
                <a:cubicBezTo>
                  <a:pt x="489" y="313"/>
                  <a:pt x="491" y="146"/>
                  <a:pt x="516" y="104"/>
                </a:cubicBezTo>
                <a:cubicBezTo>
                  <a:pt x="541" y="63"/>
                  <a:pt x="580" y="59"/>
                  <a:pt x="607" y="99"/>
                </a:cubicBezTo>
                <a:cubicBezTo>
                  <a:pt x="635" y="139"/>
                  <a:pt x="651" y="312"/>
                  <a:pt x="682" y="345"/>
                </a:cubicBezTo>
                <a:cubicBezTo>
                  <a:pt x="713" y="378"/>
                  <a:pt x="755" y="332"/>
                  <a:pt x="794" y="299"/>
                </a:cubicBezTo>
                <a:cubicBezTo>
                  <a:pt x="833" y="266"/>
                  <a:pt x="858" y="186"/>
                  <a:pt x="914" y="147"/>
                </a:cubicBezTo>
                <a:cubicBezTo>
                  <a:pt x="970" y="108"/>
                  <a:pt x="1102" y="0"/>
                  <a:pt x="1130" y="67"/>
                </a:cubicBezTo>
                <a:cubicBezTo>
                  <a:pt x="1158" y="134"/>
                  <a:pt x="1117" y="414"/>
                  <a:pt x="1083" y="548"/>
                </a:cubicBezTo>
                <a:cubicBezTo>
                  <a:pt x="1049" y="682"/>
                  <a:pt x="1010" y="823"/>
                  <a:pt x="926" y="872"/>
                </a:cubicBezTo>
                <a:cubicBezTo>
                  <a:pt x="842" y="921"/>
                  <a:pt x="694" y="839"/>
                  <a:pt x="580" y="841"/>
                </a:cubicBezTo>
                <a:cubicBezTo>
                  <a:pt x="466" y="842"/>
                  <a:pt x="325" y="917"/>
                  <a:pt x="241" y="882"/>
                </a:cubicBezTo>
                <a:cubicBezTo>
                  <a:pt x="157" y="847"/>
                  <a:pt x="115" y="763"/>
                  <a:pt x="78" y="631"/>
                </a:cubicBezTo>
                <a:cubicBezTo>
                  <a:pt x="41" y="499"/>
                  <a:pt x="0" y="176"/>
                  <a:pt x="18" y="91"/>
                </a:cubicBezTo>
                <a:cubicBezTo>
                  <a:pt x="36" y="6"/>
                  <a:pt x="151" y="116"/>
                  <a:pt x="186" y="123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/>
          <a:lstStyle/>
          <a:p>
            <a:endParaRPr lang="ru-RU"/>
          </a:p>
        </p:txBody>
      </p:sp>
      <p:sp>
        <p:nvSpPr>
          <p:cNvPr id="10249" name="Freeform 11" descr="Pink tissue paper"/>
          <p:cNvSpPr>
            <a:spLocks/>
          </p:cNvSpPr>
          <p:nvPr/>
        </p:nvSpPr>
        <p:spPr bwMode="auto">
          <a:xfrm>
            <a:off x="8040688" y="5013325"/>
            <a:ext cx="1511300" cy="1295400"/>
          </a:xfrm>
          <a:custGeom>
            <a:avLst/>
            <a:gdLst>
              <a:gd name="T0" fmla="*/ 2147483647 w 1158"/>
              <a:gd name="T1" fmla="*/ 2147483647 h 921"/>
              <a:gd name="T2" fmla="*/ 2147483647 w 1158"/>
              <a:gd name="T3" fmla="*/ 2147483647 h 921"/>
              <a:gd name="T4" fmla="*/ 2147483647 w 1158"/>
              <a:gd name="T5" fmla="*/ 2147483647 h 921"/>
              <a:gd name="T6" fmla="*/ 2147483647 w 1158"/>
              <a:gd name="T7" fmla="*/ 2147483647 h 921"/>
              <a:gd name="T8" fmla="*/ 2147483647 w 1158"/>
              <a:gd name="T9" fmla="*/ 2147483647 h 921"/>
              <a:gd name="T10" fmla="*/ 2147483647 w 1158"/>
              <a:gd name="T11" fmla="*/ 2147483647 h 921"/>
              <a:gd name="T12" fmla="*/ 2147483647 w 1158"/>
              <a:gd name="T13" fmla="*/ 2147483647 h 921"/>
              <a:gd name="T14" fmla="*/ 2147483647 w 1158"/>
              <a:gd name="T15" fmla="*/ 2147483647 h 921"/>
              <a:gd name="T16" fmla="*/ 2147483647 w 1158"/>
              <a:gd name="T17" fmla="*/ 2147483647 h 921"/>
              <a:gd name="T18" fmla="*/ 2147483647 w 1158"/>
              <a:gd name="T19" fmla="*/ 2147483647 h 921"/>
              <a:gd name="T20" fmla="*/ 2147483647 w 1158"/>
              <a:gd name="T21" fmla="*/ 2147483647 h 921"/>
              <a:gd name="T22" fmla="*/ 2147483647 w 1158"/>
              <a:gd name="T23" fmla="*/ 2147483647 h 921"/>
              <a:gd name="T24" fmla="*/ 2147483647 w 1158"/>
              <a:gd name="T25" fmla="*/ 2147483647 h 921"/>
              <a:gd name="T26" fmla="*/ 2147483647 w 1158"/>
              <a:gd name="T27" fmla="*/ 2147483647 h 921"/>
              <a:gd name="T28" fmla="*/ 2147483647 w 1158"/>
              <a:gd name="T29" fmla="*/ 2147483647 h 921"/>
              <a:gd name="T30" fmla="*/ 2147483647 w 1158"/>
              <a:gd name="T31" fmla="*/ 2147483647 h 921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158" h="921">
                <a:moveTo>
                  <a:pt x="186" y="123"/>
                </a:moveTo>
                <a:cubicBezTo>
                  <a:pt x="238" y="162"/>
                  <a:pt x="285" y="285"/>
                  <a:pt x="330" y="323"/>
                </a:cubicBezTo>
                <a:cubicBezTo>
                  <a:pt x="375" y="361"/>
                  <a:pt x="427" y="385"/>
                  <a:pt x="458" y="349"/>
                </a:cubicBezTo>
                <a:cubicBezTo>
                  <a:pt x="489" y="313"/>
                  <a:pt x="491" y="146"/>
                  <a:pt x="516" y="104"/>
                </a:cubicBezTo>
                <a:cubicBezTo>
                  <a:pt x="541" y="63"/>
                  <a:pt x="580" y="59"/>
                  <a:pt x="607" y="99"/>
                </a:cubicBezTo>
                <a:cubicBezTo>
                  <a:pt x="635" y="139"/>
                  <a:pt x="651" y="312"/>
                  <a:pt x="682" y="345"/>
                </a:cubicBezTo>
                <a:cubicBezTo>
                  <a:pt x="713" y="378"/>
                  <a:pt x="755" y="332"/>
                  <a:pt x="794" y="299"/>
                </a:cubicBezTo>
                <a:cubicBezTo>
                  <a:pt x="833" y="266"/>
                  <a:pt x="858" y="186"/>
                  <a:pt x="914" y="147"/>
                </a:cubicBezTo>
                <a:cubicBezTo>
                  <a:pt x="970" y="108"/>
                  <a:pt x="1102" y="0"/>
                  <a:pt x="1130" y="67"/>
                </a:cubicBezTo>
                <a:cubicBezTo>
                  <a:pt x="1158" y="134"/>
                  <a:pt x="1117" y="414"/>
                  <a:pt x="1083" y="548"/>
                </a:cubicBezTo>
                <a:cubicBezTo>
                  <a:pt x="1049" y="682"/>
                  <a:pt x="1010" y="823"/>
                  <a:pt x="926" y="872"/>
                </a:cubicBezTo>
                <a:cubicBezTo>
                  <a:pt x="842" y="921"/>
                  <a:pt x="694" y="839"/>
                  <a:pt x="580" y="841"/>
                </a:cubicBezTo>
                <a:cubicBezTo>
                  <a:pt x="466" y="842"/>
                  <a:pt x="325" y="917"/>
                  <a:pt x="241" y="882"/>
                </a:cubicBezTo>
                <a:cubicBezTo>
                  <a:pt x="157" y="847"/>
                  <a:pt x="115" y="763"/>
                  <a:pt x="78" y="631"/>
                </a:cubicBezTo>
                <a:cubicBezTo>
                  <a:pt x="41" y="499"/>
                  <a:pt x="0" y="176"/>
                  <a:pt x="18" y="91"/>
                </a:cubicBezTo>
                <a:cubicBezTo>
                  <a:pt x="36" y="6"/>
                  <a:pt x="151" y="116"/>
                  <a:pt x="186" y="123"/>
                </a:cubicBez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  <a:effectLst>
            <a:prstShdw prst="shdw11">
              <a:schemeClr val="bg2">
                <a:alpha val="50000"/>
              </a:schemeClr>
            </a:prstShdw>
          </a:effectLst>
        </p:spPr>
        <p:txBody>
          <a:bodyPr/>
          <a:lstStyle/>
          <a:p>
            <a:endParaRPr lang="ru-RU"/>
          </a:p>
        </p:txBody>
      </p:sp>
      <p:sp>
        <p:nvSpPr>
          <p:cNvPr id="70668" name="Oval 12"/>
          <p:cNvSpPr>
            <a:spLocks noChangeArrowheads="1"/>
          </p:cNvSpPr>
          <p:nvPr/>
        </p:nvSpPr>
        <p:spPr bwMode="auto">
          <a:xfrm>
            <a:off x="7967664" y="5445125"/>
            <a:ext cx="649287" cy="935038"/>
          </a:xfrm>
          <a:prstGeom prst="ellipse">
            <a:avLst/>
          </a:prstGeom>
          <a:solidFill>
            <a:srgbClr val="CC99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70669" name="Oval 13"/>
          <p:cNvSpPr>
            <a:spLocks noChangeArrowheads="1"/>
          </p:cNvSpPr>
          <p:nvPr/>
        </p:nvSpPr>
        <p:spPr bwMode="auto">
          <a:xfrm>
            <a:off x="9336088" y="5373689"/>
            <a:ext cx="215900" cy="287337"/>
          </a:xfrm>
          <a:prstGeom prst="ellipse">
            <a:avLst/>
          </a:prstGeom>
          <a:solidFill>
            <a:srgbClr val="CC99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800"/>
          </a:p>
        </p:txBody>
      </p:sp>
      <p:sp>
        <p:nvSpPr>
          <p:cNvPr id="70670" name="Text Box 14"/>
          <p:cNvSpPr txBox="1">
            <a:spLocks noChangeArrowheads="1"/>
          </p:cNvSpPr>
          <p:nvPr/>
        </p:nvSpPr>
        <p:spPr bwMode="auto">
          <a:xfrm>
            <a:off x="2535717" y="4202113"/>
            <a:ext cx="181831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Diffuz böyümə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solidFill>
                  <a:srgbClr val="00CC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Diffuz ur</a:t>
            </a:r>
          </a:p>
        </p:txBody>
      </p:sp>
      <p:sp>
        <p:nvSpPr>
          <p:cNvPr id="70671" name="Text Box 15"/>
          <p:cNvSpPr txBox="1">
            <a:spLocks noChangeArrowheads="1"/>
          </p:cNvSpPr>
          <p:nvPr/>
        </p:nvSpPr>
        <p:spPr bwMode="auto">
          <a:xfrm>
            <a:off x="7798100" y="4187825"/>
            <a:ext cx="165833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Yerli böyümə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solidFill>
                  <a:srgbClr val="CC66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Düyünlü ur</a:t>
            </a:r>
          </a:p>
        </p:txBody>
      </p:sp>
    </p:spTree>
    <p:extLst>
      <p:ext uri="{BB962C8B-B14F-4D97-AF65-F5344CB8AC3E}">
        <p14:creationId xmlns:p14="http://schemas.microsoft.com/office/powerpoint/2010/main" val="777804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70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0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706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0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06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0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06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/>
      <p:bldP spid="70663" grpId="0"/>
      <p:bldP spid="70665" grpId="0"/>
      <p:bldP spid="70666" grpId="0" animBg="1"/>
      <p:bldP spid="70668" grpId="0" animBg="1"/>
      <p:bldP spid="70669" grpId="0" animBg="1"/>
      <p:bldP spid="70670" grpId="0"/>
      <p:bldP spid="7067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Urun</a:t>
            </a:r>
            <a:r>
              <a:rPr lang="en-US" dirty="0" smtClean="0"/>
              <a:t> </a:t>
            </a:r>
            <a:r>
              <a:rPr lang="az-Latn-AZ" dirty="0" smtClean="0"/>
              <a:t>təsnifatı</a:t>
            </a:r>
            <a:endParaRPr lang="ru-RU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Ailəvi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u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r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Endemik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u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r 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Tiroiditə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bağlı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ur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Dərmanlara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bağlı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ur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Şişlərə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bağlı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ur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Tiroid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hormon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dirəncinə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bağlı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əmələ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gələn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ur</a:t>
            </a: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Sporadik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1">
                    <a:lumMod val="75000"/>
                  </a:schemeClr>
                </a:solidFill>
              </a:rPr>
              <a:t>ur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5" name="AutoShape 2" descr="Guatr Nedir Ve Belirtileri Nelerdir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Guatr Nedir Ve Belirtileri Nelerdir?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8" descr="Guatr Nedir Ve Belirtileri Nelerdir?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88" y="1988840"/>
            <a:ext cx="4876800" cy="340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561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1703389" y="2355850"/>
            <a:ext cx="837953" cy="646986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>
                <a:latin typeface="Arial" panose="020B0604020202020204" pitchFamily="34" charset="0"/>
              </a:rPr>
              <a:t>UR</a:t>
            </a:r>
            <a:endParaRPr lang="tr-TR" altLang="en-US">
              <a:latin typeface="Arial" panose="020B0604020202020204" pitchFamily="34" charset="0"/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935413" y="766763"/>
            <a:ext cx="82593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Toksik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5929313" y="325438"/>
            <a:ext cx="7704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Diffuz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8040688" y="325438"/>
            <a:ext cx="23134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Gravis-Bazedov xəst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929313" y="765175"/>
            <a:ext cx="13773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Təkdüyünlü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8040688" y="765175"/>
            <a:ext cx="18518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Toksik adenoma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5929313" y="1196975"/>
            <a:ext cx="140294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Çoxdüyünlü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8040689" y="1196975"/>
            <a:ext cx="15953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 smtClean="0">
                <a:solidFill>
                  <a:srgbClr val="FF3300"/>
                </a:solidFill>
                <a:latin typeface="Arial" panose="020B0604020202020204" pitchFamily="34" charset="0"/>
              </a:rPr>
              <a:t>Plümmer </a:t>
            </a:r>
            <a:r>
              <a:rPr lang="az-Latn-AZ" altLang="en-US" sz="1800" dirty="0">
                <a:solidFill>
                  <a:srgbClr val="FF3300"/>
                </a:solidFill>
                <a:latin typeface="Arial" panose="020B0604020202020204" pitchFamily="34" charset="0"/>
              </a:rPr>
              <a:t>xəst</a:t>
            </a:r>
            <a:endParaRPr lang="tr-TR" altLang="en-US" sz="1800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935413" y="2492375"/>
            <a:ext cx="140294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00CC66"/>
                </a:solidFill>
                <a:latin typeface="Arial" panose="020B0604020202020204" pitchFamily="34" charset="0"/>
              </a:rPr>
              <a:t>Qeyri-toksik</a:t>
            </a:r>
            <a:endParaRPr lang="tr-TR" altLang="en-US" sz="1800">
              <a:solidFill>
                <a:srgbClr val="00CC66"/>
              </a:solidFill>
              <a:latin typeface="Arial" panose="020B0604020202020204" pitchFamily="34" charset="0"/>
            </a:endParaRP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5929313" y="2054225"/>
            <a:ext cx="7704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00CC66"/>
                </a:solidFill>
                <a:latin typeface="Arial" panose="020B0604020202020204" pitchFamily="34" charset="0"/>
              </a:rPr>
              <a:t>Diffuz</a:t>
            </a:r>
            <a:endParaRPr lang="tr-TR" altLang="en-US" sz="1800">
              <a:solidFill>
                <a:srgbClr val="00CC66"/>
              </a:solidFill>
              <a:latin typeface="Arial" panose="020B0604020202020204" pitchFamily="34" charset="0"/>
            </a:endParaRP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5929313" y="2490788"/>
            <a:ext cx="13773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00CC66"/>
                </a:solidFill>
                <a:latin typeface="Arial" panose="020B0604020202020204" pitchFamily="34" charset="0"/>
              </a:rPr>
              <a:t>Təkdüyünlü</a:t>
            </a:r>
            <a:endParaRPr lang="tr-TR" altLang="en-US" sz="1800">
              <a:solidFill>
                <a:srgbClr val="00CC66"/>
              </a:solidFill>
              <a:latin typeface="Arial" panose="020B0604020202020204" pitchFamily="34" charset="0"/>
            </a:endParaRP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5929313" y="2924175"/>
            <a:ext cx="140294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00CC66"/>
                </a:solidFill>
                <a:latin typeface="Arial" panose="020B0604020202020204" pitchFamily="34" charset="0"/>
              </a:rPr>
              <a:t>Çoxdüyünlü</a:t>
            </a:r>
            <a:endParaRPr lang="tr-TR" altLang="en-US" sz="1800">
              <a:solidFill>
                <a:srgbClr val="00CC66"/>
              </a:solidFill>
              <a:latin typeface="Arial" panose="020B0604020202020204" pitchFamily="34" charset="0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3935414" y="5367338"/>
            <a:ext cx="8771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Xüsusi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5929313" y="3933825"/>
            <a:ext cx="13003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</a:rPr>
              <a:t>Bədxassəli</a:t>
            </a:r>
            <a:endParaRPr lang="tr-TR" altLang="en-US" sz="1800" dirty="0">
              <a:latin typeface="Arial" panose="020B0604020202020204" pitchFamily="34" charset="0"/>
            </a:endParaRP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8412163" y="3068638"/>
            <a:ext cx="1009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Papilyar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8412163" y="3500438"/>
            <a:ext cx="1212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Follikulyar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8412163" y="3932238"/>
            <a:ext cx="1123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Medulyar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069" name="Text Box 21"/>
          <p:cNvSpPr txBox="1">
            <a:spLocks noChangeArrowheads="1"/>
          </p:cNvSpPr>
          <p:nvPr/>
        </p:nvSpPr>
        <p:spPr bwMode="auto">
          <a:xfrm>
            <a:off x="8412163" y="4364038"/>
            <a:ext cx="1238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Anaplastik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8412163" y="4797426"/>
            <a:ext cx="1060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Limfoma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5929314" y="5365750"/>
            <a:ext cx="85151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İltihabi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072" name="Text Box 24"/>
          <p:cNvSpPr txBox="1">
            <a:spLocks noChangeArrowheads="1"/>
          </p:cNvSpPr>
          <p:nvPr/>
        </p:nvSpPr>
        <p:spPr bwMode="auto">
          <a:xfrm>
            <a:off x="8412163" y="5365751"/>
            <a:ext cx="1276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İrinli tiroidit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5929313" y="6100763"/>
            <a:ext cx="135165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Autoimmun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8412163" y="5826125"/>
            <a:ext cx="150495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Haşimoto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De Querian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Reidel tiroidit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cxnSp>
        <p:nvCxnSpPr>
          <p:cNvPr id="2078" name="AutoShape 30"/>
          <p:cNvCxnSpPr>
            <a:cxnSpLocks noChangeShapeType="1"/>
            <a:stCxn id="2052" idx="3"/>
            <a:endCxn id="2053" idx="1"/>
          </p:cNvCxnSpPr>
          <p:nvPr/>
        </p:nvCxnSpPr>
        <p:spPr bwMode="auto">
          <a:xfrm flipV="1">
            <a:off x="2541341" y="951429"/>
            <a:ext cx="1394072" cy="1727914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0" name="AutoShape 32"/>
          <p:cNvCxnSpPr>
            <a:cxnSpLocks noChangeShapeType="1"/>
            <a:stCxn id="2053" idx="3"/>
            <a:endCxn id="2054" idx="1"/>
          </p:cNvCxnSpPr>
          <p:nvPr/>
        </p:nvCxnSpPr>
        <p:spPr bwMode="auto">
          <a:xfrm flipV="1">
            <a:off x="4761345" y="510105"/>
            <a:ext cx="1167968" cy="4413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1" name="AutoShape 33"/>
          <p:cNvCxnSpPr>
            <a:cxnSpLocks noChangeShapeType="1"/>
            <a:stCxn id="2053" idx="3"/>
            <a:endCxn id="2056" idx="1"/>
          </p:cNvCxnSpPr>
          <p:nvPr/>
        </p:nvCxnSpPr>
        <p:spPr bwMode="auto">
          <a:xfrm flipV="1">
            <a:off x="4761345" y="949841"/>
            <a:ext cx="1167968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2" name="AutoShape 34"/>
          <p:cNvCxnSpPr>
            <a:cxnSpLocks noChangeShapeType="1"/>
            <a:stCxn id="2053" idx="3"/>
            <a:endCxn id="2058" idx="1"/>
          </p:cNvCxnSpPr>
          <p:nvPr/>
        </p:nvCxnSpPr>
        <p:spPr bwMode="auto">
          <a:xfrm>
            <a:off x="4761345" y="951429"/>
            <a:ext cx="1167968" cy="43021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3" name="AutoShape 35"/>
          <p:cNvCxnSpPr>
            <a:cxnSpLocks noChangeShapeType="1"/>
            <a:stCxn id="2052" idx="3"/>
            <a:endCxn id="2060" idx="1"/>
          </p:cNvCxnSpPr>
          <p:nvPr/>
        </p:nvCxnSpPr>
        <p:spPr bwMode="auto">
          <a:xfrm flipV="1">
            <a:off x="2541341" y="2677041"/>
            <a:ext cx="1394072" cy="230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4" name="AutoShape 36"/>
          <p:cNvCxnSpPr>
            <a:cxnSpLocks noChangeShapeType="1"/>
            <a:stCxn id="2060" idx="3"/>
            <a:endCxn id="2061" idx="1"/>
          </p:cNvCxnSpPr>
          <p:nvPr/>
        </p:nvCxnSpPr>
        <p:spPr bwMode="auto">
          <a:xfrm flipV="1">
            <a:off x="5338361" y="2238891"/>
            <a:ext cx="590952" cy="4381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5" name="AutoShape 37"/>
          <p:cNvCxnSpPr>
            <a:cxnSpLocks noChangeShapeType="1"/>
            <a:stCxn id="2060" idx="3"/>
            <a:endCxn id="2062" idx="1"/>
          </p:cNvCxnSpPr>
          <p:nvPr/>
        </p:nvCxnSpPr>
        <p:spPr bwMode="auto">
          <a:xfrm flipV="1">
            <a:off x="5338361" y="2675455"/>
            <a:ext cx="590952" cy="15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6" name="AutoShape 38"/>
          <p:cNvCxnSpPr>
            <a:cxnSpLocks noChangeShapeType="1"/>
            <a:stCxn id="2060" idx="3"/>
            <a:endCxn id="2063" idx="1"/>
          </p:cNvCxnSpPr>
          <p:nvPr/>
        </p:nvCxnSpPr>
        <p:spPr bwMode="auto">
          <a:xfrm>
            <a:off x="5338361" y="2677041"/>
            <a:ext cx="590952" cy="4318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8" name="AutoShape 40"/>
          <p:cNvCxnSpPr>
            <a:cxnSpLocks noChangeShapeType="1"/>
            <a:stCxn id="2052" idx="3"/>
            <a:endCxn id="2064" idx="1"/>
          </p:cNvCxnSpPr>
          <p:nvPr/>
        </p:nvCxnSpPr>
        <p:spPr bwMode="auto">
          <a:xfrm>
            <a:off x="2541341" y="2679344"/>
            <a:ext cx="1394072" cy="2872661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89" name="AutoShape 41"/>
          <p:cNvCxnSpPr>
            <a:cxnSpLocks noChangeShapeType="1"/>
            <a:stCxn id="2064" idx="3"/>
            <a:endCxn id="2065" idx="1"/>
          </p:cNvCxnSpPr>
          <p:nvPr/>
        </p:nvCxnSpPr>
        <p:spPr bwMode="auto">
          <a:xfrm flipV="1">
            <a:off x="4812577" y="4118492"/>
            <a:ext cx="1116737" cy="14335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90" name="AutoShape 42"/>
          <p:cNvCxnSpPr>
            <a:cxnSpLocks noChangeShapeType="1"/>
            <a:stCxn id="2064" idx="3"/>
            <a:endCxn id="2071" idx="1"/>
          </p:cNvCxnSpPr>
          <p:nvPr/>
        </p:nvCxnSpPr>
        <p:spPr bwMode="auto">
          <a:xfrm flipV="1">
            <a:off x="4812577" y="5550416"/>
            <a:ext cx="1116737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91" name="AutoShape 43"/>
          <p:cNvCxnSpPr>
            <a:cxnSpLocks noChangeShapeType="1"/>
            <a:stCxn id="2064" idx="3"/>
            <a:endCxn id="2073" idx="1"/>
          </p:cNvCxnSpPr>
          <p:nvPr/>
        </p:nvCxnSpPr>
        <p:spPr bwMode="auto">
          <a:xfrm>
            <a:off x="4812577" y="5552005"/>
            <a:ext cx="1116737" cy="7334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92" name="AutoShape 44"/>
          <p:cNvCxnSpPr>
            <a:cxnSpLocks noChangeShapeType="1"/>
            <a:stCxn id="2071" idx="3"/>
            <a:endCxn id="2072" idx="1"/>
          </p:cNvCxnSpPr>
          <p:nvPr/>
        </p:nvCxnSpPr>
        <p:spPr bwMode="auto">
          <a:xfrm flipV="1">
            <a:off x="6780829" y="5549108"/>
            <a:ext cx="1631335" cy="1309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94" name="AutoShape 46"/>
          <p:cNvCxnSpPr>
            <a:cxnSpLocks noChangeShapeType="1"/>
            <a:stCxn id="2073" idx="3"/>
            <a:endCxn id="2076" idx="1"/>
          </p:cNvCxnSpPr>
          <p:nvPr/>
        </p:nvCxnSpPr>
        <p:spPr bwMode="auto">
          <a:xfrm flipV="1">
            <a:off x="7280965" y="6284119"/>
            <a:ext cx="1131198" cy="131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95" name="AutoShape 47"/>
          <p:cNvCxnSpPr>
            <a:cxnSpLocks noChangeShapeType="1"/>
            <a:stCxn id="2065" idx="3"/>
            <a:endCxn id="2066" idx="1"/>
          </p:cNvCxnSpPr>
          <p:nvPr/>
        </p:nvCxnSpPr>
        <p:spPr bwMode="auto">
          <a:xfrm flipV="1">
            <a:off x="7229669" y="3251995"/>
            <a:ext cx="1182494" cy="86649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96" name="AutoShape 48"/>
          <p:cNvCxnSpPr>
            <a:cxnSpLocks noChangeShapeType="1"/>
            <a:stCxn id="2065" idx="3"/>
            <a:endCxn id="2067" idx="1"/>
          </p:cNvCxnSpPr>
          <p:nvPr/>
        </p:nvCxnSpPr>
        <p:spPr bwMode="auto">
          <a:xfrm flipV="1">
            <a:off x="7229669" y="3683795"/>
            <a:ext cx="1182494" cy="43469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97" name="AutoShape 49"/>
          <p:cNvCxnSpPr>
            <a:cxnSpLocks noChangeShapeType="1"/>
            <a:stCxn id="2065" idx="3"/>
            <a:endCxn id="2068" idx="1"/>
          </p:cNvCxnSpPr>
          <p:nvPr/>
        </p:nvCxnSpPr>
        <p:spPr bwMode="auto">
          <a:xfrm flipV="1">
            <a:off x="7229669" y="4115595"/>
            <a:ext cx="1182494" cy="289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98" name="AutoShape 50"/>
          <p:cNvCxnSpPr>
            <a:cxnSpLocks noChangeShapeType="1"/>
            <a:stCxn id="2065" idx="3"/>
            <a:endCxn id="2069" idx="1"/>
          </p:cNvCxnSpPr>
          <p:nvPr/>
        </p:nvCxnSpPr>
        <p:spPr bwMode="auto">
          <a:xfrm>
            <a:off x="7229669" y="4118492"/>
            <a:ext cx="1182494" cy="42890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99" name="AutoShape 51"/>
          <p:cNvCxnSpPr>
            <a:cxnSpLocks noChangeShapeType="1"/>
            <a:stCxn id="2065" idx="3"/>
            <a:endCxn id="2070" idx="1"/>
          </p:cNvCxnSpPr>
          <p:nvPr/>
        </p:nvCxnSpPr>
        <p:spPr bwMode="auto">
          <a:xfrm>
            <a:off x="7229669" y="4118492"/>
            <a:ext cx="1182494" cy="862291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00" name="AutoShape 52"/>
          <p:cNvCxnSpPr>
            <a:cxnSpLocks noChangeShapeType="1"/>
            <a:stCxn id="2054" idx="3"/>
            <a:endCxn id="2055" idx="1"/>
          </p:cNvCxnSpPr>
          <p:nvPr/>
        </p:nvCxnSpPr>
        <p:spPr bwMode="auto">
          <a:xfrm>
            <a:off x="6699718" y="510104"/>
            <a:ext cx="1340971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01" name="AutoShape 53"/>
          <p:cNvCxnSpPr>
            <a:cxnSpLocks noChangeShapeType="1"/>
            <a:stCxn id="2056" idx="3"/>
            <a:endCxn id="2057" idx="1"/>
          </p:cNvCxnSpPr>
          <p:nvPr/>
        </p:nvCxnSpPr>
        <p:spPr bwMode="auto">
          <a:xfrm>
            <a:off x="7306614" y="949841"/>
            <a:ext cx="73407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02" name="AutoShape 54"/>
          <p:cNvCxnSpPr>
            <a:cxnSpLocks noChangeShapeType="1"/>
            <a:stCxn id="2058" idx="3"/>
            <a:endCxn id="2059" idx="1"/>
          </p:cNvCxnSpPr>
          <p:nvPr/>
        </p:nvCxnSpPr>
        <p:spPr bwMode="auto">
          <a:xfrm>
            <a:off x="7332261" y="1381641"/>
            <a:ext cx="708428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51" y="-96490"/>
            <a:ext cx="5862851" cy="835878"/>
          </a:xfrm>
        </p:spPr>
        <p:txBody>
          <a:bodyPr/>
          <a:lstStyle/>
          <a:p>
            <a:r>
              <a:rPr lang="az-Latn-AZ" dirty="0" smtClean="0"/>
              <a:t>Təsnifatı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740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9" dur="10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4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1" dur="10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1000"/>
                                        <p:tgtEl>
                                          <p:spTgt spid="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6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3" dur="10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8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3" dur="1000"/>
                                        <p:tgtEl>
                                          <p:spTgt spid="2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8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3" dur="1000"/>
                                        <p:tgtEl>
                                          <p:spTgt spid="2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8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5" dur="1000"/>
                                        <p:tgtEl>
                                          <p:spTgt spid="2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2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0" dur="1000"/>
                                        <p:tgtEl>
                                          <p:spTgt spid="2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2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5" dur="1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0" dur="10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5" dur="1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0" dur="1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7" dur="1000"/>
                                        <p:tgtEl>
                                          <p:spTgt spid="2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2" dur="1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7" dur="1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2" dur="1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7" dur="1000"/>
                                        <p:tgtEl>
                                          <p:spTgt spid="2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2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2" dur="1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2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2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7" dur="1000"/>
                                        <p:tgtEl>
                                          <p:spTgt spid="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2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2" dur="1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7" dur="1000"/>
                                        <p:tgtEl>
                                          <p:spTgt spid="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2" dur="1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 nodeType="clickPar">
                      <p:stCondLst>
                        <p:cond delay="indefinite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2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9" dur="1000"/>
                                        <p:tgtEl>
                                          <p:spTgt spid="2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4" dur="1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 nodeType="clickPar">
                      <p:stCondLst>
                        <p:cond delay="indefinite"/>
                      </p:stCondLst>
                      <p:childTnLst>
                        <p:par>
                          <p:cTn id="2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2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2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1" dur="1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6" dur="1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  <p:bldP spid="2053" grpId="0"/>
      <p:bldP spid="2054" grpId="0"/>
      <p:bldP spid="2055" grpId="0"/>
      <p:bldP spid="2056" grpId="0"/>
      <p:bldP spid="2057" grpId="0"/>
      <p:bldP spid="2058" grpId="0"/>
      <p:bldP spid="2059" grpId="0"/>
      <p:bldP spid="2060" grpId="0"/>
      <p:bldP spid="2061" grpId="0"/>
      <p:bldP spid="2062" grpId="0"/>
      <p:bldP spid="2063" grpId="0"/>
      <p:bldP spid="2064" grpId="0"/>
      <p:bldP spid="2065" grpId="0"/>
      <p:bldP spid="2066" grpId="0"/>
      <p:bldP spid="2067" grpId="0"/>
      <p:bldP spid="2068" grpId="0"/>
      <p:bldP spid="2069" grpId="0"/>
      <p:bldP spid="2070" grpId="0"/>
      <p:bldP spid="2071" grpId="0"/>
      <p:bldP spid="2072" grpId="0"/>
      <p:bldP spid="2073" grpId="0"/>
      <p:bldP spid="20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 smtClean="0"/>
              <a:t>Düyünlərin təsnifatı</a:t>
            </a:r>
            <a:endParaRPr lang="az-Latn-AZ" altLang="en-US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1196752"/>
            <a:ext cx="10585176" cy="5040560"/>
          </a:xfrm>
        </p:spPr>
      </p:pic>
    </p:spTree>
    <p:extLst>
      <p:ext uri="{BB962C8B-B14F-4D97-AF65-F5344CB8AC3E}">
        <p14:creationId xmlns:p14="http://schemas.microsoft.com/office/powerpoint/2010/main" val="33322512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3"/>
          <p:cNvSpPr txBox="1">
            <a:spLocks noChangeArrowheads="1"/>
          </p:cNvSpPr>
          <p:nvPr/>
        </p:nvSpPr>
        <p:spPr bwMode="auto">
          <a:xfrm>
            <a:off x="2495600" y="826616"/>
            <a:ext cx="151216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ŞÜBHƏ</a:t>
            </a:r>
            <a:endParaRPr lang="az-Latn-AZ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7" name="TextBox 4"/>
          <p:cNvSpPr txBox="1">
            <a:spLocks noChangeArrowheads="1"/>
          </p:cNvSpPr>
          <p:nvPr/>
        </p:nvSpPr>
        <p:spPr bwMode="auto">
          <a:xfrm>
            <a:off x="2326111" y="2214405"/>
            <a:ext cx="19159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BİRİNCİ PİLLƏ</a:t>
            </a:r>
          </a:p>
        </p:txBody>
      </p:sp>
      <p:sp>
        <p:nvSpPr>
          <p:cNvPr id="16388" name="TextBox 5"/>
          <p:cNvSpPr txBox="1">
            <a:spLocks noChangeArrowheads="1"/>
          </p:cNvSpPr>
          <p:nvPr/>
        </p:nvSpPr>
        <p:spPr bwMode="auto">
          <a:xfrm>
            <a:off x="2351584" y="4008936"/>
            <a:ext cx="190203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İKİNCİ PİLLƏ</a:t>
            </a: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389" name="TextBox 6"/>
          <p:cNvSpPr txBox="1">
            <a:spLocks noChangeArrowheads="1"/>
          </p:cNvSpPr>
          <p:nvPr/>
        </p:nvSpPr>
        <p:spPr bwMode="auto">
          <a:xfrm>
            <a:off x="2272205" y="5373216"/>
            <a:ext cx="19716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latin typeface="Arial" panose="020B0604020202020204" pitchFamily="34" charset="0"/>
                <a:cs typeface="Arial" panose="020B0604020202020204" pitchFamily="34" charset="0"/>
              </a:rPr>
              <a:t>ÜÇÜNCÜ PİLLƏ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5600851" y="817090"/>
            <a:ext cx="5032792" cy="1099741"/>
          </a:xfrm>
          <a:prstGeom prst="wedgeRoundRectCallout">
            <a:avLst>
              <a:gd name="adj1" fmla="val -82935"/>
              <a:gd name="adj2" fmla="val -28903"/>
              <a:gd name="adj3" fmla="val 16667"/>
            </a:avLst>
          </a:prstGeom>
          <a:solidFill>
            <a:schemeClr val="bg2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>
              <a:defRPr/>
            </a:pPr>
            <a:r>
              <a:rPr lang="az-Latn-AZ" sz="20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boyunda kütlə, səs dəyişikliyi, </a:t>
            </a:r>
            <a:r>
              <a:rPr lang="az-Latn-AZ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tireotoksikoz </a:t>
            </a:r>
            <a:r>
              <a:rPr lang="az-Latn-AZ" sz="2000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əlamətləri, </a:t>
            </a:r>
            <a:r>
              <a:rPr lang="az-Latn-AZ" sz="2000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hipotireoz əlamətləri</a:t>
            </a:r>
            <a:endParaRPr lang="en-US" sz="2000" b="1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5586564" y="2407766"/>
            <a:ext cx="5032792" cy="1165250"/>
          </a:xfrm>
          <a:prstGeom prst="wedgeRoundRectCallout">
            <a:avLst>
              <a:gd name="adj1" fmla="val -74362"/>
              <a:gd name="adj2" fmla="val -48550"/>
              <a:gd name="adj3" fmla="val 16667"/>
            </a:avLst>
          </a:prstGeom>
          <a:solidFill>
            <a:schemeClr val="bg2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>
              <a:defRPr/>
            </a:pPr>
            <a:r>
              <a:rPr lang="az-Latn-A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Tiroid vəzidə üzvi və ya funksional dəyişiklik varmı?</a:t>
            </a:r>
          </a:p>
          <a:p>
            <a:pPr lvl="1" algn="ctr">
              <a:defRPr/>
            </a:pPr>
            <a:r>
              <a:rPr lang="az-Latn-AZ" sz="20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Klinik,USM, TSH, sərbəst T4</a:t>
            </a:r>
            <a:endParaRPr lang="en-US" sz="2000" dirty="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5600851" y="4057180"/>
            <a:ext cx="5032792" cy="1100012"/>
          </a:xfrm>
          <a:prstGeom prst="wedgeRoundRectCallout">
            <a:avLst>
              <a:gd name="adj1" fmla="val -75190"/>
              <a:gd name="adj2" fmla="val -31337"/>
              <a:gd name="adj3" fmla="val 16667"/>
            </a:avLst>
          </a:prstGeom>
          <a:solidFill>
            <a:schemeClr val="bg2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>
              <a:defRPr/>
            </a:pPr>
            <a:r>
              <a:rPr lang="az-Latn-AZ" sz="20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Patologiyanın xarakterin nədir? (dəqiqləşdirici)</a:t>
            </a:r>
          </a:p>
          <a:p>
            <a:pPr lvl="1">
              <a:defRPr/>
            </a:pPr>
            <a:r>
              <a:rPr lang="az-Latn-AZ" sz="20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Biopsiya, Anti-TPO, Anti-TG, Anti-TSHr</a:t>
            </a:r>
            <a:endParaRPr lang="en-US" sz="20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5586566" y="5373216"/>
            <a:ext cx="5045718" cy="1008112"/>
          </a:xfrm>
          <a:prstGeom prst="wedgeRoundRectCallout">
            <a:avLst>
              <a:gd name="adj1" fmla="val -76218"/>
              <a:gd name="adj2" fmla="val -41858"/>
              <a:gd name="adj3" fmla="val 16667"/>
            </a:avLst>
          </a:prstGeom>
          <a:solidFill>
            <a:schemeClr val="bg2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1">
              <a:defRPr/>
            </a:pPr>
            <a:r>
              <a:rPr lang="az-Latn-A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Bəzi xəstəlikləri dəqiqləşdirmə</a:t>
            </a:r>
          </a:p>
          <a:p>
            <a:pPr lvl="1">
              <a:defRPr/>
            </a:pPr>
            <a:r>
              <a:rPr lang="az-Latn-A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Ağırlıq dərəcəsini müəyyənləşdirmə</a:t>
            </a:r>
          </a:p>
          <a:p>
            <a:pPr lvl="1" algn="ctr">
              <a:defRPr/>
            </a:pPr>
            <a:r>
              <a:rPr lang="az-Latn-AZ" sz="20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KT/MRT, Radioizotop, genetik</a:t>
            </a:r>
            <a:endParaRPr lang="en-US" sz="2000" dirty="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Arrow Connector 10"/>
          <p:cNvCxnSpPr>
            <a:stCxn id="16386" idx="2"/>
            <a:endCxn id="16387" idx="0"/>
          </p:cNvCxnSpPr>
          <p:nvPr/>
        </p:nvCxnSpPr>
        <p:spPr>
          <a:xfrm>
            <a:off x="3251684" y="1226726"/>
            <a:ext cx="32382" cy="98767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16387" idx="2"/>
            <a:endCxn id="16388" idx="0"/>
          </p:cNvCxnSpPr>
          <p:nvPr/>
        </p:nvCxnSpPr>
        <p:spPr>
          <a:xfrm>
            <a:off x="3284066" y="2614515"/>
            <a:ext cx="18535" cy="139442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6388" idx="2"/>
            <a:endCxn id="16389" idx="0"/>
          </p:cNvCxnSpPr>
          <p:nvPr/>
        </p:nvCxnSpPr>
        <p:spPr>
          <a:xfrm flipH="1">
            <a:off x="3258043" y="4409046"/>
            <a:ext cx="44558" cy="96417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 smtClean="0"/>
              <a:t>Müayinələr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6155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3287714" y="188914"/>
            <a:ext cx="6429375" cy="782637"/>
          </a:xfrm>
          <a:prstGeom prst="round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az-Latn-AZ" altLang="en-US" sz="20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BİRİNCİ PİLLƏ MÜAYİNƏLƏRİ</a:t>
            </a:r>
            <a:endParaRPr lang="az-Latn-AZ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az-Latn-AZ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Geniş klimin müayinə, USM, TSH, sərbəst T4</a:t>
            </a:r>
            <a:endParaRPr lang="tr-T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Text Box 45"/>
          <p:cNvSpPr txBox="1">
            <a:spLocks noChangeArrowheads="1"/>
          </p:cNvSpPr>
          <p:nvPr/>
        </p:nvSpPr>
        <p:spPr bwMode="auto">
          <a:xfrm>
            <a:off x="5613401" y="1628776"/>
            <a:ext cx="18002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r>
              <a:rPr lang="az-Latn-AZ" altLang="en-US" sz="24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Diffuz ur</a:t>
            </a:r>
            <a:endParaRPr lang="tr-TR" altLang="en-US" sz="2400" dirty="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60" name="Straight Arrow Connector 3159"/>
          <p:cNvCxnSpPr>
            <a:stCxn id="3116" idx="2"/>
            <a:endCxn id="17412" idx="0"/>
          </p:cNvCxnSpPr>
          <p:nvPr/>
        </p:nvCxnSpPr>
        <p:spPr>
          <a:xfrm>
            <a:off x="6502401" y="971551"/>
            <a:ext cx="11113" cy="6572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5951539" y="1125539"/>
            <a:ext cx="374571" cy="405051"/>
          </a:xfrm>
          <a:prstGeom prst="roundRect">
            <a:avLst/>
          </a:prstGeom>
          <a:solidFill>
            <a:srgbClr val="9A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az-Latn-A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21817" y="3578176"/>
            <a:ext cx="1316169" cy="1039356"/>
          </a:xfrm>
          <a:prstGeom prst="rightArrow">
            <a:avLst/>
          </a:prstGeom>
          <a:solidFill>
            <a:srgbClr val="9A0000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az-Latn-AZ" sz="1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İkinci pillə </a:t>
            </a:r>
          </a:p>
          <a:p>
            <a:pPr>
              <a:defRPr/>
            </a:pPr>
            <a:r>
              <a:rPr lang="az-Latn-AZ" sz="14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müayinələr</a:t>
            </a:r>
            <a:endParaRPr lang="en-U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3" name="TextBox 9"/>
          <p:cNvSpPr txBox="1">
            <a:spLocks noChangeArrowheads="1"/>
          </p:cNvSpPr>
          <p:nvPr/>
        </p:nvSpPr>
        <p:spPr bwMode="auto">
          <a:xfrm>
            <a:off x="2902372" y="2636839"/>
            <a:ext cx="239469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Toksik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  <a:cs typeface="Arial" panose="020B0604020202020204" pitchFamily="34" charset="0"/>
              </a:rPr>
              <a:t>(TSH aşağı, T4 yüksək) </a:t>
            </a:r>
            <a:endParaRPr lang="en-US" altLang="en-U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4" name="TextBox 10"/>
          <p:cNvSpPr txBox="1">
            <a:spLocks noChangeArrowheads="1"/>
          </p:cNvSpPr>
          <p:nvPr/>
        </p:nvSpPr>
        <p:spPr bwMode="auto">
          <a:xfrm>
            <a:off x="7530036" y="2670176"/>
            <a:ext cx="28135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Qeyri-toksik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(TSH </a:t>
            </a:r>
            <a:r>
              <a:rPr lang="az-Latn-AZ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normal </a:t>
            </a: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və ya aşağı)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Arrow Connector 12"/>
          <p:cNvCxnSpPr>
            <a:stCxn id="17412" idx="2"/>
            <a:endCxn id="19463" idx="0"/>
          </p:cNvCxnSpPr>
          <p:nvPr/>
        </p:nvCxnSpPr>
        <p:spPr bwMode="auto">
          <a:xfrm flipH="1">
            <a:off x="4099719" y="2090739"/>
            <a:ext cx="2413795" cy="546100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7412" idx="2"/>
            <a:endCxn id="19464" idx="0"/>
          </p:cNvCxnSpPr>
          <p:nvPr/>
        </p:nvCxnSpPr>
        <p:spPr bwMode="auto">
          <a:xfrm>
            <a:off x="6513514" y="2090739"/>
            <a:ext cx="2423318" cy="579437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467" name="TextBox 29"/>
          <p:cNvSpPr txBox="1">
            <a:spLocks noChangeArrowheads="1"/>
          </p:cNvSpPr>
          <p:nvPr/>
        </p:nvSpPr>
        <p:spPr bwMode="auto">
          <a:xfrm>
            <a:off x="3064119" y="3913189"/>
            <a:ext cx="204421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Anti-TSHr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Anti-TPO, Anti-TG</a:t>
            </a:r>
            <a:endParaRPr lang="en-US" altLang="en-US" sz="180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8" name="TextBox 49"/>
          <p:cNvSpPr txBox="1">
            <a:spLocks noChangeArrowheads="1"/>
          </p:cNvSpPr>
          <p:nvPr/>
        </p:nvSpPr>
        <p:spPr bwMode="auto">
          <a:xfrm>
            <a:off x="7915519" y="3913188"/>
            <a:ext cx="204421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Anti-TPO, Anti-TG</a:t>
            </a:r>
            <a:endParaRPr lang="en-US" altLang="en-US" sz="180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Straight Arrow Connector 31"/>
          <p:cNvCxnSpPr>
            <a:stCxn id="19464" idx="2"/>
            <a:endCxn id="19468" idx="0"/>
          </p:cNvCxnSpPr>
          <p:nvPr/>
        </p:nvCxnSpPr>
        <p:spPr bwMode="auto">
          <a:xfrm>
            <a:off x="8936832" y="3316507"/>
            <a:ext cx="794" cy="596681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19463" idx="2"/>
            <a:endCxn id="19467" idx="0"/>
          </p:cNvCxnSpPr>
          <p:nvPr/>
        </p:nvCxnSpPr>
        <p:spPr bwMode="auto">
          <a:xfrm flipH="1">
            <a:off x="4086226" y="3252392"/>
            <a:ext cx="13493" cy="660797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471" name="TextBox 40"/>
          <p:cNvSpPr txBox="1">
            <a:spLocks noChangeArrowheads="1"/>
          </p:cNvSpPr>
          <p:nvPr/>
        </p:nvSpPr>
        <p:spPr bwMode="auto">
          <a:xfrm>
            <a:off x="1730375" y="5157788"/>
            <a:ext cx="373057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Graves </a:t>
            </a: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xəstəliyi (Anti-TSHr +)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Haşimoto (Anti-TSHr -, Anti-TPO+)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De Querian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Hipofiz adenoması (</a:t>
            </a:r>
            <a:r>
              <a:rPr lang="az-Latn-AZ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Tsh yüksək</a:t>
            </a: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Aşırı yod qəbulu (Bazedov)</a:t>
            </a:r>
          </a:p>
        </p:txBody>
      </p:sp>
      <p:sp>
        <p:nvSpPr>
          <p:cNvPr id="19472" name="TextBox 55"/>
          <p:cNvSpPr txBox="1">
            <a:spLocks noChangeArrowheads="1"/>
          </p:cNvSpPr>
          <p:nvPr/>
        </p:nvSpPr>
        <p:spPr bwMode="auto">
          <a:xfrm>
            <a:off x="7639835" y="5157789"/>
            <a:ext cx="259558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Haşimoto (Anti-TPO+)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Endemik ur (Anti-TPO-)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Fizioloji ur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Fibrotik (Riedel)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3" name="Straight Arrow Connector 42"/>
          <p:cNvCxnSpPr>
            <a:stCxn id="19467" idx="2"/>
            <a:endCxn id="19471" idx="0"/>
          </p:cNvCxnSpPr>
          <p:nvPr/>
        </p:nvCxnSpPr>
        <p:spPr bwMode="auto">
          <a:xfrm flipH="1">
            <a:off x="3595662" y="4559520"/>
            <a:ext cx="490564" cy="598268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19468" idx="2"/>
            <a:endCxn id="19472" idx="0"/>
          </p:cNvCxnSpPr>
          <p:nvPr/>
        </p:nvCxnSpPr>
        <p:spPr bwMode="auto">
          <a:xfrm>
            <a:off x="8937626" y="4282520"/>
            <a:ext cx="0" cy="875269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22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2208214" y="44450"/>
            <a:ext cx="6429375" cy="782638"/>
          </a:xfrm>
          <a:prstGeom prst="round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az-Latn-AZ" altLang="en-US" sz="20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BİRİNCİ PİLLƏ MÜAYİNƏLƏRİ</a:t>
            </a:r>
            <a:endParaRPr lang="az-Latn-AZ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az-Latn-AZ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Geniş klimin müayinə, USM, TSH, sərbəst T4</a:t>
            </a:r>
            <a:endParaRPr lang="tr-T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3" name="Text Box 48"/>
          <p:cNvSpPr txBox="1">
            <a:spLocks noChangeArrowheads="1"/>
          </p:cNvSpPr>
          <p:nvPr/>
        </p:nvSpPr>
        <p:spPr bwMode="auto">
          <a:xfrm>
            <a:off x="4268789" y="1339850"/>
            <a:ext cx="23082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Təkdüyünlü ur</a:t>
            </a:r>
            <a:endParaRPr lang="tr-TR" alt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63" name="Straight Arrow Connector 3162"/>
          <p:cNvCxnSpPr>
            <a:stCxn id="3116" idx="2"/>
            <a:endCxn id="17413" idx="0"/>
          </p:cNvCxnSpPr>
          <p:nvPr/>
        </p:nvCxnSpPr>
        <p:spPr>
          <a:xfrm>
            <a:off x="5422900" y="827088"/>
            <a:ext cx="0" cy="5127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664289" y="908051"/>
            <a:ext cx="388760" cy="405051"/>
          </a:xfrm>
          <a:prstGeom prst="roundRect">
            <a:avLst/>
          </a:prstGeom>
          <a:solidFill>
            <a:srgbClr val="9A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az-Latn-A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6" name="TextBox 18"/>
          <p:cNvSpPr txBox="1">
            <a:spLocks noChangeArrowheads="1"/>
          </p:cNvSpPr>
          <p:nvPr/>
        </p:nvSpPr>
        <p:spPr bwMode="auto">
          <a:xfrm>
            <a:off x="2893003" y="2133600"/>
            <a:ext cx="8259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Toksik</a:t>
            </a:r>
            <a:endParaRPr lang="en-US" altLang="en-US" sz="180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7" name="TextBox 19"/>
          <p:cNvSpPr txBox="1">
            <a:spLocks noChangeArrowheads="1"/>
          </p:cNvSpPr>
          <p:nvPr/>
        </p:nvSpPr>
        <p:spPr bwMode="auto">
          <a:xfrm>
            <a:off x="6662939" y="2122488"/>
            <a:ext cx="14029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Qeyri-toksik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Straight Arrow Connector 20"/>
          <p:cNvCxnSpPr>
            <a:stCxn id="17413" idx="2"/>
            <a:endCxn id="20486" idx="0"/>
          </p:cNvCxnSpPr>
          <p:nvPr/>
        </p:nvCxnSpPr>
        <p:spPr bwMode="auto">
          <a:xfrm flipH="1">
            <a:off x="3305969" y="1739900"/>
            <a:ext cx="2116933" cy="393700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7413" idx="2"/>
            <a:endCxn id="20487" idx="0"/>
          </p:cNvCxnSpPr>
          <p:nvPr/>
        </p:nvCxnSpPr>
        <p:spPr bwMode="auto">
          <a:xfrm>
            <a:off x="5422902" y="1739900"/>
            <a:ext cx="1941511" cy="382588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490" name="TextBox 5"/>
          <p:cNvSpPr txBox="1">
            <a:spLocks noChangeArrowheads="1"/>
          </p:cNvSpPr>
          <p:nvPr/>
        </p:nvSpPr>
        <p:spPr bwMode="auto">
          <a:xfrm>
            <a:off x="2380042" y="2708276"/>
            <a:ext cx="185185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Toksik adenoma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altLang="en-US" sz="1800" dirty="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15" name="TextBox 6"/>
          <p:cNvSpPr txBox="1">
            <a:spLocks noChangeArrowheads="1"/>
          </p:cNvSpPr>
          <p:nvPr/>
        </p:nvSpPr>
        <p:spPr bwMode="auto">
          <a:xfrm>
            <a:off x="6609597" y="3429001"/>
            <a:ext cx="1509633" cy="510778"/>
          </a:xfrm>
          <a:prstGeom prst="round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r>
              <a:rPr lang="az-Latn-AZ" altLang="en-US" sz="24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Biopsiya</a:t>
            </a:r>
            <a:endParaRPr lang="en-US" altLang="en-US" sz="2400" dirty="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Straight Arrow Connector 11"/>
          <p:cNvCxnSpPr>
            <a:stCxn id="20487" idx="2"/>
            <a:endCxn id="21515" idx="0"/>
          </p:cNvCxnSpPr>
          <p:nvPr/>
        </p:nvCxnSpPr>
        <p:spPr bwMode="auto">
          <a:xfrm>
            <a:off x="7364413" y="2491820"/>
            <a:ext cx="1" cy="937181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20486" idx="2"/>
            <a:endCxn id="20490" idx="0"/>
          </p:cNvCxnSpPr>
          <p:nvPr/>
        </p:nvCxnSpPr>
        <p:spPr bwMode="auto">
          <a:xfrm>
            <a:off x="3305969" y="2502932"/>
            <a:ext cx="0" cy="205344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494" name="TextBox 23"/>
          <p:cNvSpPr txBox="1">
            <a:spLocks noChangeArrowheads="1"/>
          </p:cNvSpPr>
          <p:nvPr/>
        </p:nvSpPr>
        <p:spPr bwMode="auto">
          <a:xfrm>
            <a:off x="2399893" y="4429125"/>
            <a:ext cx="13644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Bəd xassəli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5" name="TextBox 24"/>
          <p:cNvSpPr txBox="1">
            <a:spLocks noChangeArrowheads="1"/>
          </p:cNvSpPr>
          <p:nvPr/>
        </p:nvSpPr>
        <p:spPr bwMode="auto">
          <a:xfrm>
            <a:off x="8753924" y="4429125"/>
            <a:ext cx="13516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Xoş xassəli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9" name="Straight Arrow Connector 28"/>
          <p:cNvCxnSpPr>
            <a:stCxn id="21515" idx="2"/>
            <a:endCxn id="20494" idx="0"/>
          </p:cNvCxnSpPr>
          <p:nvPr/>
        </p:nvCxnSpPr>
        <p:spPr bwMode="auto">
          <a:xfrm flipH="1">
            <a:off x="3082131" y="3939779"/>
            <a:ext cx="4282283" cy="489346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21515" idx="2"/>
            <a:endCxn id="20495" idx="0"/>
          </p:cNvCxnSpPr>
          <p:nvPr/>
        </p:nvCxnSpPr>
        <p:spPr bwMode="auto">
          <a:xfrm>
            <a:off x="7364414" y="3939779"/>
            <a:ext cx="2065336" cy="489346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498" name="TextBox 31"/>
          <p:cNvSpPr txBox="1">
            <a:spLocks noChangeArrowheads="1"/>
          </p:cNvSpPr>
          <p:nvPr/>
        </p:nvSpPr>
        <p:spPr bwMode="auto">
          <a:xfrm>
            <a:off x="2598878" y="3557588"/>
            <a:ext cx="141577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 smtClean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lobektomiya</a:t>
            </a:r>
            <a:endParaRPr lang="en-US" altLang="en-US" sz="1800" dirty="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99" name="TextBox 32"/>
          <p:cNvSpPr txBox="1">
            <a:spLocks noChangeArrowheads="1"/>
          </p:cNvSpPr>
          <p:nvPr/>
        </p:nvSpPr>
        <p:spPr bwMode="auto">
          <a:xfrm>
            <a:off x="4644755" y="4429125"/>
            <a:ext cx="11721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Folikulyar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0" name="Straight Arrow Connector 39"/>
          <p:cNvCxnSpPr>
            <a:stCxn id="20490" idx="2"/>
            <a:endCxn id="20498" idx="0"/>
          </p:cNvCxnSpPr>
          <p:nvPr/>
        </p:nvCxnSpPr>
        <p:spPr bwMode="auto">
          <a:xfrm>
            <a:off x="3305969" y="3354607"/>
            <a:ext cx="795" cy="202981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501" name="TextBox 40"/>
          <p:cNvSpPr txBox="1">
            <a:spLocks noChangeArrowheads="1"/>
          </p:cNvSpPr>
          <p:nvPr/>
        </p:nvSpPr>
        <p:spPr bwMode="auto">
          <a:xfrm>
            <a:off x="6438517" y="4429125"/>
            <a:ext cx="185178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Qeyri-diaqnostik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02" name="TextBox 41"/>
          <p:cNvSpPr txBox="1">
            <a:spLocks noChangeArrowheads="1"/>
          </p:cNvSpPr>
          <p:nvPr/>
        </p:nvSpPr>
        <p:spPr bwMode="auto">
          <a:xfrm>
            <a:off x="6707823" y="5264151"/>
            <a:ext cx="13131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Biopsiyanı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təkrarla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4" name="Straight Arrow Connector 43"/>
          <p:cNvCxnSpPr>
            <a:stCxn id="21515" idx="2"/>
            <a:endCxn id="20499" idx="0"/>
          </p:cNvCxnSpPr>
          <p:nvPr/>
        </p:nvCxnSpPr>
        <p:spPr bwMode="auto">
          <a:xfrm flipH="1">
            <a:off x="5230813" y="3939779"/>
            <a:ext cx="2133601" cy="489346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21515" idx="2"/>
            <a:endCxn id="20501" idx="0"/>
          </p:cNvCxnSpPr>
          <p:nvPr/>
        </p:nvCxnSpPr>
        <p:spPr bwMode="auto">
          <a:xfrm flipH="1">
            <a:off x="7364412" y="3939779"/>
            <a:ext cx="2" cy="489346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505" name="TextBox 50"/>
          <p:cNvSpPr txBox="1">
            <a:spLocks noChangeArrowheads="1"/>
          </p:cNvSpPr>
          <p:nvPr/>
        </p:nvSpPr>
        <p:spPr bwMode="auto">
          <a:xfrm>
            <a:off x="8255001" y="5264150"/>
            <a:ext cx="2378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Tiroid adenoması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Fokal tiroiditlər</a:t>
            </a:r>
            <a:endParaRPr lang="en-US" altLang="en-US" sz="160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3" name="Straight Arrow Connector 52"/>
          <p:cNvCxnSpPr>
            <a:stCxn id="20501" idx="2"/>
            <a:endCxn id="20502" idx="0"/>
          </p:cNvCxnSpPr>
          <p:nvPr/>
        </p:nvCxnSpPr>
        <p:spPr bwMode="auto">
          <a:xfrm>
            <a:off x="7364412" y="4798457"/>
            <a:ext cx="1" cy="465694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>
            <a:stCxn id="20495" idx="2"/>
            <a:endCxn id="20505" idx="0"/>
          </p:cNvCxnSpPr>
          <p:nvPr/>
        </p:nvCxnSpPr>
        <p:spPr bwMode="auto">
          <a:xfrm>
            <a:off x="9429750" y="4798457"/>
            <a:ext cx="14289" cy="465693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508" name="TextBox 55"/>
          <p:cNvSpPr txBox="1">
            <a:spLocks noChangeArrowheads="1"/>
          </p:cNvSpPr>
          <p:nvPr/>
        </p:nvSpPr>
        <p:spPr bwMode="auto">
          <a:xfrm>
            <a:off x="4151313" y="5264151"/>
            <a:ext cx="21463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Lobektomiya və histoloji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509" name="TextBox 56"/>
          <p:cNvSpPr txBox="1">
            <a:spLocks noChangeArrowheads="1"/>
          </p:cNvSpPr>
          <p:nvPr/>
        </p:nvSpPr>
        <p:spPr bwMode="auto">
          <a:xfrm>
            <a:off x="2457601" y="5264150"/>
            <a:ext cx="124906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Papilyar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Medulyar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Anaplastik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Limfoma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Metastaz</a:t>
            </a:r>
            <a:endParaRPr lang="en-US" altLang="en-US" sz="180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9" name="Straight Arrow Connector 58"/>
          <p:cNvCxnSpPr>
            <a:stCxn id="20494" idx="2"/>
            <a:endCxn id="20509" idx="0"/>
          </p:cNvCxnSpPr>
          <p:nvPr/>
        </p:nvCxnSpPr>
        <p:spPr bwMode="auto">
          <a:xfrm>
            <a:off x="3082131" y="4798457"/>
            <a:ext cx="0" cy="465693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stCxn id="20499" idx="2"/>
            <a:endCxn id="20508" idx="0"/>
          </p:cNvCxnSpPr>
          <p:nvPr/>
        </p:nvCxnSpPr>
        <p:spPr bwMode="auto">
          <a:xfrm flipH="1">
            <a:off x="5224463" y="4798457"/>
            <a:ext cx="6350" cy="465694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512" name="TextBox 10"/>
          <p:cNvSpPr txBox="1">
            <a:spLocks noChangeArrowheads="1"/>
          </p:cNvSpPr>
          <p:nvPr/>
        </p:nvSpPr>
        <p:spPr bwMode="auto">
          <a:xfrm>
            <a:off x="3998913" y="6156325"/>
            <a:ext cx="21114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az-Latn-AZ" altLang="ru-RU" sz="16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Folikulyar adenoma</a:t>
            </a:r>
          </a:p>
          <a:p>
            <a:pPr eaLnBrk="1" hangingPunct="1"/>
            <a:r>
              <a:rPr lang="az-Latn-AZ" altLang="ru-RU" sz="16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Folikulyar kanser</a:t>
            </a:r>
            <a:endParaRPr lang="en-US" altLang="ru-RU" sz="160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4" name="Straight Arrow Connector 13"/>
          <p:cNvCxnSpPr>
            <a:stCxn id="20508" idx="2"/>
            <a:endCxn id="20512" idx="0"/>
          </p:cNvCxnSpPr>
          <p:nvPr/>
        </p:nvCxnSpPr>
        <p:spPr bwMode="auto">
          <a:xfrm flipH="1">
            <a:off x="5054651" y="5910264"/>
            <a:ext cx="169812" cy="246061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150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6" name="Text Box 44"/>
          <p:cNvSpPr txBox="1">
            <a:spLocks noChangeArrowheads="1"/>
          </p:cNvSpPr>
          <p:nvPr/>
        </p:nvSpPr>
        <p:spPr bwMode="auto">
          <a:xfrm>
            <a:off x="2424114" y="188914"/>
            <a:ext cx="6429375" cy="782637"/>
          </a:xfrm>
          <a:prstGeom prst="roundRect">
            <a:avLst/>
          </a:prstGeom>
          <a:ln/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az-Latn-AZ" altLang="en-US" sz="20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BİRİNCİ PİLLƏ MÜAYİNƏLƏRİ</a:t>
            </a:r>
            <a:endParaRPr lang="az-Latn-AZ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az-Latn-AZ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Geniş klimin müayinə, USM, TSH, sərbəst T4</a:t>
            </a:r>
            <a:endParaRPr lang="tr-T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20" name="TextBox 11"/>
          <p:cNvSpPr txBox="1">
            <a:spLocks noChangeArrowheads="1"/>
          </p:cNvSpPr>
          <p:nvPr/>
        </p:nvSpPr>
        <p:spPr bwMode="auto">
          <a:xfrm>
            <a:off x="4803482" y="1300163"/>
            <a:ext cx="166904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r>
              <a:rPr lang="az-Latn-AZ" alt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Çoxdüyünlü</a:t>
            </a:r>
            <a:endParaRPr lang="en-US" altLang="en-US" sz="2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Straight Arrow Connector 16"/>
          <p:cNvCxnSpPr>
            <a:stCxn id="3116" idx="2"/>
            <a:endCxn id="17420" idx="0"/>
          </p:cNvCxnSpPr>
          <p:nvPr/>
        </p:nvCxnSpPr>
        <p:spPr>
          <a:xfrm flipH="1">
            <a:off x="5638006" y="971551"/>
            <a:ext cx="796" cy="3286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7958138" y="1249364"/>
            <a:ext cx="388759" cy="405051"/>
          </a:xfrm>
          <a:prstGeom prst="roundRect">
            <a:avLst/>
          </a:prstGeom>
          <a:solidFill>
            <a:srgbClr val="9A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az-Latn-A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10" name="TextBox 15"/>
          <p:cNvSpPr txBox="1">
            <a:spLocks noChangeArrowheads="1"/>
          </p:cNvSpPr>
          <p:nvPr/>
        </p:nvSpPr>
        <p:spPr bwMode="auto">
          <a:xfrm>
            <a:off x="3575050" y="2987675"/>
            <a:ext cx="223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Düyün &gt; 1 sm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5" name="TextBox 38"/>
          <p:cNvSpPr txBox="1">
            <a:spLocks noChangeArrowheads="1"/>
          </p:cNvSpPr>
          <p:nvPr/>
        </p:nvSpPr>
        <p:spPr bwMode="auto">
          <a:xfrm>
            <a:off x="7720014" y="3003550"/>
            <a:ext cx="2263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r>
              <a:rPr lang="az-Latn-AZ" altLang="en-US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Düyün &lt; 1 sm</a:t>
            </a:r>
            <a:endParaRPr lang="en-US" altLang="en-US" dirty="0">
              <a:solidFill>
                <a:schemeClr val="tx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Arrow Connector 3"/>
          <p:cNvCxnSpPr>
            <a:stCxn id="21535" idx="2"/>
            <a:endCxn id="21510" idx="0"/>
          </p:cNvCxnSpPr>
          <p:nvPr/>
        </p:nvCxnSpPr>
        <p:spPr bwMode="auto">
          <a:xfrm flipH="1">
            <a:off x="4692650" y="2358470"/>
            <a:ext cx="2222501" cy="629205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>
            <a:stCxn id="21535" idx="2"/>
            <a:endCxn id="22535" idx="0"/>
          </p:cNvCxnSpPr>
          <p:nvPr/>
        </p:nvCxnSpPr>
        <p:spPr bwMode="auto">
          <a:xfrm>
            <a:off x="6915151" y="2358470"/>
            <a:ext cx="1936751" cy="645080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538" name="TextBox 23"/>
          <p:cNvSpPr txBox="1">
            <a:spLocks noChangeArrowheads="1"/>
          </p:cNvSpPr>
          <p:nvPr/>
        </p:nvSpPr>
        <p:spPr bwMode="auto">
          <a:xfrm>
            <a:off x="4048320" y="3706813"/>
            <a:ext cx="1290249" cy="442674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r>
              <a:rPr lang="az-Latn-AZ" altLang="en-US" sz="20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Biopsiya</a:t>
            </a:r>
            <a:endParaRPr lang="en-US" altLang="en-US" sz="2000" dirty="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15" name="TextBox 24"/>
          <p:cNvSpPr txBox="1">
            <a:spLocks noChangeArrowheads="1"/>
          </p:cNvSpPr>
          <p:nvPr/>
        </p:nvSpPr>
        <p:spPr bwMode="auto">
          <a:xfrm>
            <a:off x="1844268" y="4716463"/>
            <a:ext cx="13644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Bəd xassəli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16" name="TextBox 25"/>
          <p:cNvSpPr txBox="1">
            <a:spLocks noChangeArrowheads="1"/>
          </p:cNvSpPr>
          <p:nvPr/>
        </p:nvSpPr>
        <p:spPr bwMode="auto">
          <a:xfrm>
            <a:off x="8041137" y="4716463"/>
            <a:ext cx="13516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Xoş xassəli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7" name="Straight Arrow Connector 26"/>
          <p:cNvCxnSpPr>
            <a:stCxn id="22538" idx="2"/>
            <a:endCxn id="21515" idx="0"/>
          </p:cNvCxnSpPr>
          <p:nvPr/>
        </p:nvCxnSpPr>
        <p:spPr bwMode="auto">
          <a:xfrm flipH="1">
            <a:off x="2526506" y="4149487"/>
            <a:ext cx="2166939" cy="566976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22538" idx="2"/>
            <a:endCxn id="21516" idx="0"/>
          </p:cNvCxnSpPr>
          <p:nvPr/>
        </p:nvCxnSpPr>
        <p:spPr bwMode="auto">
          <a:xfrm>
            <a:off x="4693445" y="4149487"/>
            <a:ext cx="4023518" cy="566976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519" name="TextBox 28"/>
          <p:cNvSpPr txBox="1">
            <a:spLocks noChangeArrowheads="1"/>
          </p:cNvSpPr>
          <p:nvPr/>
        </p:nvSpPr>
        <p:spPr bwMode="auto">
          <a:xfrm>
            <a:off x="3925618" y="4716463"/>
            <a:ext cx="11721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Folikulyar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20" name="TextBox 29"/>
          <p:cNvSpPr txBox="1">
            <a:spLocks noChangeArrowheads="1"/>
          </p:cNvSpPr>
          <p:nvPr/>
        </p:nvSpPr>
        <p:spPr bwMode="auto">
          <a:xfrm>
            <a:off x="5622542" y="4716463"/>
            <a:ext cx="185178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Qeyri-diaqnostik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21" name="TextBox 30"/>
          <p:cNvSpPr txBox="1">
            <a:spLocks noChangeArrowheads="1"/>
          </p:cNvSpPr>
          <p:nvPr/>
        </p:nvSpPr>
        <p:spPr bwMode="auto">
          <a:xfrm>
            <a:off x="5891848" y="5516564"/>
            <a:ext cx="13131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Biospiyanı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təkrarla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Straight Arrow Connector 31"/>
          <p:cNvCxnSpPr>
            <a:stCxn id="22538" idx="2"/>
            <a:endCxn id="21519" idx="0"/>
          </p:cNvCxnSpPr>
          <p:nvPr/>
        </p:nvCxnSpPr>
        <p:spPr bwMode="auto">
          <a:xfrm flipH="1">
            <a:off x="4511676" y="4149487"/>
            <a:ext cx="181769" cy="566976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22538" idx="2"/>
            <a:endCxn id="21520" idx="0"/>
          </p:cNvCxnSpPr>
          <p:nvPr/>
        </p:nvCxnSpPr>
        <p:spPr bwMode="auto">
          <a:xfrm>
            <a:off x="4693445" y="4149487"/>
            <a:ext cx="1854992" cy="566976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524" name="TextBox 36"/>
          <p:cNvSpPr txBox="1">
            <a:spLocks noChangeArrowheads="1"/>
          </p:cNvSpPr>
          <p:nvPr/>
        </p:nvSpPr>
        <p:spPr bwMode="auto">
          <a:xfrm>
            <a:off x="7881629" y="5516564"/>
            <a:ext cx="167225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Çoxdüyünlü ur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Tiroidit</a:t>
            </a:r>
            <a:endParaRPr lang="en-US" altLang="en-US" sz="180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8" name="Straight Arrow Connector 37"/>
          <p:cNvCxnSpPr>
            <a:stCxn id="21520" idx="2"/>
            <a:endCxn id="21521" idx="0"/>
          </p:cNvCxnSpPr>
          <p:nvPr/>
        </p:nvCxnSpPr>
        <p:spPr bwMode="auto">
          <a:xfrm>
            <a:off x="6548437" y="5085795"/>
            <a:ext cx="1" cy="430769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21516" idx="2"/>
            <a:endCxn id="21524" idx="0"/>
          </p:cNvCxnSpPr>
          <p:nvPr/>
        </p:nvCxnSpPr>
        <p:spPr bwMode="auto">
          <a:xfrm>
            <a:off x="8716963" y="5085795"/>
            <a:ext cx="793" cy="430769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527" name="TextBox 40"/>
          <p:cNvSpPr txBox="1">
            <a:spLocks noChangeArrowheads="1"/>
          </p:cNvSpPr>
          <p:nvPr/>
        </p:nvSpPr>
        <p:spPr bwMode="auto">
          <a:xfrm>
            <a:off x="3432175" y="5516563"/>
            <a:ext cx="21463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Lobektomiya və histoloji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28" name="TextBox 41"/>
          <p:cNvSpPr txBox="1">
            <a:spLocks noChangeArrowheads="1"/>
          </p:cNvSpPr>
          <p:nvPr/>
        </p:nvSpPr>
        <p:spPr bwMode="auto">
          <a:xfrm>
            <a:off x="1834650" y="5516564"/>
            <a:ext cx="13837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</a:rPr>
              <a:t>Papilyar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</a:rPr>
              <a:t>Medulyar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</a:rPr>
              <a:t>Anaplastik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</a:rPr>
              <a:t>Digər</a:t>
            </a:r>
            <a:endParaRPr lang="en-US" altLang="en-US" sz="1800">
              <a:solidFill>
                <a:srgbClr val="9A0000"/>
              </a:solidFill>
            </a:endParaRPr>
          </a:p>
        </p:txBody>
      </p:sp>
      <p:cxnSp>
        <p:nvCxnSpPr>
          <p:cNvPr id="43" name="Straight Arrow Connector 42"/>
          <p:cNvCxnSpPr>
            <a:stCxn id="21515" idx="2"/>
            <a:endCxn id="21528" idx="0"/>
          </p:cNvCxnSpPr>
          <p:nvPr/>
        </p:nvCxnSpPr>
        <p:spPr bwMode="auto">
          <a:xfrm>
            <a:off x="2526506" y="5085795"/>
            <a:ext cx="0" cy="430769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21519" idx="2"/>
            <a:endCxn id="21527" idx="0"/>
          </p:cNvCxnSpPr>
          <p:nvPr/>
        </p:nvCxnSpPr>
        <p:spPr bwMode="auto">
          <a:xfrm flipH="1">
            <a:off x="4505325" y="5085795"/>
            <a:ext cx="6351" cy="430768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21510" idx="2"/>
            <a:endCxn id="22538" idx="0"/>
          </p:cNvCxnSpPr>
          <p:nvPr/>
        </p:nvCxnSpPr>
        <p:spPr bwMode="auto">
          <a:xfrm>
            <a:off x="4692650" y="3357563"/>
            <a:ext cx="795" cy="349250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556" name="TextBox 19"/>
          <p:cNvSpPr txBox="1">
            <a:spLocks noChangeArrowheads="1"/>
          </p:cNvSpPr>
          <p:nvPr/>
        </p:nvSpPr>
        <p:spPr bwMode="auto">
          <a:xfrm>
            <a:off x="7665484" y="3749675"/>
            <a:ext cx="23664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defRPr/>
            </a:pPr>
            <a:r>
              <a:rPr lang="az-Latn-AZ" altLang="en-US" sz="2000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Anti-TPO, Anti-TG</a:t>
            </a:r>
            <a:endParaRPr lang="en-US" altLang="en-US" sz="2000" dirty="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2" name="Straight Arrow Connector 21"/>
          <p:cNvCxnSpPr>
            <a:stCxn id="22535" idx="2"/>
            <a:endCxn id="22556" idx="0"/>
          </p:cNvCxnSpPr>
          <p:nvPr/>
        </p:nvCxnSpPr>
        <p:spPr bwMode="auto">
          <a:xfrm flipH="1">
            <a:off x="8848725" y="3373438"/>
            <a:ext cx="3177" cy="376237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534" name="TextBox 18"/>
          <p:cNvSpPr txBox="1">
            <a:spLocks noChangeArrowheads="1"/>
          </p:cNvSpPr>
          <p:nvPr/>
        </p:nvSpPr>
        <p:spPr bwMode="auto">
          <a:xfrm>
            <a:off x="2235778" y="1835150"/>
            <a:ext cx="8259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Toksik</a:t>
            </a:r>
            <a:endParaRPr lang="en-US" altLang="en-US" sz="180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35" name="TextBox 19"/>
          <p:cNvSpPr txBox="1">
            <a:spLocks noChangeArrowheads="1"/>
          </p:cNvSpPr>
          <p:nvPr/>
        </p:nvSpPr>
        <p:spPr bwMode="auto">
          <a:xfrm>
            <a:off x="6213677" y="1989138"/>
            <a:ext cx="14029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  <a:cs typeface="Arial" panose="020B0604020202020204" pitchFamily="34" charset="0"/>
              </a:rPr>
              <a:t>Qeyri-toksik</a:t>
            </a:r>
            <a:endParaRPr lang="en-US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36" name="TextBox 5"/>
          <p:cNvSpPr txBox="1">
            <a:spLocks noChangeArrowheads="1"/>
          </p:cNvSpPr>
          <p:nvPr/>
        </p:nvSpPr>
        <p:spPr bwMode="auto">
          <a:xfrm>
            <a:off x="1847851" y="2493963"/>
            <a:ext cx="16033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Plummer xəstəliyi</a:t>
            </a:r>
            <a:endParaRPr lang="en-US" altLang="en-US" sz="180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9" name="Straight Arrow Connector 38"/>
          <p:cNvCxnSpPr>
            <a:stCxn id="21534" idx="2"/>
            <a:endCxn id="21536" idx="0"/>
          </p:cNvCxnSpPr>
          <p:nvPr/>
        </p:nvCxnSpPr>
        <p:spPr bwMode="auto">
          <a:xfrm>
            <a:off x="2648744" y="2204482"/>
            <a:ext cx="795" cy="289481"/>
          </a:xfrm>
          <a:prstGeom prst="straightConnector1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Elbow Connector 14"/>
          <p:cNvCxnSpPr>
            <a:stCxn id="17420" idx="3"/>
            <a:endCxn id="21535" idx="0"/>
          </p:cNvCxnSpPr>
          <p:nvPr/>
        </p:nvCxnSpPr>
        <p:spPr bwMode="auto">
          <a:xfrm>
            <a:off x="6472530" y="1500218"/>
            <a:ext cx="442621" cy="488920"/>
          </a:xfrm>
          <a:prstGeom prst="bentConnector2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Elbow Connector 17"/>
          <p:cNvCxnSpPr>
            <a:stCxn id="17420" idx="1"/>
            <a:endCxn id="21534" idx="0"/>
          </p:cNvCxnSpPr>
          <p:nvPr/>
        </p:nvCxnSpPr>
        <p:spPr bwMode="auto">
          <a:xfrm rot="10800000" flipV="1">
            <a:off x="2648744" y="1500218"/>
            <a:ext cx="2154738" cy="334932"/>
          </a:xfrm>
          <a:prstGeom prst="bentConnector2">
            <a:avLst/>
          </a:prstGeom>
          <a:ln>
            <a:headEnd type="none" w="med" len="med"/>
            <a:tailEnd type="arrow"/>
          </a:ln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451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851025" y="1038226"/>
            <a:ext cx="698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800">
                <a:latin typeface="Arial" panose="020B0604020202020204" pitchFamily="34" charset="0"/>
              </a:rPr>
              <a:t>UR</a:t>
            </a:r>
            <a:endParaRPr lang="tr-TR" altLang="en-US" sz="2800">
              <a:latin typeface="Arial" panose="020B0604020202020204" pitchFamily="34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671925" y="2944813"/>
            <a:ext cx="10567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USM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TSH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Biopsiya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119438" y="1341438"/>
            <a:ext cx="13131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Ur xəstəliyi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2927351" y="6084888"/>
            <a:ext cx="86857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00CC66"/>
                </a:solidFill>
                <a:latin typeface="Arial" panose="020B0604020202020204" pitchFamily="34" charset="0"/>
              </a:rPr>
              <a:t>Tiroidit</a:t>
            </a:r>
            <a:endParaRPr lang="tr-TR" altLang="en-US" sz="1800">
              <a:solidFill>
                <a:srgbClr val="00CC66"/>
              </a:solidFill>
              <a:latin typeface="Arial" panose="020B0604020202020204" pitchFamily="34" charset="0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927351" y="4872038"/>
            <a:ext cx="5052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Şiş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4367213" y="715963"/>
            <a:ext cx="7032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Diffuz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367214" y="2089150"/>
            <a:ext cx="1254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Çoxdüyünlü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4367213" y="3163888"/>
            <a:ext cx="12319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Təkdüyünlü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5929314" y="428625"/>
            <a:ext cx="769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Toksik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5929313" y="1219200"/>
            <a:ext cx="125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Qeyri-toksik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5929314" y="1868488"/>
            <a:ext cx="769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 dirty="0">
                <a:latin typeface="Arial" panose="020B0604020202020204" pitchFamily="34" charset="0"/>
              </a:rPr>
              <a:t>Toksik</a:t>
            </a:r>
            <a:endParaRPr lang="tr-TR" altLang="en-US" sz="1600" dirty="0">
              <a:latin typeface="Arial" panose="020B0604020202020204" pitchFamily="34" charset="0"/>
            </a:endParaRP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5929313" y="2300288"/>
            <a:ext cx="125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Qeyri-toksik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5929314" y="2925763"/>
            <a:ext cx="7699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Toksik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5929313" y="3370263"/>
            <a:ext cx="125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Qeyri-toksik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auto">
          <a:xfrm>
            <a:off x="6035676" y="4519613"/>
            <a:ext cx="112883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FF3300"/>
                </a:solidFill>
                <a:latin typeface="Arial" panose="020B0604020202020204" pitchFamily="34" charset="0"/>
              </a:rPr>
              <a:t>Papilyar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FF3300"/>
                </a:solidFill>
                <a:latin typeface="Arial" panose="020B0604020202020204" pitchFamily="34" charset="0"/>
              </a:rPr>
              <a:t>Follikulyar</a:t>
            </a:r>
            <a:endParaRPr lang="tr-TR" altLang="en-US" sz="160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FF3300"/>
                </a:solidFill>
                <a:latin typeface="Arial" panose="020B0604020202020204" pitchFamily="34" charset="0"/>
              </a:rPr>
              <a:t>Medulyar</a:t>
            </a:r>
            <a:endParaRPr lang="tr-TR" altLang="en-US" sz="160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FF3300"/>
                </a:solidFill>
                <a:latin typeface="Arial" panose="020B0604020202020204" pitchFamily="34" charset="0"/>
              </a:rPr>
              <a:t>Anaplastik</a:t>
            </a:r>
            <a:endParaRPr lang="tr-TR" altLang="en-US" sz="16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7175500" y="131763"/>
            <a:ext cx="123983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Anti TSHr+ 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43" name="Text Box 23"/>
          <p:cNvSpPr txBox="1">
            <a:spLocks noChangeArrowheads="1"/>
          </p:cNvSpPr>
          <p:nvPr/>
        </p:nvSpPr>
        <p:spPr bwMode="auto">
          <a:xfrm>
            <a:off x="8759826" y="131763"/>
            <a:ext cx="7715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Gravis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44" name="Text Box 24"/>
          <p:cNvSpPr txBox="1">
            <a:spLocks noChangeArrowheads="1"/>
          </p:cNvSpPr>
          <p:nvPr/>
        </p:nvSpPr>
        <p:spPr bwMode="auto">
          <a:xfrm>
            <a:off x="7175500" y="671513"/>
            <a:ext cx="12461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Anti TSHr - 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45" name="Text Box 25"/>
          <p:cNvSpPr txBox="1">
            <a:spLocks noChangeArrowheads="1"/>
          </p:cNvSpPr>
          <p:nvPr/>
        </p:nvSpPr>
        <p:spPr bwMode="auto">
          <a:xfrm>
            <a:off x="8759825" y="549276"/>
            <a:ext cx="10414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Bazedov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Haşimoto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46" name="Text Box 26"/>
          <p:cNvSpPr txBox="1">
            <a:spLocks noChangeArrowheads="1"/>
          </p:cNvSpPr>
          <p:nvPr/>
        </p:nvSpPr>
        <p:spPr bwMode="auto">
          <a:xfrm>
            <a:off x="8759825" y="1868489"/>
            <a:ext cx="100540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 dirty="0" smtClean="0">
                <a:latin typeface="Arial" panose="020B0604020202020204" pitchFamily="34" charset="0"/>
              </a:rPr>
              <a:t>Plummer</a:t>
            </a:r>
            <a:endParaRPr lang="tr-TR" altLang="en-US" sz="1600" dirty="0">
              <a:latin typeface="Arial" panose="020B0604020202020204" pitchFamily="34" charset="0"/>
            </a:endParaRPr>
          </a:p>
        </p:txBody>
      </p:sp>
      <p:sp>
        <p:nvSpPr>
          <p:cNvPr id="5147" name="Text Box 27"/>
          <p:cNvSpPr txBox="1">
            <a:spLocks noChangeArrowheads="1"/>
          </p:cNvSpPr>
          <p:nvPr/>
        </p:nvSpPr>
        <p:spPr bwMode="auto">
          <a:xfrm>
            <a:off x="8759825" y="2300288"/>
            <a:ext cx="14922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Çoxdüyünlü ur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48" name="Text Box 28"/>
          <p:cNvSpPr txBox="1">
            <a:spLocks noChangeArrowheads="1"/>
          </p:cNvSpPr>
          <p:nvPr/>
        </p:nvSpPr>
        <p:spPr bwMode="auto">
          <a:xfrm>
            <a:off x="8759826" y="2924175"/>
            <a:ext cx="16732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Toksik adenoma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49" name="Text Box 29"/>
          <p:cNvSpPr txBox="1">
            <a:spLocks noChangeArrowheads="1"/>
          </p:cNvSpPr>
          <p:nvPr/>
        </p:nvSpPr>
        <p:spPr bwMode="auto">
          <a:xfrm>
            <a:off x="8778876" y="3370263"/>
            <a:ext cx="13684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Soyuq düyün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50" name="Text Box 30"/>
          <p:cNvSpPr txBox="1">
            <a:spLocks noChangeArrowheads="1"/>
          </p:cNvSpPr>
          <p:nvPr/>
        </p:nvSpPr>
        <p:spPr bwMode="auto">
          <a:xfrm>
            <a:off x="8183564" y="3927476"/>
            <a:ext cx="21605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FF3300"/>
                </a:solidFill>
                <a:latin typeface="Arial" panose="020B0604020202020204" pitchFamily="34" charset="0"/>
              </a:rPr>
              <a:t>Biopsiyanı təkrarla və ya əməliyyat</a:t>
            </a:r>
            <a:endParaRPr lang="tr-TR" altLang="en-US" sz="16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151" name="Text Box 31"/>
          <p:cNvSpPr txBox="1">
            <a:spLocks noChangeArrowheads="1"/>
          </p:cNvSpPr>
          <p:nvPr/>
        </p:nvSpPr>
        <p:spPr bwMode="auto">
          <a:xfrm>
            <a:off x="8759826" y="4886325"/>
            <a:ext cx="1509131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FF3300"/>
                </a:solidFill>
                <a:latin typeface="Arial" panose="020B0604020202020204" pitchFamily="34" charset="0"/>
              </a:rPr>
              <a:t>Tiroidektomiya</a:t>
            </a:r>
            <a:endParaRPr lang="tr-TR" altLang="en-US" sz="16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5152" name="Text Box 32"/>
          <p:cNvSpPr txBox="1">
            <a:spLocks noChangeArrowheads="1"/>
          </p:cNvSpPr>
          <p:nvPr/>
        </p:nvSpPr>
        <p:spPr bwMode="auto">
          <a:xfrm>
            <a:off x="8759826" y="1220788"/>
            <a:ext cx="16938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latin typeface="Arial" panose="020B0604020202020204" pitchFamily="34" charset="0"/>
              </a:rPr>
              <a:t>Endemik, fizioloji</a:t>
            </a:r>
            <a:endParaRPr lang="tr-TR" altLang="en-US" sz="1600">
              <a:latin typeface="Arial" panose="020B0604020202020204" pitchFamily="34" charset="0"/>
            </a:endParaRPr>
          </a:p>
        </p:txBody>
      </p:sp>
      <p:sp>
        <p:nvSpPr>
          <p:cNvPr id="5153" name="Text Box 33"/>
          <p:cNvSpPr txBox="1">
            <a:spLocks noChangeArrowheads="1"/>
          </p:cNvSpPr>
          <p:nvPr/>
        </p:nvSpPr>
        <p:spPr bwMode="auto">
          <a:xfrm>
            <a:off x="8139113" y="5734050"/>
            <a:ext cx="136768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00CC66"/>
                </a:solidFill>
                <a:latin typeface="Arial" panose="020B0604020202020204" pitchFamily="34" charset="0"/>
              </a:rPr>
              <a:t>Haşimoto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00CC66"/>
                </a:solidFill>
                <a:latin typeface="Arial" panose="020B0604020202020204" pitchFamily="34" charset="0"/>
              </a:rPr>
              <a:t>De Querian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00CC66"/>
                </a:solidFill>
                <a:latin typeface="Arial" panose="020B0604020202020204" pitchFamily="34" charset="0"/>
              </a:rPr>
              <a:t>Reidel tiroidit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600">
                <a:solidFill>
                  <a:srgbClr val="00CC66"/>
                </a:solidFill>
                <a:latin typeface="Arial" panose="020B0604020202020204" pitchFamily="34" charset="0"/>
              </a:rPr>
              <a:t>İrinli</a:t>
            </a:r>
            <a:endParaRPr lang="tr-TR" altLang="en-US" sz="1600">
              <a:solidFill>
                <a:srgbClr val="00CC66"/>
              </a:solidFill>
              <a:latin typeface="Arial" panose="020B0604020202020204" pitchFamily="34" charset="0"/>
            </a:endParaRPr>
          </a:p>
        </p:txBody>
      </p:sp>
      <p:cxnSp>
        <p:nvCxnSpPr>
          <p:cNvPr id="5154" name="AutoShape 34"/>
          <p:cNvCxnSpPr>
            <a:cxnSpLocks noChangeShapeType="1"/>
            <a:stCxn id="5124" idx="2"/>
            <a:endCxn id="5125" idx="0"/>
          </p:cNvCxnSpPr>
          <p:nvPr/>
        </p:nvCxnSpPr>
        <p:spPr bwMode="auto">
          <a:xfrm>
            <a:off x="2200275" y="1557339"/>
            <a:ext cx="0" cy="13874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55" name="AutoShape 35"/>
          <p:cNvCxnSpPr>
            <a:cxnSpLocks noChangeShapeType="1"/>
            <a:stCxn id="5125" idx="3"/>
            <a:endCxn id="5126" idx="1"/>
          </p:cNvCxnSpPr>
          <p:nvPr/>
        </p:nvCxnSpPr>
        <p:spPr bwMode="auto">
          <a:xfrm flipV="1">
            <a:off x="2728626" y="1526104"/>
            <a:ext cx="390813" cy="1880374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56" name="AutoShape 36"/>
          <p:cNvCxnSpPr>
            <a:cxnSpLocks noChangeShapeType="1"/>
            <a:stCxn id="5125" idx="2"/>
            <a:endCxn id="5128" idx="1"/>
          </p:cNvCxnSpPr>
          <p:nvPr/>
        </p:nvCxnSpPr>
        <p:spPr bwMode="auto">
          <a:xfrm rot="16200000" flipH="1">
            <a:off x="1969533" y="4098886"/>
            <a:ext cx="1188561" cy="72707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57" name="AutoShape 37"/>
          <p:cNvCxnSpPr>
            <a:cxnSpLocks noChangeShapeType="1"/>
            <a:stCxn id="5125" idx="2"/>
            <a:endCxn id="5127" idx="1"/>
          </p:cNvCxnSpPr>
          <p:nvPr/>
        </p:nvCxnSpPr>
        <p:spPr bwMode="auto">
          <a:xfrm rot="16200000" flipH="1">
            <a:off x="1363108" y="4705311"/>
            <a:ext cx="2401411" cy="727075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1" name="AutoShape 41"/>
          <p:cNvCxnSpPr>
            <a:cxnSpLocks noChangeShapeType="1"/>
            <a:stCxn id="5126" idx="0"/>
            <a:endCxn id="5129" idx="1"/>
          </p:cNvCxnSpPr>
          <p:nvPr/>
        </p:nvCxnSpPr>
        <p:spPr bwMode="auto">
          <a:xfrm rot="5400000" flipH="1" flipV="1">
            <a:off x="3843020" y="817247"/>
            <a:ext cx="457200" cy="59118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2" name="AutoShape 42"/>
          <p:cNvCxnSpPr>
            <a:cxnSpLocks noChangeShapeType="1"/>
            <a:stCxn id="5126" idx="2"/>
            <a:endCxn id="5130" idx="1"/>
          </p:cNvCxnSpPr>
          <p:nvPr/>
        </p:nvCxnSpPr>
        <p:spPr bwMode="auto">
          <a:xfrm rot="16200000" flipH="1">
            <a:off x="3798294" y="1688505"/>
            <a:ext cx="546655" cy="59118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3" name="AutoShape 43"/>
          <p:cNvCxnSpPr>
            <a:cxnSpLocks noChangeShapeType="1"/>
            <a:stCxn id="5126" idx="2"/>
            <a:endCxn id="5131" idx="1"/>
          </p:cNvCxnSpPr>
          <p:nvPr/>
        </p:nvCxnSpPr>
        <p:spPr bwMode="auto">
          <a:xfrm rot="16200000" flipH="1">
            <a:off x="3260925" y="2225874"/>
            <a:ext cx="1621393" cy="591185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4" name="AutoShape 44"/>
          <p:cNvCxnSpPr>
            <a:cxnSpLocks noChangeShapeType="1"/>
            <a:stCxn id="5129" idx="3"/>
            <a:endCxn id="5132" idx="1"/>
          </p:cNvCxnSpPr>
          <p:nvPr/>
        </p:nvCxnSpPr>
        <p:spPr bwMode="auto">
          <a:xfrm flipV="1">
            <a:off x="5070475" y="596900"/>
            <a:ext cx="858838" cy="2873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5" name="AutoShape 45"/>
          <p:cNvCxnSpPr>
            <a:cxnSpLocks noChangeShapeType="1"/>
            <a:stCxn id="5129" idx="3"/>
            <a:endCxn id="5133" idx="1"/>
          </p:cNvCxnSpPr>
          <p:nvPr/>
        </p:nvCxnSpPr>
        <p:spPr bwMode="auto">
          <a:xfrm>
            <a:off x="5070475" y="884239"/>
            <a:ext cx="858838" cy="50323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6" name="AutoShape 46"/>
          <p:cNvCxnSpPr>
            <a:cxnSpLocks noChangeShapeType="1"/>
            <a:stCxn id="5132" idx="3"/>
            <a:endCxn id="5142" idx="1"/>
          </p:cNvCxnSpPr>
          <p:nvPr/>
        </p:nvCxnSpPr>
        <p:spPr bwMode="auto">
          <a:xfrm flipV="1">
            <a:off x="6699250" y="300038"/>
            <a:ext cx="476250" cy="2968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7" name="AutoShape 47"/>
          <p:cNvCxnSpPr>
            <a:cxnSpLocks noChangeShapeType="1"/>
            <a:stCxn id="5132" idx="3"/>
            <a:endCxn id="5144" idx="1"/>
          </p:cNvCxnSpPr>
          <p:nvPr/>
        </p:nvCxnSpPr>
        <p:spPr bwMode="auto">
          <a:xfrm>
            <a:off x="6699250" y="596900"/>
            <a:ext cx="476250" cy="2428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593" name="AutoShape 48"/>
          <p:cNvCxnSpPr>
            <a:cxnSpLocks noChangeShapeType="1"/>
            <a:stCxn id="5142" idx="3"/>
            <a:endCxn id="5143" idx="1"/>
          </p:cNvCxnSpPr>
          <p:nvPr/>
        </p:nvCxnSpPr>
        <p:spPr bwMode="auto">
          <a:xfrm>
            <a:off x="8415339" y="300038"/>
            <a:ext cx="34448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69" name="AutoShape 49"/>
          <p:cNvCxnSpPr>
            <a:cxnSpLocks noChangeShapeType="1"/>
            <a:stCxn id="5144" idx="3"/>
            <a:endCxn id="5145" idx="1"/>
          </p:cNvCxnSpPr>
          <p:nvPr/>
        </p:nvCxnSpPr>
        <p:spPr bwMode="auto">
          <a:xfrm>
            <a:off x="8421689" y="839788"/>
            <a:ext cx="33813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0" name="AutoShape 50"/>
          <p:cNvCxnSpPr>
            <a:cxnSpLocks noChangeShapeType="1"/>
            <a:stCxn id="5133" idx="3"/>
            <a:endCxn id="5152" idx="1"/>
          </p:cNvCxnSpPr>
          <p:nvPr/>
        </p:nvCxnSpPr>
        <p:spPr bwMode="auto">
          <a:xfrm>
            <a:off x="7186613" y="1387475"/>
            <a:ext cx="1573212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1" name="AutoShape 51"/>
          <p:cNvCxnSpPr>
            <a:cxnSpLocks noChangeShapeType="1"/>
            <a:stCxn id="5134" idx="3"/>
            <a:endCxn id="5146" idx="1"/>
          </p:cNvCxnSpPr>
          <p:nvPr/>
        </p:nvCxnSpPr>
        <p:spPr bwMode="auto">
          <a:xfrm>
            <a:off x="6699251" y="2036763"/>
            <a:ext cx="2060574" cy="100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2" name="AutoShape 52"/>
          <p:cNvCxnSpPr>
            <a:cxnSpLocks noChangeShapeType="1"/>
            <a:stCxn id="5135" idx="3"/>
            <a:endCxn id="5147" idx="1"/>
          </p:cNvCxnSpPr>
          <p:nvPr/>
        </p:nvCxnSpPr>
        <p:spPr bwMode="auto">
          <a:xfrm>
            <a:off x="7186613" y="2468563"/>
            <a:ext cx="157321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3" name="AutoShape 53"/>
          <p:cNvCxnSpPr>
            <a:cxnSpLocks noChangeShapeType="1"/>
            <a:stCxn id="5136" idx="3"/>
            <a:endCxn id="5148" idx="1"/>
          </p:cNvCxnSpPr>
          <p:nvPr/>
        </p:nvCxnSpPr>
        <p:spPr bwMode="auto">
          <a:xfrm flipV="1">
            <a:off x="6699251" y="3092450"/>
            <a:ext cx="2060575" cy="15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4" name="AutoShape 54"/>
          <p:cNvCxnSpPr>
            <a:cxnSpLocks noChangeShapeType="1"/>
            <a:stCxn id="5137" idx="3"/>
            <a:endCxn id="5149" idx="1"/>
          </p:cNvCxnSpPr>
          <p:nvPr/>
        </p:nvCxnSpPr>
        <p:spPr bwMode="auto">
          <a:xfrm>
            <a:off x="7186613" y="3538538"/>
            <a:ext cx="159226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5" name="AutoShape 55"/>
          <p:cNvCxnSpPr>
            <a:cxnSpLocks noChangeShapeType="1"/>
            <a:stCxn id="5149" idx="2"/>
            <a:endCxn id="5150" idx="0"/>
          </p:cNvCxnSpPr>
          <p:nvPr/>
        </p:nvCxnSpPr>
        <p:spPr bwMode="auto">
          <a:xfrm flipH="1">
            <a:off x="9264650" y="3706813"/>
            <a:ext cx="198438" cy="2206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76" name="AutoShape 56"/>
          <p:cNvCxnSpPr>
            <a:cxnSpLocks noChangeShapeType="1"/>
            <a:stCxn id="5128" idx="3"/>
            <a:endCxn id="5138" idx="1"/>
          </p:cNvCxnSpPr>
          <p:nvPr/>
        </p:nvCxnSpPr>
        <p:spPr bwMode="auto">
          <a:xfrm>
            <a:off x="3432617" y="5056704"/>
            <a:ext cx="2603058" cy="151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0" name="AutoShape 60"/>
          <p:cNvCxnSpPr>
            <a:cxnSpLocks noChangeShapeType="1"/>
            <a:stCxn id="5138" idx="3"/>
            <a:endCxn id="5151" idx="1"/>
          </p:cNvCxnSpPr>
          <p:nvPr/>
        </p:nvCxnSpPr>
        <p:spPr bwMode="auto">
          <a:xfrm flipV="1">
            <a:off x="7164511" y="5055602"/>
            <a:ext cx="1595315" cy="262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1" name="AutoShape 61"/>
          <p:cNvCxnSpPr>
            <a:cxnSpLocks noChangeShapeType="1"/>
            <a:stCxn id="5127" idx="3"/>
            <a:endCxn id="5153" idx="1"/>
          </p:cNvCxnSpPr>
          <p:nvPr/>
        </p:nvCxnSpPr>
        <p:spPr bwMode="auto">
          <a:xfrm>
            <a:off x="3795921" y="6269555"/>
            <a:ext cx="4343192" cy="310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2" name="AutoShape 62"/>
          <p:cNvCxnSpPr>
            <a:cxnSpLocks noChangeShapeType="1"/>
            <a:stCxn id="5130" idx="3"/>
            <a:endCxn id="5134" idx="1"/>
          </p:cNvCxnSpPr>
          <p:nvPr/>
        </p:nvCxnSpPr>
        <p:spPr bwMode="auto">
          <a:xfrm flipV="1">
            <a:off x="5621339" y="2036763"/>
            <a:ext cx="307975" cy="2206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3" name="AutoShape 63"/>
          <p:cNvCxnSpPr>
            <a:cxnSpLocks noChangeShapeType="1"/>
            <a:stCxn id="5130" idx="3"/>
            <a:endCxn id="5135" idx="1"/>
          </p:cNvCxnSpPr>
          <p:nvPr/>
        </p:nvCxnSpPr>
        <p:spPr bwMode="auto">
          <a:xfrm>
            <a:off x="5621339" y="2257425"/>
            <a:ext cx="307975" cy="21113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4" name="AutoShape 64"/>
          <p:cNvCxnSpPr>
            <a:cxnSpLocks noChangeShapeType="1"/>
            <a:stCxn id="5131" idx="3"/>
            <a:endCxn id="5136" idx="1"/>
          </p:cNvCxnSpPr>
          <p:nvPr/>
        </p:nvCxnSpPr>
        <p:spPr bwMode="auto">
          <a:xfrm flipV="1">
            <a:off x="5599113" y="3094039"/>
            <a:ext cx="330200" cy="2381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85" name="AutoShape 65"/>
          <p:cNvCxnSpPr>
            <a:cxnSpLocks noChangeShapeType="1"/>
            <a:stCxn id="5131" idx="3"/>
            <a:endCxn id="5137" idx="1"/>
          </p:cNvCxnSpPr>
          <p:nvPr/>
        </p:nvCxnSpPr>
        <p:spPr bwMode="auto">
          <a:xfrm>
            <a:off x="5599113" y="3332164"/>
            <a:ext cx="330200" cy="2063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524" y="-134022"/>
            <a:ext cx="5862851" cy="835878"/>
          </a:xfrm>
        </p:spPr>
        <p:txBody>
          <a:bodyPr>
            <a:normAutofit/>
          </a:bodyPr>
          <a:lstStyle/>
          <a:p>
            <a:r>
              <a:rPr lang="az-Latn-AZ" altLang="en-US" sz="2000" dirty="0"/>
              <a:t>Diaqnostik </a:t>
            </a:r>
            <a:r>
              <a:rPr lang="az-Latn-AZ" altLang="en-US" sz="2000" dirty="0" smtClean="0"/>
              <a:t>taktika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49682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5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5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5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3" dur="1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0" dur="1000"/>
                                        <p:tgtEl>
                                          <p:spTgt spid="5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1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0" dur="1000"/>
                                        <p:tgtEl>
                                          <p:spTgt spid="5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5" dur="10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2" dur="1000"/>
                                        <p:tgtEl>
                                          <p:spTgt spid="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7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2" dur="1000"/>
                                        <p:tgtEl>
                                          <p:spTgt spid="5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7" dur="1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4" dur="1000"/>
                                        <p:tgtEl>
                                          <p:spTgt spid="5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9" dur="1000"/>
                                        <p:tgtEl>
                                          <p:spTgt spid="5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4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9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6" dur="10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1" dur="10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 nodeType="clickPar">
                      <p:stCondLst>
                        <p:cond delay="indefinite"/>
                      </p:stCondLst>
                      <p:childTnLst>
                        <p:par>
                          <p:cTn id="1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1000"/>
                                        <p:tgtEl>
                                          <p:spTgt spid="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3" dur="1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5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5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0" dur="1000"/>
                                        <p:tgtEl>
                                          <p:spTgt spid="5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5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5" dur="1000"/>
                                        <p:tgtEl>
                                          <p:spTgt spid="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0" dur="1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5" dur="1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5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0" dur="1000"/>
                                        <p:tgtEl>
                                          <p:spTgt spid="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5" dur="1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0" dur="1000"/>
                                        <p:tgtEl>
                                          <p:spTgt spid="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5" dur="1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 nodeType="clickPar">
                      <p:stCondLst>
                        <p:cond delay="indefinite"/>
                      </p:stCondLst>
                      <p:childTnLst>
                        <p:par>
                          <p:cTn id="2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5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5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 nodeType="clickPar">
                      <p:stCondLst>
                        <p:cond delay="indefinite"/>
                      </p:stCondLst>
                      <p:childTnLst>
                        <p:par>
                          <p:cTn id="2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5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5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2" dur="1000"/>
                                        <p:tgtEl>
                                          <p:spTgt spid="5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7" dur="1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 nodeType="clickPar">
                      <p:stCondLst>
                        <p:cond delay="indefinite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5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5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4" dur="1000"/>
                                        <p:tgtEl>
                                          <p:spTgt spid="5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9" dur="10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 nodeType="clickPar">
                      <p:stCondLst>
                        <p:cond delay="indefinite"/>
                      </p:stCondLst>
                      <p:childTnLst>
                        <p:par>
                          <p:cTn id="2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5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1000" fill="hold"/>
                                        <p:tgtEl>
                                          <p:spTgt spid="5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6" dur="1000"/>
                                        <p:tgtEl>
                                          <p:spTgt spid="5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1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1" dur="1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  <p:bldP spid="5126" grpId="0"/>
      <p:bldP spid="5127" grpId="0"/>
      <p:bldP spid="5128" grpId="0"/>
      <p:bldP spid="5129" grpId="0"/>
      <p:bldP spid="5130" grpId="0"/>
      <p:bldP spid="5131" grpId="0"/>
      <p:bldP spid="5132" grpId="0"/>
      <p:bldP spid="5133" grpId="0"/>
      <p:bldP spid="5134" grpId="0"/>
      <p:bldP spid="5135" grpId="0"/>
      <p:bldP spid="5136" grpId="0"/>
      <p:bldP spid="5137" grpId="0"/>
      <p:bldP spid="5138" grpId="0"/>
      <p:bldP spid="5142" grpId="0"/>
      <p:bldP spid="5143" grpId="0"/>
      <p:bldP spid="5144" grpId="0"/>
      <p:bldP spid="5145" grpId="0"/>
      <p:bldP spid="5146" grpId="0"/>
      <p:bldP spid="5147" grpId="0"/>
      <p:bldP spid="5148" grpId="0"/>
      <p:bldP spid="5149" grpId="0"/>
      <p:bldP spid="5150" grpId="0"/>
      <p:bldP spid="5151" grpId="0"/>
      <p:bldP spid="5152" grpId="0"/>
      <p:bldP spid="515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8361364" y="981076"/>
            <a:ext cx="192873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Klinik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Çoxlu düyün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361364" y="1912938"/>
            <a:ext cx="14620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Laborator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TSH</a:t>
            </a:r>
            <a:r>
              <a:rPr lang="az-Latn-AZ" altLang="en-US" sz="1800">
                <a:latin typeface="Arial" panose="020B0604020202020204" pitchFamily="34" charset="0"/>
                <a:sym typeface="Symbol" panose="05050102010706020507" pitchFamily="18" charset="2"/>
              </a:rPr>
              <a:t>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361363" y="3776663"/>
            <a:ext cx="1428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Biopsiya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Nromal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27654" name="Text Box 5"/>
          <p:cNvSpPr txBox="1">
            <a:spLocks noChangeArrowheads="1"/>
          </p:cNvSpPr>
          <p:nvPr/>
        </p:nvSpPr>
        <p:spPr bwMode="auto">
          <a:xfrm>
            <a:off x="1847851" y="5373688"/>
            <a:ext cx="29546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Çoxdüyünlü urun müalicəsi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240463" y="4868863"/>
            <a:ext cx="11849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L-tiroksin 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6240464" y="5811838"/>
            <a:ext cx="41473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solidFill>
                  <a:srgbClr val="FF3300"/>
                </a:solidFill>
                <a:latin typeface="Arial" panose="020B0604020202020204" pitchFamily="34" charset="0"/>
              </a:rPr>
              <a:t>T</a:t>
            </a:r>
            <a:r>
              <a:rPr lang="az-Latn-AZ" altLang="en-US" sz="1800" dirty="0" smtClean="0">
                <a:solidFill>
                  <a:srgbClr val="FF3300"/>
                </a:solidFill>
                <a:latin typeface="Arial" panose="020B0604020202020204" pitchFamily="34" charset="0"/>
              </a:rPr>
              <a:t>otal və ya totala yaxın tiroidektomiya</a:t>
            </a:r>
            <a:endParaRPr lang="tr-TR" altLang="en-US" sz="1800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cxnSp>
        <p:nvCxnSpPr>
          <p:cNvPr id="9227" name="AutoShape 11"/>
          <p:cNvCxnSpPr>
            <a:cxnSpLocks noChangeShapeType="1"/>
            <a:stCxn id="27654" idx="3"/>
            <a:endCxn id="9223" idx="1"/>
          </p:cNvCxnSpPr>
          <p:nvPr/>
        </p:nvCxnSpPr>
        <p:spPr bwMode="auto">
          <a:xfrm flipV="1">
            <a:off x="4802505" y="5053530"/>
            <a:ext cx="1437958" cy="50482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229" name="AutoShape 13"/>
          <p:cNvCxnSpPr>
            <a:cxnSpLocks noChangeShapeType="1"/>
            <a:stCxn id="27654" idx="3"/>
            <a:endCxn id="9225" idx="1"/>
          </p:cNvCxnSpPr>
          <p:nvPr/>
        </p:nvCxnSpPr>
        <p:spPr bwMode="auto">
          <a:xfrm>
            <a:off x="4802506" y="5558354"/>
            <a:ext cx="1437958" cy="4381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231" name="Text Box 15"/>
          <p:cNvSpPr txBox="1">
            <a:spLocks noChangeArrowheads="1"/>
          </p:cNvSpPr>
          <p:nvPr/>
        </p:nvSpPr>
        <p:spPr bwMode="auto">
          <a:xfrm>
            <a:off x="8361364" y="2844801"/>
            <a:ext cx="192873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USM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Çoxlu düyün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9232" name="Text Box 16"/>
          <p:cNvSpPr txBox="1">
            <a:spLocks noChangeArrowheads="1"/>
          </p:cNvSpPr>
          <p:nvPr/>
        </p:nvSpPr>
        <p:spPr bwMode="auto">
          <a:xfrm>
            <a:off x="1760678" y="744538"/>
            <a:ext cx="499399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solidFill>
                  <a:srgbClr val="FF3300"/>
                </a:solidFill>
                <a:latin typeface="Arial" panose="020B0604020202020204" pitchFamily="34" charset="0"/>
              </a:rPr>
              <a:t>Yod əksikliyi və ya TSH-a həssaslığın azalması</a:t>
            </a:r>
            <a:endParaRPr lang="tr-TR" altLang="en-US" sz="1800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3200400" y="1439863"/>
            <a:ext cx="2114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T3 və T4 azalması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9234" name="Text Box 18"/>
          <p:cNvSpPr txBox="1">
            <a:spLocks noChangeArrowheads="1"/>
          </p:cNvSpPr>
          <p:nvPr/>
        </p:nvSpPr>
        <p:spPr bwMode="auto">
          <a:xfrm>
            <a:off x="3498850" y="2135188"/>
            <a:ext cx="1517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TSH artması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2299447" y="2830513"/>
            <a:ext cx="39164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Hipertrofik düyünlərin əmələ gəlməsi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3248425" y="3525838"/>
            <a:ext cx="20185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Atrofiya, distrofiya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3844742" y="4221163"/>
            <a:ext cx="8258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Kistlər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cxnSp>
        <p:nvCxnSpPr>
          <p:cNvPr id="9238" name="AutoShape 22"/>
          <p:cNvCxnSpPr>
            <a:cxnSpLocks noChangeShapeType="1"/>
            <a:stCxn id="9232" idx="2"/>
            <a:endCxn id="9233" idx="0"/>
          </p:cNvCxnSpPr>
          <p:nvPr/>
        </p:nvCxnSpPr>
        <p:spPr bwMode="auto">
          <a:xfrm>
            <a:off x="4257675" y="1113871"/>
            <a:ext cx="0" cy="32599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239" name="AutoShape 23"/>
          <p:cNvCxnSpPr>
            <a:cxnSpLocks noChangeShapeType="1"/>
            <a:stCxn id="9233" idx="2"/>
            <a:endCxn id="9234" idx="0"/>
          </p:cNvCxnSpPr>
          <p:nvPr/>
        </p:nvCxnSpPr>
        <p:spPr bwMode="auto">
          <a:xfrm>
            <a:off x="4257675" y="1806576"/>
            <a:ext cx="0" cy="3286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240" name="AutoShape 24"/>
          <p:cNvCxnSpPr>
            <a:cxnSpLocks noChangeShapeType="1"/>
            <a:stCxn id="9234" idx="2"/>
            <a:endCxn id="9235" idx="0"/>
          </p:cNvCxnSpPr>
          <p:nvPr/>
        </p:nvCxnSpPr>
        <p:spPr bwMode="auto">
          <a:xfrm>
            <a:off x="4257675" y="2501901"/>
            <a:ext cx="0" cy="32861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241" name="AutoShape 25"/>
          <p:cNvCxnSpPr>
            <a:cxnSpLocks noChangeShapeType="1"/>
            <a:stCxn id="9235" idx="2"/>
            <a:endCxn id="9236" idx="0"/>
          </p:cNvCxnSpPr>
          <p:nvPr/>
        </p:nvCxnSpPr>
        <p:spPr bwMode="auto">
          <a:xfrm>
            <a:off x="4257675" y="3199846"/>
            <a:ext cx="0" cy="32599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242" name="AutoShape 26"/>
          <p:cNvCxnSpPr>
            <a:cxnSpLocks noChangeShapeType="1"/>
            <a:stCxn id="9236" idx="2"/>
            <a:endCxn id="9237" idx="0"/>
          </p:cNvCxnSpPr>
          <p:nvPr/>
        </p:nvCxnSpPr>
        <p:spPr bwMode="auto">
          <a:xfrm>
            <a:off x="4257675" y="3895171"/>
            <a:ext cx="0" cy="32599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309037" y="36086"/>
            <a:ext cx="5862851" cy="575659"/>
          </a:xfrm>
        </p:spPr>
        <p:txBody>
          <a:bodyPr>
            <a:normAutofit/>
          </a:bodyPr>
          <a:lstStyle/>
          <a:p>
            <a:r>
              <a:rPr lang="az-Latn-AZ" altLang="en-US" dirty="0"/>
              <a:t>Çoxdüyünlü </a:t>
            </a:r>
            <a:r>
              <a:rPr lang="az-Latn-AZ" altLang="en-US" dirty="0" smtClean="0"/>
              <a:t>ur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9022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7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9" dur="1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4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/>
      <p:bldP spid="9220" grpId="0"/>
      <p:bldP spid="9223" grpId="0"/>
      <p:bldP spid="9225" grpId="0"/>
      <p:bldP spid="9231" grpId="0"/>
      <p:bldP spid="9232" grpId="0"/>
      <p:bldP spid="9233" grpId="0"/>
      <p:bldP spid="9234" grpId="0"/>
      <p:bldP spid="9235" grpId="0"/>
      <p:bldP spid="9236" grpId="0"/>
      <p:bldP spid="92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3" name="Text Box 23"/>
          <p:cNvSpPr txBox="1">
            <a:spLocks noChangeArrowheads="1"/>
          </p:cNvSpPr>
          <p:nvPr/>
        </p:nvSpPr>
        <p:spPr bwMode="auto">
          <a:xfrm>
            <a:off x="6094413" y="4646613"/>
            <a:ext cx="82593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Toksik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10264" name="Text Box 24"/>
          <p:cNvSpPr txBox="1">
            <a:spLocks noChangeArrowheads="1"/>
          </p:cNvSpPr>
          <p:nvPr/>
        </p:nvSpPr>
        <p:spPr bwMode="auto">
          <a:xfrm>
            <a:off x="1847851" y="666750"/>
            <a:ext cx="181011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solidFill>
                  <a:srgbClr val="009900"/>
                </a:solidFill>
                <a:latin typeface="Arial" panose="020B0604020202020204" pitchFamily="34" charset="0"/>
              </a:rPr>
              <a:t>Təkdüyünlü ur</a:t>
            </a:r>
            <a:endParaRPr lang="tr-TR" altLang="en-US" sz="2000">
              <a:solidFill>
                <a:srgbClr val="009900"/>
              </a:solidFill>
              <a:latin typeface="Arial" panose="020B0604020202020204" pitchFamily="34" charset="0"/>
            </a:endParaRPr>
          </a:p>
        </p:txBody>
      </p:sp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7216775" y="4646613"/>
            <a:ext cx="18518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Toksik adenoma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10266" name="Text Box 26"/>
          <p:cNvSpPr txBox="1">
            <a:spLocks noChangeArrowheads="1"/>
          </p:cNvSpPr>
          <p:nvPr/>
        </p:nvSpPr>
        <p:spPr bwMode="auto">
          <a:xfrm>
            <a:off x="4008438" y="1627189"/>
            <a:ext cx="6126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400">
                <a:solidFill>
                  <a:srgbClr val="CC6600"/>
                </a:solidFill>
                <a:latin typeface="Arial" panose="020B0604020202020204" pitchFamily="34" charset="0"/>
              </a:rPr>
              <a:t>Şiş</a:t>
            </a:r>
            <a:endParaRPr lang="tr-TR" altLang="en-US" sz="2400">
              <a:solidFill>
                <a:srgbClr val="CC6600"/>
              </a:solidFill>
              <a:latin typeface="Arial" panose="020B0604020202020204" pitchFamily="34" charset="0"/>
            </a:endParaRPr>
          </a:p>
        </p:txBody>
      </p:sp>
      <p:sp>
        <p:nvSpPr>
          <p:cNvPr id="10267" name="Text Box 27"/>
          <p:cNvSpPr txBox="1">
            <a:spLocks noChangeArrowheads="1"/>
          </p:cNvSpPr>
          <p:nvPr/>
        </p:nvSpPr>
        <p:spPr bwMode="auto">
          <a:xfrm>
            <a:off x="6094414" y="903288"/>
            <a:ext cx="10182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CC6600"/>
                </a:solidFill>
                <a:latin typeface="Arial" panose="020B0604020202020204" pitchFamily="34" charset="0"/>
              </a:rPr>
              <a:t>Papilyar</a:t>
            </a:r>
            <a:endParaRPr lang="tr-TR" altLang="en-US" sz="1800">
              <a:solidFill>
                <a:srgbClr val="CC6600"/>
              </a:solidFill>
              <a:latin typeface="Arial" panose="020B0604020202020204" pitchFamily="34" charset="0"/>
            </a:endParaRPr>
          </a:p>
        </p:txBody>
      </p:sp>
      <p:sp>
        <p:nvSpPr>
          <p:cNvPr id="10269" name="Text Box 29"/>
          <p:cNvSpPr txBox="1">
            <a:spLocks noChangeArrowheads="1"/>
          </p:cNvSpPr>
          <p:nvPr/>
        </p:nvSpPr>
        <p:spPr bwMode="auto">
          <a:xfrm>
            <a:off x="6094413" y="1484313"/>
            <a:ext cx="113364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CC6600"/>
                </a:solidFill>
                <a:latin typeface="Arial" panose="020B0604020202020204" pitchFamily="34" charset="0"/>
              </a:rPr>
              <a:t>Medulyar</a:t>
            </a:r>
            <a:endParaRPr lang="tr-TR" altLang="en-US" sz="1800">
              <a:solidFill>
                <a:srgbClr val="CC6600"/>
              </a:solidFill>
              <a:latin typeface="Arial" panose="020B0604020202020204" pitchFamily="34" charset="0"/>
            </a:endParaRPr>
          </a:p>
        </p:txBody>
      </p:sp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094413" y="1916113"/>
            <a:ext cx="124906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CC6600"/>
                </a:solidFill>
                <a:latin typeface="Arial" panose="020B0604020202020204" pitchFamily="34" charset="0"/>
              </a:rPr>
              <a:t>Anaplastik</a:t>
            </a:r>
            <a:endParaRPr lang="tr-TR" altLang="en-US" sz="1800">
              <a:solidFill>
                <a:srgbClr val="CC6600"/>
              </a:solidFill>
              <a:latin typeface="Arial" panose="020B0604020202020204" pitchFamily="34" charset="0"/>
            </a:endParaRP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6094413" y="2349500"/>
            <a:ext cx="10695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CC6600"/>
                </a:solidFill>
                <a:latin typeface="Arial" panose="020B0604020202020204" pitchFamily="34" charset="0"/>
              </a:rPr>
              <a:t>Limfoma</a:t>
            </a:r>
            <a:endParaRPr lang="tr-TR" altLang="en-US" sz="1800">
              <a:solidFill>
                <a:srgbClr val="CC6600"/>
              </a:solidFill>
              <a:latin typeface="Arial" panose="020B0604020202020204" pitchFamily="34" charset="0"/>
            </a:endParaRPr>
          </a:p>
        </p:txBody>
      </p:sp>
      <p:cxnSp>
        <p:nvCxnSpPr>
          <p:cNvPr id="10273" name="AutoShape 33"/>
          <p:cNvCxnSpPr>
            <a:cxnSpLocks noChangeShapeType="1"/>
            <a:stCxn id="10266" idx="3"/>
            <a:endCxn id="10267" idx="1"/>
          </p:cNvCxnSpPr>
          <p:nvPr/>
        </p:nvCxnSpPr>
        <p:spPr bwMode="auto">
          <a:xfrm flipV="1">
            <a:off x="4621107" y="1087955"/>
            <a:ext cx="1473307" cy="77006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75" name="AutoShape 35"/>
          <p:cNvCxnSpPr>
            <a:cxnSpLocks noChangeShapeType="1"/>
            <a:stCxn id="10266" idx="3"/>
            <a:endCxn id="10269" idx="1"/>
          </p:cNvCxnSpPr>
          <p:nvPr/>
        </p:nvCxnSpPr>
        <p:spPr bwMode="auto">
          <a:xfrm flipV="1">
            <a:off x="4621107" y="1668979"/>
            <a:ext cx="1473307" cy="18904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76" name="AutoShape 36"/>
          <p:cNvCxnSpPr>
            <a:cxnSpLocks noChangeShapeType="1"/>
            <a:stCxn id="10266" idx="3"/>
            <a:endCxn id="10270" idx="1"/>
          </p:cNvCxnSpPr>
          <p:nvPr/>
        </p:nvCxnSpPr>
        <p:spPr bwMode="auto">
          <a:xfrm>
            <a:off x="4621107" y="1858021"/>
            <a:ext cx="1473307" cy="24275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77" name="AutoShape 37"/>
          <p:cNvCxnSpPr>
            <a:cxnSpLocks noChangeShapeType="1"/>
            <a:stCxn id="10266" idx="3"/>
            <a:endCxn id="10271" idx="1"/>
          </p:cNvCxnSpPr>
          <p:nvPr/>
        </p:nvCxnSpPr>
        <p:spPr bwMode="auto">
          <a:xfrm>
            <a:off x="4621107" y="1858022"/>
            <a:ext cx="1473307" cy="67614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78" name="AutoShape 38"/>
          <p:cNvCxnSpPr>
            <a:cxnSpLocks noChangeShapeType="1"/>
            <a:stCxn id="10263" idx="3"/>
            <a:endCxn id="10265" idx="1"/>
          </p:cNvCxnSpPr>
          <p:nvPr/>
        </p:nvCxnSpPr>
        <p:spPr bwMode="auto">
          <a:xfrm>
            <a:off x="6920345" y="4831279"/>
            <a:ext cx="296430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279" name="Text Box 39"/>
          <p:cNvSpPr txBox="1">
            <a:spLocks noChangeArrowheads="1"/>
          </p:cNvSpPr>
          <p:nvPr/>
        </p:nvSpPr>
        <p:spPr bwMode="auto">
          <a:xfrm>
            <a:off x="6094413" y="3567113"/>
            <a:ext cx="145424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33CC33"/>
                </a:solidFill>
                <a:latin typeface="Arial" panose="020B0604020202020204" pitchFamily="34" charset="0"/>
              </a:rPr>
              <a:t>Qeyri toksik </a:t>
            </a:r>
            <a:endParaRPr lang="tr-TR" altLang="en-US" sz="1800">
              <a:solidFill>
                <a:srgbClr val="33CC33"/>
              </a:solidFill>
              <a:latin typeface="Arial" panose="020B0604020202020204" pitchFamily="34" charset="0"/>
            </a:endParaRPr>
          </a:p>
        </p:txBody>
      </p:sp>
      <p:sp>
        <p:nvSpPr>
          <p:cNvPr id="10280" name="Text Box 40"/>
          <p:cNvSpPr txBox="1">
            <a:spLocks noChangeArrowheads="1"/>
          </p:cNvSpPr>
          <p:nvPr/>
        </p:nvSpPr>
        <p:spPr bwMode="auto">
          <a:xfrm>
            <a:off x="1992313" y="2851151"/>
            <a:ext cx="13500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400">
                <a:solidFill>
                  <a:srgbClr val="FF3300"/>
                </a:solidFill>
                <a:latin typeface="Arial" panose="020B0604020202020204" pitchFamily="34" charset="0"/>
              </a:rPr>
              <a:t>Biopsiya</a:t>
            </a:r>
            <a:endParaRPr lang="tr-TR" altLang="en-US" sz="24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0281" name="Text Box 41"/>
          <p:cNvSpPr txBox="1">
            <a:spLocks noChangeArrowheads="1"/>
          </p:cNvSpPr>
          <p:nvPr/>
        </p:nvSpPr>
        <p:spPr bwMode="auto">
          <a:xfrm>
            <a:off x="3863975" y="3990976"/>
            <a:ext cx="165782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400">
                <a:solidFill>
                  <a:srgbClr val="009900"/>
                </a:solidFill>
                <a:latin typeface="Arial" panose="020B0604020202020204" pitchFamily="34" charset="0"/>
              </a:rPr>
              <a:t>Follikulyar </a:t>
            </a:r>
            <a:endParaRPr lang="tr-TR" altLang="en-US" sz="2400">
              <a:solidFill>
                <a:srgbClr val="009900"/>
              </a:solidFill>
              <a:latin typeface="Arial" panose="020B0604020202020204" pitchFamily="34" charset="0"/>
            </a:endParaRPr>
          </a:p>
        </p:txBody>
      </p:sp>
      <p:sp>
        <p:nvSpPr>
          <p:cNvPr id="10283" name="Text Box 43"/>
          <p:cNvSpPr txBox="1">
            <a:spLocks noChangeArrowheads="1"/>
          </p:cNvSpPr>
          <p:nvPr/>
        </p:nvSpPr>
        <p:spPr bwMode="auto">
          <a:xfrm>
            <a:off x="3863975" y="5734051"/>
            <a:ext cx="121379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400">
                <a:solidFill>
                  <a:srgbClr val="FF3300"/>
                </a:solidFill>
                <a:latin typeface="Arial" panose="020B0604020202020204" pitchFamily="34" charset="0"/>
              </a:rPr>
              <a:t>Şübhəli</a:t>
            </a:r>
            <a:endParaRPr lang="tr-TR" altLang="en-US" sz="24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0284" name="Text Box 44"/>
          <p:cNvSpPr txBox="1">
            <a:spLocks noChangeArrowheads="1"/>
          </p:cNvSpPr>
          <p:nvPr/>
        </p:nvSpPr>
        <p:spPr bwMode="auto">
          <a:xfrm>
            <a:off x="6094414" y="5780088"/>
            <a:ext cx="10310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Təkrarla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cxnSp>
        <p:nvCxnSpPr>
          <p:cNvPr id="10285" name="AutoShape 45"/>
          <p:cNvCxnSpPr>
            <a:cxnSpLocks noChangeShapeType="1"/>
            <a:stCxn id="10280" idx="0"/>
            <a:endCxn id="10266" idx="1"/>
          </p:cNvCxnSpPr>
          <p:nvPr/>
        </p:nvCxnSpPr>
        <p:spPr bwMode="auto">
          <a:xfrm rot="5400000" flipH="1" flipV="1">
            <a:off x="2841325" y="1684036"/>
            <a:ext cx="993129" cy="1341100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86" name="AutoShape 46"/>
          <p:cNvCxnSpPr>
            <a:cxnSpLocks noChangeShapeType="1"/>
            <a:stCxn id="10280" idx="2"/>
            <a:endCxn id="10281" idx="1"/>
          </p:cNvCxnSpPr>
          <p:nvPr/>
        </p:nvCxnSpPr>
        <p:spPr bwMode="auto">
          <a:xfrm rot="16200000" flipH="1">
            <a:off x="2811161" y="3168993"/>
            <a:ext cx="908993" cy="1196637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87" name="AutoShape 47"/>
          <p:cNvCxnSpPr>
            <a:cxnSpLocks noChangeShapeType="1"/>
            <a:stCxn id="10280" idx="2"/>
            <a:endCxn id="10283" idx="1"/>
          </p:cNvCxnSpPr>
          <p:nvPr/>
        </p:nvCxnSpPr>
        <p:spPr bwMode="auto">
          <a:xfrm rot="16200000" flipH="1">
            <a:off x="1939622" y="4040531"/>
            <a:ext cx="2652068" cy="1196637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88" name="AutoShape 48"/>
          <p:cNvCxnSpPr>
            <a:cxnSpLocks noChangeShapeType="1"/>
            <a:stCxn id="10283" idx="3"/>
            <a:endCxn id="10284" idx="1"/>
          </p:cNvCxnSpPr>
          <p:nvPr/>
        </p:nvCxnSpPr>
        <p:spPr bwMode="auto">
          <a:xfrm flipV="1">
            <a:off x="5077769" y="5964755"/>
            <a:ext cx="1016644" cy="129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89" name="AutoShape 49"/>
          <p:cNvCxnSpPr>
            <a:cxnSpLocks noChangeShapeType="1"/>
            <a:stCxn id="10281" idx="3"/>
            <a:endCxn id="10279" idx="1"/>
          </p:cNvCxnSpPr>
          <p:nvPr/>
        </p:nvCxnSpPr>
        <p:spPr bwMode="auto">
          <a:xfrm flipV="1">
            <a:off x="5521801" y="3751780"/>
            <a:ext cx="572612" cy="470029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90" name="AutoShape 50"/>
          <p:cNvCxnSpPr>
            <a:cxnSpLocks noChangeShapeType="1"/>
            <a:stCxn id="10281" idx="3"/>
            <a:endCxn id="10263" idx="1"/>
          </p:cNvCxnSpPr>
          <p:nvPr/>
        </p:nvCxnSpPr>
        <p:spPr bwMode="auto">
          <a:xfrm>
            <a:off x="5521801" y="4221809"/>
            <a:ext cx="572612" cy="609471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291" name="Text Box 51"/>
          <p:cNvSpPr txBox="1">
            <a:spLocks noChangeArrowheads="1"/>
          </p:cNvSpPr>
          <p:nvPr/>
        </p:nvSpPr>
        <p:spPr bwMode="auto">
          <a:xfrm>
            <a:off x="8401050" y="765176"/>
            <a:ext cx="20336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33CC33"/>
                </a:solidFill>
                <a:latin typeface="Arial" panose="020B0604020202020204" pitchFamily="34" charset="0"/>
              </a:rPr>
              <a:t>Totala yaxın TE +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33CC33"/>
                </a:solidFill>
                <a:latin typeface="Arial" panose="020B0604020202020204" pitchFamily="34" charset="0"/>
              </a:rPr>
              <a:t>radioablasiyaon</a:t>
            </a:r>
            <a:endParaRPr lang="tr-TR" altLang="en-US" sz="1800">
              <a:solidFill>
                <a:srgbClr val="33CC33"/>
              </a:solidFill>
              <a:latin typeface="Arial" panose="020B0604020202020204" pitchFamily="34" charset="0"/>
            </a:endParaRPr>
          </a:p>
        </p:txBody>
      </p:sp>
      <p:sp>
        <p:nvSpPr>
          <p:cNvPr id="10292" name="Text Box 52"/>
          <p:cNvSpPr txBox="1">
            <a:spLocks noChangeArrowheads="1"/>
          </p:cNvSpPr>
          <p:nvPr/>
        </p:nvSpPr>
        <p:spPr bwMode="auto">
          <a:xfrm>
            <a:off x="8429625" y="1700213"/>
            <a:ext cx="102694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 smtClean="0">
                <a:solidFill>
                  <a:srgbClr val="CC6600"/>
                </a:solidFill>
                <a:latin typeface="Arial" panose="020B0604020202020204" pitchFamily="34" charset="0"/>
              </a:rPr>
              <a:t>Total </a:t>
            </a:r>
            <a:r>
              <a:rPr lang="az-Latn-AZ" altLang="en-US" sz="1800" dirty="0">
                <a:solidFill>
                  <a:srgbClr val="CC6600"/>
                </a:solidFill>
                <a:latin typeface="Arial" panose="020B0604020202020204" pitchFamily="34" charset="0"/>
              </a:rPr>
              <a:t>TE</a:t>
            </a:r>
            <a:endParaRPr lang="tr-TR" altLang="en-US" sz="1800" dirty="0">
              <a:solidFill>
                <a:srgbClr val="CC6600"/>
              </a:solidFill>
              <a:latin typeface="Arial" panose="020B0604020202020204" pitchFamily="34" charset="0"/>
            </a:endParaRPr>
          </a:p>
        </p:txBody>
      </p:sp>
      <p:sp>
        <p:nvSpPr>
          <p:cNvPr id="10293" name="Text Box 53"/>
          <p:cNvSpPr txBox="1">
            <a:spLocks noChangeArrowheads="1"/>
          </p:cNvSpPr>
          <p:nvPr/>
        </p:nvSpPr>
        <p:spPr bwMode="auto">
          <a:xfrm>
            <a:off x="8648700" y="5222875"/>
            <a:ext cx="14927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Lobektomiya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10294" name="Text Box 54"/>
          <p:cNvSpPr txBox="1">
            <a:spLocks noChangeArrowheads="1"/>
          </p:cNvSpPr>
          <p:nvPr/>
        </p:nvSpPr>
        <p:spPr bwMode="auto">
          <a:xfrm>
            <a:off x="8401050" y="3429001"/>
            <a:ext cx="203363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33CC33"/>
                </a:solidFill>
                <a:latin typeface="Arial" panose="020B0604020202020204" pitchFamily="34" charset="0"/>
              </a:rPr>
              <a:t>Totala yaxın TE +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33CC33"/>
                </a:solidFill>
                <a:latin typeface="Arial" panose="020B0604020202020204" pitchFamily="34" charset="0"/>
              </a:rPr>
              <a:t>radioablasiyaon</a:t>
            </a:r>
            <a:endParaRPr lang="tr-TR" altLang="en-US" sz="1800">
              <a:solidFill>
                <a:srgbClr val="33CC33"/>
              </a:solidFill>
              <a:latin typeface="Arial" panose="020B0604020202020204" pitchFamily="34" charset="0"/>
            </a:endParaRPr>
          </a:p>
        </p:txBody>
      </p:sp>
      <p:cxnSp>
        <p:nvCxnSpPr>
          <p:cNvPr id="10295" name="AutoShape 55"/>
          <p:cNvCxnSpPr>
            <a:cxnSpLocks noChangeShapeType="1"/>
            <a:stCxn id="10279" idx="3"/>
            <a:endCxn id="10294" idx="1"/>
          </p:cNvCxnSpPr>
          <p:nvPr/>
        </p:nvCxnSpPr>
        <p:spPr bwMode="auto">
          <a:xfrm>
            <a:off x="7548658" y="3751780"/>
            <a:ext cx="852393" cy="3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96" name="AutoShape 56"/>
          <p:cNvCxnSpPr>
            <a:cxnSpLocks noChangeShapeType="1"/>
            <a:stCxn id="10267" idx="3"/>
            <a:endCxn id="10291" idx="1"/>
          </p:cNvCxnSpPr>
          <p:nvPr/>
        </p:nvCxnSpPr>
        <p:spPr bwMode="auto">
          <a:xfrm>
            <a:off x="7112640" y="1087955"/>
            <a:ext cx="1288410" cy="3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97" name="AutoShape 57"/>
          <p:cNvCxnSpPr>
            <a:cxnSpLocks noChangeShapeType="1"/>
            <a:stCxn id="10269" idx="3"/>
            <a:endCxn id="10292" idx="1"/>
          </p:cNvCxnSpPr>
          <p:nvPr/>
        </p:nvCxnSpPr>
        <p:spPr bwMode="auto">
          <a:xfrm>
            <a:off x="7228057" y="1668979"/>
            <a:ext cx="1201568" cy="215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98" name="AutoShape 58"/>
          <p:cNvCxnSpPr>
            <a:cxnSpLocks noChangeShapeType="1"/>
            <a:stCxn id="10270" idx="3"/>
            <a:endCxn id="10292" idx="1"/>
          </p:cNvCxnSpPr>
          <p:nvPr/>
        </p:nvCxnSpPr>
        <p:spPr bwMode="auto">
          <a:xfrm flipV="1">
            <a:off x="7343473" y="1884879"/>
            <a:ext cx="1086152" cy="21590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299" name="AutoShape 59"/>
          <p:cNvCxnSpPr>
            <a:cxnSpLocks noChangeShapeType="1"/>
            <a:stCxn id="10271" idx="3"/>
            <a:endCxn id="10292" idx="1"/>
          </p:cNvCxnSpPr>
          <p:nvPr/>
        </p:nvCxnSpPr>
        <p:spPr bwMode="auto">
          <a:xfrm flipV="1">
            <a:off x="7163937" y="1884879"/>
            <a:ext cx="1265688" cy="649287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300" name="AutoShape 60"/>
          <p:cNvCxnSpPr>
            <a:cxnSpLocks noChangeShapeType="1"/>
            <a:stCxn id="10265" idx="3"/>
            <a:endCxn id="10293" idx="0"/>
          </p:cNvCxnSpPr>
          <p:nvPr/>
        </p:nvCxnSpPr>
        <p:spPr bwMode="auto">
          <a:xfrm>
            <a:off x="9068630" y="4831279"/>
            <a:ext cx="326429" cy="391596"/>
          </a:xfrm>
          <a:prstGeom prst="curvedConnector2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301" name="AutoShape 61"/>
          <p:cNvCxnSpPr>
            <a:cxnSpLocks noChangeShapeType="1"/>
            <a:stCxn id="10264" idx="1"/>
            <a:endCxn id="10280" idx="1"/>
          </p:cNvCxnSpPr>
          <p:nvPr/>
        </p:nvCxnSpPr>
        <p:spPr bwMode="auto">
          <a:xfrm rot="10800000" flipH="1" flipV="1">
            <a:off x="1847850" y="866805"/>
            <a:ext cx="144463" cy="2215178"/>
          </a:xfrm>
          <a:prstGeom prst="bentConnector3">
            <a:avLst>
              <a:gd name="adj1" fmla="val -158241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2800" dirty="0"/>
              <a:t>Təkdüyünlü </a:t>
            </a:r>
            <a:r>
              <a:rPr lang="az-Latn-AZ" altLang="en-US" sz="2800" dirty="0" smtClean="0"/>
              <a:t>ur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95667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0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10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10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10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0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10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1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10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1000"/>
                                        <p:tgtEl>
                                          <p:spTgt spid="10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1000"/>
                                        <p:tgtEl>
                                          <p:spTgt spid="1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5" dur="1000"/>
                                        <p:tgtEl>
                                          <p:spTgt spid="10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0" dur="1000"/>
                                        <p:tgtEl>
                                          <p:spTgt spid="1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7" dur="1000"/>
                                        <p:tgtEl>
                                          <p:spTgt spid="10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2" dur="1000"/>
                                        <p:tgtEl>
                                          <p:spTgt spid="10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7" dur="1000"/>
                                        <p:tgtEl>
                                          <p:spTgt spid="10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0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0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2" dur="1000"/>
                                        <p:tgtEl>
                                          <p:spTgt spid="10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0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9" dur="1000"/>
                                        <p:tgtEl>
                                          <p:spTgt spid="10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0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4" dur="10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9" dur="1000"/>
                                        <p:tgtEl>
                                          <p:spTgt spid="10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0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0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4" dur="1000"/>
                                        <p:tgtEl>
                                          <p:spTgt spid="10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0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0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1" dur="1000"/>
                                        <p:tgtEl>
                                          <p:spTgt spid="10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6" dur="10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1" dur="10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6" dur="10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 nodeType="clickPar">
                      <p:stCondLst>
                        <p:cond delay="indefinite"/>
                      </p:stCondLst>
                      <p:childTnLst>
                        <p:par>
                          <p:cTn id="1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1" dur="2000"/>
                                        <p:tgtEl>
                                          <p:spTgt spid="10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4" dur="2000"/>
                                        <p:tgtEl>
                                          <p:spTgt spid="1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0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0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1" dur="1000"/>
                                        <p:tgtEl>
                                          <p:spTgt spid="10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0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6" dur="1000"/>
                                        <p:tgtEl>
                                          <p:spTgt spid="10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3" grpId="0"/>
      <p:bldP spid="10264" grpId="0"/>
      <p:bldP spid="10265" grpId="0"/>
      <p:bldP spid="10266" grpId="0"/>
      <p:bldP spid="10267" grpId="0"/>
      <p:bldP spid="10269" grpId="0"/>
      <p:bldP spid="10270" grpId="0"/>
      <p:bldP spid="10271" grpId="0"/>
      <p:bldP spid="10279" grpId="0"/>
      <p:bldP spid="10280" grpId="0"/>
      <p:bldP spid="10281" grpId="0"/>
      <p:bldP spid="10283" grpId="0"/>
      <p:bldP spid="10284" grpId="0"/>
      <p:bldP spid="10291" grpId="0"/>
      <p:bldP spid="10292" grpId="0"/>
      <p:bldP spid="10293" grpId="0"/>
      <p:bldP spid="102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708379" y="765175"/>
            <a:ext cx="124489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Anti TSH r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218982" y="1431925"/>
            <a:ext cx="22236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TSHr stimulyasiyası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374681" y="2133600"/>
            <a:ext cx="39122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T3 və T4 istehsalı və ifrazında artma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4273550" y="2781301"/>
            <a:ext cx="2114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HİPERTİROİDİZİM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2269731" y="3357563"/>
            <a:ext cx="61221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latin typeface="Arial" panose="020B0604020202020204" pitchFamily="34" charset="0"/>
              </a:rPr>
              <a:t>Adrenoreseptorlarin sintezində və ekspressiyasında artma</a:t>
            </a:r>
            <a:endParaRPr lang="tr-TR" altLang="en-US" sz="1800" dirty="0">
              <a:latin typeface="Arial" panose="020B0604020202020204" pitchFamily="34" charset="0"/>
            </a:endParaRPr>
          </a:p>
        </p:txBody>
      </p:sp>
      <p:sp>
        <p:nvSpPr>
          <p:cNvPr id="7177" name="AutoShape 9"/>
          <p:cNvSpPr>
            <a:spLocks noChangeArrowheads="1"/>
          </p:cNvSpPr>
          <p:nvPr/>
        </p:nvSpPr>
        <p:spPr bwMode="auto">
          <a:xfrm>
            <a:off x="2252664" y="5229226"/>
            <a:ext cx="1455431" cy="1328023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Taxikardiya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Tərləmə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Əsəbilik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Tremor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179" name="AutoShape 11"/>
          <p:cNvSpPr>
            <a:spLocks noChangeArrowheads="1"/>
          </p:cNvSpPr>
          <p:nvPr/>
        </p:nvSpPr>
        <p:spPr bwMode="auto">
          <a:xfrm>
            <a:off x="5616576" y="5259389"/>
            <a:ext cx="2248681" cy="715089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33CC33"/>
                </a:solidFill>
                <a:latin typeface="Arial" panose="020B0604020202020204" pitchFamily="34" charset="0"/>
              </a:rPr>
              <a:t>Temperatur artması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33CC33"/>
                </a:solidFill>
                <a:latin typeface="Arial" panose="020B0604020202020204" pitchFamily="34" charset="0"/>
              </a:rPr>
              <a:t>Arıqlama</a:t>
            </a:r>
            <a:endParaRPr lang="tr-TR" altLang="en-US" sz="1800">
              <a:solidFill>
                <a:srgbClr val="33CC33"/>
              </a:solidFill>
              <a:latin typeface="Arial" panose="020B0604020202020204" pitchFamily="34" charset="0"/>
            </a:endParaRP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1847850" y="4365625"/>
            <a:ext cx="221086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FF3300"/>
                </a:solidFill>
                <a:latin typeface="Arial" panose="020B0604020202020204" pitchFamily="34" charset="0"/>
              </a:rPr>
              <a:t>Simpatik hipertonus</a:t>
            </a:r>
            <a:endParaRPr lang="tr-TR" altLang="en-US" sz="180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5657850" y="4365625"/>
            <a:ext cx="219803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solidFill>
                  <a:srgbClr val="33CC33"/>
                </a:solidFill>
                <a:latin typeface="Arial" panose="020B0604020202020204" pitchFamily="34" charset="0"/>
              </a:rPr>
              <a:t>Metabolizm artması</a:t>
            </a:r>
            <a:endParaRPr lang="tr-TR" altLang="en-US" sz="1800">
              <a:solidFill>
                <a:srgbClr val="33CC33"/>
              </a:solidFill>
              <a:latin typeface="Arial" panose="020B0604020202020204" pitchFamily="34" charset="0"/>
            </a:endParaRPr>
          </a:p>
        </p:txBody>
      </p:sp>
      <p:sp>
        <p:nvSpPr>
          <p:cNvPr id="7185" name="AutoShape 17"/>
          <p:cNvSpPr>
            <a:spLocks noChangeArrowheads="1"/>
          </p:cNvSpPr>
          <p:nvPr/>
        </p:nvSpPr>
        <p:spPr bwMode="auto">
          <a:xfrm>
            <a:off x="8658226" y="5259389"/>
            <a:ext cx="1723623" cy="715089"/>
          </a:xfrm>
          <a:prstGeom prst="roundRect">
            <a:avLst>
              <a:gd name="adj" fmla="val 16667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Ekzoftalm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Pretibial ödem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cxnSp>
        <p:nvCxnSpPr>
          <p:cNvPr id="7187" name="AutoShape 19"/>
          <p:cNvCxnSpPr>
            <a:cxnSpLocks noChangeShapeType="1"/>
            <a:stCxn id="7172" idx="2"/>
            <a:endCxn id="7173" idx="0"/>
          </p:cNvCxnSpPr>
          <p:nvPr/>
        </p:nvCxnSpPr>
        <p:spPr bwMode="auto">
          <a:xfrm>
            <a:off x="5330825" y="1134507"/>
            <a:ext cx="0" cy="29741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88" name="AutoShape 20"/>
          <p:cNvCxnSpPr>
            <a:cxnSpLocks noChangeShapeType="1"/>
            <a:stCxn id="7173" idx="2"/>
            <a:endCxn id="7174" idx="0"/>
          </p:cNvCxnSpPr>
          <p:nvPr/>
        </p:nvCxnSpPr>
        <p:spPr bwMode="auto">
          <a:xfrm>
            <a:off x="5330825" y="1801258"/>
            <a:ext cx="0" cy="33234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89" name="AutoShape 21"/>
          <p:cNvCxnSpPr>
            <a:cxnSpLocks noChangeShapeType="1"/>
            <a:stCxn id="7174" idx="2"/>
            <a:endCxn id="7175" idx="0"/>
          </p:cNvCxnSpPr>
          <p:nvPr/>
        </p:nvCxnSpPr>
        <p:spPr bwMode="auto">
          <a:xfrm>
            <a:off x="5330825" y="2502932"/>
            <a:ext cx="0" cy="27836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90" name="AutoShape 22"/>
          <p:cNvCxnSpPr>
            <a:cxnSpLocks noChangeShapeType="1"/>
            <a:stCxn id="7175" idx="2"/>
            <a:endCxn id="7176" idx="0"/>
          </p:cNvCxnSpPr>
          <p:nvPr/>
        </p:nvCxnSpPr>
        <p:spPr bwMode="auto">
          <a:xfrm>
            <a:off x="5330825" y="3148013"/>
            <a:ext cx="0" cy="20955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91" name="AutoShape 23"/>
          <p:cNvCxnSpPr>
            <a:cxnSpLocks noChangeShapeType="1"/>
            <a:stCxn id="7176" idx="2"/>
            <a:endCxn id="7182" idx="0"/>
          </p:cNvCxnSpPr>
          <p:nvPr/>
        </p:nvCxnSpPr>
        <p:spPr bwMode="auto">
          <a:xfrm flipH="1">
            <a:off x="2953281" y="3726895"/>
            <a:ext cx="2377544" cy="63873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92" name="AutoShape 24"/>
          <p:cNvCxnSpPr>
            <a:cxnSpLocks noChangeShapeType="1"/>
            <a:stCxn id="7176" idx="2"/>
            <a:endCxn id="7183" idx="0"/>
          </p:cNvCxnSpPr>
          <p:nvPr/>
        </p:nvCxnSpPr>
        <p:spPr bwMode="auto">
          <a:xfrm>
            <a:off x="5330825" y="3726895"/>
            <a:ext cx="1426044" cy="63873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93" name="AutoShape 25"/>
          <p:cNvCxnSpPr>
            <a:cxnSpLocks noChangeShapeType="1"/>
            <a:stCxn id="7182" idx="2"/>
            <a:endCxn id="7177" idx="0"/>
          </p:cNvCxnSpPr>
          <p:nvPr/>
        </p:nvCxnSpPr>
        <p:spPr bwMode="auto">
          <a:xfrm>
            <a:off x="2953281" y="4734957"/>
            <a:ext cx="27099" cy="494269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94" name="AutoShape 26"/>
          <p:cNvCxnSpPr>
            <a:cxnSpLocks noChangeShapeType="1"/>
            <a:stCxn id="7183" idx="2"/>
            <a:endCxn id="7179" idx="0"/>
          </p:cNvCxnSpPr>
          <p:nvPr/>
        </p:nvCxnSpPr>
        <p:spPr bwMode="auto">
          <a:xfrm flipH="1">
            <a:off x="6740917" y="4734958"/>
            <a:ext cx="15953" cy="524431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95" name="AutoShape 27"/>
          <p:cNvCxnSpPr>
            <a:cxnSpLocks noChangeShapeType="1"/>
            <a:stCxn id="7172" idx="3"/>
            <a:endCxn id="7185" idx="0"/>
          </p:cNvCxnSpPr>
          <p:nvPr/>
        </p:nvCxnSpPr>
        <p:spPr bwMode="auto">
          <a:xfrm>
            <a:off x="5953271" y="949842"/>
            <a:ext cx="3566766" cy="4309547"/>
          </a:xfrm>
          <a:prstGeom prst="curvedConnector2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343433" y="-138063"/>
            <a:ext cx="7524715" cy="835878"/>
          </a:xfrm>
        </p:spPr>
        <p:txBody>
          <a:bodyPr>
            <a:normAutofit fontScale="90000"/>
          </a:bodyPr>
          <a:lstStyle/>
          <a:p>
            <a:r>
              <a:rPr lang="az-Latn-AZ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Graves xəstəliyi (Autoimmun hipertirodizim</a:t>
            </a:r>
            <a:r>
              <a:rPr lang="az-Latn-AZ" altLang="en-US" i="1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495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7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3" dur="200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6" dur="2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  <p:bldP spid="7174" grpId="0"/>
      <p:bldP spid="7175" grpId="0"/>
      <p:bldP spid="7175" grpId="1"/>
      <p:bldP spid="7176" grpId="0"/>
      <p:bldP spid="7177" grpId="0" animBg="1"/>
      <p:bldP spid="7179" grpId="0" animBg="1"/>
      <p:bldP spid="7182" grpId="0"/>
      <p:bldP spid="7183" grpId="0"/>
      <p:bldP spid="718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Grp="1" noChangeArrowheads="1"/>
          </p:cNvSpPr>
          <p:nvPr>
            <p:ph type="title"/>
          </p:nvPr>
        </p:nvSpPr>
        <p:spPr>
          <a:xfrm>
            <a:off x="839788" y="-99392"/>
            <a:ext cx="10515600" cy="759619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az-Latn-AZ" dirty="0"/>
              <a:t>Diffuz toksik urun simptomları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z-Latn-AZ" altLang="en-US" dirty="0"/>
              <a:t>Diffuz </a:t>
            </a:r>
            <a:r>
              <a:rPr lang="az-Latn-AZ" altLang="en-US" dirty="0" smtClean="0"/>
              <a:t>böyümə</a:t>
            </a:r>
            <a:endParaRPr lang="az-Latn-AZ" altLang="en-US" dirty="0"/>
          </a:p>
        </p:txBody>
      </p:sp>
      <p:pic>
        <p:nvPicPr>
          <p:cNvPr id="14" name="Picture 4" descr="Guatr'da erken tanı çok önemlidir! | E-Kadın | Kadın Portalı | Güzellik |  Diyet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9788" y="2854325"/>
            <a:ext cx="5157787" cy="298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az-Latn-AZ" altLang="en-US" dirty="0" smtClean="0"/>
              <a:t>Ekzoftalm</a:t>
            </a:r>
            <a:endParaRPr lang="az-Latn-AZ" altLang="en-US" dirty="0"/>
          </a:p>
        </p:txBody>
      </p:sp>
      <p:pic>
        <p:nvPicPr>
          <p:cNvPr id="11" name="Picture 2" descr="Лечение тиреотоксикоза щитовидной железы медикаментозно, хирургически,  народными средствами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72200" y="2854325"/>
            <a:ext cx="5183188" cy="298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54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2043113" y="692151"/>
            <a:ext cx="3651962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solidFill>
                  <a:srgbClr val="33CC33"/>
                </a:solidFill>
                <a:latin typeface="Arial" panose="020B0604020202020204" pitchFamily="34" charset="0"/>
              </a:rPr>
              <a:t>Klinik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Diffuz ur (60%)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Simpatik hipertonus (80%)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Ekzoftalm </a:t>
            </a: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(60%)</a:t>
            </a:r>
            <a:endParaRPr lang="tr-TR" alt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2208213" y="2184401"/>
            <a:ext cx="1903278" cy="1292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solidFill>
                  <a:srgbClr val="C00000"/>
                </a:solidFill>
                <a:latin typeface="Arial" panose="020B0604020202020204" pitchFamily="34" charset="0"/>
              </a:rPr>
              <a:t>Laborator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latin typeface="Arial" panose="020B0604020202020204" pitchFamily="34" charset="0"/>
              </a:rPr>
              <a:t>TSH ↓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solidFill>
                  <a:srgbClr val="FF3300"/>
                </a:solidFill>
                <a:latin typeface="Arial" panose="020B0604020202020204" pitchFamily="34" charset="0"/>
              </a:rPr>
              <a:t>Anti TSHr+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2000" dirty="0">
                <a:latin typeface="Arial" panose="020B0604020202020204" pitchFamily="34" charset="0"/>
              </a:rPr>
              <a:t>Anemiya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±</a:t>
            </a:r>
          </a:p>
        </p:txBody>
      </p:sp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2208213" y="3697288"/>
            <a:ext cx="131318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b="1" dirty="0">
                <a:latin typeface="Arial" panose="020B0604020202020204" pitchFamily="34" charset="0"/>
              </a:rPr>
              <a:t>Biopsiya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 smtClean="0">
                <a:latin typeface="Arial" panose="020B0604020202020204" pitchFamily="34" charset="0"/>
              </a:rPr>
              <a:t>Nomal</a:t>
            </a:r>
            <a:endParaRPr lang="tr-TR" altLang="en-US" sz="1800" dirty="0">
              <a:latin typeface="Arial" panose="020B0604020202020204" pitchFamily="34" charset="0"/>
            </a:endParaRPr>
          </a:p>
        </p:txBody>
      </p:sp>
      <p:sp>
        <p:nvSpPr>
          <p:cNvPr id="26630" name="Text Box 25"/>
          <p:cNvSpPr txBox="1">
            <a:spLocks noChangeArrowheads="1"/>
          </p:cNvSpPr>
          <p:nvPr/>
        </p:nvSpPr>
        <p:spPr bwMode="auto">
          <a:xfrm>
            <a:off x="1847851" y="4965701"/>
            <a:ext cx="212109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 smtClean="0">
                <a:solidFill>
                  <a:srgbClr val="009900"/>
                </a:solidFill>
                <a:latin typeface="Arial" panose="020B0604020202020204" pitchFamily="34" charset="0"/>
              </a:rPr>
              <a:t>Graves </a:t>
            </a:r>
            <a:r>
              <a:rPr lang="az-Latn-AZ" altLang="en-US" sz="1800" dirty="0">
                <a:solidFill>
                  <a:srgbClr val="009900"/>
                </a:solidFill>
                <a:latin typeface="Arial" panose="020B0604020202020204" pitchFamily="34" charset="0"/>
              </a:rPr>
              <a:t>xəstəliyinin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 dirty="0">
                <a:solidFill>
                  <a:srgbClr val="009900"/>
                </a:solidFill>
                <a:latin typeface="Arial" panose="020B0604020202020204" pitchFamily="34" charset="0"/>
              </a:rPr>
              <a:t>müalicəsi</a:t>
            </a:r>
            <a:endParaRPr lang="tr-TR" altLang="en-US" sz="1800" dirty="0">
              <a:solidFill>
                <a:srgbClr val="009900"/>
              </a:solidFill>
              <a:latin typeface="Arial" panose="020B0604020202020204" pitchFamily="34" charset="0"/>
            </a:endParaRPr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4367213" y="4386264"/>
            <a:ext cx="287655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solidFill>
                  <a:srgbClr val="33CC33"/>
                </a:solidFill>
                <a:latin typeface="Arial" panose="020B0604020202020204" pitchFamily="34" charset="0"/>
              </a:rPr>
              <a:t>Antitiroid dərmanlar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2000">
                <a:solidFill>
                  <a:srgbClr val="33CC33"/>
                </a:solidFill>
                <a:latin typeface="Arial" panose="020B0604020202020204" pitchFamily="34" charset="0"/>
              </a:rPr>
              <a:t>2-3 ay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Propiltiourasil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Metimazol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Karbimazol</a:t>
            </a:r>
          </a:p>
          <a:p>
            <a:pPr lvl="1"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Yod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8219" name="Text Box 27"/>
          <p:cNvSpPr txBox="1">
            <a:spLocks noChangeArrowheads="1"/>
          </p:cNvSpPr>
          <p:nvPr/>
        </p:nvSpPr>
        <p:spPr bwMode="auto">
          <a:xfrm>
            <a:off x="8147050" y="4221163"/>
            <a:ext cx="2228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Dərmanlara davam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8220" name="Text Box 28"/>
          <p:cNvSpPr txBox="1">
            <a:spLocks noChangeArrowheads="1"/>
          </p:cNvSpPr>
          <p:nvPr/>
        </p:nvSpPr>
        <p:spPr bwMode="auto">
          <a:xfrm>
            <a:off x="8218488" y="5102226"/>
            <a:ext cx="22272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Radioterapiya (I</a:t>
            </a:r>
            <a:r>
              <a:rPr lang="az-Latn-AZ" altLang="en-US" sz="1800" baseline="30000">
                <a:latin typeface="Arial" panose="020B0604020202020204" pitchFamily="34" charset="0"/>
              </a:rPr>
              <a:t>231</a:t>
            </a:r>
            <a:r>
              <a:rPr lang="az-Latn-AZ" altLang="en-US" sz="1800">
                <a:latin typeface="Arial" panose="020B0604020202020204" pitchFamily="34" charset="0"/>
              </a:rPr>
              <a:t>)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sp>
        <p:nvSpPr>
          <p:cNvPr id="8221" name="Text Box 29"/>
          <p:cNvSpPr txBox="1">
            <a:spLocks noChangeArrowheads="1"/>
          </p:cNvSpPr>
          <p:nvPr/>
        </p:nvSpPr>
        <p:spPr bwMode="auto">
          <a:xfrm>
            <a:off x="8239126" y="5870575"/>
            <a:ext cx="16764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az-Latn-AZ" altLang="en-US" sz="1800">
                <a:latin typeface="Arial" panose="020B0604020202020204" pitchFamily="34" charset="0"/>
              </a:rPr>
              <a:t>Tiroidektomiya</a:t>
            </a:r>
            <a:endParaRPr lang="tr-TR" altLang="en-US" sz="1800">
              <a:latin typeface="Arial" panose="020B0604020202020204" pitchFamily="34" charset="0"/>
            </a:endParaRPr>
          </a:p>
        </p:txBody>
      </p:sp>
      <p:cxnSp>
        <p:nvCxnSpPr>
          <p:cNvPr id="8222" name="AutoShape 30"/>
          <p:cNvCxnSpPr>
            <a:cxnSpLocks noChangeShapeType="1"/>
            <a:stCxn id="26630" idx="3"/>
            <a:endCxn id="8218" idx="1"/>
          </p:cNvCxnSpPr>
          <p:nvPr/>
        </p:nvCxnSpPr>
        <p:spPr bwMode="auto">
          <a:xfrm flipV="1">
            <a:off x="3968944" y="5286377"/>
            <a:ext cx="398269" cy="249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223" name="AutoShape 31"/>
          <p:cNvCxnSpPr>
            <a:cxnSpLocks noChangeShapeType="1"/>
            <a:stCxn id="8218" idx="3"/>
            <a:endCxn id="8219" idx="1"/>
          </p:cNvCxnSpPr>
          <p:nvPr/>
        </p:nvCxnSpPr>
        <p:spPr bwMode="auto">
          <a:xfrm flipV="1">
            <a:off x="7243764" y="4405313"/>
            <a:ext cx="903287" cy="881062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224" name="AutoShape 32"/>
          <p:cNvCxnSpPr>
            <a:cxnSpLocks noChangeShapeType="1"/>
            <a:stCxn id="8218" idx="3"/>
            <a:endCxn id="8220" idx="1"/>
          </p:cNvCxnSpPr>
          <p:nvPr/>
        </p:nvCxnSpPr>
        <p:spPr bwMode="auto">
          <a:xfrm>
            <a:off x="7243764" y="5286375"/>
            <a:ext cx="974725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225" name="AutoShape 33"/>
          <p:cNvCxnSpPr>
            <a:cxnSpLocks noChangeShapeType="1"/>
            <a:stCxn id="8218" idx="3"/>
            <a:endCxn id="8221" idx="1"/>
          </p:cNvCxnSpPr>
          <p:nvPr/>
        </p:nvCxnSpPr>
        <p:spPr bwMode="auto">
          <a:xfrm>
            <a:off x="7243763" y="5286377"/>
            <a:ext cx="995362" cy="76886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1505" y="-146534"/>
            <a:ext cx="8814246" cy="835878"/>
          </a:xfrm>
        </p:spPr>
        <p:txBody>
          <a:bodyPr>
            <a:normAutofit/>
          </a:bodyPr>
          <a:lstStyle/>
          <a:p>
            <a:r>
              <a:rPr lang="az-Latn-AZ" altLang="en-US" sz="2800" dirty="0"/>
              <a:t>Graves xəstəliyi (Autoimmun hipertirodizim</a:t>
            </a:r>
            <a:r>
              <a:rPr lang="az-Latn-AZ" altLang="en-US" sz="2800" dirty="0" smtClean="0"/>
              <a:t>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35094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8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7" dur="10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10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9" dur="100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6" dur="1000"/>
                                        <p:tgtEl>
                                          <p:spTgt spid="8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4" grpId="0"/>
      <p:bldP spid="8215" grpId="0"/>
      <p:bldP spid="8216" grpId="0"/>
      <p:bldP spid="8218" grpId="0"/>
      <p:bldP spid="8219" grpId="0"/>
      <p:bldP spid="8220" grpId="0"/>
      <p:bldP spid="82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Grp="1" noChangeArrowheads="1"/>
          </p:cNvSpPr>
          <p:nvPr>
            <p:ph type="title"/>
          </p:nvPr>
        </p:nvSpPr>
        <p:spPr>
          <a:xfrm>
            <a:off x="701675" y="7937"/>
            <a:ext cx="10991849" cy="581124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az-Latn-AZ" sz="4000" dirty="0" smtClean="0"/>
              <a:t>Tireotoksik </a:t>
            </a:r>
            <a:r>
              <a:rPr lang="az-Latn-AZ" sz="4000" dirty="0"/>
              <a:t>kriz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  <a:defRPr/>
            </a:pPr>
            <a:r>
              <a:rPr lang="az-Latn-AZ" altLang="en-US" sz="3200" b="1" dirty="0">
                <a:solidFill>
                  <a:srgbClr val="9A0000"/>
                </a:solidFill>
              </a:rPr>
              <a:t>Diaqnostik əlamətlər</a:t>
            </a:r>
          </a:p>
          <a:p>
            <a:pPr>
              <a:defRPr/>
            </a:pP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Anamnezdə toksik ur</a:t>
            </a:r>
          </a:p>
          <a:p>
            <a:pPr>
              <a:defRPr/>
            </a:pP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Əməliyyatdan, travmadan infeksiyadan sonra</a:t>
            </a:r>
          </a:p>
          <a:p>
            <a:pPr>
              <a:defRPr/>
            </a:pP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Hipertertmiya</a:t>
            </a:r>
          </a:p>
          <a:p>
            <a:pPr>
              <a:defRPr/>
            </a:pP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Taxikardiya</a:t>
            </a:r>
          </a:p>
          <a:p>
            <a:pPr>
              <a:defRPr/>
            </a:pP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Hipotenziya</a:t>
            </a:r>
          </a:p>
          <a:p>
            <a:pPr>
              <a:defRPr/>
            </a:pP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Tərləmə</a:t>
            </a:r>
          </a:p>
          <a:p>
            <a:pPr>
              <a:defRPr/>
            </a:pP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Diffuz ur</a:t>
            </a:r>
          </a:p>
          <a:p>
            <a:pPr>
              <a:defRPr/>
            </a:pP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TSH aşağı</a:t>
            </a:r>
          </a:p>
          <a:p>
            <a:pPr>
              <a:defRPr/>
            </a:pPr>
            <a:r>
              <a:rPr lang="az-Latn-AZ" altLang="en-US" b="1" dirty="0">
                <a:solidFill>
                  <a:schemeClr val="accent1">
                    <a:lumMod val="75000"/>
                  </a:schemeClr>
                </a:solidFill>
              </a:rPr>
              <a:t>Sərbəst T4 yüksək</a:t>
            </a:r>
          </a:p>
          <a:p>
            <a:endParaRPr lang="en-US" dirty="0"/>
          </a:p>
        </p:txBody>
      </p:sp>
      <p:sp>
        <p:nvSpPr>
          <p:cNvPr id="20487" name="Rectangle 12"/>
          <p:cNvSpPr>
            <a:spLocks noGrp="1" noChangeArrowheads="1"/>
          </p:cNvSpPr>
          <p:nvPr>
            <p:ph sz="quarter" idx="2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az-Latn-AZ" altLang="en-US" sz="2000" dirty="0">
                <a:solidFill>
                  <a:srgbClr val="9A0000"/>
                </a:solidFill>
              </a:rPr>
              <a:t>Müalicələr</a:t>
            </a:r>
          </a:p>
          <a:p>
            <a:pPr lvl="1">
              <a:spcBef>
                <a:spcPct val="0"/>
              </a:spcBef>
              <a:buNone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İnfuziya</a:t>
            </a:r>
          </a:p>
          <a:p>
            <a:pPr lvl="1">
              <a:spcBef>
                <a:spcPct val="0"/>
              </a:spcBef>
              <a:buNone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Hipotermiya tədbiləri</a:t>
            </a:r>
          </a:p>
          <a:p>
            <a:pPr lvl="1">
              <a:spcBef>
                <a:spcPct val="0"/>
              </a:spcBef>
              <a:buNone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Prednizolon</a:t>
            </a:r>
          </a:p>
          <a:p>
            <a:pPr lvl="1">
              <a:spcBef>
                <a:spcPct val="0"/>
              </a:spcBef>
              <a:buNone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Dəstək</a:t>
            </a:r>
          </a:p>
          <a:p>
            <a:pPr lvl="1">
              <a:spcBef>
                <a:spcPct val="0"/>
              </a:spcBef>
              <a:buNone/>
            </a:pPr>
            <a:r>
              <a:rPr lang="az-Latn-AZ" altLang="en-US" sz="2000" dirty="0">
                <a:solidFill>
                  <a:schemeClr val="accent1">
                    <a:lumMod val="75000"/>
                  </a:schemeClr>
                </a:solidFill>
              </a:rPr>
              <a:t>Antitiroid venadaxili</a:t>
            </a:r>
            <a:endParaRPr lang="en-US" altLang="en-US" sz="20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  <a:defRPr/>
            </a:pPr>
            <a:endParaRPr lang="az-Latn-AZ" altLang="en-US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AutoShape 2" descr="Nadir rastlanan xəstəliklərədən olsa... - Endokrinoloq.Dr.Samir Şükürov | 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Nadir rastlanan xəstəliklərədən olsa... - Endokrinoloq.Dr.Samir Şükürov |  Faceboo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Nadir rastlanan xəstəliklərədən olsa... - Endokrinoloq.Dr.Samir Şükürov |  Facebook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Picture 8" descr="Is Graves' Disease Fatal? Eye, Symptoms, Treatment, Diagnosis, &amp; Diet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056" y="3933827"/>
            <a:ext cx="4032448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1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215680" y="2492896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50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111073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2640</TotalTime>
  <Words>1015</Words>
  <Application>Microsoft Office PowerPoint</Application>
  <PresentationFormat>Widescreen</PresentationFormat>
  <Paragraphs>403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Symbol</vt:lpstr>
      <vt:lpstr>Times New Roman</vt:lpstr>
      <vt:lpstr>Verdana</vt:lpstr>
      <vt:lpstr>Wingdings</vt:lpstr>
      <vt:lpstr>Praktiki dərs şablonu 7</vt:lpstr>
      <vt:lpstr>Qalxanvari vəzi xəstəliklərinə diaqnostik yanaşma</vt:lpstr>
      <vt:lpstr>Qalxanvari vəzin anatomiyası</vt:lpstr>
      <vt:lpstr>Qalxanvari vəzin histologiyası</vt:lpstr>
      <vt:lpstr>Qalxanvari vəzin fiziologiyası</vt:lpstr>
      <vt:lpstr>Qalxanvari vəzin xəstəlikləri</vt:lpstr>
      <vt:lpstr>Qalxanvari vəzin sindromları</vt:lpstr>
      <vt:lpstr>Qalxanvari vəzin funksional sindromları</vt:lpstr>
      <vt:lpstr>Qalxanvari vəzin müayinələri</vt:lpstr>
      <vt:lpstr>Qalxanabənzər vəzin  anomaliyaları</vt:lpstr>
      <vt:lpstr>Qalxanvari vəzin morfoloji sindromları</vt:lpstr>
      <vt:lpstr>Urun təsnifatı</vt:lpstr>
      <vt:lpstr>Təsnifatı</vt:lpstr>
      <vt:lpstr>Düyünlərin təsnifatı</vt:lpstr>
      <vt:lpstr>Müayinələr</vt:lpstr>
      <vt:lpstr>PowerPoint Presentation</vt:lpstr>
      <vt:lpstr>PowerPoint Presentation</vt:lpstr>
      <vt:lpstr>PowerPoint Presentation</vt:lpstr>
      <vt:lpstr>Diaqnostik taktika</vt:lpstr>
      <vt:lpstr>Çoxdüyünlü ur</vt:lpstr>
      <vt:lpstr>Təkdüyünlü ur</vt:lpstr>
      <vt:lpstr>Graves xəstəliyi (Autoimmun hipertirodizim)</vt:lpstr>
      <vt:lpstr>Diffuz toksik urun simptomları</vt:lpstr>
      <vt:lpstr>Graves xəstəliyi (Autoimmun hipertirodizim)</vt:lpstr>
      <vt:lpstr>Tireotoksik kriz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226</cp:revision>
  <dcterms:created xsi:type="dcterms:W3CDTF">2001-04-16T20:54:45Z</dcterms:created>
  <dcterms:modified xsi:type="dcterms:W3CDTF">2021-07-30T22:04:02Z</dcterms:modified>
</cp:coreProperties>
</file>