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27"/>
  </p:notesMasterIdLst>
  <p:handoutMasterIdLst>
    <p:handoutMasterId r:id="rId28"/>
  </p:handoutMasterIdLst>
  <p:sldIdLst>
    <p:sldId id="340" r:id="rId2"/>
    <p:sldId id="342" r:id="rId3"/>
    <p:sldId id="343" r:id="rId4"/>
    <p:sldId id="290" r:id="rId5"/>
    <p:sldId id="270" r:id="rId6"/>
    <p:sldId id="313" r:id="rId7"/>
    <p:sldId id="344" r:id="rId8"/>
    <p:sldId id="291" r:id="rId9"/>
    <p:sldId id="312" r:id="rId10"/>
    <p:sldId id="314" r:id="rId11"/>
    <p:sldId id="316" r:id="rId12"/>
    <p:sldId id="318" r:id="rId13"/>
    <p:sldId id="320" r:id="rId14"/>
    <p:sldId id="322" r:id="rId15"/>
    <p:sldId id="324" r:id="rId16"/>
    <p:sldId id="326" r:id="rId17"/>
    <p:sldId id="328" r:id="rId18"/>
    <p:sldId id="330" r:id="rId19"/>
    <p:sldId id="332" r:id="rId20"/>
    <p:sldId id="335" r:id="rId21"/>
    <p:sldId id="337" r:id="rId22"/>
    <p:sldId id="334" r:id="rId23"/>
    <p:sldId id="339" r:id="rId24"/>
    <p:sldId id="345" r:id="rId25"/>
    <p:sldId id="346" r:id="rId26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691" autoAdjust="0"/>
    <p:restoredTop sz="94004" autoAdjust="0"/>
  </p:normalViewPr>
  <p:slideViewPr>
    <p:cSldViewPr>
      <p:cViewPr varScale="1">
        <p:scale>
          <a:sx n="74" d="100"/>
          <a:sy n="74" d="100"/>
        </p:scale>
        <p:origin x="918" y="3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214170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7891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884007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811469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257413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749348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869059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304231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755368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077515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79181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925838198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252750111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Dos.</a:t>
            </a:r>
            <a:r>
              <a:rPr lang="az-Latn-AZ" sz="1400" b="1" baseline="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Dr. A.Abbasov, T.ü.f.d. A.Hümmətov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Hipertireoz, </a:t>
            </a:r>
          </a:p>
          <a:p>
            <a:pPr algn="r"/>
            <a:r>
              <a:rPr lang="az-Latn-AZ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Graves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42777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z-Latn-AZ" sz="6600" dirty="0" smtClean="0"/>
              <a:t>Hipertireoidizm</a:t>
            </a:r>
            <a:br>
              <a:rPr lang="az-Latn-AZ" sz="6600" dirty="0" smtClean="0"/>
            </a:br>
            <a:endParaRPr lang="ru-RU" sz="6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az-Latn-AZ" altLang="en-US" dirty="0"/>
              <a:t>Assistent t.ü.f.d. Azər </a:t>
            </a:r>
            <a:r>
              <a:rPr lang="az-Latn-AZ" altLang="en-US" dirty="0" smtClean="0"/>
              <a:t>Hümmətov,</a:t>
            </a:r>
            <a:endParaRPr lang="az-Latn-AZ" altLang="en-US" dirty="0"/>
          </a:p>
          <a:p>
            <a:pPr>
              <a:lnSpc>
                <a:spcPct val="80000"/>
              </a:lnSpc>
            </a:pPr>
            <a:r>
              <a:rPr lang="az-Latn-AZ" altLang="en-US" dirty="0"/>
              <a:t>Dosent. Abbas Abbasov</a:t>
            </a:r>
          </a:p>
          <a:p>
            <a:pPr>
              <a:lnSpc>
                <a:spcPct val="80000"/>
              </a:lnSpc>
            </a:pPr>
            <a:r>
              <a:rPr lang="az-Latn-AZ" altLang="en-US" dirty="0"/>
              <a:t>ATU, I cərrahi xəstəliklər kafedrası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98859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7092667" cy="835878"/>
          </a:xfrm>
        </p:spPr>
        <p:txBody>
          <a:bodyPr>
            <a:normAutofit/>
          </a:bodyPr>
          <a:lstStyle/>
          <a:p>
            <a:pPr algn="just"/>
            <a:r>
              <a:rPr lang="az-Latn-AZ" sz="3600" dirty="0" smtClean="0">
                <a:solidFill>
                  <a:schemeClr val="accent1">
                    <a:lumMod val="75000"/>
                  </a:schemeClr>
                </a:solidFill>
              </a:rPr>
              <a:t>                   </a:t>
            </a:r>
            <a:r>
              <a:rPr lang="az-Latn-AZ" sz="3600" dirty="0" smtClean="0"/>
              <a:t>Tərifi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Hipertireoidizm</a:t>
            </a:r>
            <a:r>
              <a:rPr lang="az-Latn-AZ" dirty="0" smtClean="0">
                <a:solidFill>
                  <a:schemeClr val="accent1">
                    <a:lumMod val="75000"/>
                  </a:schemeClr>
                </a:solidFill>
              </a:rPr>
              <a:t>-qalxanabənzər 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vəzin hormonlarının artıq miqdarda ifrazıdır. Tiroid hormonlarının çoxluğunun nəticəsi olan fizioloji sindroma tireotoksikoz deyilir.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Content Placeholder 7" descr="Screen Clippin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040" y="1700808"/>
            <a:ext cx="4658375" cy="4010585"/>
          </a:xfrm>
        </p:spPr>
      </p:pic>
    </p:spTree>
    <p:extLst>
      <p:ext uri="{BB962C8B-B14F-4D97-AF65-F5344CB8AC3E}">
        <p14:creationId xmlns:p14="http://schemas.microsoft.com/office/powerpoint/2010/main" val="32009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 smtClean="0"/>
              <a:t>Epidemiologiyası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az-Latn-AZ" sz="2800" dirty="0" smtClean="0">
                <a:solidFill>
                  <a:schemeClr val="accent1">
                    <a:lumMod val="75000"/>
                  </a:schemeClr>
                </a:solidFill>
              </a:rPr>
              <a:t>Hipertireodizm papulyasiyada 0,5% rast gəlinir.  Hipertireoidizmin əçələ gəlməsində coğrafi yerləşmənin və yod qəbulunun təsiri vardır. Qreyves xəstəliyi 80% yetərli yod  qəbul edənlərdə, əksinə toksik tək düyün və ya çoxdüyünlü ur isə yod çatışmazlığı olan bölgələrdə rast gəlinir.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697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71664" y="-99392"/>
            <a:ext cx="5862851" cy="835878"/>
          </a:xfrm>
        </p:spPr>
        <p:txBody>
          <a:bodyPr>
            <a:normAutofit/>
          </a:bodyPr>
          <a:lstStyle/>
          <a:p>
            <a:r>
              <a:rPr lang="az-Latn-AZ" altLang="en-US" sz="4000" dirty="0" smtClean="0"/>
              <a:t>Tireotoksikoz</a:t>
            </a:r>
            <a:endParaRPr lang="az-Latn-AZ" altLang="en-US" sz="4000" dirty="0"/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az-Latn-AZ" sz="3200" dirty="0" smtClean="0">
                <a:solidFill>
                  <a:schemeClr val="accent1">
                    <a:lumMod val="75000"/>
                  </a:schemeClr>
                </a:solidFill>
              </a:rPr>
              <a:t>Tərifi</a:t>
            </a:r>
          </a:p>
          <a:p>
            <a:pPr marL="0" indent="0">
              <a:buNone/>
            </a:pPr>
            <a:r>
              <a:rPr lang="az-Latn-AZ" sz="3200" dirty="0" smtClean="0">
                <a:solidFill>
                  <a:schemeClr val="accent1">
                    <a:lumMod val="75000"/>
                  </a:schemeClr>
                </a:solidFill>
              </a:rPr>
              <a:t>QV-nin  </a:t>
            </a:r>
            <a:r>
              <a:rPr lang="az-Latn-AZ" sz="3200" dirty="0">
                <a:solidFill>
                  <a:schemeClr val="accent1">
                    <a:lumMod val="75000"/>
                  </a:schemeClr>
                </a:solidFill>
              </a:rPr>
              <a:t>həddən artıq hormon sintezi və sekressiyası nəticəsində qanda orqanizmin təlabatından artıq tiroid hormonu olması  və toxumalar tərəfindən mənimsənilməsi  tireotoksikoz adlanır.</a:t>
            </a: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GB" alt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ru-RU" dirty="0" smtClean="0"/>
              <a:t>Etiologiyası</a:t>
            </a:r>
            <a:endParaRPr lang="en-US" altLang="en-US" sz="28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412776"/>
            <a:ext cx="10515600" cy="4764187"/>
          </a:xfrm>
        </p:spPr>
        <p:txBody>
          <a:bodyPr>
            <a:normAutofit fontScale="62500" lnSpcReduction="20000"/>
          </a:bodyPr>
          <a:lstStyle/>
          <a:p>
            <a:r>
              <a:rPr lang="az-Latn-AZ" b="1" dirty="0">
                <a:solidFill>
                  <a:srgbClr val="C00000"/>
                </a:solidFill>
              </a:rPr>
              <a:t>Qalxanabənzər vəzinin tireotoksikoza səbəb olan xəstəlikləri aşağıda qeyd edilmişdir:</a:t>
            </a:r>
            <a:endParaRPr lang="ru-RU" b="1" dirty="0">
              <a:solidFill>
                <a:srgbClr val="C00000"/>
              </a:solidFill>
            </a:endParaRPr>
          </a:p>
          <a:p>
            <a:pPr marL="285750" lvl="0" indent="-285750"/>
            <a:r>
              <a:rPr lang="az-Latn-AZ" b="1" dirty="0">
                <a:solidFill>
                  <a:schemeClr val="tx2"/>
                </a:solidFill>
              </a:rPr>
              <a:t>Graves</a:t>
            </a:r>
            <a:endParaRPr lang="ru-RU" b="1" dirty="0">
              <a:solidFill>
                <a:schemeClr val="tx2"/>
              </a:solidFill>
            </a:endParaRPr>
          </a:p>
          <a:p>
            <a:pPr marL="285750" lvl="0" indent="-285750"/>
            <a:r>
              <a:rPr lang="az-Latn-AZ" b="1" dirty="0">
                <a:solidFill>
                  <a:schemeClr val="tx2"/>
                </a:solidFill>
              </a:rPr>
              <a:t>Toksik adenoma</a:t>
            </a:r>
            <a:endParaRPr lang="ru-RU" b="1" dirty="0">
              <a:solidFill>
                <a:schemeClr val="tx2"/>
              </a:solidFill>
            </a:endParaRPr>
          </a:p>
          <a:p>
            <a:pPr marL="285750" lvl="0" indent="-285750"/>
            <a:r>
              <a:rPr lang="az-Latn-AZ" b="1" dirty="0">
                <a:solidFill>
                  <a:schemeClr val="tx2"/>
                </a:solidFill>
              </a:rPr>
              <a:t>Toksik çoxdüyünlü ur</a:t>
            </a:r>
            <a:endParaRPr lang="ru-RU" b="1" dirty="0">
              <a:solidFill>
                <a:schemeClr val="tx2"/>
              </a:solidFill>
            </a:endParaRPr>
          </a:p>
          <a:p>
            <a:pPr marL="285750" lvl="0" indent="-285750"/>
            <a:r>
              <a:rPr lang="az-Latn-AZ" b="1" dirty="0">
                <a:solidFill>
                  <a:schemeClr val="tx2"/>
                </a:solidFill>
              </a:rPr>
              <a:t>Hiperemezis Gravidarum</a:t>
            </a:r>
            <a:endParaRPr lang="ru-RU" b="1" dirty="0">
              <a:solidFill>
                <a:schemeClr val="tx2"/>
              </a:solidFill>
            </a:endParaRPr>
          </a:p>
          <a:p>
            <a:pPr marL="285750" lvl="0" indent="-285750"/>
            <a:r>
              <a:rPr lang="az-Latn-AZ" b="1" dirty="0">
                <a:solidFill>
                  <a:schemeClr val="tx2"/>
                </a:solidFill>
              </a:rPr>
              <a:t>TSH adenoması</a:t>
            </a:r>
            <a:endParaRPr lang="ru-RU" b="1" dirty="0">
              <a:solidFill>
                <a:schemeClr val="tx2"/>
              </a:solidFill>
            </a:endParaRPr>
          </a:p>
          <a:p>
            <a:pPr marL="285750" lvl="0" indent="-285750"/>
            <a:r>
              <a:rPr lang="az-Latn-AZ" b="1" dirty="0">
                <a:solidFill>
                  <a:schemeClr val="tx2"/>
                </a:solidFill>
              </a:rPr>
              <a:t>Həddən artıq yod qəbulu</a:t>
            </a:r>
            <a:endParaRPr lang="ru-RU" b="1" dirty="0">
              <a:solidFill>
                <a:schemeClr val="tx2"/>
              </a:solidFill>
            </a:endParaRPr>
          </a:p>
          <a:p>
            <a:pPr marL="285750" lvl="0" indent="-285750"/>
            <a:r>
              <a:rPr lang="az-Latn-AZ" b="1" dirty="0">
                <a:solidFill>
                  <a:schemeClr val="tx2"/>
                </a:solidFill>
              </a:rPr>
              <a:t>Amiadaron</a:t>
            </a:r>
            <a:endParaRPr lang="ru-RU" b="1" dirty="0">
              <a:solidFill>
                <a:schemeClr val="tx2"/>
              </a:solidFill>
            </a:endParaRPr>
          </a:p>
          <a:p>
            <a:pPr marL="285750" lvl="0" indent="-285750"/>
            <a:r>
              <a:rPr lang="az-Latn-AZ" b="1" dirty="0">
                <a:solidFill>
                  <a:schemeClr val="tx2"/>
                </a:solidFill>
              </a:rPr>
              <a:t>De Quervain səssiz Tireoidit</a:t>
            </a:r>
            <a:endParaRPr lang="ru-RU" b="1" dirty="0">
              <a:solidFill>
                <a:schemeClr val="tx2"/>
              </a:solidFill>
            </a:endParaRPr>
          </a:p>
          <a:p>
            <a:pPr marL="285750" lvl="0" indent="-285750"/>
            <a:r>
              <a:rPr lang="az-Latn-AZ" b="1" dirty="0">
                <a:solidFill>
                  <a:schemeClr val="tx2"/>
                </a:solidFill>
              </a:rPr>
              <a:t>Postpartum tiroidit</a:t>
            </a:r>
            <a:endParaRPr lang="ru-RU" b="1" dirty="0">
              <a:solidFill>
                <a:schemeClr val="tx2"/>
              </a:solidFill>
            </a:endParaRPr>
          </a:p>
          <a:p>
            <a:pPr marL="285750" lvl="0" indent="-285750"/>
            <a:r>
              <a:rPr lang="az-Latn-AZ" b="1" dirty="0">
                <a:solidFill>
                  <a:schemeClr val="tx2"/>
                </a:solidFill>
              </a:rPr>
              <a:t>Haşimato Tiroiditi</a:t>
            </a:r>
            <a:endParaRPr lang="ru-RU" b="1" dirty="0">
              <a:solidFill>
                <a:schemeClr val="tx2"/>
              </a:solidFill>
            </a:endParaRPr>
          </a:p>
          <a:p>
            <a:pPr marL="285750" lvl="0" indent="-285750"/>
            <a:r>
              <a:rPr lang="az-Latn-AZ" b="1" dirty="0">
                <a:solidFill>
                  <a:schemeClr val="tx2"/>
                </a:solidFill>
              </a:rPr>
              <a:t>İnterferon istifadəsi</a:t>
            </a:r>
            <a:endParaRPr lang="ru-RU" b="1" dirty="0">
              <a:solidFill>
                <a:schemeClr val="tx2"/>
              </a:solidFill>
            </a:endParaRPr>
          </a:p>
          <a:p>
            <a:pPr marL="285750" lvl="0" indent="-285750"/>
            <a:r>
              <a:rPr lang="az-Latn-AZ" b="1" dirty="0">
                <a:solidFill>
                  <a:schemeClr val="tx2"/>
                </a:solidFill>
              </a:rPr>
              <a:t>Tiroid hormonun  yüksək dozada qəbulu</a:t>
            </a:r>
            <a:endParaRPr lang="ru-RU" b="1" dirty="0">
              <a:solidFill>
                <a:schemeClr val="tx2"/>
              </a:solidFill>
            </a:endParaRPr>
          </a:p>
          <a:p>
            <a:pPr marL="285750" lvl="0" indent="-285750"/>
            <a:r>
              <a:rPr lang="az-Latn-AZ" b="1" dirty="0">
                <a:solidFill>
                  <a:schemeClr val="tx2"/>
                </a:solidFill>
              </a:rPr>
              <a:t>Struma ovari</a:t>
            </a:r>
            <a:endParaRPr lang="ru-RU" b="1" dirty="0">
              <a:solidFill>
                <a:schemeClr val="tx2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876643" cy="835878"/>
          </a:xfrm>
        </p:spPr>
        <p:txBody>
          <a:bodyPr>
            <a:normAutofit/>
          </a:bodyPr>
          <a:lstStyle/>
          <a:p>
            <a:r>
              <a:rPr lang="az-Latn-AZ" dirty="0" smtClean="0"/>
              <a:t>Qraves xəstəliyi (diffuz toksiki ur)</a:t>
            </a:r>
            <a:endParaRPr lang="ru-RU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b="1" dirty="0">
                <a:solidFill>
                  <a:schemeClr val="accent1">
                    <a:lumMod val="50000"/>
                  </a:schemeClr>
                </a:solidFill>
              </a:rPr>
              <a:t>Tərifi: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endParaRPr lang="az-Latn-AZ" dirty="0">
              <a:solidFill>
                <a:schemeClr val="accent1">
                  <a:lumMod val="50000"/>
                </a:schemeClr>
              </a:solidFill>
            </a:endParaRPr>
          </a:p>
          <a:p>
            <a:pPr marL="0" lvl="0" indent="0">
              <a:buNone/>
            </a:pPr>
            <a:r>
              <a:rPr lang="az-Latn-AZ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az-Latn-AZ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az-Latn-AZ" dirty="0">
                <a:solidFill>
                  <a:schemeClr val="accent1">
                    <a:lumMod val="50000"/>
                  </a:schemeClr>
                </a:solidFill>
              </a:rPr>
              <a:t>DTU vəzin spesifik autoimmun xəstəliyi olub,tiroid hormonların       davamlı hipersekresiyası,qanda onların miqdarının yüksəlməsi,vəzin diffuz böyüməsi ilə xarakterizə olunur.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435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Rast gəlmə tezliyi</a:t>
            </a:r>
            <a:endParaRPr lang="ru-RU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Graves xəstəliyi toplumun 0,5%-də rast gəlinir, hipertireodizimin ən çox (50-80%) səbəbidir. Qadın kişi nisbəti 1/5 ilə 1/10 nisbətində  və 40-60 yaş arasında daha rast gəlinir.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  <p:pic>
        <p:nvPicPr>
          <p:cNvPr id="9" name="Picture 2" descr="Thyroid Doctor- Testing and Replacement Therapy by Thyroid Specialists.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080" y="1825625"/>
            <a:ext cx="4333866" cy="3979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4823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03513" y="-146534"/>
            <a:ext cx="8784976" cy="911238"/>
          </a:xfrm>
        </p:spPr>
        <p:txBody>
          <a:bodyPr>
            <a:normAutofit/>
          </a:bodyPr>
          <a:lstStyle/>
          <a:p>
            <a:r>
              <a:rPr lang="tr-TR" altLang="en-US" sz="3600" dirty="0"/>
              <a:t>Etiologiyası</a:t>
            </a:r>
            <a:endParaRPr lang="az-Latn-AZ" altLang="en-US" sz="3600" dirty="0"/>
          </a:p>
        </p:txBody>
      </p:sp>
      <p:sp>
        <p:nvSpPr>
          <p:cNvPr id="66563" name="Rectangle 3">
            <a:extLst>
              <a:ext uri="{FF2B5EF4-FFF2-40B4-BE49-F238E27FC236}">
                <a16:creationId xmlns:a16="http://schemas.microsoft.com/office/drawing/2014/main" id="{126C86BE-E172-49F6-95B0-D63257A903E2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342900" lvl="0" indent="-342900">
              <a:lnSpc>
                <a:spcPct val="115000"/>
              </a:lnSpc>
              <a:spcAft>
                <a:spcPts val="0"/>
              </a:spcAft>
              <a:buNone/>
            </a:pPr>
            <a:endParaRPr lang="az-Latn-AZ" sz="2000" b="1" dirty="0">
              <a:solidFill>
                <a:schemeClr val="accent1">
                  <a:lumMod val="50000"/>
                </a:schemeClr>
              </a:solidFill>
              <a:ea typeface="Calibri" panose="020F050202020403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2000" b="1" dirty="0">
                <a:solidFill>
                  <a:schemeClr val="accent1">
                    <a:lumMod val="50000"/>
                  </a:schemeClr>
                </a:solidFill>
                <a:ea typeface="Calibri" panose="020F0502020204030204" pitchFamily="34" charset="0"/>
              </a:rPr>
              <a:t>Autoimmun xəstəlikdir, aşağıdakı risk amillərinin rolu müəyyən edilmişdir: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ea typeface="Calibri" panose="020F050202020403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az-Latn-AZ" sz="2000" b="1" dirty="0">
                <a:solidFill>
                  <a:schemeClr val="accent1">
                    <a:lumMod val="50000"/>
                  </a:schemeClr>
                </a:solidFill>
                <a:ea typeface="Calibri" panose="020F0502020204030204" pitchFamily="34" charset="0"/>
              </a:rPr>
              <a:t>İmmun modulyator dərmanları qəbul edənlərdə;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ea typeface="Calibri" panose="020F050202020403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az-Latn-AZ" sz="2000" b="1" dirty="0">
                <a:solidFill>
                  <a:schemeClr val="accent1">
                    <a:lumMod val="50000"/>
                  </a:schemeClr>
                </a:solidFill>
                <a:ea typeface="Calibri" panose="020F0502020204030204" pitchFamily="34" charset="0"/>
              </a:rPr>
              <a:t>Stresli həyat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ea typeface="Calibri" panose="020F050202020403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az-Latn-AZ" sz="2000" b="1" dirty="0">
                <a:solidFill>
                  <a:schemeClr val="accent1">
                    <a:lumMod val="50000"/>
                  </a:schemeClr>
                </a:solidFill>
                <a:ea typeface="Calibri" panose="020F0502020204030204" pitchFamily="34" charset="0"/>
              </a:rPr>
              <a:t>Siqarət çəkmə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ea typeface="Calibri" panose="020F050202020403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az-Latn-AZ" sz="2000" b="1" dirty="0">
                <a:solidFill>
                  <a:schemeClr val="accent1">
                    <a:lumMod val="50000"/>
                  </a:schemeClr>
                </a:solidFill>
                <a:ea typeface="Calibri" panose="020F0502020204030204" pitchFamily="34" charset="0"/>
              </a:rPr>
              <a:t>Nəzarətsiz yod qəbulu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ea typeface="Calibri" panose="020F0502020204030204" pitchFamily="34" charset="0"/>
            </a:endParaRPr>
          </a:p>
          <a:p>
            <a:pPr marL="609600" indent="-609600">
              <a:lnSpc>
                <a:spcPct val="110000"/>
              </a:lnSpc>
            </a:pPr>
            <a:endParaRPr lang="en-GB" alt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 smtClean="0"/>
              <a:t>Patogenezi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268760"/>
            <a:ext cx="5181600" cy="4908203"/>
          </a:xfrm>
        </p:spPr>
        <p:txBody>
          <a:bodyPr>
            <a:normAutofit/>
          </a:bodyPr>
          <a:lstStyle/>
          <a:p>
            <a:pPr lvl="0"/>
            <a:r>
              <a:rPr lang="az-Latn-AZ" sz="2000" b="1" dirty="0">
                <a:solidFill>
                  <a:schemeClr val="accent1">
                    <a:lumMod val="50000"/>
                  </a:schemeClr>
                </a:solidFill>
              </a:rPr>
              <a:t>Qraves xəstəliyi zamanı vəz toxuması diffuz böyüyür, qan təchizatı artır.</a:t>
            </a:r>
            <a:endParaRPr lang="ru-RU" sz="20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az-Latn-AZ" sz="2000" b="1" dirty="0" smtClean="0">
                <a:solidFill>
                  <a:schemeClr val="accent1">
                    <a:lumMod val="50000"/>
                  </a:schemeClr>
                </a:solidFill>
              </a:rPr>
              <a:t>Xəstəliyin </a:t>
            </a:r>
            <a:r>
              <a:rPr lang="az-Latn-AZ" sz="2000" b="1" dirty="0">
                <a:solidFill>
                  <a:schemeClr val="accent1">
                    <a:lumMod val="50000"/>
                  </a:schemeClr>
                </a:solidFill>
              </a:rPr>
              <a:t>başlanğıcında həssas hala gəlmiş T-helper </a:t>
            </a:r>
            <a:r>
              <a:rPr lang="az-Latn-AZ" sz="2000" b="1" dirty="0" smtClean="0">
                <a:solidFill>
                  <a:schemeClr val="accent1">
                    <a:lumMod val="50000"/>
                  </a:schemeClr>
                </a:solidFill>
              </a:rPr>
              <a:t>limfositlər  </a:t>
            </a:r>
            <a:r>
              <a:rPr lang="az-Latn-AZ" sz="2000" b="1" dirty="0">
                <a:solidFill>
                  <a:schemeClr val="accent1">
                    <a:lumMod val="50000"/>
                  </a:schemeClr>
                </a:solidFill>
              </a:rPr>
              <a:t>B-limfositləri qıcıqlandırır və bunlarda tiroid hormon reseptorlarına qarşı </a:t>
            </a:r>
            <a:r>
              <a:rPr lang="az-Latn-AZ" sz="2000" b="1" dirty="0" smtClean="0">
                <a:solidFill>
                  <a:schemeClr val="accent1">
                    <a:lumMod val="50000"/>
                  </a:schemeClr>
                </a:solidFill>
              </a:rPr>
              <a:t>anticisim(İg G) </a:t>
            </a:r>
            <a:r>
              <a:rPr lang="az-Latn-AZ" sz="2000" b="1" dirty="0">
                <a:solidFill>
                  <a:schemeClr val="accent1">
                    <a:lumMod val="50000"/>
                  </a:schemeClr>
                </a:solidFill>
              </a:rPr>
              <a:t>istehsal edirlər.</a:t>
            </a:r>
            <a:endParaRPr lang="ru-RU" sz="20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az-Latn-AZ" sz="2000" b="1" dirty="0">
                <a:solidFill>
                  <a:schemeClr val="accent1">
                    <a:lumMod val="50000"/>
                  </a:schemeClr>
                </a:solidFill>
              </a:rPr>
              <a:t>TSH reseptorlarına təsir edən TSH antigenləri tireositlərin artıq hormon sintezi və böyüməsini situmulla</a:t>
            </a: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şdırır.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T3 və T4 tiroid hormonlarının çox ifrazı TSH-ın enməsinə səbəb olur.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Picture 6" descr="Related image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040" y="1825625"/>
            <a:ext cx="5181600" cy="3907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5682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7884755" cy="835878"/>
          </a:xfrm>
        </p:spPr>
        <p:txBody>
          <a:bodyPr>
            <a:noAutofit/>
          </a:bodyPr>
          <a:lstStyle/>
          <a:p>
            <a:r>
              <a:rPr lang="az-Latn-AZ" sz="2400" b="1" dirty="0">
                <a:latin typeface="Arial" charset="0"/>
              </a:rPr>
              <a:t>Grav</a:t>
            </a:r>
            <a:r>
              <a:rPr lang="en-US" sz="2400" b="1" dirty="0">
                <a:latin typeface="Arial" charset="0"/>
              </a:rPr>
              <a:t>e</a:t>
            </a:r>
            <a:r>
              <a:rPr lang="az-Latn-AZ" sz="2400" b="1" dirty="0">
                <a:latin typeface="Arial" charset="0"/>
              </a:rPr>
              <a:t>s xəstəliyi (Autoimmun </a:t>
            </a:r>
            <a:r>
              <a:rPr lang="az-Latn-AZ" sz="2400" b="1" dirty="0" smtClean="0">
                <a:latin typeface="Arial" charset="0"/>
              </a:rPr>
              <a:t>hipertireodizim)   </a:t>
            </a:r>
            <a:endParaRPr lang="ru-RU" sz="2400" dirty="0"/>
          </a:p>
        </p:txBody>
      </p:sp>
      <p:sp>
        <p:nvSpPr>
          <p:cNvPr id="6" name="Text Box 5"/>
          <p:cNvSpPr txBox="1">
            <a:spLocks noGrp="1" noChangeArrowheads="1"/>
          </p:cNvSpPr>
          <p:nvPr>
            <p:ph idx="4294967295"/>
          </p:nvPr>
        </p:nvSpPr>
        <p:spPr bwMode="auto">
          <a:xfrm>
            <a:off x="0" y="1484313"/>
            <a:ext cx="7499350" cy="481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az-Latn-AZ" b="1" dirty="0">
                <a:latin typeface="Arial" charset="0"/>
              </a:rPr>
              <a:t>TSHr stimulyasiyası</a:t>
            </a:r>
            <a:endParaRPr lang="tr-TR" b="1" dirty="0">
              <a:latin typeface="Arial" charset="0"/>
            </a:endParaRPr>
          </a:p>
        </p:txBody>
      </p:sp>
      <p:cxnSp>
        <p:nvCxnSpPr>
          <p:cNvPr id="4" name="AutoShape 27"/>
          <p:cNvCxnSpPr>
            <a:cxnSpLocks noChangeShapeType="1"/>
          </p:cNvCxnSpPr>
          <p:nvPr/>
        </p:nvCxnSpPr>
        <p:spPr bwMode="auto">
          <a:xfrm>
            <a:off x="5981701" y="949326"/>
            <a:ext cx="3590925" cy="4310063"/>
          </a:xfrm>
          <a:prstGeom prst="curvedConnector2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679950" y="765176"/>
            <a:ext cx="1301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az-Latn-AZ" b="1" dirty="0">
                <a:solidFill>
                  <a:srgbClr val="FF3300"/>
                </a:solidFill>
                <a:latin typeface="Arial" charset="0"/>
              </a:rPr>
              <a:t>Anti TSH r</a:t>
            </a:r>
            <a:endParaRPr lang="tr-TR" b="1" dirty="0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3289300" y="2133601"/>
            <a:ext cx="4083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az-Latn-AZ" b="1" dirty="0">
                <a:latin typeface="Arial" charset="0"/>
              </a:rPr>
              <a:t>T3 və T4 istehsalı və ifrazında artma</a:t>
            </a:r>
            <a:endParaRPr lang="tr-TR" b="1" dirty="0">
              <a:latin typeface="Arial" charset="0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4273550" y="2781301"/>
            <a:ext cx="2114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r>
              <a:rPr lang="az-Latn-AZ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charset="0"/>
              </a:rPr>
              <a:t>HİPERTİROİDİZİM</a:t>
            </a:r>
            <a:endParaRPr lang="tr-TR" b="1" dirty="0">
              <a:solidFill>
                <a:schemeClr val="accent2">
                  <a:lumMod val="60000"/>
                  <a:lumOff val="40000"/>
                </a:schemeClr>
              </a:solidFill>
              <a:latin typeface="Arial" charset="0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2063750" y="3357563"/>
            <a:ext cx="653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az-Latn-AZ" b="1" dirty="0">
                <a:latin typeface="Arial" charset="0"/>
              </a:rPr>
              <a:t>Adrenoreseptorlarin sintezində və ekspressiyasında artma</a:t>
            </a:r>
            <a:endParaRPr lang="tr-TR" b="1" dirty="0">
              <a:latin typeface="Arial" charset="0"/>
            </a:endParaRPr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1847850" y="4365626"/>
            <a:ext cx="2381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az-Latn-AZ" b="1" dirty="0">
                <a:solidFill>
                  <a:schemeClr val="accent2">
                    <a:lumMod val="50000"/>
                  </a:schemeClr>
                </a:solidFill>
                <a:latin typeface="Arial" charset="0"/>
              </a:rPr>
              <a:t>Simpatik hipertonus</a:t>
            </a:r>
            <a:endParaRPr lang="tr-TR" b="1" dirty="0">
              <a:solidFill>
                <a:schemeClr val="accent2">
                  <a:lumMod val="50000"/>
                </a:schemeClr>
              </a:solidFill>
              <a:latin typeface="Arial" charset="0"/>
            </a:endParaRPr>
          </a:p>
        </p:txBody>
      </p:sp>
      <p:sp>
        <p:nvSpPr>
          <p:cNvPr id="11" name="AutoShape 9"/>
          <p:cNvSpPr>
            <a:spLocks noChangeArrowheads="1"/>
          </p:cNvSpPr>
          <p:nvPr/>
        </p:nvSpPr>
        <p:spPr bwMode="auto">
          <a:xfrm>
            <a:off x="2252664" y="5229225"/>
            <a:ext cx="1455737" cy="1328738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accent2">
                <a:lumMod val="75000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az-Latn-AZ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Taxikardiya</a:t>
            </a:r>
          </a:p>
          <a:p>
            <a:pPr>
              <a:defRPr/>
            </a:pPr>
            <a:r>
              <a:rPr lang="az-Latn-AZ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Tərləmə</a:t>
            </a:r>
            <a:endParaRPr lang="tr-TR" dirty="0">
              <a:solidFill>
                <a:schemeClr val="accent2">
                  <a:lumMod val="75000"/>
                </a:schemeClr>
              </a:solidFill>
              <a:latin typeface="Arial" charset="0"/>
            </a:endParaRPr>
          </a:p>
          <a:p>
            <a:pPr>
              <a:defRPr/>
            </a:pPr>
            <a:r>
              <a:rPr lang="az-Latn-AZ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Əsəbilik</a:t>
            </a:r>
            <a:endParaRPr lang="tr-TR" dirty="0">
              <a:solidFill>
                <a:schemeClr val="accent2">
                  <a:lumMod val="75000"/>
                </a:schemeClr>
              </a:solidFill>
              <a:latin typeface="Arial" charset="0"/>
            </a:endParaRPr>
          </a:p>
          <a:p>
            <a:pPr>
              <a:defRPr/>
            </a:pPr>
            <a:r>
              <a:rPr lang="az-Latn-AZ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Tremor</a:t>
            </a:r>
            <a:endParaRPr lang="tr-TR" dirty="0">
              <a:solidFill>
                <a:schemeClr val="accent2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12" name="Text Box 15"/>
          <p:cNvSpPr txBox="1">
            <a:spLocks noChangeArrowheads="1"/>
          </p:cNvSpPr>
          <p:nvPr/>
        </p:nvSpPr>
        <p:spPr bwMode="auto">
          <a:xfrm>
            <a:off x="5657850" y="4365626"/>
            <a:ext cx="2305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az-Latn-AZ" b="1" dirty="0">
                <a:solidFill>
                  <a:srgbClr val="33CC33"/>
                </a:solidFill>
                <a:latin typeface="Arial" charset="0"/>
              </a:rPr>
              <a:t>Metabolizm artması</a:t>
            </a:r>
            <a:endParaRPr lang="tr-TR" b="1" dirty="0">
              <a:solidFill>
                <a:srgbClr val="33CC33"/>
              </a:solidFill>
              <a:latin typeface="Arial" charset="0"/>
            </a:endParaRPr>
          </a:p>
        </p:txBody>
      </p:sp>
      <p:sp>
        <p:nvSpPr>
          <p:cNvPr id="13" name="AutoShape 11"/>
          <p:cNvSpPr>
            <a:spLocks noChangeArrowheads="1"/>
          </p:cNvSpPr>
          <p:nvPr/>
        </p:nvSpPr>
        <p:spPr bwMode="auto">
          <a:xfrm>
            <a:off x="5616576" y="5259389"/>
            <a:ext cx="2248681" cy="715089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>
                <a:solidFill>
                  <a:srgbClr val="33CC33"/>
                </a:solidFill>
                <a:latin typeface="Arial" charset="0"/>
              </a:rPr>
              <a:t>Temperatur artması</a:t>
            </a:r>
          </a:p>
          <a:p>
            <a:r>
              <a:rPr lang="az-Latn-AZ">
                <a:solidFill>
                  <a:srgbClr val="33CC33"/>
                </a:solidFill>
                <a:latin typeface="Arial" charset="0"/>
              </a:rPr>
              <a:t>Arıqlama</a:t>
            </a:r>
            <a:endParaRPr lang="tr-TR">
              <a:solidFill>
                <a:srgbClr val="33CC33"/>
              </a:solidFill>
              <a:latin typeface="Arial" charset="0"/>
            </a:endParaRPr>
          </a:p>
        </p:txBody>
      </p:sp>
      <p:sp>
        <p:nvSpPr>
          <p:cNvPr id="14" name="AutoShape 17"/>
          <p:cNvSpPr>
            <a:spLocks noChangeArrowheads="1"/>
          </p:cNvSpPr>
          <p:nvPr/>
        </p:nvSpPr>
        <p:spPr bwMode="auto">
          <a:xfrm>
            <a:off x="8658226" y="5259388"/>
            <a:ext cx="1827213" cy="709612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b="1" dirty="0">
                <a:latin typeface="Arial" charset="0"/>
              </a:rPr>
              <a:t>Ekzoftalm</a:t>
            </a:r>
          </a:p>
          <a:p>
            <a:r>
              <a:rPr lang="az-Latn-AZ" b="1" dirty="0">
                <a:latin typeface="Arial" charset="0"/>
              </a:rPr>
              <a:t>Pretibial ödem</a:t>
            </a:r>
            <a:endParaRPr lang="tr-TR" b="1" dirty="0">
              <a:latin typeface="Arial" charset="0"/>
            </a:endParaRPr>
          </a:p>
        </p:txBody>
      </p:sp>
      <p:cxnSp>
        <p:nvCxnSpPr>
          <p:cNvPr id="16" name="Прямая со стрелкой 15"/>
          <p:cNvCxnSpPr>
            <a:stCxn id="5" idx="2"/>
          </p:cNvCxnSpPr>
          <p:nvPr/>
        </p:nvCxnSpPr>
        <p:spPr>
          <a:xfrm>
            <a:off x="5330825" y="1131888"/>
            <a:ext cx="0" cy="3528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endCxn id="7" idx="0"/>
          </p:cNvCxnSpPr>
          <p:nvPr/>
        </p:nvCxnSpPr>
        <p:spPr>
          <a:xfrm>
            <a:off x="5330825" y="1916832"/>
            <a:ext cx="0" cy="2167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stCxn id="7" idx="2"/>
            <a:endCxn id="8" idx="0"/>
          </p:cNvCxnSpPr>
          <p:nvPr/>
        </p:nvCxnSpPr>
        <p:spPr>
          <a:xfrm>
            <a:off x="5330825" y="2500314"/>
            <a:ext cx="0" cy="2809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stCxn id="8" idx="2"/>
            <a:endCxn id="9" idx="0"/>
          </p:cNvCxnSpPr>
          <p:nvPr/>
        </p:nvCxnSpPr>
        <p:spPr>
          <a:xfrm>
            <a:off x="5330825" y="3148013"/>
            <a:ext cx="0" cy="2095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endCxn id="10" idx="0"/>
          </p:cNvCxnSpPr>
          <p:nvPr/>
        </p:nvCxnSpPr>
        <p:spPr>
          <a:xfrm flipH="1">
            <a:off x="3038476" y="3724275"/>
            <a:ext cx="2409453" cy="6413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5447928" y="3724275"/>
            <a:ext cx="1584176" cy="6413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>
            <a:stCxn id="10" idx="2"/>
          </p:cNvCxnSpPr>
          <p:nvPr/>
        </p:nvCxnSpPr>
        <p:spPr>
          <a:xfrm>
            <a:off x="3038475" y="4732338"/>
            <a:ext cx="0" cy="4248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>
            <a:off x="7032104" y="4732338"/>
            <a:ext cx="0" cy="4248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Скругленный прямоугольник 14"/>
          <p:cNvSpPr/>
          <p:nvPr/>
        </p:nvSpPr>
        <p:spPr>
          <a:xfrm>
            <a:off x="2252663" y="556208"/>
            <a:ext cx="2165349" cy="75989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b="1" dirty="0">
                <a:solidFill>
                  <a:schemeClr val="accent1">
                    <a:lumMod val="50000"/>
                  </a:schemeClr>
                </a:solidFill>
              </a:rPr>
              <a:t>P</a:t>
            </a:r>
            <a:r>
              <a:rPr lang="az-Latn-AZ" b="1" dirty="0" smtClean="0">
                <a:solidFill>
                  <a:schemeClr val="accent1">
                    <a:lumMod val="50000"/>
                  </a:schemeClr>
                </a:solidFill>
              </a:rPr>
              <a:t>atogenez</a:t>
            </a:r>
            <a:r>
              <a:rPr lang="az-Latn-AZ" b="1" dirty="0" smtClean="0">
                <a:solidFill>
                  <a:schemeClr val="tx1"/>
                </a:solidFill>
              </a:rPr>
              <a:t>i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191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7" grpId="0"/>
      <p:bldP spid="8" grpId="0"/>
      <p:bldP spid="8" grpId="1"/>
      <p:bldP spid="9" grpId="0"/>
      <p:bldP spid="10" grpId="0"/>
      <p:bldP spid="11" grpId="0" animBg="1"/>
      <p:bldP spid="12" grpId="0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47251320-25CC-4845-B00F-DBA8B17A7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 smtClean="0"/>
              <a:t>Klinikası</a:t>
            </a:r>
            <a:endParaRPr lang="az-Latn-AZ" altLang="en-US" sz="3600" dirty="0"/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EA4DBD97-39C3-4C3F-B897-C8E9E72DF467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838200" y="1052736"/>
            <a:ext cx="5181600" cy="5124227"/>
          </a:xfrm>
        </p:spPr>
        <p:txBody>
          <a:bodyPr>
            <a:normAutofit fontScale="47500" lnSpcReduction="20000"/>
          </a:bodyPr>
          <a:lstStyle/>
          <a:p>
            <a:pPr lvl="0"/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İstiyə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dözümsüzlük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Tərləmə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Susuzluq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hissiyatı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Bədən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çəkisinin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azalması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Ürək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döyüntüsü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Əsəbilik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Əhval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–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ruhiyyənin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olmaması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Hiperkineziya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Əllərin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və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bədənin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titrəməsi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Ən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çox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rast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gəlinən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ikincili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accent1">
                    <a:lumMod val="50000"/>
                  </a:schemeClr>
                </a:solidFill>
              </a:rPr>
              <a:t>əlamətlər</a:t>
            </a:r>
            <a:r>
              <a:rPr lang="az-Latn-AZ" sz="3600" b="1" dirty="0" smtClean="0">
                <a:solidFill>
                  <a:schemeClr val="accent1">
                    <a:lumMod val="50000"/>
                  </a:schemeClr>
                </a:solidFill>
              </a:rPr>
              <a:t> :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Həzm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sisteminin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pozulması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bağırsaq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peristaltikasının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artması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və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ishal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Qadınlarda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amenoreya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hamilələrdə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isə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düşük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riski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yüksək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olur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Yaşlı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insanlarda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ürək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qan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damar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sistemində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olan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dəyişikliklər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daha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çox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görünür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. (Arterial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fibrilyasiya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və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paroksizmal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taxikardiya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) 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 algn="just">
              <a:lnSpc>
                <a:spcPct val="80000"/>
              </a:lnSpc>
              <a:buNone/>
            </a:pPr>
            <a:endParaRPr lang="en-GB" altLang="en-US" sz="3600" b="1" dirty="0"/>
          </a:p>
        </p:txBody>
      </p:sp>
      <p:pic>
        <p:nvPicPr>
          <p:cNvPr id="8" name="Picture 2" descr="Related image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104" y="1700808"/>
            <a:ext cx="4117449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075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 smtClean="0"/>
              <a:t>Şübhə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Aşağıdakı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əlaməti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olanlardan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Qraves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xəstəliyindən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düşünmək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olar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: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Arıqlama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Ofatlmopatiya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Artmış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tərləmə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Istiyə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dözümsüzlük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Qadınlarda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amenoreya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" name="Picture 2" descr="Image result for graves hastalÄ±ÄÄ±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128" y="1916832"/>
            <a:ext cx="38862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0446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6948651" cy="835878"/>
          </a:xfrm>
        </p:spPr>
        <p:txBody>
          <a:bodyPr/>
          <a:lstStyle/>
          <a:p>
            <a:r>
              <a:rPr lang="az-Latn-AZ" dirty="0" smtClean="0"/>
              <a:t>İlkin müayinələr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az-Latn-AZ" altLang="en-US" sz="3200" b="1" dirty="0">
                <a:solidFill>
                  <a:schemeClr val="accent1">
                    <a:lumMod val="50000"/>
                  </a:schemeClr>
                </a:solidFill>
              </a:rPr>
              <a:t>Klinik müayinə</a:t>
            </a:r>
          </a:p>
          <a:p>
            <a:r>
              <a:rPr lang="az-Latn-AZ" altLang="en-US" sz="3200" b="1" dirty="0" smtClean="0">
                <a:solidFill>
                  <a:schemeClr val="accent1">
                    <a:lumMod val="50000"/>
                  </a:schemeClr>
                </a:solidFill>
              </a:rPr>
              <a:t>USM</a:t>
            </a:r>
          </a:p>
          <a:p>
            <a:r>
              <a:rPr lang="az-Latn-AZ" altLang="en-US" sz="3200" b="1" dirty="0" smtClean="0">
                <a:solidFill>
                  <a:schemeClr val="accent1">
                    <a:lumMod val="50000"/>
                  </a:schemeClr>
                </a:solidFill>
              </a:rPr>
              <a:t>Laborator</a:t>
            </a:r>
            <a:endParaRPr lang="az-Latn-AZ" altLang="en-US" sz="32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1"/>
            <a:r>
              <a:rPr lang="en-US" sz="2800" b="1" dirty="0" err="1" smtClean="0">
                <a:solidFill>
                  <a:schemeClr val="accent1">
                    <a:lumMod val="50000"/>
                  </a:schemeClr>
                </a:solidFill>
              </a:rPr>
              <a:t>tireoid</a:t>
            </a: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1">
                    <a:lumMod val="50000"/>
                  </a:schemeClr>
                </a:solidFill>
              </a:rPr>
              <a:t>hormonlar</a:t>
            </a:r>
            <a:endParaRPr lang="az-Latn-AZ" altLang="en-US" sz="29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1"/>
            <a:r>
              <a:rPr lang="az-Latn-AZ" altLang="en-US" sz="2900" b="1" dirty="0" smtClean="0">
                <a:solidFill>
                  <a:schemeClr val="accent1">
                    <a:lumMod val="50000"/>
                  </a:schemeClr>
                </a:solidFill>
              </a:rPr>
              <a:t>TSH, sərbəst T4, sərbəst T3, </a:t>
            </a: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>TSH </a:t>
            </a:r>
            <a:r>
              <a:rPr lang="en-US" sz="2800" b="1" dirty="0" err="1" smtClean="0">
                <a:solidFill>
                  <a:schemeClr val="accent1">
                    <a:lumMod val="50000"/>
                  </a:schemeClr>
                </a:solidFill>
              </a:rPr>
              <a:t>anticisimlər</a:t>
            </a:r>
            <a:r>
              <a:rPr lang="az-Latn-AZ" sz="2800" b="1" dirty="0" smtClean="0">
                <a:solidFill>
                  <a:schemeClr val="accent1">
                    <a:lumMod val="50000"/>
                  </a:schemeClr>
                </a:solidFill>
              </a:rPr>
              <a:t>i</a:t>
            </a:r>
            <a:endParaRPr lang="az-Latn-AZ" altLang="en-US" sz="29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0" lvl="0" indent="0">
              <a:buNone/>
            </a:pPr>
            <a:endParaRPr lang="ru-RU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" name="Picture 2" descr="Image result for graves hastalÄ±ÄÄ±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032" y="1825625"/>
            <a:ext cx="5181600" cy="3632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6934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9696" y="-99392"/>
            <a:ext cx="5862851" cy="835878"/>
          </a:xfrm>
        </p:spPr>
        <p:txBody>
          <a:bodyPr/>
          <a:lstStyle/>
          <a:p>
            <a:r>
              <a:rPr lang="az-Latn-AZ" dirty="0" smtClean="0"/>
              <a:t>İlkin müayinə nəticələri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7290" y="1772816"/>
            <a:ext cx="10515600" cy="4351338"/>
          </a:xfrm>
        </p:spPr>
        <p:txBody>
          <a:bodyPr>
            <a:normAutofit/>
          </a:bodyPr>
          <a:lstStyle/>
          <a:p>
            <a:pPr lvl="0"/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</a:rPr>
              <a:t>Fiziki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</a:rPr>
              <a:t>müayinədə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>
              <a:buFont typeface="Wingdings" panose="05000000000000000000" pitchFamily="2" charset="2"/>
              <a:buChar char="ü"/>
            </a:pP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</a:rPr>
              <a:t>Bədən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</a:rPr>
              <a:t>çəkisinin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</a:rPr>
              <a:t>azalması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</a:rPr>
              <a:t>və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</a:rPr>
              <a:t>üz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</a:rPr>
              <a:t>cizgilərinin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</a:rPr>
              <a:t>dəyişməsi</a:t>
            </a:r>
            <a:endParaRPr lang="az-Latn-AZ" sz="24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>
              <a:buFont typeface="Wingdings" panose="05000000000000000000" pitchFamily="2" charset="2"/>
              <a:buChar char="ü"/>
            </a:pP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</a:rPr>
              <a:t>Dərinin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</a:rPr>
              <a:t>isti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</a:rPr>
              <a:t>nəmli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</a:rPr>
              <a:t>olması</a:t>
            </a:r>
            <a:endParaRPr lang="az-Latn-AZ" sz="2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lvl="0">
              <a:buFont typeface="Wingdings" panose="05000000000000000000" pitchFamily="2" charset="2"/>
              <a:buChar char="ü"/>
            </a:pP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</a:rPr>
              <a:t>Taxikardiya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az-Latn-AZ" sz="2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lvl="0">
              <a:buFont typeface="Wingdings" panose="05000000000000000000" pitchFamily="2" charset="2"/>
              <a:buChar char="ü"/>
            </a:pP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</a:rPr>
              <a:t>Azda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</a:rPr>
              <a:t>olsa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tremor,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</a:rPr>
              <a:t>əzələ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</a:rPr>
              <a:t>zəifliyi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</a:rPr>
              <a:t>və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</a:rPr>
              <a:t>vətər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</a:rPr>
              <a:t>reflekslərinin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</a:rPr>
              <a:t>artması</a:t>
            </a:r>
            <a:endParaRPr lang="az-Latn-AZ" sz="2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lvl="0">
              <a:buFont typeface="Wingdings" panose="05000000000000000000" pitchFamily="2" charset="2"/>
              <a:buChar char="ü"/>
            </a:pP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</a:rPr>
              <a:t>Oftalmopatiya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50 %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</a:rPr>
              <a:t>halda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</a:rPr>
              <a:t>xəstələrdə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</a:rPr>
              <a:t>görülə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</a:rPr>
              <a:t>bilər</a:t>
            </a:r>
            <a:endParaRPr lang="az-Latn-AZ" sz="2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lvl="0">
              <a:buFont typeface="Wingdings" panose="05000000000000000000" pitchFamily="2" charset="2"/>
              <a:buChar char="ü"/>
            </a:pP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</a:rPr>
              <a:t>Dəri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</a:rPr>
              <a:t>dəyişikliyi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1 – 2 % </a:t>
            </a:r>
            <a:endParaRPr lang="az-Latn-AZ" sz="2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lvl="0">
              <a:buNone/>
            </a:pPr>
            <a:endParaRPr lang="az-Latn-AZ" sz="2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792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İlkin müayinə nəticələri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az-Latn-AZ" altLang="en-US" sz="2800" b="1" dirty="0">
                <a:solidFill>
                  <a:schemeClr val="accent2">
                    <a:lumMod val="50000"/>
                  </a:schemeClr>
                </a:solidFill>
              </a:rPr>
              <a:t>Laborator</a:t>
            </a:r>
          </a:p>
          <a:p>
            <a:pPr>
              <a:defRPr/>
            </a:pPr>
            <a:r>
              <a:rPr lang="az-Latn-AZ" sz="2400" b="1" dirty="0">
                <a:solidFill>
                  <a:schemeClr val="accent2">
                    <a:lumMod val="50000"/>
                  </a:schemeClr>
                </a:solidFill>
              </a:rPr>
              <a:t>Sərbəst T3 </a:t>
            </a:r>
            <a:r>
              <a:rPr lang="az-Latn-AZ" sz="2400" b="1" dirty="0">
                <a:solidFill>
                  <a:schemeClr val="accent2">
                    <a:lumMod val="50000"/>
                  </a:schemeClr>
                </a:solidFill>
                <a:sym typeface="Symbol" pitchFamily="18" charset="2"/>
              </a:rPr>
              <a:t></a:t>
            </a:r>
          </a:p>
          <a:p>
            <a:pPr>
              <a:defRPr/>
            </a:pPr>
            <a:r>
              <a:rPr lang="az-Latn-AZ" sz="2400" b="1" dirty="0">
                <a:solidFill>
                  <a:schemeClr val="accent2">
                    <a:lumMod val="50000"/>
                  </a:schemeClr>
                </a:solidFill>
                <a:sym typeface="Symbol" pitchFamily="18" charset="2"/>
              </a:rPr>
              <a:t>Sərbəst T4 </a:t>
            </a:r>
          </a:p>
          <a:p>
            <a:pPr>
              <a:defRPr/>
            </a:pPr>
            <a:r>
              <a:rPr lang="az-Latn-AZ" sz="2400" b="1" dirty="0">
                <a:solidFill>
                  <a:schemeClr val="accent2">
                    <a:lumMod val="50000"/>
                  </a:schemeClr>
                </a:solidFill>
                <a:sym typeface="Symbol" pitchFamily="18" charset="2"/>
              </a:rPr>
              <a:t>TSH </a:t>
            </a:r>
          </a:p>
          <a:p>
            <a:pPr>
              <a:defRPr/>
            </a:pPr>
            <a:endParaRPr lang="az-Latn-AZ" sz="2400" b="1" dirty="0">
              <a:solidFill>
                <a:srgbClr val="FF3300"/>
              </a:solidFill>
            </a:endParaRPr>
          </a:p>
          <a:p>
            <a:endParaRPr lang="en-US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" name="Picture 9" descr="Untitled-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048" y="1916832"/>
            <a:ext cx="4746567" cy="320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72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7164675" cy="835878"/>
          </a:xfrm>
        </p:spPr>
        <p:txBody>
          <a:bodyPr/>
          <a:lstStyle/>
          <a:p>
            <a:r>
              <a:rPr lang="az-Latn-AZ" altLang="en-US" dirty="0"/>
              <a:t>Görüntüləmə müayinələri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55440" y="1628800"/>
            <a:ext cx="9505056" cy="1560950"/>
          </a:xfrm>
        </p:spPr>
        <p:txBody>
          <a:bodyPr>
            <a:normAutofit/>
          </a:bodyPr>
          <a:lstStyle/>
          <a:p>
            <a:pPr lvl="1"/>
            <a:r>
              <a:rPr lang="en-GB" altLang="en-US" sz="2100" b="1" dirty="0" smtClean="0"/>
              <a:t>USM</a:t>
            </a:r>
            <a:r>
              <a:rPr lang="az-Latn-AZ" altLang="en-US" sz="2100" b="1" dirty="0" smtClean="0"/>
              <a:t>-də qalxanabənzər vəzin böyüməsi, exogenliyinin artması </a:t>
            </a:r>
            <a:r>
              <a:rPr lang="az-Latn-AZ" altLang="en-US" sz="2100" b="1" dirty="0" smtClean="0"/>
              <a:t>və vaskulyarizasiyasının </a:t>
            </a:r>
            <a:r>
              <a:rPr lang="az-Latn-AZ" altLang="en-US" sz="2100" b="1" dirty="0" smtClean="0"/>
              <a:t>güclənməsi</a:t>
            </a:r>
            <a:r>
              <a:rPr lang="en-GB" altLang="en-US" sz="2100" b="1" dirty="0" err="1" smtClean="0"/>
              <a:t>böyüməsi</a:t>
            </a:r>
            <a:endParaRPr lang="en-US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" name="Picture 4" descr="Image result for ultrasonography graves disease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456" y="3501008"/>
            <a:ext cx="921702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425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altLang="en-US" sz="4000" dirty="0" smtClean="0"/>
              <a:t>Diaqnostik</a:t>
            </a:r>
            <a:r>
              <a:rPr lang="az-Latn-AZ" altLang="en-US" sz="4000" dirty="0" smtClean="0"/>
              <a:t> kriteriyalar</a:t>
            </a:r>
            <a:endParaRPr lang="en-US" sz="28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38200" y="1196752"/>
            <a:ext cx="10515600" cy="4980211"/>
          </a:xfrm>
        </p:spPr>
        <p:txBody>
          <a:bodyPr>
            <a:normAutofit fontScale="85000" lnSpcReduction="20000"/>
          </a:bodyPr>
          <a:lstStyle/>
          <a:p>
            <a:r>
              <a:rPr lang="az-Latn-AZ" altLang="en-US" sz="2000" b="1" dirty="0">
                <a:solidFill>
                  <a:srgbClr val="990033"/>
                </a:solidFill>
              </a:rPr>
              <a:t>Anamnez</a:t>
            </a:r>
          </a:p>
          <a:p>
            <a:pPr>
              <a:defRPr/>
            </a:pPr>
            <a:r>
              <a:rPr lang="az-Latn-AZ" sz="20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Taxikardiya</a:t>
            </a:r>
          </a:p>
          <a:p>
            <a:pPr>
              <a:defRPr/>
            </a:pPr>
            <a:r>
              <a:rPr lang="az-Latn-AZ" sz="20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Tərləmə</a:t>
            </a:r>
            <a:endParaRPr lang="tr-TR" sz="2000" dirty="0">
              <a:solidFill>
                <a:schemeClr val="accent2">
                  <a:lumMod val="75000"/>
                </a:schemeClr>
              </a:solidFill>
              <a:latin typeface="Arial" charset="0"/>
            </a:endParaRPr>
          </a:p>
          <a:p>
            <a:pPr>
              <a:defRPr/>
            </a:pPr>
            <a:r>
              <a:rPr lang="az-Latn-AZ" sz="20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Əsəbilik</a:t>
            </a:r>
            <a:endParaRPr lang="tr-TR" sz="2000" dirty="0">
              <a:solidFill>
                <a:schemeClr val="accent2">
                  <a:lumMod val="75000"/>
                </a:schemeClr>
              </a:solidFill>
              <a:latin typeface="Arial" charset="0"/>
            </a:endParaRPr>
          </a:p>
          <a:p>
            <a:pPr>
              <a:defRPr/>
            </a:pPr>
            <a:r>
              <a:rPr lang="az-Latn-AZ" sz="2000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Tremor</a:t>
            </a:r>
            <a:endParaRPr lang="tr-TR" sz="2000" dirty="0">
              <a:solidFill>
                <a:schemeClr val="accent2">
                  <a:lumMod val="75000"/>
                </a:schemeClr>
              </a:solidFill>
              <a:latin typeface="Arial" charset="0"/>
            </a:endParaRPr>
          </a:p>
          <a:p>
            <a:endParaRPr lang="az-Latn-AZ" alt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altLang="en-US" sz="2000" b="1" dirty="0">
                <a:solidFill>
                  <a:srgbClr val="990033"/>
                </a:solidFill>
              </a:rPr>
              <a:t>Yerli əlaməti</a:t>
            </a:r>
          </a:p>
          <a:p>
            <a:r>
              <a:rPr lang="az-Latn-AZ" altLang="en-US" sz="2000" b="1" dirty="0">
                <a:solidFill>
                  <a:srgbClr val="990033"/>
                </a:solidFill>
              </a:rPr>
              <a:t>Boyun ön nahiyəsində şişkinlik</a:t>
            </a:r>
          </a:p>
          <a:p>
            <a:r>
              <a:rPr lang="az-Latn-AZ" sz="2000" dirty="0">
                <a:ea typeface="Calibri" panose="020F0502020204030204" pitchFamily="34" charset="0"/>
                <a:cs typeface="Times New Roman" panose="02020603050405020304" pitchFamily="18" charset="0"/>
              </a:rPr>
              <a:t>Göz əlamətlərinin olması</a:t>
            </a:r>
            <a:endParaRPr lang="az-Latn-AZ" alt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altLang="en-US" sz="2000" b="1" dirty="0">
                <a:solidFill>
                  <a:srgbClr val="990033"/>
                </a:solidFill>
              </a:rPr>
              <a:t>Hormonlar</a:t>
            </a:r>
          </a:p>
          <a:p>
            <a:pPr lvl="1"/>
            <a:r>
              <a:rPr lang="az-Latn-AZ" sz="2000" dirty="0">
                <a:ea typeface="Calibri" panose="020F0502020204030204" pitchFamily="34" charset="0"/>
                <a:cs typeface="Times New Roman" panose="02020603050405020304" pitchFamily="18" charset="0"/>
              </a:rPr>
              <a:t>T3 və T4 yüksəlir, </a:t>
            </a:r>
          </a:p>
          <a:p>
            <a:pPr lvl="1"/>
            <a:r>
              <a:rPr lang="az-Latn-AZ" sz="2000" dirty="0">
                <a:ea typeface="Calibri" panose="020F0502020204030204" pitchFamily="34" charset="0"/>
                <a:cs typeface="Times New Roman" panose="02020603050405020304" pitchFamily="18" charset="0"/>
              </a:rPr>
              <a:t>TSH səviyyəsi enir.</a:t>
            </a:r>
          </a:p>
          <a:p>
            <a:pPr lvl="1"/>
            <a:r>
              <a:rPr lang="az-Latn-AZ" sz="2000" dirty="0">
                <a:ea typeface="Calibri" panose="020F0502020204030204" pitchFamily="34" charset="0"/>
                <a:cs typeface="Times New Roman" panose="02020603050405020304" pitchFamily="18" charset="0"/>
              </a:rPr>
              <a:t> TSH reseptorlarına qarşı anticisimlər pozitiv olur </a:t>
            </a:r>
            <a:endParaRPr lang="az-Latn-AZ" alt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az-Latn-AZ" alt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tr-TR" altLang="en-US" sz="2000" b="1" dirty="0">
                <a:solidFill>
                  <a:srgbClr val="990033"/>
                </a:solidFill>
              </a:rPr>
              <a:t>GÖRÜNTÜL</a:t>
            </a:r>
            <a:r>
              <a:rPr lang="az-Latn-AZ" altLang="en-US" sz="2000" b="1" dirty="0">
                <a:solidFill>
                  <a:srgbClr val="990033"/>
                </a:solidFill>
              </a:rPr>
              <a:t>Ə</a:t>
            </a:r>
            <a:r>
              <a:rPr lang="tr-TR" altLang="en-US" sz="2000" b="1" dirty="0">
                <a:solidFill>
                  <a:srgbClr val="990033"/>
                </a:solidFill>
              </a:rPr>
              <a:t>M</a:t>
            </a:r>
            <a:r>
              <a:rPr lang="az-Latn-AZ" altLang="en-US" sz="2000" b="1" dirty="0">
                <a:solidFill>
                  <a:srgbClr val="990033"/>
                </a:solidFill>
              </a:rPr>
              <a:t>Ə</a:t>
            </a:r>
            <a:endParaRPr lang="tr-TR" altLang="en-US" sz="2000" b="1" dirty="0">
              <a:solidFill>
                <a:srgbClr val="990033"/>
              </a:solidFill>
            </a:endParaRPr>
          </a:p>
          <a:p>
            <a:pPr lvl="1"/>
            <a:r>
              <a:rPr lang="tr-TR" altLang="en-US" sz="2000" b="1" dirty="0">
                <a:solidFill>
                  <a:schemeClr val="accent1">
                    <a:lumMod val="75000"/>
                  </a:schemeClr>
                </a:solidFill>
              </a:rPr>
              <a:t>USM</a:t>
            </a:r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</a:rPr>
              <a:t> –vəzin exogenliyinin artması, vaskulyarizasiyasının yüksəlməsi</a:t>
            </a:r>
          </a:p>
          <a:p>
            <a:pPr lvl="1"/>
            <a:r>
              <a:rPr lang="tr-TR" altLang="en-US" sz="2000" b="1" dirty="0">
                <a:solidFill>
                  <a:schemeClr val="accent1">
                    <a:lumMod val="75000"/>
                  </a:schemeClr>
                </a:solidFill>
              </a:rPr>
              <a:t>Sintoqrafiya</a:t>
            </a:r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</a:rPr>
              <a:t>-`diffuz böyümə</a:t>
            </a:r>
          </a:p>
          <a:p>
            <a:pPr lvl="1"/>
            <a:endParaRPr lang="en-US" alt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1537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 smtClean="0"/>
              <a:t>Ağırlıq dərəcələri</a:t>
            </a:r>
            <a:endParaRPr lang="en-US" sz="36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390636B-FF5B-45E3-8616-7D7C49E195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az-Latn-AZ" sz="2000" b="1" dirty="0"/>
              <a:t>Subklinik tireotoksikozun </a:t>
            </a:r>
            <a:r>
              <a:rPr lang="az-Latn-AZ" sz="2000" dirty="0"/>
              <a:t>xüsusi   əlaməti olmur</a:t>
            </a:r>
            <a:r>
              <a:rPr lang="az-Latn-AZ" sz="2000" dirty="0" smtClean="0"/>
              <a:t>. Diaqnoz </a:t>
            </a:r>
            <a:r>
              <a:rPr lang="az-Latn-AZ" sz="2000" dirty="0"/>
              <a:t>qanda TSH səviyyəsinin </a:t>
            </a:r>
            <a:r>
              <a:rPr lang="az-Latn-AZ" sz="2000" dirty="0" smtClean="0"/>
              <a:t>aşağı olması, </a:t>
            </a:r>
            <a:r>
              <a:rPr lang="az-Latn-AZ" sz="2000" dirty="0"/>
              <a:t>sT3 və sT4 –ün isə normal olması ilə qoyulur.</a:t>
            </a:r>
            <a:endParaRPr lang="ru-RU" sz="2000" dirty="0"/>
          </a:p>
          <a:p>
            <a:pPr lvl="0"/>
            <a:r>
              <a:rPr lang="az-Latn-AZ" sz="2000" b="1" dirty="0"/>
              <a:t>Yüngül tireotoksikozda(mild</a:t>
            </a:r>
            <a:r>
              <a:rPr lang="az-Latn-AZ" sz="2000" dirty="0"/>
              <a:t>) tireotoksikozu düşündürəcək bəzi şikayətlər və əlamətlər olur. </a:t>
            </a:r>
            <a:r>
              <a:rPr lang="az-Latn-AZ" sz="2000" dirty="0" smtClean="0"/>
              <a:t>Dəqiq </a:t>
            </a:r>
            <a:r>
              <a:rPr lang="az-Latn-AZ" sz="2000" dirty="0"/>
              <a:t>diaqnoz qanda hormonların müayinəsi zamanı qoyulur.</a:t>
            </a:r>
            <a:endParaRPr lang="ru-RU" sz="2000" dirty="0"/>
          </a:p>
          <a:p>
            <a:pPr lvl="0"/>
            <a:r>
              <a:rPr lang="az-Latn-AZ" sz="2000" dirty="0"/>
              <a:t> </a:t>
            </a:r>
            <a:r>
              <a:rPr lang="az-Latn-AZ" sz="2000" b="1" dirty="0"/>
              <a:t>Orta ağırlıq dərəcəli (moderate)</a:t>
            </a:r>
            <a:r>
              <a:rPr lang="az-Latn-AZ" sz="2000" dirty="0"/>
              <a:t> tireotoksikozda klinik əlamətlər çox aydın görünür. Klinisist çox vaxt xəstəni ilk gördüyü anda tireotoksikozdan şübhələnir. Diaqnozu təsdiq etmək üçün laborator müayinələr </a:t>
            </a:r>
            <a:r>
              <a:rPr lang="az-Latn-AZ" sz="2000" dirty="0" smtClean="0"/>
              <a:t>aparılmalı</a:t>
            </a:r>
            <a:r>
              <a:rPr lang="az-Latn-AZ" sz="2000" dirty="0"/>
              <a:t>.</a:t>
            </a:r>
            <a:endParaRPr lang="ru-RU" sz="2000" dirty="0"/>
          </a:p>
          <a:p>
            <a:pPr lvl="0"/>
            <a:r>
              <a:rPr lang="az-Latn-AZ" sz="2000" b="1" dirty="0"/>
              <a:t>Ağır hipertiroidizm (severe) </a:t>
            </a:r>
            <a:r>
              <a:rPr lang="az-Latn-AZ" sz="2000" dirty="0" smtClean="0"/>
              <a:t>arıq</a:t>
            </a:r>
            <a:r>
              <a:rPr lang="az-Latn-AZ" sz="2000" dirty="0"/>
              <a:t>, yorğun, halsız və çox gücsüz, iştahsız olur. Graves zamanı çox vaxt oftalmopatiya müşahidə edilir.Qanda sT3 və sT4 kəskin yüksəlmiş olur.</a:t>
            </a:r>
            <a:endParaRPr lang="ru-RU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345225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 smtClean="0"/>
              <a:t>Müalicə prinsipi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390636B-FF5B-45E3-8616-7D7C49E195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</a:rPr>
              <a:t>Qraves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az-Latn-AZ" sz="2400" dirty="0">
                <a:solidFill>
                  <a:schemeClr val="accent1">
                    <a:lumMod val="50000"/>
                  </a:schemeClr>
                </a:solidFill>
              </a:rPr>
              <a:t>xəstəliyinin müalicə üsulları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</a:rPr>
              <a:t>:</a:t>
            </a:r>
            <a:endParaRPr lang="az-Latn-AZ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az-Latn-AZ" sz="2400" dirty="0">
                <a:solidFill>
                  <a:schemeClr val="accent1">
                    <a:lumMod val="50000"/>
                  </a:schemeClr>
                </a:solidFill>
              </a:rPr>
              <a:t>Antitireoid (dərman) </a:t>
            </a:r>
            <a:r>
              <a:rPr lang="az-Latn-AZ" sz="2400" dirty="0" smtClean="0">
                <a:solidFill>
                  <a:schemeClr val="accent1">
                    <a:lumMod val="50000"/>
                  </a:schemeClr>
                </a:solidFill>
              </a:rPr>
              <a:t>müalicəsi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az-Latn-AZ" sz="2400" dirty="0" smtClean="0">
                <a:solidFill>
                  <a:schemeClr val="accent1">
                    <a:lumMod val="50000"/>
                  </a:schemeClr>
                </a:solidFill>
              </a:rPr>
              <a:t>Radioaktiv </a:t>
            </a:r>
            <a:r>
              <a:rPr lang="az-Latn-AZ" sz="2400" dirty="0">
                <a:solidFill>
                  <a:schemeClr val="accent1">
                    <a:lumMod val="50000"/>
                  </a:schemeClr>
                </a:solidFill>
              </a:rPr>
              <a:t>(J</a:t>
            </a:r>
            <a:r>
              <a:rPr lang="az-Latn-AZ" sz="2400" baseline="30000" dirty="0">
                <a:solidFill>
                  <a:schemeClr val="accent1">
                    <a:lumMod val="50000"/>
                  </a:schemeClr>
                </a:solidFill>
              </a:rPr>
              <a:t>131</a:t>
            </a:r>
            <a:r>
              <a:rPr lang="az-Latn-AZ" sz="2400" dirty="0">
                <a:solidFill>
                  <a:schemeClr val="accent1">
                    <a:lumMod val="50000"/>
                  </a:schemeClr>
                </a:solidFill>
              </a:rPr>
              <a:t>) </a:t>
            </a:r>
            <a:r>
              <a:rPr lang="az-Latn-AZ" sz="2400" dirty="0" smtClean="0">
                <a:solidFill>
                  <a:schemeClr val="accent1">
                    <a:lumMod val="50000"/>
                  </a:schemeClr>
                </a:solidFill>
              </a:rPr>
              <a:t>müalicəsi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az-Latn-AZ" sz="2400" dirty="0" smtClean="0">
                <a:solidFill>
                  <a:schemeClr val="accent1">
                    <a:lumMod val="50000"/>
                  </a:schemeClr>
                </a:solidFill>
              </a:rPr>
              <a:t>Cərrahi müalicəsi(Total tiroidektomiya)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  <a:p>
            <a:pPr algn="just"/>
            <a:endParaRPr lang="en-US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784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az-Latn-AZ" altLang="en-US" dirty="0" smtClean="0"/>
              <a:t>Müalicə yanaşması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z-Latn-AZ" sz="2400" b="1" dirty="0" smtClean="0">
                <a:solidFill>
                  <a:schemeClr val="accent1">
                    <a:lumMod val="50000"/>
                  </a:schemeClr>
                </a:solidFill>
              </a:rPr>
              <a:t>Thiourasil </a:t>
            </a:r>
            <a:r>
              <a:rPr lang="az-Latn-AZ" sz="2400" b="1" dirty="0">
                <a:solidFill>
                  <a:schemeClr val="accent1">
                    <a:lumMod val="50000"/>
                  </a:schemeClr>
                </a:solidFill>
              </a:rPr>
              <a:t>birləşmələri (Propiltiourasil). 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az-Latn-AZ" sz="2400" b="1" dirty="0">
                <a:solidFill>
                  <a:schemeClr val="accent1">
                    <a:lumMod val="50000"/>
                  </a:schemeClr>
                </a:solidFill>
              </a:rPr>
              <a:t>Metimazol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az-Latn-AZ" sz="2400" b="1" dirty="0" smtClean="0">
                <a:solidFill>
                  <a:schemeClr val="accent1">
                    <a:lumMod val="50000"/>
                  </a:schemeClr>
                </a:solidFill>
              </a:rPr>
              <a:t>beta adrenoblokator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az-Latn-AZ" sz="2400" b="1" dirty="0">
                <a:solidFill>
                  <a:schemeClr val="accent1">
                    <a:lumMod val="50000"/>
                  </a:schemeClr>
                </a:solidFill>
              </a:rPr>
              <a:t>İlk iki həftədə antitiroid müalicənin effekti görünməyə başlayır və 6 həftəyə xəstə eutiroid vəziyyətə gəlir. Müalicə və dərman dozası, bədən çəkisi, nəbz vurğularının sayı, TSH və T4 - ə görə izlənilir.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26664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z-Latn-AZ" altLang="en-US" dirty="0" smtClean="0"/>
              <a:t>Müalicə yanaşması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z-Latn-AZ" sz="2000" b="1" dirty="0"/>
              <a:t>Radioaktiv</a:t>
            </a:r>
            <a:r>
              <a:rPr lang="az-Latn-AZ" sz="2400" b="1" dirty="0"/>
              <a:t> yod </a:t>
            </a:r>
            <a:r>
              <a:rPr lang="az-Latn-AZ" sz="2400" b="1" dirty="0" smtClean="0"/>
              <a:t>müalicəsi 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az-Latn-AZ" sz="2400" dirty="0">
                <a:solidFill>
                  <a:schemeClr val="accent1">
                    <a:lumMod val="50000"/>
                  </a:schemeClr>
                </a:solidFill>
              </a:rPr>
              <a:t>Radioaktiv yod müalicəsi ən çox kiçik və orta həcmli urlarda istifadə edilir. Bu müalicə yaşlı xəstələrdə, dərman və cərrahi müalicədən sonra remissiya vermədikdə aparmaq daha məqsədəuyğundur.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az-Latn-AZ" sz="2400" dirty="0" smtClean="0">
                <a:solidFill>
                  <a:schemeClr val="accent1">
                    <a:lumMod val="50000"/>
                  </a:schemeClr>
                </a:solidFill>
              </a:rPr>
              <a:t>İstifadəsinə mütləq əks göstəriş hamiləlik və laktasiyadır</a:t>
            </a:r>
            <a:endParaRPr lang="ru-RU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az-Latn-AZ" sz="2400" dirty="0" smtClean="0">
                <a:solidFill>
                  <a:schemeClr val="accent1">
                    <a:lumMod val="50000"/>
                  </a:schemeClr>
                </a:solidFill>
              </a:rPr>
              <a:t>Gənc </a:t>
            </a:r>
            <a:r>
              <a:rPr lang="az-Latn-AZ" sz="2400" dirty="0">
                <a:solidFill>
                  <a:schemeClr val="accent1">
                    <a:lumMod val="50000"/>
                  </a:schemeClr>
                </a:solidFill>
              </a:rPr>
              <a:t>xəstələr (xüsusilə uşaqlar, yeniyetmələr) qalxanvari vəzidə düyün və oftolmopatiya olan xəstədə radioaktiv yod müalicəsi əks göstərişdir.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42817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az-Latn-AZ" altLang="en-US" dirty="0" smtClean="0"/>
              <a:t>Müalicə yanaşması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z-Latn-AZ" b="1" dirty="0" smtClean="0">
                <a:solidFill>
                  <a:schemeClr val="accent1">
                    <a:lumMod val="50000"/>
                  </a:schemeClr>
                </a:solidFill>
              </a:rPr>
              <a:t>Thiourasil </a:t>
            </a:r>
            <a:r>
              <a:rPr lang="az-Latn-AZ" b="1" dirty="0">
                <a:solidFill>
                  <a:schemeClr val="accent1">
                    <a:lumMod val="50000"/>
                  </a:schemeClr>
                </a:solidFill>
              </a:rPr>
              <a:t>birləşmələri (Propiltiourasil). 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az-Latn-AZ" b="1" dirty="0">
                <a:solidFill>
                  <a:schemeClr val="accent1">
                    <a:lumMod val="50000"/>
                  </a:schemeClr>
                </a:solidFill>
              </a:rPr>
              <a:t>Metimazol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az-Latn-AZ" b="1" dirty="0" smtClean="0">
                <a:solidFill>
                  <a:schemeClr val="accent1">
                    <a:lumMod val="50000"/>
                  </a:schemeClr>
                </a:solidFill>
              </a:rPr>
              <a:t>beta adrenoblokator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az-Latn-AZ" b="1" dirty="0">
                <a:solidFill>
                  <a:schemeClr val="accent1">
                    <a:lumMod val="50000"/>
                  </a:schemeClr>
                </a:solidFill>
              </a:rPr>
              <a:t>İlk iki həftədə antitiroid müalicənin effekti görünməyə başlayır və 6 həftəyə xəstə eutiroid vəziyyətə gəlir. Müalicə və dərman dozası, bədən çəkisi, nəbz vurğularının sayı, TSH və T4 - ə görə izlənilir.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750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804635" cy="835878"/>
          </a:xfrm>
        </p:spPr>
        <p:txBody>
          <a:bodyPr>
            <a:normAutofit/>
          </a:bodyPr>
          <a:lstStyle/>
          <a:p>
            <a:pPr algn="ctr"/>
            <a:r>
              <a:rPr lang="az-Latn-AZ" altLang="en-US" sz="2800" dirty="0" smtClean="0"/>
              <a:t>Müalicə yanaşması</a:t>
            </a:r>
            <a:endParaRPr lang="ru-RU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7408" y="1412776"/>
            <a:ext cx="10729192" cy="46085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Cərrahi müalicə:</a:t>
            </a:r>
          </a:p>
          <a:p>
            <a:pPr marL="0" indent="0" algn="ctr">
              <a:buNone/>
            </a:pPr>
            <a:r>
              <a:rPr lang="az-Latn-AZ" sz="2400" b="1" dirty="0" smtClean="0">
                <a:solidFill>
                  <a:schemeClr val="accent1">
                    <a:lumMod val="75000"/>
                  </a:schemeClr>
                </a:solidFill>
              </a:rPr>
              <a:t>Total tiroidektomiya</a:t>
            </a:r>
          </a:p>
          <a:p>
            <a:pPr algn="ctr"/>
            <a:r>
              <a:rPr lang="az-Latn-AZ" sz="2400" dirty="0">
                <a:solidFill>
                  <a:srgbClr val="FF0000"/>
                </a:solidFill>
              </a:rPr>
              <a:t>GÖSTƏRİŞ:</a:t>
            </a:r>
          </a:p>
          <a:p>
            <a:pPr algn="ctr"/>
            <a:endParaRPr lang="ru-RU" sz="2400" dirty="0">
              <a:solidFill>
                <a:srgbClr val="FF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Radioaktiv yod müalicəsinə əks göstəriş olan xəstələr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Şiş və şübhəli düyün varsa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Hamilə və ya yaxın zamanda hamiləlik planlaşdırırsa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Antitireoid dərman müalicəsinə əks göstərişi varsa 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Həcmi böyük və sıxılma verən urdursa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/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buNone/>
            </a:pPr>
            <a:endParaRPr lang="ru-RU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5063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855640" y="2924944"/>
            <a:ext cx="5862851" cy="835878"/>
          </a:xfrm>
        </p:spPr>
        <p:txBody>
          <a:bodyPr/>
          <a:lstStyle/>
          <a:p>
            <a:r>
              <a:rPr lang="az-Latn-AZ" dirty="0" smtClean="0"/>
              <a:t>Diqqətinizə görə təşəkkür.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6510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760296" y="3043019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16749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1780</TotalTime>
  <Words>893</Words>
  <Application>Microsoft Office PowerPoint</Application>
  <PresentationFormat>Widescreen</PresentationFormat>
  <Paragraphs>162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Calibri</vt:lpstr>
      <vt:lpstr>Symbol</vt:lpstr>
      <vt:lpstr>Times New Roman</vt:lpstr>
      <vt:lpstr>Wingdings</vt:lpstr>
      <vt:lpstr>Praktiki dərs şablonu 7</vt:lpstr>
      <vt:lpstr>Hipertireoidizm </vt:lpstr>
      <vt:lpstr>                   Tərifi</vt:lpstr>
      <vt:lpstr>Epidemiologiyası</vt:lpstr>
      <vt:lpstr>Tireotoksikoz</vt:lpstr>
      <vt:lpstr>Etiologiyası</vt:lpstr>
      <vt:lpstr>Qraves xəstəliyi (diffuz toksiki ur)</vt:lpstr>
      <vt:lpstr>Rast gəlmə tezliyi</vt:lpstr>
      <vt:lpstr>Etiologiyası</vt:lpstr>
      <vt:lpstr>Patogenezi</vt:lpstr>
      <vt:lpstr>Graves xəstəliyi (Autoimmun hipertireodizim)   </vt:lpstr>
      <vt:lpstr>Klinikası</vt:lpstr>
      <vt:lpstr>Şübhə</vt:lpstr>
      <vt:lpstr>İlkin müayinələr</vt:lpstr>
      <vt:lpstr>İlkin müayinə nəticələri</vt:lpstr>
      <vt:lpstr>İlkin müayinə nəticələri</vt:lpstr>
      <vt:lpstr>Görüntüləmə müayinələri</vt:lpstr>
      <vt:lpstr>Diaqnostik kriteriyalar</vt:lpstr>
      <vt:lpstr>Ağırlıq dərəcələri</vt:lpstr>
      <vt:lpstr>Müalicə prinsipi</vt:lpstr>
      <vt:lpstr>Müalicə yanaşması</vt:lpstr>
      <vt:lpstr>Müalicə yanaşması</vt:lpstr>
      <vt:lpstr>Müalicə yanaşması</vt:lpstr>
      <vt:lpstr>Müalicə yanaşması</vt:lpstr>
      <vt:lpstr>Diqqətinizə görə təşəkkür.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 User</cp:lastModifiedBy>
  <cp:revision>162</cp:revision>
  <dcterms:created xsi:type="dcterms:W3CDTF">2001-04-16T20:54:45Z</dcterms:created>
  <dcterms:modified xsi:type="dcterms:W3CDTF">2021-07-30T19:12:15Z</dcterms:modified>
</cp:coreProperties>
</file>