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6"/>
  </p:notesMasterIdLst>
  <p:handoutMasterIdLst>
    <p:handoutMasterId r:id="rId17"/>
  </p:handoutMasterIdLst>
  <p:sldIdLst>
    <p:sldId id="350" r:id="rId2"/>
    <p:sldId id="290" r:id="rId3"/>
    <p:sldId id="351" r:id="rId4"/>
    <p:sldId id="270" r:id="rId5"/>
    <p:sldId id="352" r:id="rId6"/>
    <p:sldId id="291" r:id="rId7"/>
    <p:sldId id="354" r:id="rId8"/>
    <p:sldId id="353" r:id="rId9"/>
    <p:sldId id="355" r:id="rId10"/>
    <p:sldId id="357" r:id="rId11"/>
    <p:sldId id="359" r:id="rId12"/>
    <p:sldId id="361" r:id="rId13"/>
    <p:sldId id="362" r:id="rId14"/>
    <p:sldId id="363" r:id="rId1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0" autoAdjust="0"/>
    <p:restoredTop sz="94660"/>
  </p:normalViewPr>
  <p:slideViewPr>
    <p:cSldViewPr>
      <p:cViewPr varScale="1">
        <p:scale>
          <a:sx n="79" d="100"/>
          <a:sy n="79" d="100"/>
        </p:scale>
        <p:origin x="696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069F00-4825-437B-B83D-D58C6E76DCEE}" type="doc">
      <dgm:prSet loTypeId="urn:microsoft.com/office/officeart/2005/8/layout/hProcess11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E078A515-AE3B-4FD4-BBB7-95F36879DDCF}">
      <dgm:prSet custT="1"/>
      <dgm:spPr/>
      <dgm:t>
        <a:bodyPr/>
        <a:lstStyle/>
        <a:p>
          <a:pPr rtl="0"/>
          <a:r>
            <a:rPr lang="az-Latn-AZ" sz="16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Orqanizmə yodun xronik az daxil olması;</a:t>
          </a:r>
          <a:endParaRPr lang="az-Latn-AZ" sz="16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899E8A-688F-4B9C-8DC9-BE90C420A53E}" type="parTrans" cxnId="{4A89237A-2261-467F-8FCF-DFE117B6370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5AAF1DE9-136D-43C2-931D-E522652A0CD7}" type="sibTrans" cxnId="{4A89237A-2261-467F-8FCF-DFE117B6370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7D76060F-8D47-408A-8B08-5B5ED3DC4309}">
      <dgm:prSet custT="1"/>
      <dgm:spPr/>
      <dgm:t>
        <a:bodyPr/>
        <a:lstStyle/>
        <a:p>
          <a:pPr rtl="0"/>
          <a:r>
            <a:rPr lang="az-Latn-AZ" sz="16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İrsi amillərin təsirindən follikulyar epite­ldə yüksək proliferasiya potensialının meydana çıxması;</a:t>
          </a:r>
          <a:endParaRPr lang="en-US" sz="16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2104B0-5DCA-4086-8065-94083BD5B335}" type="parTrans" cxnId="{5D31D67C-C4D7-4B64-BFFB-34FE15B7AC55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03267EA0-5EE1-437E-A867-91DF46D14120}" type="sibTrans" cxnId="{5D31D67C-C4D7-4B64-BFFB-34FE15B7AC55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3799703A-7DB5-4E18-8157-1B7C2023379B}">
      <dgm:prSet custT="1"/>
      <dgm:spPr/>
      <dgm:t>
        <a:bodyPr/>
        <a:lstStyle/>
        <a:p>
          <a:pPr rtl="0"/>
          <a:r>
            <a:rPr lang="az-Latn-AZ" sz="18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İnsu­linəbənzər böyümə amili;</a:t>
          </a:r>
          <a:endParaRPr lang="en-US" sz="18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AB1F61-7AEA-40E0-AEBC-3138B2EE2A33}" type="parTrans" cxnId="{2868833F-38D7-4071-8994-987947BD805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28B64FB2-7A5C-46F9-BC83-F7DF49F1D1E6}" type="sibTrans" cxnId="{2868833F-38D7-4071-8994-987947BD805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EBD539E0-4915-446F-8475-47A9E3ABEDBE}">
      <dgm:prSet custT="1"/>
      <dgm:spPr/>
      <dgm:t>
        <a:bodyPr/>
        <a:lstStyle/>
        <a:p>
          <a:pPr rtl="0"/>
          <a:r>
            <a:rPr lang="az-Latn-AZ" sz="16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Fibroblastların əsas böyümə amilinin qalxana­bənzər vəzin neoplastik proseslərinin inkişafına təsiri;</a:t>
          </a:r>
          <a:endParaRPr lang="en-US" sz="16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5E22890-6404-4826-A667-B56CF647BB5E}" type="parTrans" cxnId="{ED809A6C-8D13-49AD-B64F-DA29A1044DAA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C35C1D84-3D17-4B24-92FB-82755601A822}" type="sibTrans" cxnId="{ED809A6C-8D13-49AD-B64F-DA29A1044DAA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48C53230-AAEA-4930-B020-8D2CF0B4D275}">
      <dgm:prSet custT="1"/>
      <dgm:spPr/>
      <dgm:t>
        <a:bodyPr/>
        <a:lstStyle/>
        <a:p>
          <a:pPr rtl="0"/>
          <a:r>
            <a:rPr lang="az-Latn-AZ" sz="16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Vəzinin düyünlü törəmələrinin histoloji müayinəsində 96% hallarda  limfositar infiltrasiyanın möv­cudluğu; </a:t>
          </a:r>
          <a:endParaRPr lang="en-US" sz="16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F7DE03-E711-46A9-A49B-C44515F0EE53}" type="parTrans" cxnId="{899B9377-6DB0-48B5-9EEB-43664B64442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6D01EE67-76EA-49A3-A12D-5EA62E40E646}" type="sibTrans" cxnId="{899B9377-6DB0-48B5-9EEB-43664B64442D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42EFB90B-3F97-469F-9066-6DC2BFC2CE23}">
      <dgm:prSet custT="1"/>
      <dgm:spPr/>
      <dgm:t>
        <a:bodyPr/>
        <a:lstStyle/>
        <a:p>
          <a:pPr rtl="0"/>
          <a:r>
            <a:rPr lang="az-Latn-AZ" sz="16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Düyünlü patologiyalar zamanı T-helper və T-supressorların </a:t>
          </a:r>
          <a:r>
            <a:rPr lang="az-Latn-AZ" sz="14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dis­­balansı.</a:t>
          </a:r>
          <a:endParaRPr lang="en-US" sz="14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A72724-9739-4ECB-B37A-62C1B6AFE3CD}" type="parTrans" cxnId="{F8B09DC6-8D8E-4CFE-8E56-957FBDDF0CD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5D9DD3C7-64B7-43BA-94E6-E92AC6632199}" type="sibTrans" cxnId="{F8B09DC6-8D8E-4CFE-8E56-957FBDDF0CD6}">
      <dgm:prSet/>
      <dgm:spPr/>
      <dgm:t>
        <a:bodyPr/>
        <a:lstStyle/>
        <a:p>
          <a:endParaRPr lang="en-US" sz="1600">
            <a:solidFill>
              <a:schemeClr val="accent1">
                <a:lumMod val="75000"/>
              </a:schemeClr>
            </a:solidFill>
          </a:endParaRPr>
        </a:p>
      </dgm:t>
    </dgm:pt>
    <dgm:pt modelId="{053253FE-F2F0-4E26-BAF2-7BD552FB1436}" type="pres">
      <dgm:prSet presAssocID="{AE069F00-4825-437B-B83D-D58C6E76DCE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467D52D-FE54-48FB-8770-48B9B4A08371}" type="pres">
      <dgm:prSet presAssocID="{AE069F00-4825-437B-B83D-D58C6E76DCEE}" presName="arrow" presStyleLbl="bgShp" presStyleIdx="0" presStyleCnt="1"/>
      <dgm:spPr/>
    </dgm:pt>
    <dgm:pt modelId="{457078BB-13A4-45B2-88FD-D95F5A909F21}" type="pres">
      <dgm:prSet presAssocID="{AE069F00-4825-437B-B83D-D58C6E76DCEE}" presName="points" presStyleCnt="0"/>
      <dgm:spPr/>
    </dgm:pt>
    <dgm:pt modelId="{9D29EB96-6A8C-4022-BCA7-66A8DAE88523}" type="pres">
      <dgm:prSet presAssocID="{E078A515-AE3B-4FD4-BBB7-95F36879DDCF}" presName="compositeA" presStyleCnt="0"/>
      <dgm:spPr/>
    </dgm:pt>
    <dgm:pt modelId="{66DF0D9B-FDED-4885-9CA3-49638B91BC6C}" type="pres">
      <dgm:prSet presAssocID="{E078A515-AE3B-4FD4-BBB7-95F36879DDCF}" presName="textA" presStyleLbl="revTx" presStyleIdx="0" presStyleCnt="6" custScaleX="2008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BD7967-89BA-405E-810C-DA4C62B25FFF}" type="pres">
      <dgm:prSet presAssocID="{E078A515-AE3B-4FD4-BBB7-95F36879DDCF}" presName="circleA" presStyleLbl="node1" presStyleIdx="0" presStyleCnt="6"/>
      <dgm:spPr/>
    </dgm:pt>
    <dgm:pt modelId="{273D4500-3A16-4E86-BAF2-2F50D21FAEE3}" type="pres">
      <dgm:prSet presAssocID="{E078A515-AE3B-4FD4-BBB7-95F36879DDCF}" presName="spaceA" presStyleCnt="0"/>
      <dgm:spPr/>
    </dgm:pt>
    <dgm:pt modelId="{7EAE5A95-BE9C-43F6-B047-2805C131BD7E}" type="pres">
      <dgm:prSet presAssocID="{5AAF1DE9-136D-43C2-931D-E522652A0CD7}" presName="space" presStyleCnt="0"/>
      <dgm:spPr/>
    </dgm:pt>
    <dgm:pt modelId="{FDD09837-393C-4AAE-B737-15275B816079}" type="pres">
      <dgm:prSet presAssocID="{7D76060F-8D47-408A-8B08-5B5ED3DC4309}" presName="compositeB" presStyleCnt="0"/>
      <dgm:spPr/>
    </dgm:pt>
    <dgm:pt modelId="{435E0163-9880-4AA4-9788-8A4B6B16DD9A}" type="pres">
      <dgm:prSet presAssocID="{7D76060F-8D47-408A-8B08-5B5ED3DC4309}" presName="textB" presStyleLbl="revTx" presStyleIdx="1" presStyleCnt="6" custScaleX="2474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341C9C-8C0A-4365-B5C4-C48F764AD08C}" type="pres">
      <dgm:prSet presAssocID="{7D76060F-8D47-408A-8B08-5B5ED3DC4309}" presName="circleB" presStyleLbl="node1" presStyleIdx="1" presStyleCnt="6"/>
      <dgm:spPr/>
    </dgm:pt>
    <dgm:pt modelId="{EC652D78-65C5-495C-B60E-331EAA865B75}" type="pres">
      <dgm:prSet presAssocID="{7D76060F-8D47-408A-8B08-5B5ED3DC4309}" presName="spaceB" presStyleCnt="0"/>
      <dgm:spPr/>
    </dgm:pt>
    <dgm:pt modelId="{29EC4772-E797-444A-B6D7-5BF1096C44D1}" type="pres">
      <dgm:prSet presAssocID="{03267EA0-5EE1-437E-A867-91DF46D14120}" presName="space" presStyleCnt="0"/>
      <dgm:spPr/>
    </dgm:pt>
    <dgm:pt modelId="{EF700C2E-81C3-4B38-985E-665601684C4E}" type="pres">
      <dgm:prSet presAssocID="{3799703A-7DB5-4E18-8157-1B7C2023379B}" presName="compositeA" presStyleCnt="0"/>
      <dgm:spPr/>
    </dgm:pt>
    <dgm:pt modelId="{B26AED28-97F7-40BA-8920-CC5A9EC8EA61}" type="pres">
      <dgm:prSet presAssocID="{3799703A-7DB5-4E18-8157-1B7C2023379B}" presName="textA" presStyleLbl="revTx" presStyleIdx="2" presStyleCnt="6" custScaleX="2484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758DDD-5EA0-4DBA-B4D1-0E5A9485CFB8}" type="pres">
      <dgm:prSet presAssocID="{3799703A-7DB5-4E18-8157-1B7C2023379B}" presName="circleA" presStyleLbl="node1" presStyleIdx="2" presStyleCnt="6"/>
      <dgm:spPr/>
    </dgm:pt>
    <dgm:pt modelId="{3FD0421B-3C17-47EC-A01D-9D2FD42740BB}" type="pres">
      <dgm:prSet presAssocID="{3799703A-7DB5-4E18-8157-1B7C2023379B}" presName="spaceA" presStyleCnt="0"/>
      <dgm:spPr/>
    </dgm:pt>
    <dgm:pt modelId="{69864FFC-3A1E-4605-AA24-8BBD647B34C7}" type="pres">
      <dgm:prSet presAssocID="{28B64FB2-7A5C-46F9-BC83-F7DF49F1D1E6}" presName="space" presStyleCnt="0"/>
      <dgm:spPr/>
    </dgm:pt>
    <dgm:pt modelId="{46EA04F2-EF10-46F9-8F33-B0D98D943045}" type="pres">
      <dgm:prSet presAssocID="{EBD539E0-4915-446F-8475-47A9E3ABEDBE}" presName="compositeB" presStyleCnt="0"/>
      <dgm:spPr/>
    </dgm:pt>
    <dgm:pt modelId="{58D436E6-E44A-448C-B8B1-6D4D9B1D7F87}" type="pres">
      <dgm:prSet presAssocID="{EBD539E0-4915-446F-8475-47A9E3ABEDBE}" presName="textB" presStyleLbl="revTx" presStyleIdx="3" presStyleCnt="6" custScaleX="2700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FF085F-6F6B-43FF-95EB-7FDBAD2FD319}" type="pres">
      <dgm:prSet presAssocID="{EBD539E0-4915-446F-8475-47A9E3ABEDBE}" presName="circleB" presStyleLbl="node1" presStyleIdx="3" presStyleCnt="6"/>
      <dgm:spPr/>
    </dgm:pt>
    <dgm:pt modelId="{047A73F8-317F-44EC-AC30-50060157D712}" type="pres">
      <dgm:prSet presAssocID="{EBD539E0-4915-446F-8475-47A9E3ABEDBE}" presName="spaceB" presStyleCnt="0"/>
      <dgm:spPr/>
    </dgm:pt>
    <dgm:pt modelId="{F05F57B9-9F2A-4D6D-BBD4-41EFCCB6A76E}" type="pres">
      <dgm:prSet presAssocID="{C35C1D84-3D17-4B24-92FB-82755601A822}" presName="space" presStyleCnt="0"/>
      <dgm:spPr/>
    </dgm:pt>
    <dgm:pt modelId="{E6980CF7-7DB7-4EF7-9AAC-EE056B30F99D}" type="pres">
      <dgm:prSet presAssocID="{48C53230-AAEA-4930-B020-8D2CF0B4D275}" presName="compositeA" presStyleCnt="0"/>
      <dgm:spPr/>
    </dgm:pt>
    <dgm:pt modelId="{6E710C7F-E1B0-48E0-94EE-DE43279FFD7B}" type="pres">
      <dgm:prSet presAssocID="{48C53230-AAEA-4930-B020-8D2CF0B4D275}" presName="textA" presStyleLbl="revTx" presStyleIdx="4" presStyleCnt="6" custScaleX="2934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223100-38FF-42A5-AAB5-4C0AE87EBBEF}" type="pres">
      <dgm:prSet presAssocID="{48C53230-AAEA-4930-B020-8D2CF0B4D275}" presName="circleA" presStyleLbl="node1" presStyleIdx="4" presStyleCnt="6"/>
      <dgm:spPr/>
    </dgm:pt>
    <dgm:pt modelId="{22CAA46A-1022-40E5-A046-9D2825069B87}" type="pres">
      <dgm:prSet presAssocID="{48C53230-AAEA-4930-B020-8D2CF0B4D275}" presName="spaceA" presStyleCnt="0"/>
      <dgm:spPr/>
    </dgm:pt>
    <dgm:pt modelId="{D4F02F4E-E23C-4EDE-8592-DD576E57D1C6}" type="pres">
      <dgm:prSet presAssocID="{6D01EE67-76EA-49A3-A12D-5EA62E40E646}" presName="space" presStyleCnt="0"/>
      <dgm:spPr/>
    </dgm:pt>
    <dgm:pt modelId="{22ED0603-8B37-4F89-AAC8-28C5D0801EA0}" type="pres">
      <dgm:prSet presAssocID="{42EFB90B-3F97-469F-9066-6DC2BFC2CE23}" presName="compositeB" presStyleCnt="0"/>
      <dgm:spPr/>
    </dgm:pt>
    <dgm:pt modelId="{60986C2C-7D95-4932-A851-1F03D7AEE7C4}" type="pres">
      <dgm:prSet presAssocID="{42EFB90B-3F97-469F-9066-6DC2BFC2CE23}" presName="textB" presStyleLbl="revTx" presStyleIdx="5" presStyleCnt="6" custScaleX="2522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4D168D-79F1-4240-97F7-64DAAC75730D}" type="pres">
      <dgm:prSet presAssocID="{42EFB90B-3F97-469F-9066-6DC2BFC2CE23}" presName="circleB" presStyleLbl="node1" presStyleIdx="5" presStyleCnt="6"/>
      <dgm:spPr/>
    </dgm:pt>
    <dgm:pt modelId="{07A15F3A-45ED-41FC-8B40-3959E2C9B3C5}" type="pres">
      <dgm:prSet presAssocID="{42EFB90B-3F97-469F-9066-6DC2BFC2CE23}" presName="spaceB" presStyleCnt="0"/>
      <dgm:spPr/>
    </dgm:pt>
  </dgm:ptLst>
  <dgm:cxnLst>
    <dgm:cxn modelId="{4A89237A-2261-467F-8FCF-DFE117B6370D}" srcId="{AE069F00-4825-437B-B83D-D58C6E76DCEE}" destId="{E078A515-AE3B-4FD4-BBB7-95F36879DDCF}" srcOrd="0" destOrd="0" parTransId="{7D899E8A-688F-4B9C-8DC9-BE90C420A53E}" sibTransId="{5AAF1DE9-136D-43C2-931D-E522652A0CD7}"/>
    <dgm:cxn modelId="{899B9377-6DB0-48B5-9EEB-43664B64442D}" srcId="{AE069F00-4825-437B-B83D-D58C6E76DCEE}" destId="{48C53230-AAEA-4930-B020-8D2CF0B4D275}" srcOrd="4" destOrd="0" parTransId="{EEF7DE03-E711-46A9-A49B-C44515F0EE53}" sibTransId="{6D01EE67-76EA-49A3-A12D-5EA62E40E646}"/>
    <dgm:cxn modelId="{75C10525-E876-460C-85A9-2ADB9E3C5D48}" type="presOf" srcId="{42EFB90B-3F97-469F-9066-6DC2BFC2CE23}" destId="{60986C2C-7D95-4932-A851-1F03D7AEE7C4}" srcOrd="0" destOrd="0" presId="urn:microsoft.com/office/officeart/2005/8/layout/hProcess11"/>
    <dgm:cxn modelId="{2868833F-38D7-4071-8994-987947BD8056}" srcId="{AE069F00-4825-437B-B83D-D58C6E76DCEE}" destId="{3799703A-7DB5-4E18-8157-1B7C2023379B}" srcOrd="2" destOrd="0" parTransId="{32AB1F61-7AEA-40E0-AEBC-3138B2EE2A33}" sibTransId="{28B64FB2-7A5C-46F9-BC83-F7DF49F1D1E6}"/>
    <dgm:cxn modelId="{1157F0AA-3221-4061-9B2B-FBF3590F0CF1}" type="presOf" srcId="{EBD539E0-4915-446F-8475-47A9E3ABEDBE}" destId="{58D436E6-E44A-448C-B8B1-6D4D9B1D7F87}" srcOrd="0" destOrd="0" presId="urn:microsoft.com/office/officeart/2005/8/layout/hProcess11"/>
    <dgm:cxn modelId="{DE91B016-1814-4838-8247-9640AFE3CBC1}" type="presOf" srcId="{3799703A-7DB5-4E18-8157-1B7C2023379B}" destId="{B26AED28-97F7-40BA-8920-CC5A9EC8EA61}" srcOrd="0" destOrd="0" presId="urn:microsoft.com/office/officeart/2005/8/layout/hProcess11"/>
    <dgm:cxn modelId="{5D31D67C-C4D7-4B64-BFFB-34FE15B7AC55}" srcId="{AE069F00-4825-437B-B83D-D58C6E76DCEE}" destId="{7D76060F-8D47-408A-8B08-5B5ED3DC4309}" srcOrd="1" destOrd="0" parTransId="{3F2104B0-5DCA-4086-8065-94083BD5B335}" sibTransId="{03267EA0-5EE1-437E-A867-91DF46D14120}"/>
    <dgm:cxn modelId="{2C46DE95-F5BC-4BC6-8F82-80E072CC838A}" type="presOf" srcId="{48C53230-AAEA-4930-B020-8D2CF0B4D275}" destId="{6E710C7F-E1B0-48E0-94EE-DE43279FFD7B}" srcOrd="0" destOrd="0" presId="urn:microsoft.com/office/officeart/2005/8/layout/hProcess11"/>
    <dgm:cxn modelId="{F636E028-350A-42E9-859C-1632714D81C6}" type="presOf" srcId="{AE069F00-4825-437B-B83D-D58C6E76DCEE}" destId="{053253FE-F2F0-4E26-BAF2-7BD552FB1436}" srcOrd="0" destOrd="0" presId="urn:microsoft.com/office/officeart/2005/8/layout/hProcess11"/>
    <dgm:cxn modelId="{58393A51-56E1-4313-A460-FE8BB248A098}" type="presOf" srcId="{E078A515-AE3B-4FD4-BBB7-95F36879DDCF}" destId="{66DF0D9B-FDED-4885-9CA3-49638B91BC6C}" srcOrd="0" destOrd="0" presId="urn:microsoft.com/office/officeart/2005/8/layout/hProcess11"/>
    <dgm:cxn modelId="{1014F0A7-DE55-4130-B9AF-1781692C91B8}" type="presOf" srcId="{7D76060F-8D47-408A-8B08-5B5ED3DC4309}" destId="{435E0163-9880-4AA4-9788-8A4B6B16DD9A}" srcOrd="0" destOrd="0" presId="urn:microsoft.com/office/officeart/2005/8/layout/hProcess11"/>
    <dgm:cxn modelId="{ED809A6C-8D13-49AD-B64F-DA29A1044DAA}" srcId="{AE069F00-4825-437B-B83D-D58C6E76DCEE}" destId="{EBD539E0-4915-446F-8475-47A9E3ABEDBE}" srcOrd="3" destOrd="0" parTransId="{05E22890-6404-4826-A667-B56CF647BB5E}" sibTransId="{C35C1D84-3D17-4B24-92FB-82755601A822}"/>
    <dgm:cxn modelId="{F8B09DC6-8D8E-4CFE-8E56-957FBDDF0CD6}" srcId="{AE069F00-4825-437B-B83D-D58C6E76DCEE}" destId="{42EFB90B-3F97-469F-9066-6DC2BFC2CE23}" srcOrd="5" destOrd="0" parTransId="{0DA72724-9739-4ECB-B37A-62C1B6AFE3CD}" sibTransId="{5D9DD3C7-64B7-43BA-94E6-E92AC6632199}"/>
    <dgm:cxn modelId="{392339B7-B733-4625-B39A-76F82AD820CC}" type="presParOf" srcId="{053253FE-F2F0-4E26-BAF2-7BD552FB1436}" destId="{8467D52D-FE54-48FB-8770-48B9B4A08371}" srcOrd="0" destOrd="0" presId="urn:microsoft.com/office/officeart/2005/8/layout/hProcess11"/>
    <dgm:cxn modelId="{D8DD59C2-2552-4A10-A132-772F57507400}" type="presParOf" srcId="{053253FE-F2F0-4E26-BAF2-7BD552FB1436}" destId="{457078BB-13A4-45B2-88FD-D95F5A909F21}" srcOrd="1" destOrd="0" presId="urn:microsoft.com/office/officeart/2005/8/layout/hProcess11"/>
    <dgm:cxn modelId="{8E27E898-5057-482E-A19D-C28778BC764B}" type="presParOf" srcId="{457078BB-13A4-45B2-88FD-D95F5A909F21}" destId="{9D29EB96-6A8C-4022-BCA7-66A8DAE88523}" srcOrd="0" destOrd="0" presId="urn:microsoft.com/office/officeart/2005/8/layout/hProcess11"/>
    <dgm:cxn modelId="{ACAC154F-9AE1-404D-B70B-1FBA426387B9}" type="presParOf" srcId="{9D29EB96-6A8C-4022-BCA7-66A8DAE88523}" destId="{66DF0D9B-FDED-4885-9CA3-49638B91BC6C}" srcOrd="0" destOrd="0" presId="urn:microsoft.com/office/officeart/2005/8/layout/hProcess11"/>
    <dgm:cxn modelId="{F33E4179-C7CA-4B87-8254-5C98DFA6947A}" type="presParOf" srcId="{9D29EB96-6A8C-4022-BCA7-66A8DAE88523}" destId="{01BD7967-89BA-405E-810C-DA4C62B25FFF}" srcOrd="1" destOrd="0" presId="urn:microsoft.com/office/officeart/2005/8/layout/hProcess11"/>
    <dgm:cxn modelId="{83A12E72-B404-4BDE-B0AD-0CCA7400235F}" type="presParOf" srcId="{9D29EB96-6A8C-4022-BCA7-66A8DAE88523}" destId="{273D4500-3A16-4E86-BAF2-2F50D21FAEE3}" srcOrd="2" destOrd="0" presId="urn:microsoft.com/office/officeart/2005/8/layout/hProcess11"/>
    <dgm:cxn modelId="{7F28B363-8CE4-4204-9B15-D170C6202E4E}" type="presParOf" srcId="{457078BB-13A4-45B2-88FD-D95F5A909F21}" destId="{7EAE5A95-BE9C-43F6-B047-2805C131BD7E}" srcOrd="1" destOrd="0" presId="urn:microsoft.com/office/officeart/2005/8/layout/hProcess11"/>
    <dgm:cxn modelId="{83563B2A-FA1D-4350-A60E-0AAAB6341B23}" type="presParOf" srcId="{457078BB-13A4-45B2-88FD-D95F5A909F21}" destId="{FDD09837-393C-4AAE-B737-15275B816079}" srcOrd="2" destOrd="0" presId="urn:microsoft.com/office/officeart/2005/8/layout/hProcess11"/>
    <dgm:cxn modelId="{41634523-C9F0-47B7-AF0B-59E1EB562822}" type="presParOf" srcId="{FDD09837-393C-4AAE-B737-15275B816079}" destId="{435E0163-9880-4AA4-9788-8A4B6B16DD9A}" srcOrd="0" destOrd="0" presId="urn:microsoft.com/office/officeart/2005/8/layout/hProcess11"/>
    <dgm:cxn modelId="{17A4AC01-A02A-47D9-B32C-019F96D40E53}" type="presParOf" srcId="{FDD09837-393C-4AAE-B737-15275B816079}" destId="{71341C9C-8C0A-4365-B5C4-C48F764AD08C}" srcOrd="1" destOrd="0" presId="urn:microsoft.com/office/officeart/2005/8/layout/hProcess11"/>
    <dgm:cxn modelId="{8C0B86EF-F62D-42FA-99FF-648AA2EF545A}" type="presParOf" srcId="{FDD09837-393C-4AAE-B737-15275B816079}" destId="{EC652D78-65C5-495C-B60E-331EAA865B75}" srcOrd="2" destOrd="0" presId="urn:microsoft.com/office/officeart/2005/8/layout/hProcess11"/>
    <dgm:cxn modelId="{EDA80351-0755-4C48-B58B-41E6581182BD}" type="presParOf" srcId="{457078BB-13A4-45B2-88FD-D95F5A909F21}" destId="{29EC4772-E797-444A-B6D7-5BF1096C44D1}" srcOrd="3" destOrd="0" presId="urn:microsoft.com/office/officeart/2005/8/layout/hProcess11"/>
    <dgm:cxn modelId="{8E9178ED-8A70-4B40-A4F1-F3D12067646E}" type="presParOf" srcId="{457078BB-13A4-45B2-88FD-D95F5A909F21}" destId="{EF700C2E-81C3-4B38-985E-665601684C4E}" srcOrd="4" destOrd="0" presId="urn:microsoft.com/office/officeart/2005/8/layout/hProcess11"/>
    <dgm:cxn modelId="{328B9C96-69B1-4664-BA02-F5141EACE61B}" type="presParOf" srcId="{EF700C2E-81C3-4B38-985E-665601684C4E}" destId="{B26AED28-97F7-40BA-8920-CC5A9EC8EA61}" srcOrd="0" destOrd="0" presId="urn:microsoft.com/office/officeart/2005/8/layout/hProcess11"/>
    <dgm:cxn modelId="{8ED86A73-C0D5-46A3-AF26-87BB95BF3609}" type="presParOf" srcId="{EF700C2E-81C3-4B38-985E-665601684C4E}" destId="{63758DDD-5EA0-4DBA-B4D1-0E5A9485CFB8}" srcOrd="1" destOrd="0" presId="urn:microsoft.com/office/officeart/2005/8/layout/hProcess11"/>
    <dgm:cxn modelId="{75EE8D28-ECFC-4B6F-8668-D3EFF210A1EC}" type="presParOf" srcId="{EF700C2E-81C3-4B38-985E-665601684C4E}" destId="{3FD0421B-3C17-47EC-A01D-9D2FD42740BB}" srcOrd="2" destOrd="0" presId="urn:microsoft.com/office/officeart/2005/8/layout/hProcess11"/>
    <dgm:cxn modelId="{C44916B2-8D09-4A93-BAEA-5A91A1B37A39}" type="presParOf" srcId="{457078BB-13A4-45B2-88FD-D95F5A909F21}" destId="{69864FFC-3A1E-4605-AA24-8BBD647B34C7}" srcOrd="5" destOrd="0" presId="urn:microsoft.com/office/officeart/2005/8/layout/hProcess11"/>
    <dgm:cxn modelId="{2CDEC652-CE2D-4F40-BDEC-228A843A798C}" type="presParOf" srcId="{457078BB-13A4-45B2-88FD-D95F5A909F21}" destId="{46EA04F2-EF10-46F9-8F33-B0D98D943045}" srcOrd="6" destOrd="0" presId="urn:microsoft.com/office/officeart/2005/8/layout/hProcess11"/>
    <dgm:cxn modelId="{8AFC9BFF-59F8-4423-BE33-824B6D3DB396}" type="presParOf" srcId="{46EA04F2-EF10-46F9-8F33-B0D98D943045}" destId="{58D436E6-E44A-448C-B8B1-6D4D9B1D7F87}" srcOrd="0" destOrd="0" presId="urn:microsoft.com/office/officeart/2005/8/layout/hProcess11"/>
    <dgm:cxn modelId="{5AE215FF-0057-431B-A41E-93AA6FE1DF63}" type="presParOf" srcId="{46EA04F2-EF10-46F9-8F33-B0D98D943045}" destId="{01FF085F-6F6B-43FF-95EB-7FDBAD2FD319}" srcOrd="1" destOrd="0" presId="urn:microsoft.com/office/officeart/2005/8/layout/hProcess11"/>
    <dgm:cxn modelId="{B79AD151-FCB0-4F57-B102-78BB8E9A5240}" type="presParOf" srcId="{46EA04F2-EF10-46F9-8F33-B0D98D943045}" destId="{047A73F8-317F-44EC-AC30-50060157D712}" srcOrd="2" destOrd="0" presId="urn:microsoft.com/office/officeart/2005/8/layout/hProcess11"/>
    <dgm:cxn modelId="{EB02DE65-03BC-49ED-81DE-E5DF78B6DDDD}" type="presParOf" srcId="{457078BB-13A4-45B2-88FD-D95F5A909F21}" destId="{F05F57B9-9F2A-4D6D-BBD4-41EFCCB6A76E}" srcOrd="7" destOrd="0" presId="urn:microsoft.com/office/officeart/2005/8/layout/hProcess11"/>
    <dgm:cxn modelId="{A7426F9C-3CCF-44DB-9CD5-B090DDA723BC}" type="presParOf" srcId="{457078BB-13A4-45B2-88FD-D95F5A909F21}" destId="{E6980CF7-7DB7-4EF7-9AAC-EE056B30F99D}" srcOrd="8" destOrd="0" presId="urn:microsoft.com/office/officeart/2005/8/layout/hProcess11"/>
    <dgm:cxn modelId="{C8424524-2C3D-45F6-80C9-9A0FA4A6A4B0}" type="presParOf" srcId="{E6980CF7-7DB7-4EF7-9AAC-EE056B30F99D}" destId="{6E710C7F-E1B0-48E0-94EE-DE43279FFD7B}" srcOrd="0" destOrd="0" presId="urn:microsoft.com/office/officeart/2005/8/layout/hProcess11"/>
    <dgm:cxn modelId="{A7C4B35A-8D8D-4A0A-AF5D-23C16EC16D55}" type="presParOf" srcId="{E6980CF7-7DB7-4EF7-9AAC-EE056B30F99D}" destId="{3D223100-38FF-42A5-AAB5-4C0AE87EBBEF}" srcOrd="1" destOrd="0" presId="urn:microsoft.com/office/officeart/2005/8/layout/hProcess11"/>
    <dgm:cxn modelId="{5ED6EEA9-143D-4E5B-8F7E-10F09B87C5FF}" type="presParOf" srcId="{E6980CF7-7DB7-4EF7-9AAC-EE056B30F99D}" destId="{22CAA46A-1022-40E5-A046-9D2825069B87}" srcOrd="2" destOrd="0" presId="urn:microsoft.com/office/officeart/2005/8/layout/hProcess11"/>
    <dgm:cxn modelId="{099B7E93-9E70-49AC-92AE-2123DB30660A}" type="presParOf" srcId="{457078BB-13A4-45B2-88FD-D95F5A909F21}" destId="{D4F02F4E-E23C-4EDE-8592-DD576E57D1C6}" srcOrd="9" destOrd="0" presId="urn:microsoft.com/office/officeart/2005/8/layout/hProcess11"/>
    <dgm:cxn modelId="{97A2E414-C488-45F8-80D9-0817684EDDCA}" type="presParOf" srcId="{457078BB-13A4-45B2-88FD-D95F5A909F21}" destId="{22ED0603-8B37-4F89-AAC8-28C5D0801EA0}" srcOrd="10" destOrd="0" presId="urn:microsoft.com/office/officeart/2005/8/layout/hProcess11"/>
    <dgm:cxn modelId="{813B245C-8F9A-4B12-A99E-BBD4F19D2A85}" type="presParOf" srcId="{22ED0603-8B37-4F89-AAC8-28C5D0801EA0}" destId="{60986C2C-7D95-4932-A851-1F03D7AEE7C4}" srcOrd="0" destOrd="0" presId="urn:microsoft.com/office/officeart/2005/8/layout/hProcess11"/>
    <dgm:cxn modelId="{BEDF9688-EED2-4523-A73C-54B0B40C9880}" type="presParOf" srcId="{22ED0603-8B37-4F89-AAC8-28C5D0801EA0}" destId="{AC4D168D-79F1-4240-97F7-64DAAC75730D}" srcOrd="1" destOrd="0" presId="urn:microsoft.com/office/officeart/2005/8/layout/hProcess11"/>
    <dgm:cxn modelId="{D90E0890-3B1B-4C7F-B778-76E8FB4C1F4F}" type="presParOf" srcId="{22ED0603-8B37-4F89-AAC8-28C5D0801EA0}" destId="{07A15F3A-45ED-41FC-8B40-3959E2C9B3C5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67D52D-FE54-48FB-8770-48B9B4A08371}">
      <dsp:nvSpPr>
        <dsp:cNvPr id="0" name=""/>
        <dsp:cNvSpPr/>
      </dsp:nvSpPr>
      <dsp:spPr>
        <a:xfrm>
          <a:off x="0" y="1305401"/>
          <a:ext cx="10515600" cy="1740535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DF0D9B-FDED-4885-9CA3-49638B91BC6C}">
      <dsp:nvSpPr>
        <dsp:cNvPr id="0" name=""/>
        <dsp:cNvSpPr/>
      </dsp:nvSpPr>
      <dsp:spPr>
        <a:xfrm>
          <a:off x="7057" y="0"/>
          <a:ext cx="1234483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Orqanizmə yodun xronik az daxil olması;</a:t>
          </a:r>
          <a:endParaRPr lang="az-Latn-AZ" sz="16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57" y="0"/>
        <a:ext cx="1234483" cy="1740535"/>
      </dsp:txXfrm>
    </dsp:sp>
    <dsp:sp modelId="{01BD7967-89BA-405E-810C-DA4C62B25FFF}">
      <dsp:nvSpPr>
        <dsp:cNvPr id="0" name=""/>
        <dsp:cNvSpPr/>
      </dsp:nvSpPr>
      <dsp:spPr>
        <a:xfrm>
          <a:off x="406732" y="1958102"/>
          <a:ext cx="435133" cy="43513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5E0163-9880-4AA4-9788-8A4B6B16DD9A}">
      <dsp:nvSpPr>
        <dsp:cNvPr id="0" name=""/>
        <dsp:cNvSpPr/>
      </dsp:nvSpPr>
      <dsp:spPr>
        <a:xfrm>
          <a:off x="1272271" y="2610802"/>
          <a:ext cx="1520835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İrsi amillərin təsirindən follikulyar epite­ldə yüksək proliferasiya potensialının meydana çıxması;</a:t>
          </a:r>
          <a:endParaRPr lang="en-US" sz="16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72271" y="2610802"/>
        <a:ext cx="1520835" cy="1740535"/>
      </dsp:txXfrm>
    </dsp:sp>
    <dsp:sp modelId="{71341C9C-8C0A-4365-B5C4-C48F764AD08C}">
      <dsp:nvSpPr>
        <dsp:cNvPr id="0" name=""/>
        <dsp:cNvSpPr/>
      </dsp:nvSpPr>
      <dsp:spPr>
        <a:xfrm>
          <a:off x="1815122" y="1958102"/>
          <a:ext cx="435133" cy="43513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6AED28-97F7-40BA-8920-CC5A9EC8EA61}">
      <dsp:nvSpPr>
        <dsp:cNvPr id="0" name=""/>
        <dsp:cNvSpPr/>
      </dsp:nvSpPr>
      <dsp:spPr>
        <a:xfrm>
          <a:off x="2823837" y="0"/>
          <a:ext cx="1527214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8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İnsu­linəbənzər böyümə amili;</a:t>
          </a:r>
          <a:endParaRPr lang="en-US" sz="18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823837" y="0"/>
        <a:ext cx="1527214" cy="1740535"/>
      </dsp:txXfrm>
    </dsp:sp>
    <dsp:sp modelId="{63758DDD-5EA0-4DBA-B4D1-0E5A9485CFB8}">
      <dsp:nvSpPr>
        <dsp:cNvPr id="0" name=""/>
        <dsp:cNvSpPr/>
      </dsp:nvSpPr>
      <dsp:spPr>
        <a:xfrm>
          <a:off x="3369877" y="1958102"/>
          <a:ext cx="435133" cy="43513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436E6-E44A-448C-B8B1-6D4D9B1D7F87}">
      <dsp:nvSpPr>
        <dsp:cNvPr id="0" name=""/>
        <dsp:cNvSpPr/>
      </dsp:nvSpPr>
      <dsp:spPr>
        <a:xfrm>
          <a:off x="4381782" y="2610802"/>
          <a:ext cx="1660037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Fibroblastların əsas böyümə amilinin qalxana­bənzər vəzin neoplastik proseslərinin inkişafına təsiri;</a:t>
          </a:r>
          <a:endParaRPr lang="en-US" sz="16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81782" y="2610802"/>
        <a:ext cx="1660037" cy="1740535"/>
      </dsp:txXfrm>
    </dsp:sp>
    <dsp:sp modelId="{01FF085F-6F6B-43FF-95EB-7FDBAD2FD319}">
      <dsp:nvSpPr>
        <dsp:cNvPr id="0" name=""/>
        <dsp:cNvSpPr/>
      </dsp:nvSpPr>
      <dsp:spPr>
        <a:xfrm>
          <a:off x="4994234" y="1958102"/>
          <a:ext cx="435133" cy="4351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710C7F-E1B0-48E0-94EE-DE43279FFD7B}">
      <dsp:nvSpPr>
        <dsp:cNvPr id="0" name=""/>
        <dsp:cNvSpPr/>
      </dsp:nvSpPr>
      <dsp:spPr>
        <a:xfrm>
          <a:off x="6072550" y="0"/>
          <a:ext cx="1803512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Vəzinin düyünlü törəmələrinin histoloji müayinəsində 96% hallarda  limfositar infiltrasiyanın möv­cudluğu; </a:t>
          </a:r>
          <a:endParaRPr lang="en-US" sz="16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72550" y="0"/>
        <a:ext cx="1803512" cy="1740535"/>
      </dsp:txXfrm>
    </dsp:sp>
    <dsp:sp modelId="{3D223100-38FF-42A5-AAB5-4C0AE87EBBEF}">
      <dsp:nvSpPr>
        <dsp:cNvPr id="0" name=""/>
        <dsp:cNvSpPr/>
      </dsp:nvSpPr>
      <dsp:spPr>
        <a:xfrm>
          <a:off x="6756740" y="1958102"/>
          <a:ext cx="435133" cy="43513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986C2C-7D95-4932-A851-1F03D7AEE7C4}">
      <dsp:nvSpPr>
        <dsp:cNvPr id="0" name=""/>
        <dsp:cNvSpPr/>
      </dsp:nvSpPr>
      <dsp:spPr>
        <a:xfrm>
          <a:off x="7906793" y="2610802"/>
          <a:ext cx="1550189" cy="17405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z-Latn-AZ" sz="16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Düyünlü patologiyalar zamanı T-helper və T-supressorların </a:t>
          </a:r>
          <a:r>
            <a:rPr lang="az-Latn-AZ" sz="1400" kern="12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dis­­balansı.</a:t>
          </a:r>
          <a:endParaRPr lang="en-US" sz="1400" kern="1200" dirty="0">
            <a:solidFill>
              <a:schemeClr val="accent1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906793" y="2610802"/>
        <a:ext cx="1550189" cy="1740535"/>
      </dsp:txXfrm>
    </dsp:sp>
    <dsp:sp modelId="{AC4D168D-79F1-4240-97F7-64DAAC75730D}">
      <dsp:nvSpPr>
        <dsp:cNvPr id="0" name=""/>
        <dsp:cNvSpPr/>
      </dsp:nvSpPr>
      <dsp:spPr>
        <a:xfrm>
          <a:off x="8464320" y="1958102"/>
          <a:ext cx="435133" cy="43513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1818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0075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45818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31018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4547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4497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11964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01368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996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39262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2278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7605956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2846124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A.Abbasov, T.ü.f.d. A.Hümmətov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0" y="-6439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Düyünlü ur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457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sz="6600" dirty="0" smtClean="0"/>
              <a:t>Düyünlü ur</a:t>
            </a:r>
            <a:endParaRPr lang="ru-RU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az-Latn-AZ" altLang="en-US" dirty="0" smtClean="0"/>
              <a:t>asst. </a:t>
            </a:r>
            <a:r>
              <a:rPr lang="az-Latn-AZ" altLang="en-US" dirty="0"/>
              <a:t>Azər Hümmətov, dos. Abbas Abbasov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ATU, I cərrahi xəstəliklər kafedrası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6024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pic>
        <p:nvPicPr>
          <p:cNvPr id="8" name="Picture 2" descr="Related imag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4072" y="1556792"/>
            <a:ext cx="446449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416" y="1556792"/>
            <a:ext cx="5181600" cy="4351338"/>
          </a:xfrm>
        </p:spPr>
        <p:txBody>
          <a:bodyPr/>
          <a:lstStyle/>
          <a:p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Düyünlü ur – Qalxanabənzər vəzidə müxtəlif morfoloji xarakteristikaya malik bütün ocaqlı törəmələri əhatə edən klinik anlayışdır</a:t>
            </a:r>
            <a:r>
              <a:rPr lang="az-Latn-AZ" b="1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Epidemiologiyası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Ümumi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populyasiyada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palpasiya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edilən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QV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düyünləri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qadınlarda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10%,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kişilərdə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2%- dir. </a:t>
            </a:r>
            <a:endParaRPr lang="az-Latn-A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Yaş ilə ur arasındakı əlaqə yod vəziyyətinə bağlıdır.</a:t>
            </a:r>
          </a:p>
          <a:p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 Ağır dərəcəli yod çatışmazlığı olan bölgələrdə gənclərdə daha çox olur. </a:t>
            </a:r>
          </a:p>
          <a:p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Afrika-Amerika irqində böyük düyünlü ura çox rast gəlinir</a:t>
            </a:r>
            <a:r>
              <a:rPr lang="az-Latn-AZ" sz="2400" dirty="0" smtClean="0"/>
              <a:t>.</a:t>
            </a:r>
          </a:p>
          <a:p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</a:rPr>
              <a:t>Kliniki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əlaməti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olmayan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QV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düyünlərinin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USM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ilə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aşkarlanması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20-76%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təşkil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edir</a:t>
            </a:r>
            <a:r>
              <a:rPr lang="en-US" sz="2400" dirty="0" smtClean="0"/>
              <a:t>.</a:t>
            </a:r>
            <a:endParaRPr lang="az-Latn-AZ" sz="2400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8" name="Picture 2" descr="Guatr belirtileri ve tedavisi - Haber Has | Son Dakika Samsun Hab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2132856"/>
            <a:ext cx="4765246" cy="318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6490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4000" dirty="0"/>
              <a:t>Etiologiyası</a:t>
            </a:r>
            <a:endParaRPr lang="en-US" alt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695400" y="1359346"/>
            <a:ext cx="5181600" cy="4351338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orqanizmə yodun xronik az daxil olması;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irsi amillər;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follikulyar epi­te­ldə yüksək proliferasiya;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İnsu­linəbənzər böyümə amili. 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2400" dirty="0"/>
          </a:p>
        </p:txBody>
      </p:sp>
      <p:pic>
        <p:nvPicPr>
          <p:cNvPr id="9" name="Picture 2" descr="Related imag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1592485"/>
            <a:ext cx="3531872" cy="388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Etiologiyası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67408" y="1444922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UR –tiroid vəzidəki tək və ya birdən çox sahədə fokal folikul hüceyrəsinin hiperplaziyası nəticəsində əmələ gəlir.</a:t>
            </a:r>
          </a:p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Yod çatışmazlığına bağlı tiroid vəzidəki böyümə endemik ur adlanır.</a:t>
            </a:r>
          </a:p>
        </p:txBody>
      </p:sp>
      <p:sp>
        <p:nvSpPr>
          <p:cNvPr id="6" name="Freeform 10" descr="Pink tissue paper"/>
          <p:cNvSpPr>
            <a:spLocks/>
          </p:cNvSpPr>
          <p:nvPr/>
        </p:nvSpPr>
        <p:spPr bwMode="auto">
          <a:xfrm>
            <a:off x="1948624" y="4641799"/>
            <a:ext cx="1728787" cy="1293812"/>
          </a:xfrm>
          <a:custGeom>
            <a:avLst/>
            <a:gdLst>
              <a:gd name="T0" fmla="*/ 2147483647 w 1158"/>
              <a:gd name="T1" fmla="*/ 2147483647 h 921"/>
              <a:gd name="T2" fmla="*/ 2147483647 w 1158"/>
              <a:gd name="T3" fmla="*/ 2147483647 h 921"/>
              <a:gd name="T4" fmla="*/ 2147483647 w 1158"/>
              <a:gd name="T5" fmla="*/ 2147483647 h 921"/>
              <a:gd name="T6" fmla="*/ 2147483647 w 1158"/>
              <a:gd name="T7" fmla="*/ 2147483647 h 921"/>
              <a:gd name="T8" fmla="*/ 2147483647 w 1158"/>
              <a:gd name="T9" fmla="*/ 2147483647 h 921"/>
              <a:gd name="T10" fmla="*/ 2147483647 w 1158"/>
              <a:gd name="T11" fmla="*/ 2147483647 h 921"/>
              <a:gd name="T12" fmla="*/ 2147483647 w 1158"/>
              <a:gd name="T13" fmla="*/ 2147483647 h 921"/>
              <a:gd name="T14" fmla="*/ 2147483647 w 1158"/>
              <a:gd name="T15" fmla="*/ 2147483647 h 921"/>
              <a:gd name="T16" fmla="*/ 2147483647 w 1158"/>
              <a:gd name="T17" fmla="*/ 2147483647 h 921"/>
              <a:gd name="T18" fmla="*/ 2147483647 w 1158"/>
              <a:gd name="T19" fmla="*/ 2147483647 h 921"/>
              <a:gd name="T20" fmla="*/ 2147483647 w 1158"/>
              <a:gd name="T21" fmla="*/ 2147483647 h 921"/>
              <a:gd name="T22" fmla="*/ 2147483647 w 1158"/>
              <a:gd name="T23" fmla="*/ 2147483647 h 921"/>
              <a:gd name="T24" fmla="*/ 2147483647 w 1158"/>
              <a:gd name="T25" fmla="*/ 2147483647 h 921"/>
              <a:gd name="T26" fmla="*/ 2147483647 w 1158"/>
              <a:gd name="T27" fmla="*/ 2147483647 h 921"/>
              <a:gd name="T28" fmla="*/ 2147483647 w 1158"/>
              <a:gd name="T29" fmla="*/ 2147483647 h 921"/>
              <a:gd name="T30" fmla="*/ 2147483647 w 1158"/>
              <a:gd name="T31" fmla="*/ 2147483647 h 9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58" h="921">
                <a:moveTo>
                  <a:pt x="186" y="123"/>
                </a:moveTo>
                <a:cubicBezTo>
                  <a:pt x="238" y="162"/>
                  <a:pt x="285" y="285"/>
                  <a:pt x="330" y="323"/>
                </a:cubicBezTo>
                <a:cubicBezTo>
                  <a:pt x="375" y="361"/>
                  <a:pt x="427" y="385"/>
                  <a:pt x="458" y="349"/>
                </a:cubicBezTo>
                <a:cubicBezTo>
                  <a:pt x="489" y="313"/>
                  <a:pt x="491" y="146"/>
                  <a:pt x="516" y="104"/>
                </a:cubicBezTo>
                <a:cubicBezTo>
                  <a:pt x="541" y="63"/>
                  <a:pt x="580" y="59"/>
                  <a:pt x="607" y="99"/>
                </a:cubicBezTo>
                <a:cubicBezTo>
                  <a:pt x="635" y="139"/>
                  <a:pt x="651" y="312"/>
                  <a:pt x="682" y="345"/>
                </a:cubicBezTo>
                <a:cubicBezTo>
                  <a:pt x="713" y="378"/>
                  <a:pt x="755" y="332"/>
                  <a:pt x="794" y="299"/>
                </a:cubicBezTo>
                <a:cubicBezTo>
                  <a:pt x="833" y="266"/>
                  <a:pt x="858" y="186"/>
                  <a:pt x="914" y="147"/>
                </a:cubicBezTo>
                <a:cubicBezTo>
                  <a:pt x="970" y="108"/>
                  <a:pt x="1102" y="0"/>
                  <a:pt x="1130" y="67"/>
                </a:cubicBezTo>
                <a:cubicBezTo>
                  <a:pt x="1158" y="134"/>
                  <a:pt x="1117" y="414"/>
                  <a:pt x="1083" y="548"/>
                </a:cubicBezTo>
                <a:cubicBezTo>
                  <a:pt x="1049" y="682"/>
                  <a:pt x="1010" y="823"/>
                  <a:pt x="926" y="872"/>
                </a:cubicBezTo>
                <a:cubicBezTo>
                  <a:pt x="842" y="921"/>
                  <a:pt x="694" y="839"/>
                  <a:pt x="580" y="841"/>
                </a:cubicBezTo>
                <a:cubicBezTo>
                  <a:pt x="466" y="842"/>
                  <a:pt x="325" y="917"/>
                  <a:pt x="241" y="882"/>
                </a:cubicBezTo>
                <a:cubicBezTo>
                  <a:pt x="157" y="847"/>
                  <a:pt x="115" y="763"/>
                  <a:pt x="78" y="631"/>
                </a:cubicBezTo>
                <a:cubicBezTo>
                  <a:pt x="41" y="499"/>
                  <a:pt x="0" y="176"/>
                  <a:pt x="18" y="91"/>
                </a:cubicBezTo>
                <a:cubicBezTo>
                  <a:pt x="36" y="6"/>
                  <a:pt x="151" y="116"/>
                  <a:pt x="186" y="123"/>
                </a:cubicBezTo>
                <a:close/>
              </a:path>
            </a:pathLst>
          </a:cu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205395" y="4102010"/>
            <a:ext cx="1479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Diffuz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Freeform 11" descr="Pink tissue paper"/>
          <p:cNvSpPr>
            <a:spLocks/>
          </p:cNvSpPr>
          <p:nvPr/>
        </p:nvSpPr>
        <p:spPr bwMode="auto">
          <a:xfrm>
            <a:off x="7397750" y="4640211"/>
            <a:ext cx="1511300" cy="1295400"/>
          </a:xfrm>
          <a:custGeom>
            <a:avLst/>
            <a:gdLst>
              <a:gd name="T0" fmla="*/ 2147483647 w 1158"/>
              <a:gd name="T1" fmla="*/ 2147483647 h 921"/>
              <a:gd name="T2" fmla="*/ 2147483647 w 1158"/>
              <a:gd name="T3" fmla="*/ 2147483647 h 921"/>
              <a:gd name="T4" fmla="*/ 2147483647 w 1158"/>
              <a:gd name="T5" fmla="*/ 2147483647 h 921"/>
              <a:gd name="T6" fmla="*/ 2147483647 w 1158"/>
              <a:gd name="T7" fmla="*/ 2147483647 h 921"/>
              <a:gd name="T8" fmla="*/ 2147483647 w 1158"/>
              <a:gd name="T9" fmla="*/ 2147483647 h 921"/>
              <a:gd name="T10" fmla="*/ 2147483647 w 1158"/>
              <a:gd name="T11" fmla="*/ 2147483647 h 921"/>
              <a:gd name="T12" fmla="*/ 2147483647 w 1158"/>
              <a:gd name="T13" fmla="*/ 2147483647 h 921"/>
              <a:gd name="T14" fmla="*/ 2147483647 w 1158"/>
              <a:gd name="T15" fmla="*/ 2147483647 h 921"/>
              <a:gd name="T16" fmla="*/ 2147483647 w 1158"/>
              <a:gd name="T17" fmla="*/ 2147483647 h 921"/>
              <a:gd name="T18" fmla="*/ 2147483647 w 1158"/>
              <a:gd name="T19" fmla="*/ 2147483647 h 921"/>
              <a:gd name="T20" fmla="*/ 2147483647 w 1158"/>
              <a:gd name="T21" fmla="*/ 2147483647 h 921"/>
              <a:gd name="T22" fmla="*/ 2147483647 w 1158"/>
              <a:gd name="T23" fmla="*/ 2147483647 h 921"/>
              <a:gd name="T24" fmla="*/ 2147483647 w 1158"/>
              <a:gd name="T25" fmla="*/ 2147483647 h 921"/>
              <a:gd name="T26" fmla="*/ 2147483647 w 1158"/>
              <a:gd name="T27" fmla="*/ 2147483647 h 921"/>
              <a:gd name="T28" fmla="*/ 2147483647 w 1158"/>
              <a:gd name="T29" fmla="*/ 2147483647 h 921"/>
              <a:gd name="T30" fmla="*/ 2147483647 w 1158"/>
              <a:gd name="T31" fmla="*/ 2147483647 h 9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58" h="921">
                <a:moveTo>
                  <a:pt x="186" y="123"/>
                </a:moveTo>
                <a:cubicBezTo>
                  <a:pt x="238" y="162"/>
                  <a:pt x="285" y="285"/>
                  <a:pt x="330" y="323"/>
                </a:cubicBezTo>
                <a:cubicBezTo>
                  <a:pt x="375" y="361"/>
                  <a:pt x="427" y="385"/>
                  <a:pt x="458" y="349"/>
                </a:cubicBezTo>
                <a:cubicBezTo>
                  <a:pt x="489" y="313"/>
                  <a:pt x="491" y="146"/>
                  <a:pt x="516" y="104"/>
                </a:cubicBezTo>
                <a:cubicBezTo>
                  <a:pt x="541" y="63"/>
                  <a:pt x="580" y="59"/>
                  <a:pt x="607" y="99"/>
                </a:cubicBezTo>
                <a:cubicBezTo>
                  <a:pt x="635" y="139"/>
                  <a:pt x="651" y="312"/>
                  <a:pt x="682" y="345"/>
                </a:cubicBezTo>
                <a:cubicBezTo>
                  <a:pt x="713" y="378"/>
                  <a:pt x="755" y="332"/>
                  <a:pt x="794" y="299"/>
                </a:cubicBezTo>
                <a:cubicBezTo>
                  <a:pt x="833" y="266"/>
                  <a:pt x="858" y="186"/>
                  <a:pt x="914" y="147"/>
                </a:cubicBezTo>
                <a:cubicBezTo>
                  <a:pt x="970" y="108"/>
                  <a:pt x="1102" y="0"/>
                  <a:pt x="1130" y="67"/>
                </a:cubicBezTo>
                <a:cubicBezTo>
                  <a:pt x="1158" y="134"/>
                  <a:pt x="1117" y="414"/>
                  <a:pt x="1083" y="548"/>
                </a:cubicBezTo>
                <a:cubicBezTo>
                  <a:pt x="1049" y="682"/>
                  <a:pt x="1010" y="823"/>
                  <a:pt x="926" y="872"/>
                </a:cubicBezTo>
                <a:cubicBezTo>
                  <a:pt x="842" y="921"/>
                  <a:pt x="694" y="839"/>
                  <a:pt x="580" y="841"/>
                </a:cubicBezTo>
                <a:cubicBezTo>
                  <a:pt x="466" y="842"/>
                  <a:pt x="325" y="917"/>
                  <a:pt x="241" y="882"/>
                </a:cubicBezTo>
                <a:cubicBezTo>
                  <a:pt x="157" y="847"/>
                  <a:pt x="115" y="763"/>
                  <a:pt x="78" y="631"/>
                </a:cubicBezTo>
                <a:cubicBezTo>
                  <a:pt x="41" y="499"/>
                  <a:pt x="0" y="176"/>
                  <a:pt x="18" y="91"/>
                </a:cubicBezTo>
                <a:cubicBezTo>
                  <a:pt x="36" y="6"/>
                  <a:pt x="151" y="116"/>
                  <a:pt x="186" y="123"/>
                </a:cubicBezTo>
                <a:close/>
              </a:path>
            </a:pathLst>
          </a:cu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/>
          <a:lstStyle/>
          <a:p>
            <a:endParaRPr lang="ru-RU"/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7689451" y="5207271"/>
            <a:ext cx="463949" cy="588989"/>
          </a:xfrm>
          <a:prstGeom prst="ellipse">
            <a:avLst/>
          </a:prstGeom>
          <a:solidFill>
            <a:srgbClr val="CC99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397750" y="4172015"/>
            <a:ext cx="1434554" cy="22684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Düyünlü ur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414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 smtClean="0"/>
              <a:t>Patogenezi</a:t>
            </a:r>
            <a:endParaRPr lang="az-Latn-AZ" altLang="en-US" sz="4000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2919996"/>
              </p:ext>
            </p:extLst>
          </p:nvPr>
        </p:nvGraphicFramePr>
        <p:xfrm>
          <a:off x="1055440" y="126876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Klinikası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767408" y="1628800"/>
            <a:ext cx="5181600" cy="4351338"/>
          </a:xfrm>
        </p:spPr>
        <p:txBody>
          <a:bodyPr>
            <a:normAutofit lnSpcReduction="10000"/>
          </a:bodyPr>
          <a:lstStyle/>
          <a:p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Ur həm diffuz, həm tək, həm də çoxdüyünlu olur. </a:t>
            </a:r>
          </a:p>
          <a:p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Urlar böyüməsinə, həcminə və simptomaloji göstəricilərinə görə gedişi fərqli olurlar.</a:t>
            </a:r>
          </a:p>
          <a:p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Çox düyünlü uru olan xəstələr asimtomatikdir, nontoksik urda klinik əlamət əsasən vəzin böyüməsi ilə əlaqəli olur. Boyunda şişkinlik müəyyən edilir.</a:t>
            </a:r>
          </a:p>
          <a:p>
            <a:pPr marL="0" indent="0">
              <a:buNone/>
            </a:pPr>
            <a:r>
              <a:rPr lang="az-Latn-AZ" dirty="0" smtClean="0"/>
              <a:t> </a:t>
            </a:r>
            <a:endParaRPr lang="ru-RU" dirty="0"/>
          </a:p>
        </p:txBody>
      </p:sp>
      <p:pic>
        <p:nvPicPr>
          <p:cNvPr id="13" name="Content Placeholder 12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008" y="1628800"/>
            <a:ext cx="5607900" cy="3580802"/>
          </a:xfrm>
        </p:spPr>
      </p:pic>
    </p:spTree>
    <p:extLst>
      <p:ext uri="{BB962C8B-B14F-4D97-AF65-F5344CB8AC3E}">
        <p14:creationId xmlns:p14="http://schemas.microsoft.com/office/powerpoint/2010/main" val="1784178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Klinikası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Düyünlü urun ölçüsündən, lokalizasiyasından, hormonal vəziyyətdən asılı olaraq aşağıdakı əlamətlər olur: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Boğulma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Təngnəfəslik</a:t>
            </a:r>
            <a:endParaRPr lang="az-Latn-A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Udma çətinliyi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Səsin karlaşması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Nadir hallarda Horner sindromu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2" descr="Guatr hakkında bilinmesi gerekenl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072" y="1916832"/>
            <a:ext cx="422991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447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 smtClean="0"/>
              <a:t>Diaqnostikası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10238" y="1153794"/>
            <a:ext cx="4007768" cy="486741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USM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İİAB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TSH, sərbəst T</a:t>
            </a:r>
            <a:r>
              <a:rPr lang="az-Latn-AZ" sz="1800" b="1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 və T</a:t>
            </a:r>
            <a:r>
              <a:rPr lang="az-Latn-AZ" sz="1800" b="1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az-Latn-A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Boyun KT Və MRT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Ssintiqrafiya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122" name="Picture 2" descr="Guatr - Dr. Mehmet Uluda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303" y="1268760"/>
            <a:ext cx="324036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Tiroid Hastalıklarında İleri Teknikler » Boyun tomografisi ve M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Tiroid Hastalıklarında İleri Teknikler » Boyun tomografisi ve M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Tiroid Hastalıklarında İleri Teknikler » Boyun tomografisi ve MR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Tiroid Hastalıklarında İleri Teknikler » Boyun tomografisi ve MR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2" name="Picture 12" descr="Tiroid Hastalıklarında İleri Teknikler » Boyun tomografisi ve M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1728" y="3587504"/>
            <a:ext cx="3543582" cy="278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780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851025" y="1038226"/>
            <a:ext cx="698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2800" b="1">
                <a:latin typeface="Arial" charset="0"/>
              </a:rPr>
              <a:t>UR</a:t>
            </a:r>
            <a:endParaRPr lang="tr-TR" sz="2800" b="1">
              <a:latin typeface="Arial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631950" y="2944814"/>
            <a:ext cx="11366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az-Latn-AZ" b="1">
                <a:solidFill>
                  <a:srgbClr val="FF3300"/>
                </a:solidFill>
                <a:latin typeface="Arial" charset="0"/>
              </a:rPr>
              <a:t>USM</a:t>
            </a:r>
          </a:p>
          <a:p>
            <a:pPr algn="ctr" eaLnBrk="1" hangingPunct="1"/>
            <a:r>
              <a:rPr lang="az-Latn-AZ" b="1">
                <a:solidFill>
                  <a:srgbClr val="FF3300"/>
                </a:solidFill>
                <a:latin typeface="Arial" charset="0"/>
              </a:rPr>
              <a:t>TSH</a:t>
            </a:r>
          </a:p>
          <a:p>
            <a:pPr algn="ctr" eaLnBrk="1" hangingPunct="1"/>
            <a:r>
              <a:rPr lang="az-Latn-AZ" b="1">
                <a:solidFill>
                  <a:srgbClr val="FF3300"/>
                </a:solidFill>
                <a:latin typeface="Arial" charset="0"/>
              </a:rPr>
              <a:t>Biopsiya</a:t>
            </a:r>
            <a:endParaRPr lang="tr-TR" b="1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119438" y="1341438"/>
            <a:ext cx="1403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b="1">
                <a:latin typeface="Arial" charset="0"/>
              </a:rPr>
              <a:t>Ur xəstəliyi</a:t>
            </a:r>
            <a:endParaRPr lang="tr-TR" b="1">
              <a:latin typeface="Arial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927350" y="6084888"/>
            <a:ext cx="958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00CC66"/>
                </a:solidFill>
                <a:latin typeface="Arial" charset="0"/>
              </a:rPr>
              <a:t>Tiroidit</a:t>
            </a:r>
            <a:endParaRPr lang="tr-TR" b="1">
              <a:solidFill>
                <a:srgbClr val="00CC66"/>
              </a:solidFill>
              <a:latin typeface="Arial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927350" y="4872038"/>
            <a:ext cx="527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b="1">
                <a:solidFill>
                  <a:srgbClr val="FF3300"/>
                </a:solidFill>
                <a:latin typeface="Arial" charset="0"/>
              </a:rPr>
              <a:t>Şiş</a:t>
            </a:r>
            <a:endParaRPr lang="tr-TR" b="1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367213" y="715963"/>
            <a:ext cx="703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Diffuz</a:t>
            </a:r>
            <a:endParaRPr lang="tr-TR" sz="1600">
              <a:latin typeface="Arial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367214" y="2089150"/>
            <a:ext cx="1254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Çoxdüyünlü</a:t>
            </a:r>
            <a:endParaRPr lang="tr-TR" sz="1600">
              <a:latin typeface="Arial" charset="0"/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367213" y="3163888"/>
            <a:ext cx="12319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Təkdüyünlü</a:t>
            </a:r>
            <a:endParaRPr lang="tr-TR" sz="1600">
              <a:latin typeface="Arial" charset="0"/>
            </a:endParaRP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5929314" y="428625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Toksik</a:t>
            </a:r>
            <a:endParaRPr lang="tr-TR" sz="1600">
              <a:latin typeface="Arial" charset="0"/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5929313" y="1219200"/>
            <a:ext cx="125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Qeyri-toksik</a:t>
            </a:r>
            <a:endParaRPr lang="tr-TR" sz="1600">
              <a:latin typeface="Arial" charset="0"/>
            </a:endParaRP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929314" y="1868488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Toksik</a:t>
            </a:r>
            <a:endParaRPr lang="tr-TR" sz="1600">
              <a:latin typeface="Arial" charset="0"/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5929313" y="2300288"/>
            <a:ext cx="125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Qeyri-toksik</a:t>
            </a:r>
            <a:endParaRPr lang="tr-TR" sz="1600">
              <a:latin typeface="Arial" charset="0"/>
            </a:endParaRP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5929314" y="2925763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Toksik</a:t>
            </a:r>
            <a:endParaRPr lang="tr-TR" sz="1600">
              <a:latin typeface="Arial" charset="0"/>
            </a:endParaRP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5929313" y="3370263"/>
            <a:ext cx="125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Qeyri-toksik</a:t>
            </a:r>
            <a:endParaRPr lang="tr-TR" sz="1600">
              <a:latin typeface="Arial" charset="0"/>
            </a:endParaRP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6035676" y="4519614"/>
            <a:ext cx="1211263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 b="1">
                <a:solidFill>
                  <a:srgbClr val="FF3300"/>
                </a:solidFill>
                <a:latin typeface="Arial" charset="0"/>
              </a:rPr>
              <a:t>Papilyar</a:t>
            </a:r>
          </a:p>
          <a:p>
            <a:pPr eaLnBrk="1" hangingPunct="1"/>
            <a:r>
              <a:rPr lang="az-Latn-AZ" sz="1600" b="1">
                <a:solidFill>
                  <a:srgbClr val="FF3300"/>
                </a:solidFill>
                <a:latin typeface="Arial" charset="0"/>
              </a:rPr>
              <a:t>Follikulyar</a:t>
            </a:r>
            <a:endParaRPr lang="tr-TR" sz="1600" b="1">
              <a:solidFill>
                <a:srgbClr val="FF3300"/>
              </a:solidFill>
              <a:latin typeface="Arial" charset="0"/>
            </a:endParaRPr>
          </a:p>
          <a:p>
            <a:pPr eaLnBrk="1" hangingPunct="1"/>
            <a:r>
              <a:rPr lang="az-Latn-AZ" sz="1600" b="1">
                <a:solidFill>
                  <a:srgbClr val="FF3300"/>
                </a:solidFill>
                <a:latin typeface="Arial" charset="0"/>
              </a:rPr>
              <a:t>Medulyar</a:t>
            </a:r>
            <a:endParaRPr lang="tr-TR" sz="1600" b="1">
              <a:solidFill>
                <a:srgbClr val="FF3300"/>
              </a:solidFill>
              <a:latin typeface="Arial" charset="0"/>
            </a:endParaRPr>
          </a:p>
          <a:p>
            <a:pPr eaLnBrk="1" hangingPunct="1"/>
            <a:r>
              <a:rPr lang="az-Latn-AZ" sz="1600" b="1">
                <a:solidFill>
                  <a:srgbClr val="FF3300"/>
                </a:solidFill>
                <a:latin typeface="Arial" charset="0"/>
              </a:rPr>
              <a:t>Anaplastik</a:t>
            </a:r>
            <a:endParaRPr lang="tr-TR" sz="1600" b="1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7175500" y="131763"/>
            <a:ext cx="12398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Anti TSHr+ </a:t>
            </a:r>
            <a:endParaRPr lang="tr-TR" sz="1600">
              <a:latin typeface="Arial" charset="0"/>
            </a:endParaRP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8759825" y="131764"/>
            <a:ext cx="846138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Grav</a:t>
            </a:r>
            <a:r>
              <a:rPr lang="en-US" sz="1600">
                <a:latin typeface="Arial" charset="0"/>
              </a:rPr>
              <a:t>e</a:t>
            </a:r>
            <a:r>
              <a:rPr lang="az-Latn-AZ" sz="1600">
                <a:latin typeface="Arial" charset="0"/>
              </a:rPr>
              <a:t>s</a:t>
            </a:r>
            <a:endParaRPr lang="tr-TR" sz="1600">
              <a:latin typeface="Arial" charset="0"/>
            </a:endParaRPr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7175500" y="671513"/>
            <a:ext cx="1246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Anti TSHr - </a:t>
            </a:r>
            <a:endParaRPr lang="tr-TR" sz="1600">
              <a:latin typeface="Arial" charset="0"/>
            </a:endParaRPr>
          </a:p>
        </p:txBody>
      </p:sp>
      <p:sp>
        <p:nvSpPr>
          <p:cNvPr id="5145" name="Text Box 25"/>
          <p:cNvSpPr txBox="1">
            <a:spLocks noChangeArrowheads="1"/>
          </p:cNvSpPr>
          <p:nvPr/>
        </p:nvSpPr>
        <p:spPr bwMode="auto">
          <a:xfrm>
            <a:off x="8759825" y="549276"/>
            <a:ext cx="1041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Bazedov</a:t>
            </a:r>
          </a:p>
          <a:p>
            <a:pPr eaLnBrk="1" hangingPunct="1"/>
            <a:r>
              <a:rPr lang="az-Latn-AZ" sz="1600">
                <a:latin typeface="Arial" charset="0"/>
              </a:rPr>
              <a:t>Haşimoto</a:t>
            </a:r>
            <a:endParaRPr lang="tr-TR" sz="1600">
              <a:latin typeface="Arial" charset="0"/>
            </a:endParaRPr>
          </a:p>
        </p:txBody>
      </p:sp>
      <p:sp>
        <p:nvSpPr>
          <p:cNvPr id="5146" name="Text Box 26"/>
          <p:cNvSpPr txBox="1">
            <a:spLocks noChangeArrowheads="1"/>
          </p:cNvSpPr>
          <p:nvPr/>
        </p:nvSpPr>
        <p:spPr bwMode="auto">
          <a:xfrm>
            <a:off x="8759825" y="1868488"/>
            <a:ext cx="10502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 dirty="0" smtClean="0">
                <a:latin typeface="Arial" charset="0"/>
              </a:rPr>
              <a:t>Plummerl</a:t>
            </a:r>
            <a:endParaRPr lang="tr-TR" sz="1600" dirty="0">
              <a:latin typeface="Arial" charset="0"/>
            </a:endParaRPr>
          </a:p>
        </p:txBody>
      </p:sp>
      <p:sp>
        <p:nvSpPr>
          <p:cNvPr id="5147" name="Text Box 27"/>
          <p:cNvSpPr txBox="1">
            <a:spLocks noChangeArrowheads="1"/>
          </p:cNvSpPr>
          <p:nvPr/>
        </p:nvSpPr>
        <p:spPr bwMode="auto">
          <a:xfrm>
            <a:off x="8759825" y="2300288"/>
            <a:ext cx="14922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Çoxdüyünlü ur</a:t>
            </a:r>
            <a:endParaRPr lang="tr-TR" sz="1600">
              <a:latin typeface="Arial" charset="0"/>
            </a:endParaRPr>
          </a:p>
        </p:txBody>
      </p:sp>
      <p:sp>
        <p:nvSpPr>
          <p:cNvPr id="5148" name="Text Box 28"/>
          <p:cNvSpPr txBox="1">
            <a:spLocks noChangeArrowheads="1"/>
          </p:cNvSpPr>
          <p:nvPr/>
        </p:nvSpPr>
        <p:spPr bwMode="auto">
          <a:xfrm>
            <a:off x="8759826" y="2924175"/>
            <a:ext cx="1673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Toksik adenoma</a:t>
            </a:r>
            <a:endParaRPr lang="tr-TR" sz="1600">
              <a:latin typeface="Arial" charset="0"/>
            </a:endParaRPr>
          </a:p>
        </p:txBody>
      </p:sp>
      <p:sp>
        <p:nvSpPr>
          <p:cNvPr id="5149" name="Text Box 29"/>
          <p:cNvSpPr txBox="1">
            <a:spLocks noChangeArrowheads="1"/>
          </p:cNvSpPr>
          <p:nvPr/>
        </p:nvSpPr>
        <p:spPr bwMode="auto">
          <a:xfrm>
            <a:off x="8778876" y="3370263"/>
            <a:ext cx="1368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Soyuq düyün</a:t>
            </a:r>
            <a:endParaRPr lang="tr-TR" sz="1600">
              <a:latin typeface="Arial" charset="0"/>
            </a:endParaRPr>
          </a:p>
        </p:txBody>
      </p:sp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8183564" y="3927476"/>
            <a:ext cx="21605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 b="1">
                <a:solidFill>
                  <a:srgbClr val="FF3300"/>
                </a:solidFill>
                <a:latin typeface="Arial" charset="0"/>
              </a:rPr>
              <a:t>Biopsiyanı təkrarla və ya əməliyyat</a:t>
            </a:r>
            <a:endParaRPr lang="tr-TR" sz="1600" b="1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8759826" y="4886325"/>
            <a:ext cx="16303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 b="1">
                <a:solidFill>
                  <a:srgbClr val="FF3300"/>
                </a:solidFill>
                <a:latin typeface="Arial" charset="0"/>
              </a:rPr>
              <a:t>Tiroidektomiya</a:t>
            </a:r>
            <a:endParaRPr lang="tr-TR" sz="1600" b="1">
              <a:solidFill>
                <a:srgbClr val="FF3300"/>
              </a:solidFill>
              <a:latin typeface="Arial" charset="0"/>
            </a:endParaRPr>
          </a:p>
        </p:txBody>
      </p:sp>
      <p:sp>
        <p:nvSpPr>
          <p:cNvPr id="5152" name="Text Box 32"/>
          <p:cNvSpPr txBox="1">
            <a:spLocks noChangeArrowheads="1"/>
          </p:cNvSpPr>
          <p:nvPr/>
        </p:nvSpPr>
        <p:spPr bwMode="auto">
          <a:xfrm>
            <a:off x="8759826" y="1220788"/>
            <a:ext cx="1693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>
                <a:latin typeface="Arial" charset="0"/>
              </a:rPr>
              <a:t>Endemik, fizioloji</a:t>
            </a:r>
            <a:endParaRPr lang="tr-TR" sz="1600">
              <a:latin typeface="Arial" charset="0"/>
            </a:endParaRPr>
          </a:p>
        </p:txBody>
      </p:sp>
      <p:sp>
        <p:nvSpPr>
          <p:cNvPr id="5153" name="Text Box 33"/>
          <p:cNvSpPr txBox="1">
            <a:spLocks noChangeArrowheads="1"/>
          </p:cNvSpPr>
          <p:nvPr/>
        </p:nvSpPr>
        <p:spPr bwMode="auto">
          <a:xfrm>
            <a:off x="8139114" y="5734051"/>
            <a:ext cx="1385887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az-Latn-AZ" sz="1600" b="1" dirty="0">
                <a:solidFill>
                  <a:srgbClr val="002060"/>
                </a:solidFill>
                <a:latin typeface="Arial" charset="0"/>
              </a:rPr>
              <a:t>Haşimoto</a:t>
            </a:r>
          </a:p>
          <a:p>
            <a:pPr eaLnBrk="1" hangingPunct="1"/>
            <a:r>
              <a:rPr lang="az-Latn-AZ" sz="1600" b="1" dirty="0">
                <a:solidFill>
                  <a:srgbClr val="002060"/>
                </a:solidFill>
                <a:latin typeface="Arial" charset="0"/>
              </a:rPr>
              <a:t>De Querian</a:t>
            </a:r>
          </a:p>
          <a:p>
            <a:pPr eaLnBrk="1" hangingPunct="1"/>
            <a:r>
              <a:rPr lang="az-Latn-AZ" sz="1600" b="1" dirty="0">
                <a:solidFill>
                  <a:srgbClr val="002060"/>
                </a:solidFill>
                <a:latin typeface="Arial" charset="0"/>
              </a:rPr>
              <a:t>Ridel tiroidit</a:t>
            </a:r>
          </a:p>
          <a:p>
            <a:pPr eaLnBrk="1" hangingPunct="1"/>
            <a:r>
              <a:rPr lang="az-Latn-AZ" sz="1600" b="1" dirty="0">
                <a:solidFill>
                  <a:srgbClr val="002060"/>
                </a:solidFill>
                <a:latin typeface="Arial" charset="0"/>
              </a:rPr>
              <a:t>İrinli</a:t>
            </a:r>
            <a:endParaRPr lang="tr-TR" sz="1600" b="1" dirty="0">
              <a:solidFill>
                <a:srgbClr val="002060"/>
              </a:solidFill>
              <a:latin typeface="Arial" charset="0"/>
            </a:endParaRPr>
          </a:p>
        </p:txBody>
      </p:sp>
      <p:cxnSp>
        <p:nvCxnSpPr>
          <p:cNvPr id="5154" name="AutoShape 34"/>
          <p:cNvCxnSpPr>
            <a:cxnSpLocks noChangeShapeType="1"/>
            <a:stCxn id="5124" idx="2"/>
            <a:endCxn id="5125" idx="0"/>
          </p:cNvCxnSpPr>
          <p:nvPr/>
        </p:nvCxnSpPr>
        <p:spPr bwMode="auto">
          <a:xfrm>
            <a:off x="2200275" y="1557339"/>
            <a:ext cx="0" cy="13874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55" name="AutoShape 35"/>
          <p:cNvCxnSpPr>
            <a:cxnSpLocks noChangeShapeType="1"/>
            <a:stCxn id="5125" idx="3"/>
            <a:endCxn id="5126" idx="1"/>
          </p:cNvCxnSpPr>
          <p:nvPr/>
        </p:nvCxnSpPr>
        <p:spPr bwMode="auto">
          <a:xfrm flipV="1">
            <a:off x="2768600" y="1525588"/>
            <a:ext cx="350838" cy="1878012"/>
          </a:xfrm>
          <a:prstGeom prst="bentConnector3">
            <a:avLst>
              <a:gd name="adj1" fmla="val 49773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56" name="AutoShape 36"/>
          <p:cNvCxnSpPr>
            <a:cxnSpLocks noChangeShapeType="1"/>
            <a:stCxn id="5125" idx="2"/>
            <a:endCxn id="5128" idx="1"/>
          </p:cNvCxnSpPr>
          <p:nvPr/>
        </p:nvCxnSpPr>
        <p:spPr bwMode="auto">
          <a:xfrm rot="16200000" flipH="1">
            <a:off x="1966119" y="4094957"/>
            <a:ext cx="1195388" cy="72707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57" name="AutoShape 37"/>
          <p:cNvCxnSpPr>
            <a:cxnSpLocks noChangeShapeType="1"/>
            <a:stCxn id="5125" idx="2"/>
            <a:endCxn id="5127" idx="1"/>
          </p:cNvCxnSpPr>
          <p:nvPr/>
        </p:nvCxnSpPr>
        <p:spPr bwMode="auto">
          <a:xfrm rot="16200000" flipH="1">
            <a:off x="1359694" y="4701382"/>
            <a:ext cx="2408238" cy="72707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1" name="AutoShape 41"/>
          <p:cNvCxnSpPr>
            <a:cxnSpLocks noChangeShapeType="1"/>
            <a:stCxn id="5126" idx="0"/>
            <a:endCxn id="5129" idx="1"/>
          </p:cNvCxnSpPr>
          <p:nvPr/>
        </p:nvCxnSpPr>
        <p:spPr bwMode="auto">
          <a:xfrm rot="-5400000">
            <a:off x="3865563" y="839788"/>
            <a:ext cx="457200" cy="546100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2" name="AutoShape 42"/>
          <p:cNvCxnSpPr>
            <a:cxnSpLocks noChangeShapeType="1"/>
            <a:stCxn id="5126" idx="2"/>
            <a:endCxn id="5130" idx="1"/>
          </p:cNvCxnSpPr>
          <p:nvPr/>
        </p:nvCxnSpPr>
        <p:spPr bwMode="auto">
          <a:xfrm rot="16200000" flipH="1">
            <a:off x="3819526" y="1709738"/>
            <a:ext cx="549275" cy="546100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3" name="AutoShape 43"/>
          <p:cNvCxnSpPr>
            <a:cxnSpLocks noChangeShapeType="1"/>
            <a:stCxn id="5126" idx="2"/>
            <a:endCxn id="5131" idx="1"/>
          </p:cNvCxnSpPr>
          <p:nvPr/>
        </p:nvCxnSpPr>
        <p:spPr bwMode="auto">
          <a:xfrm rot="16200000" flipH="1">
            <a:off x="3282157" y="2247107"/>
            <a:ext cx="1624013" cy="546100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4" name="AutoShape 44"/>
          <p:cNvCxnSpPr>
            <a:cxnSpLocks noChangeShapeType="1"/>
            <a:stCxn id="5129" idx="3"/>
            <a:endCxn id="5132" idx="1"/>
          </p:cNvCxnSpPr>
          <p:nvPr/>
        </p:nvCxnSpPr>
        <p:spPr bwMode="auto">
          <a:xfrm flipV="1">
            <a:off x="5070475" y="596900"/>
            <a:ext cx="858838" cy="2873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5" name="AutoShape 45"/>
          <p:cNvCxnSpPr>
            <a:cxnSpLocks noChangeShapeType="1"/>
            <a:stCxn id="5129" idx="3"/>
            <a:endCxn id="5133" idx="1"/>
          </p:cNvCxnSpPr>
          <p:nvPr/>
        </p:nvCxnSpPr>
        <p:spPr bwMode="auto">
          <a:xfrm>
            <a:off x="5070475" y="884239"/>
            <a:ext cx="858838" cy="5032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6" name="AutoShape 46"/>
          <p:cNvCxnSpPr>
            <a:cxnSpLocks noChangeShapeType="1"/>
            <a:stCxn id="5132" idx="3"/>
            <a:endCxn id="5142" idx="1"/>
          </p:cNvCxnSpPr>
          <p:nvPr/>
        </p:nvCxnSpPr>
        <p:spPr bwMode="auto">
          <a:xfrm flipV="1">
            <a:off x="6699250" y="300038"/>
            <a:ext cx="476250" cy="2968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7" name="AutoShape 47"/>
          <p:cNvCxnSpPr>
            <a:cxnSpLocks noChangeShapeType="1"/>
            <a:stCxn id="5132" idx="3"/>
            <a:endCxn id="5144" idx="1"/>
          </p:cNvCxnSpPr>
          <p:nvPr/>
        </p:nvCxnSpPr>
        <p:spPr bwMode="auto">
          <a:xfrm>
            <a:off x="6699250" y="596900"/>
            <a:ext cx="476250" cy="2428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1480" name="AutoShape 48"/>
          <p:cNvCxnSpPr>
            <a:cxnSpLocks noChangeShapeType="1"/>
            <a:stCxn id="5142" idx="3"/>
            <a:endCxn id="5143" idx="1"/>
          </p:cNvCxnSpPr>
          <p:nvPr/>
        </p:nvCxnSpPr>
        <p:spPr bwMode="auto">
          <a:xfrm>
            <a:off x="8415339" y="300039"/>
            <a:ext cx="344487" cy="15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9" name="AutoShape 49"/>
          <p:cNvCxnSpPr>
            <a:cxnSpLocks noChangeShapeType="1"/>
            <a:stCxn id="5144" idx="3"/>
            <a:endCxn id="5145" idx="1"/>
          </p:cNvCxnSpPr>
          <p:nvPr/>
        </p:nvCxnSpPr>
        <p:spPr bwMode="auto">
          <a:xfrm>
            <a:off x="8421689" y="839788"/>
            <a:ext cx="33813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0" name="AutoShape 50"/>
          <p:cNvCxnSpPr>
            <a:cxnSpLocks noChangeShapeType="1"/>
            <a:stCxn id="5133" idx="3"/>
            <a:endCxn id="5152" idx="1"/>
          </p:cNvCxnSpPr>
          <p:nvPr/>
        </p:nvCxnSpPr>
        <p:spPr bwMode="auto">
          <a:xfrm>
            <a:off x="7186613" y="1387475"/>
            <a:ext cx="1573212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1" name="AutoShape 51"/>
          <p:cNvCxnSpPr>
            <a:cxnSpLocks noChangeShapeType="1"/>
            <a:stCxn id="5134" idx="3"/>
            <a:endCxn id="5146" idx="1"/>
          </p:cNvCxnSpPr>
          <p:nvPr/>
        </p:nvCxnSpPr>
        <p:spPr bwMode="auto">
          <a:xfrm>
            <a:off x="6699251" y="2036763"/>
            <a:ext cx="2060574" cy="100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2" name="AutoShape 52"/>
          <p:cNvCxnSpPr>
            <a:cxnSpLocks noChangeShapeType="1"/>
            <a:stCxn id="5135" idx="3"/>
            <a:endCxn id="5147" idx="1"/>
          </p:cNvCxnSpPr>
          <p:nvPr/>
        </p:nvCxnSpPr>
        <p:spPr bwMode="auto">
          <a:xfrm>
            <a:off x="7186613" y="2468563"/>
            <a:ext cx="15732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3" name="AutoShape 53"/>
          <p:cNvCxnSpPr>
            <a:cxnSpLocks noChangeShapeType="1"/>
            <a:stCxn id="5136" idx="3"/>
            <a:endCxn id="5148" idx="1"/>
          </p:cNvCxnSpPr>
          <p:nvPr/>
        </p:nvCxnSpPr>
        <p:spPr bwMode="auto">
          <a:xfrm flipV="1">
            <a:off x="6699251" y="3092450"/>
            <a:ext cx="2060575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4" name="AutoShape 54"/>
          <p:cNvCxnSpPr>
            <a:cxnSpLocks noChangeShapeType="1"/>
            <a:stCxn id="5137" idx="3"/>
            <a:endCxn id="5149" idx="1"/>
          </p:cNvCxnSpPr>
          <p:nvPr/>
        </p:nvCxnSpPr>
        <p:spPr bwMode="auto">
          <a:xfrm>
            <a:off x="7186613" y="3538538"/>
            <a:ext cx="159226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5" name="AutoShape 55"/>
          <p:cNvCxnSpPr>
            <a:cxnSpLocks noChangeShapeType="1"/>
            <a:stCxn id="5149" idx="2"/>
            <a:endCxn id="5150" idx="0"/>
          </p:cNvCxnSpPr>
          <p:nvPr/>
        </p:nvCxnSpPr>
        <p:spPr bwMode="auto">
          <a:xfrm flipH="1">
            <a:off x="9264650" y="3706813"/>
            <a:ext cx="198438" cy="2206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6" name="AutoShape 56"/>
          <p:cNvCxnSpPr>
            <a:cxnSpLocks noChangeShapeType="1"/>
            <a:stCxn id="5128" idx="3"/>
            <a:endCxn id="5138" idx="1"/>
          </p:cNvCxnSpPr>
          <p:nvPr/>
        </p:nvCxnSpPr>
        <p:spPr bwMode="auto">
          <a:xfrm flipV="1">
            <a:off x="3454401" y="5054600"/>
            <a:ext cx="2581275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0" name="AutoShape 60"/>
          <p:cNvCxnSpPr>
            <a:cxnSpLocks noChangeShapeType="1"/>
            <a:stCxn id="5138" idx="3"/>
            <a:endCxn id="5151" idx="1"/>
          </p:cNvCxnSpPr>
          <p:nvPr/>
        </p:nvCxnSpPr>
        <p:spPr bwMode="auto">
          <a:xfrm>
            <a:off x="7246939" y="5054600"/>
            <a:ext cx="151288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1" name="AutoShape 61"/>
          <p:cNvCxnSpPr>
            <a:cxnSpLocks noChangeShapeType="1"/>
            <a:stCxn id="5127" idx="3"/>
            <a:endCxn id="5153" idx="1"/>
          </p:cNvCxnSpPr>
          <p:nvPr/>
        </p:nvCxnSpPr>
        <p:spPr bwMode="auto">
          <a:xfrm>
            <a:off x="3886201" y="6269039"/>
            <a:ext cx="4252913" cy="31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2" name="AutoShape 62"/>
          <p:cNvCxnSpPr>
            <a:cxnSpLocks noChangeShapeType="1"/>
            <a:stCxn id="5130" idx="3"/>
            <a:endCxn id="5134" idx="1"/>
          </p:cNvCxnSpPr>
          <p:nvPr/>
        </p:nvCxnSpPr>
        <p:spPr bwMode="auto">
          <a:xfrm flipV="1">
            <a:off x="5621339" y="2036763"/>
            <a:ext cx="307975" cy="2206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3" name="AutoShape 63"/>
          <p:cNvCxnSpPr>
            <a:cxnSpLocks noChangeShapeType="1"/>
            <a:stCxn id="5130" idx="3"/>
            <a:endCxn id="5135" idx="1"/>
          </p:cNvCxnSpPr>
          <p:nvPr/>
        </p:nvCxnSpPr>
        <p:spPr bwMode="auto">
          <a:xfrm>
            <a:off x="5621339" y="2257425"/>
            <a:ext cx="307975" cy="2111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4" name="AutoShape 64"/>
          <p:cNvCxnSpPr>
            <a:cxnSpLocks noChangeShapeType="1"/>
            <a:stCxn id="5131" idx="3"/>
            <a:endCxn id="5136" idx="1"/>
          </p:cNvCxnSpPr>
          <p:nvPr/>
        </p:nvCxnSpPr>
        <p:spPr bwMode="auto">
          <a:xfrm flipV="1">
            <a:off x="5599113" y="3094039"/>
            <a:ext cx="330200" cy="2381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5" name="AutoShape 65"/>
          <p:cNvCxnSpPr>
            <a:cxnSpLocks noChangeShapeType="1"/>
            <a:stCxn id="5131" idx="3"/>
            <a:endCxn id="5137" idx="1"/>
          </p:cNvCxnSpPr>
          <p:nvPr/>
        </p:nvCxnSpPr>
        <p:spPr bwMode="auto">
          <a:xfrm>
            <a:off x="5599113" y="3332164"/>
            <a:ext cx="330200" cy="2063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48003" y="7353"/>
            <a:ext cx="5862851" cy="632193"/>
          </a:xfrm>
        </p:spPr>
        <p:txBody>
          <a:bodyPr>
            <a:normAutofit/>
          </a:bodyPr>
          <a:lstStyle/>
          <a:p>
            <a:r>
              <a:rPr lang="az-Latn-AZ" sz="2400" dirty="0"/>
              <a:t>Diaqnostik </a:t>
            </a:r>
            <a:r>
              <a:rPr lang="az-Latn-AZ" sz="2400" dirty="0" smtClean="0"/>
              <a:t>taktika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470272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5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5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1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0" dur="1000"/>
                                        <p:tgtEl>
                                          <p:spTgt spid="5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1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2" dur="1000"/>
                                        <p:tgtEl>
                                          <p:spTgt spid="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7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2" dur="1000"/>
                                        <p:tgtEl>
                                          <p:spTgt spid="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7" dur="1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4" dur="1000"/>
                                        <p:tgtEl>
                                          <p:spTgt spid="5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9" dur="1000"/>
                                        <p:tgtEl>
                                          <p:spTgt spid="5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4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9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6" dur="10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1" dur="1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 nodeType="clickPar">
                      <p:stCondLst>
                        <p:cond delay="indefinite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10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3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5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5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0" dur="1000"/>
                                        <p:tgtEl>
                                          <p:spTgt spid="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5" dur="1000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0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5" dur="1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0" dur="1000"/>
                                        <p:tgtEl>
                                          <p:spTgt spid="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5" dur="1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0" dur="1000"/>
                                        <p:tgtEl>
                                          <p:spTgt spid="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5" dur="1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 nodeType="clickPar">
                      <p:stCondLst>
                        <p:cond delay="indefinite"/>
                      </p:stCondLst>
                      <p:childTnLst>
                        <p:par>
                          <p:cTn id="2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5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5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 nodeType="clickPar">
                      <p:stCondLst>
                        <p:cond delay="indefinite"/>
                      </p:stCondLst>
                      <p:childTnLst>
                        <p:par>
                          <p:cTn id="2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2" dur="1000"/>
                                        <p:tgtEl>
                                          <p:spTgt spid="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7" dur="1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 nodeType="clickPar">
                      <p:stCondLst>
                        <p:cond delay="indefinite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4" dur="1000"/>
                                        <p:tgtEl>
                                          <p:spTgt spid="5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9" dur="1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 nodeType="clickPar">
                      <p:stCondLst>
                        <p:cond delay="indefinite"/>
                      </p:stCondLst>
                      <p:childTnLst>
                        <p:par>
                          <p:cTn id="2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5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5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6" dur="1000"/>
                                        <p:tgtEl>
                                          <p:spTgt spid="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1" dur="1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5126" grpId="0"/>
      <p:bldP spid="5127" grpId="0"/>
      <p:bldP spid="5128" grpId="0"/>
      <p:bldP spid="5129" grpId="0"/>
      <p:bldP spid="5130" grpId="0"/>
      <p:bldP spid="5131" grpId="0"/>
      <p:bldP spid="5132" grpId="0"/>
      <p:bldP spid="5133" grpId="0"/>
      <p:bldP spid="5134" grpId="0"/>
      <p:bldP spid="5135" grpId="0"/>
      <p:bldP spid="5136" grpId="0"/>
      <p:bldP spid="5137" grpId="0"/>
      <p:bldP spid="5138" grpId="0"/>
      <p:bldP spid="5142" grpId="0"/>
      <p:bldP spid="5143" grpId="0"/>
      <p:bldP spid="5144" grpId="0"/>
      <p:bldP spid="5145" grpId="0"/>
      <p:bldP spid="5146" grpId="0"/>
      <p:bldP spid="5147" grpId="0"/>
      <p:bldP spid="5148" grpId="0"/>
      <p:bldP spid="5149" grpId="0"/>
      <p:bldP spid="5150" grpId="0"/>
      <p:bldP spid="5151" grpId="0"/>
      <p:bldP spid="5152" grpId="0"/>
      <p:bldP spid="51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 smtClean="0"/>
              <a:t>Müalicə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Y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o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çatmazlığına 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bağlı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 urda baş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langı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dön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əm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yo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verilir. 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Enzim defekti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ilə əlaqəli urda isə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tiroid hormon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müalicəsi lazımdır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az-Latn-AZ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Bu ş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kild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h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m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aşağı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olan tiroid hormonu yerin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qoyulmuş olur, 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h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m d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TSH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aşağı salınaraq vəzin böyüməsinin qarşısı alınır.</a:t>
            </a:r>
            <a:endParaRPr lang="tr-TR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18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Cərrahi </a:t>
            </a:r>
            <a:r>
              <a:rPr lang="az-Latn-AZ" dirty="0" smtClean="0"/>
              <a:t>müalicəyə göstəriş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530782" y="1825625"/>
            <a:ext cx="5181600" cy="4351338"/>
          </a:xfrm>
        </p:spPr>
        <p:txBody>
          <a:bodyPr/>
          <a:lstStyle/>
          <a:p>
            <a:pPr marL="1371600" lvl="2" indent="-457200">
              <a:buFont typeface="Wingdings" pitchFamily="2" charset="2"/>
              <a:buChar char="§"/>
              <a:defRPr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Sıxılma əlamətlərinin ortaya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 çı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x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ması,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1371600" lvl="2" indent="-457200">
              <a:buFont typeface="Wingdings" pitchFamily="2" charset="2"/>
              <a:buChar char="§"/>
              <a:defRPr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Toxuma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 içi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q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anamaya bağlı ağrı  v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 anid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n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toxuma 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b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ö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yüm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ə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si,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1371600" lvl="2" indent="-457200">
              <a:buFont typeface="Wingdings" pitchFamily="2" charset="2"/>
              <a:buChar char="§"/>
              <a:defRPr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K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o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tr-TR" sz="2800" dirty="0">
                <a:solidFill>
                  <a:schemeClr val="accent1">
                    <a:lumMod val="75000"/>
                  </a:schemeClr>
                </a:solidFill>
              </a:rPr>
              <a:t>metik </a:t>
            </a: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səbəblər</a:t>
            </a:r>
            <a:endParaRPr lang="tr-TR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2" name="Рисунок 2" descr="20140205_110002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024" y="1804649"/>
            <a:ext cx="5145595" cy="3888432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923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99656" y="2924944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904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91922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2643</TotalTime>
  <Words>454</Words>
  <Application>Microsoft Office PowerPoint</Application>
  <PresentationFormat>Widescreen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Praktiki dərs şablonu 7</vt:lpstr>
      <vt:lpstr>Düyünlü ur</vt:lpstr>
      <vt:lpstr>Tərifi</vt:lpstr>
      <vt:lpstr>Epidemiologiyası</vt:lpstr>
      <vt:lpstr>Etiologiyası</vt:lpstr>
      <vt:lpstr>Etiologiyası</vt:lpstr>
      <vt:lpstr>Patogenezi</vt:lpstr>
      <vt:lpstr>Klinikası</vt:lpstr>
      <vt:lpstr>Klinikası</vt:lpstr>
      <vt:lpstr>Diaqnostikası</vt:lpstr>
      <vt:lpstr>Diaqnostik taktika</vt:lpstr>
      <vt:lpstr>Müalicə</vt:lpstr>
      <vt:lpstr>Cərrahi müalicəyə göstəriş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236</cp:revision>
  <dcterms:created xsi:type="dcterms:W3CDTF">2001-04-16T20:54:45Z</dcterms:created>
  <dcterms:modified xsi:type="dcterms:W3CDTF">2021-07-30T18:41:27Z</dcterms:modified>
</cp:coreProperties>
</file>