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notesMasterIdLst>
    <p:notesMasterId r:id="rId15"/>
  </p:notesMasterIdLst>
  <p:sldIdLst>
    <p:sldId id="256" r:id="rId2"/>
    <p:sldId id="309" r:id="rId3"/>
    <p:sldId id="295" r:id="rId4"/>
    <p:sldId id="301" r:id="rId5"/>
    <p:sldId id="296" r:id="rId6"/>
    <p:sldId id="287" r:id="rId7"/>
    <p:sldId id="310" r:id="rId8"/>
    <p:sldId id="305" r:id="rId9"/>
    <p:sldId id="306" r:id="rId10"/>
    <p:sldId id="308" r:id="rId11"/>
    <p:sldId id="307" r:id="rId12"/>
    <p:sldId id="311" r:id="rId13"/>
    <p:sldId id="312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E15C"/>
    <a:srgbClr val="E2D447"/>
    <a:srgbClr val="F9F378"/>
    <a:srgbClr val="F0EC9C"/>
    <a:srgbClr val="E4E5E6"/>
    <a:srgbClr val="BEB5AA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5" autoAdjust="0"/>
    <p:restoredTop sz="94660"/>
  </p:normalViewPr>
  <p:slideViewPr>
    <p:cSldViewPr>
      <p:cViewPr varScale="1">
        <p:scale>
          <a:sx n="64" d="100"/>
          <a:sy n="64" d="100"/>
        </p:scale>
        <p:origin x="226" y="4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E8A7F-E1E9-493B-BF01-B98FA9DBFFE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CFEFA-8B8F-4710-AB3B-90747F19D31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004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304061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58401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86212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86474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47278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17429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2924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78916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22841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27602855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114978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Muayeva Şükufə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Süd vəzi </a:t>
            </a:r>
          </a:p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törəmələri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05833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525" y="4509120"/>
            <a:ext cx="3015525" cy="18793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az-Latn-AZ" sz="4800" b="1" dirty="0"/>
              <a:t>Süd vəzisinin xoş və bəd xassəli törəmələri</a:t>
            </a:r>
            <a:endParaRPr lang="en-US" sz="4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R="0"/>
            <a:r>
              <a:rPr lang="az-Latn-AZ" b="1" dirty="0"/>
              <a:t>Dr. Musayeva Şükufə</a:t>
            </a:r>
          </a:p>
          <a:p>
            <a:pPr marR="0"/>
            <a:r>
              <a:rPr lang="az-Latn-AZ" b="1" dirty="0"/>
              <a:t>ATU, I cərrahi xəstəlikləri kafedrası</a:t>
            </a:r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55640" y="116632"/>
            <a:ext cx="5862851" cy="835878"/>
          </a:xfrm>
        </p:spPr>
        <p:txBody>
          <a:bodyPr>
            <a:normAutofit fontScale="90000"/>
          </a:bodyPr>
          <a:lstStyle/>
          <a:p>
            <a:r>
              <a:rPr lang="az-Latn-AZ" sz="3600" dirty="0"/>
              <a:t>Süd vəzi törəmələri</a:t>
            </a:r>
            <a:br>
              <a:rPr lang="az-Latn-AZ" sz="3600" dirty="0"/>
            </a:br>
            <a:endParaRPr lang="ru-RU" sz="36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124744"/>
            <a:ext cx="10515600" cy="50522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az-Latn-AZ" b="1" dirty="0">
                <a:solidFill>
                  <a:srgbClr val="0070C0"/>
                </a:solidFill>
              </a:rPr>
              <a:t>Təsnifatı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Süd vəzi törəmələri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nə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düyün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lər və </a:t>
            </a:r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kütlə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lər aid edilir. </a:t>
            </a:r>
          </a:p>
          <a:p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Düyün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 - 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palpator olaraq sərhəddi hiss edilən törəmələr.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Kütlə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 - 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ətraf toxumalarla birlikdə konqlomerat şəkildə hiss edilən törəmələr.</a:t>
            </a:r>
          </a:p>
          <a:p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Bioloji davranışı</a:t>
            </a:r>
            <a:r>
              <a:rPr lang="az-Latn-AZ" sz="2400" dirty="0">
                <a:solidFill>
                  <a:schemeClr val="accent2">
                    <a:lumMod val="75000"/>
                  </a:schemeClr>
                </a:solidFill>
              </a:rPr>
              <a:t>na görə- 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xoş</a:t>
            </a:r>
            <a:r>
              <a:rPr lang="az-Latn-AZ" sz="2400" dirty="0">
                <a:solidFill>
                  <a:schemeClr val="accent2">
                    <a:lumMod val="75000"/>
                  </a:schemeClr>
                </a:solidFill>
              </a:rPr>
              <a:t> və 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bəd</a:t>
            </a:r>
            <a:r>
              <a:rPr lang="az-Latn-AZ" sz="2400" dirty="0">
                <a:solidFill>
                  <a:schemeClr val="accent2">
                    <a:lumMod val="75000"/>
                  </a:schemeClr>
                </a:solidFill>
              </a:rPr>
              <a:t> xassəli olur.</a:t>
            </a:r>
          </a:p>
          <a:p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</a:rPr>
              <a:t>Tərkibi</a:t>
            </a:r>
            <a:r>
              <a:rPr lang="az-Latn-AZ" sz="2400" dirty="0">
                <a:solidFill>
                  <a:schemeClr val="accent2">
                    <a:lumMod val="75000"/>
                  </a:schemeClr>
                </a:solidFill>
              </a:rPr>
              <a:t>nə görə 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toxumalı</a:t>
            </a:r>
            <a:r>
              <a:rPr lang="az-Latn-AZ" sz="2400" dirty="0">
                <a:solidFill>
                  <a:schemeClr val="accent2">
                    <a:lumMod val="75000"/>
                  </a:schemeClr>
                </a:solidFill>
              </a:rPr>
              <a:t> və ya 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kistik </a:t>
            </a:r>
            <a:r>
              <a:rPr lang="az-Latn-AZ" sz="2400" dirty="0">
                <a:solidFill>
                  <a:schemeClr val="accent2">
                    <a:lumMod val="75000"/>
                  </a:schemeClr>
                </a:solidFill>
              </a:rPr>
              <a:t>olur.</a:t>
            </a:r>
          </a:p>
          <a:p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SVT-nin böyük əksəriyyəti (90%) xoş xassəli törəmələrdir. Bunlar arasında ən çox rast gəlinənlər- fibroadenoma, kistlər, fibrokistik xəstəlik, qalaktosel və piy nekrozu. </a:t>
            </a:r>
          </a:p>
          <a:p>
            <a:r>
              <a:rPr lang="az-Latn-AZ" sz="2000" dirty="0">
                <a:solidFill>
                  <a:schemeClr val="accent2">
                    <a:lumMod val="75000"/>
                  </a:schemeClr>
                </a:solidFill>
              </a:rPr>
              <a:t>Bəd xassəli törəmələrdən ən çox rast gəlinəni invaziv və qeyr-invaziv süd vəzi xəsrçəngidir.</a:t>
            </a: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9327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071664" y="0"/>
            <a:ext cx="6464010" cy="620688"/>
          </a:xfrm>
        </p:spPr>
        <p:txBody>
          <a:bodyPr>
            <a:normAutofit fontScale="90000"/>
          </a:bodyPr>
          <a:lstStyle/>
          <a:p>
            <a:r>
              <a:rPr lang="az-Latn-AZ" dirty="0"/>
              <a:t>Süd vəzinin xoşxassəli xəstəlikləri 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200" y="1412776"/>
            <a:ext cx="5181600" cy="4764187"/>
          </a:xfrm>
        </p:spPr>
        <p:txBody>
          <a:bodyPr>
            <a:normAutofit/>
          </a:bodyPr>
          <a:lstStyle/>
          <a:p>
            <a:r>
              <a:rPr lang="az-Latn-AZ" sz="2200" b="1" dirty="0">
                <a:solidFill>
                  <a:schemeClr val="accent1">
                    <a:lumMod val="75000"/>
                  </a:schemeClr>
                </a:solidFill>
              </a:rPr>
              <a:t>Təsnifat</a:t>
            </a:r>
            <a:endParaRPr lang="az-Latn-AZ" sz="22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sz="2200" b="1" dirty="0">
                <a:solidFill>
                  <a:schemeClr val="accent2">
                    <a:lumMod val="75000"/>
                  </a:schemeClr>
                </a:solidFill>
              </a:rPr>
              <a:t>Mənşəyinə görə </a:t>
            </a:r>
          </a:p>
          <a:p>
            <a:pPr marL="285750" indent="-285750"/>
            <a:r>
              <a:rPr lang="az-Latn-AZ" sz="2200" b="1" dirty="0">
                <a:solidFill>
                  <a:schemeClr val="accent1">
                    <a:lumMod val="75000"/>
                  </a:schemeClr>
                </a:solidFill>
              </a:rPr>
              <a:t>Epitel </a:t>
            </a:r>
          </a:p>
          <a:p>
            <a:pPr marL="742950" lvl="1" indent="-285750"/>
            <a:r>
              <a:rPr lang="az-Latn-AZ" sz="1900" i="1" dirty="0">
                <a:solidFill>
                  <a:schemeClr val="accent2">
                    <a:lumMod val="75000"/>
                  </a:schemeClr>
                </a:solidFill>
              </a:rPr>
              <a:t>Qeyri-proliferativ epitelial xəstəliklər  </a:t>
            </a:r>
            <a:r>
              <a:rPr lang="az-Latn-AZ" sz="1900" dirty="0"/>
              <a:t> (kistlər, fibroskitik xəstəlik,  apokrin metaplaziya, yüngül hiperplaziya)</a:t>
            </a:r>
          </a:p>
          <a:p>
            <a:pPr marL="742950" lvl="1" indent="-285750"/>
            <a:r>
              <a:rPr lang="az-Latn-AZ" sz="1900" i="1" dirty="0">
                <a:solidFill>
                  <a:schemeClr val="accent2">
                    <a:lumMod val="75000"/>
                  </a:schemeClr>
                </a:solidFill>
              </a:rPr>
              <a:t>Atipiyasız proliferativ epitelial xəstəliklər </a:t>
            </a:r>
            <a:r>
              <a:rPr lang="az-Latn-AZ" sz="1900" dirty="0"/>
              <a:t>(duktal papilloma, duktal hiperplaziya, skleroz adenoz, radial çapıqlar  və fibroadenoma)</a:t>
            </a:r>
          </a:p>
          <a:p>
            <a:pPr marL="742950" lvl="1" indent="-285750"/>
            <a:r>
              <a:rPr lang="az-Latn-AZ" sz="1900" i="1" dirty="0">
                <a:solidFill>
                  <a:schemeClr val="accent2">
                    <a:lumMod val="75000"/>
                  </a:schemeClr>
                </a:solidFill>
              </a:rPr>
              <a:t>Atipik hiperplaziyalar                               </a:t>
            </a:r>
            <a:r>
              <a:rPr lang="az-Latn-AZ" sz="1900" dirty="0"/>
              <a:t>(atipik duktal hiperplaziya, atipik lobar hiperplaziya)    </a:t>
            </a:r>
          </a:p>
          <a:p>
            <a:pPr marL="285750" indent="-285750"/>
            <a:r>
              <a:rPr lang="az-Latn-AZ" sz="2200" b="1" dirty="0">
                <a:solidFill>
                  <a:schemeClr val="accent1">
                    <a:lumMod val="75000"/>
                  </a:schemeClr>
                </a:solidFill>
              </a:rPr>
              <a:t>Qeyri-epitel mənşəli </a:t>
            </a:r>
          </a:p>
          <a:p>
            <a:endParaRPr lang="en-US" dirty="0"/>
          </a:p>
        </p:txBody>
      </p:sp>
      <p:pic>
        <p:nvPicPr>
          <p:cNvPr id="13" name="Рисунок 9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05" b="6307"/>
          <a:stretch/>
        </p:blipFill>
        <p:spPr>
          <a:xfrm>
            <a:off x="7248128" y="1484783"/>
            <a:ext cx="3962400" cy="462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917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916557" y="0"/>
            <a:ext cx="5862851" cy="835878"/>
          </a:xfrm>
        </p:spPr>
        <p:txBody>
          <a:bodyPr>
            <a:normAutofit fontScale="90000"/>
          </a:bodyPr>
          <a:lstStyle/>
          <a:p>
            <a:r>
              <a:rPr lang="az-Latn-AZ" sz="2800" dirty="0"/>
              <a:t>Yüksək riskli və ya xərçəngönü vəziyyət </a:t>
            </a:r>
            <a:endParaRPr lang="ru-R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5360" y="1825625"/>
            <a:ext cx="5684440" cy="4351338"/>
          </a:xfrm>
        </p:spPr>
        <p:txBody>
          <a:bodyPr>
            <a:normAutofit fontScale="62500" lnSpcReduction="20000"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Atipik duktal hiperplaziya (ADH)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Atipik lobulyar hiperplaziya (ALH) 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SV axar və paylarında hüceyrə atipiyasına malik proliferativ kütlələrdir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Lobulyar karsinoma in situ (LKİS)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İnvaziv duktal və ya lobulyar karsinomaya keçə bilər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sv-SE" b="1" dirty="0">
                <a:solidFill>
                  <a:schemeClr val="accent2">
                    <a:lumMod val="75000"/>
                  </a:schemeClr>
                </a:solidFill>
              </a:rPr>
              <a:t>Duktal karsinoma in situ (DKİS)</a:t>
            </a:r>
            <a:endParaRPr lang="az-Latn-AZ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İnfiltrativ duktal karsinomaya keçə bilər</a:t>
            </a:r>
          </a:p>
          <a:p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</a:rPr>
              <a:t>Müalicə</a:t>
            </a: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-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Törəmə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&lt;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1 sm</a:t>
            </a: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     lampektomiya +/ kim.rad.terapiya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Törəmə ˃1 sm -</a:t>
            </a: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lampektomiya + rad.ter. / total mastektomiya (aksilyar disseksiya olmadan)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Törəmə diffuz</a:t>
            </a: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, törəmə ˃1sm və rad.terapiya əks-göstəriş      sadə mastektomiya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13" name="Content Placeholder 12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56" y="1892177"/>
            <a:ext cx="5181600" cy="4218233"/>
          </a:xfrm>
        </p:spPr>
      </p:pic>
      <p:cxnSp>
        <p:nvCxnSpPr>
          <p:cNvPr id="10" name="Прямая со стрелкой 9"/>
          <p:cNvCxnSpPr/>
          <p:nvPr/>
        </p:nvCxnSpPr>
        <p:spPr>
          <a:xfrm>
            <a:off x="3429000" y="3974069"/>
            <a:ext cx="228600" cy="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1633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-7968"/>
            <a:ext cx="6580228" cy="720080"/>
          </a:xfrm>
        </p:spPr>
        <p:txBody>
          <a:bodyPr>
            <a:normAutofit fontScale="90000"/>
          </a:bodyPr>
          <a:lstStyle/>
          <a:p>
            <a:r>
              <a:rPr lang="az-Latn-AZ" dirty="0"/>
              <a:t>Süd vəzin bəd xassəli xəstəlikləri 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200" y="1268760"/>
            <a:ext cx="5833864" cy="4908203"/>
          </a:xfrm>
        </p:spPr>
        <p:txBody>
          <a:bodyPr>
            <a:normAutofit fontScale="62500" lnSpcReduction="20000"/>
          </a:bodyPr>
          <a:lstStyle/>
          <a:p>
            <a:pPr marL="342900" indent="-342900">
              <a:buSzPct val="100000"/>
              <a:buFont typeface="Wingdings" panose="05000000000000000000" pitchFamily="2" charset="2"/>
              <a:buChar char="v"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Süd vəzi xərçəngi</a:t>
            </a:r>
          </a:p>
          <a:p>
            <a:pPr marL="342900" indent="-342900">
              <a:buSzPct val="100000"/>
              <a:buFont typeface="Wingdings" panose="05000000000000000000" pitchFamily="2" charset="2"/>
              <a:buChar char="v"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Süd vəzi limfoması</a:t>
            </a:r>
          </a:p>
          <a:p>
            <a:pPr marL="342900" indent="-342900">
              <a:buSzPct val="100000"/>
              <a:buFont typeface="Wingdings" panose="05000000000000000000" pitchFamily="2" charset="2"/>
              <a:buChar char="v"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Metastatik şişlər</a:t>
            </a:r>
          </a:p>
          <a:p>
            <a:pPr marL="0" indent="0">
              <a:buSzPct val="100000"/>
              <a:buNone/>
            </a:pP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        </a:t>
            </a:r>
            <a:r>
              <a:rPr lang="az-Latn-AZ" sz="3800" b="1" dirty="0">
                <a:solidFill>
                  <a:schemeClr val="accent1">
                    <a:lumMod val="75000"/>
                  </a:schemeClr>
                </a:solidFill>
              </a:rPr>
              <a:t>Süd vəzi xərçəngi</a:t>
            </a:r>
          </a:p>
          <a:p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</a:rPr>
              <a:t>Klinik mərhələləri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» Erkən mərhələ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» Yerli irəliləmiş mərhələ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» Metastaz mərhələsi (limfa düyünləri, ağciyər/plevra, qaraciyər, sümük, beyin)</a:t>
            </a:r>
          </a:p>
          <a:p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</a:rPr>
              <a:t>Histoloji tipləri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» İnvaziv duktal karsinoma (90%)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» İnvaziv lobar karsinoma (10%)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» İltihabi karsinoma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13" name="Рисунок 2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608168" y="2396866"/>
            <a:ext cx="3377477" cy="265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697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092667" cy="835878"/>
          </a:xfrm>
        </p:spPr>
        <p:txBody>
          <a:bodyPr>
            <a:normAutofit/>
          </a:bodyPr>
          <a:lstStyle/>
          <a:p>
            <a:r>
              <a:rPr lang="az-Latn-AZ" sz="3200" dirty="0"/>
              <a:t>Süd vəzi xərçəngi</a:t>
            </a:r>
            <a:endParaRPr lang="en-US" sz="32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257800" y="701085"/>
            <a:ext cx="18728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3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Təsnifatı</a:t>
            </a:r>
            <a:endParaRPr lang="ru-RU" sz="32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1531624"/>
            <a:ext cx="5181600" cy="4417656"/>
          </a:xfrm>
          <a:prstGeom prst="rect">
            <a:avLst/>
          </a:prstGeom>
        </p:spPr>
      </p:pic>
      <p:pic>
        <p:nvPicPr>
          <p:cNvPr id="15" name="Рисунок 11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38200" y="1531624"/>
            <a:ext cx="5181600" cy="441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394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b="18748"/>
          <a:stretch/>
        </p:blipFill>
        <p:spPr>
          <a:xfrm>
            <a:off x="202833" y="2060848"/>
            <a:ext cx="2190975" cy="23351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b="26846"/>
          <a:stretch/>
        </p:blipFill>
        <p:spPr>
          <a:xfrm>
            <a:off x="2048202" y="1107937"/>
            <a:ext cx="3131901" cy="24733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b="29372"/>
          <a:stretch/>
        </p:blipFill>
        <p:spPr>
          <a:xfrm>
            <a:off x="2015778" y="3739267"/>
            <a:ext cx="3382125" cy="25503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/>
          <a:srcRect b="26644"/>
          <a:stretch/>
        </p:blipFill>
        <p:spPr>
          <a:xfrm>
            <a:off x="5718269" y="3859384"/>
            <a:ext cx="3153013" cy="26790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/>
          <a:srcRect b="15690"/>
          <a:stretch/>
        </p:blipFill>
        <p:spPr>
          <a:xfrm>
            <a:off x="5418463" y="1507476"/>
            <a:ext cx="3566754" cy="226499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67665" y="2304327"/>
            <a:ext cx="3324335" cy="2417261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200" dirty="0"/>
              <a:t>Süd vəzi xərçəngi</a:t>
            </a:r>
            <a:endParaRPr lang="en-US" sz="3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903032" y="500143"/>
            <a:ext cx="45005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3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Təsnifatı</a:t>
            </a:r>
            <a:r>
              <a:rPr lang="en-US" sz="3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32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davam</a:t>
            </a:r>
            <a:r>
              <a:rPr lang="az-Latn-AZ" sz="3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ı</a:t>
            </a:r>
            <a:endParaRPr lang="ru-RU" sz="32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2743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az-Latn-AZ" sz="3200" dirty="0"/>
            </a:br>
            <a:r>
              <a:rPr lang="az-Latn-AZ" sz="2800" dirty="0"/>
              <a:t>Süd vəzi xərçəngi- Diaqnostika</a:t>
            </a:r>
            <a:r>
              <a:rPr lang="az-Latn-AZ" sz="2400" dirty="0"/>
              <a:t> </a:t>
            </a:r>
            <a:br>
              <a:rPr lang="en-US" sz="2800" dirty="0"/>
            </a:br>
            <a:endParaRPr lang="ru-RU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838200" y="1268759"/>
            <a:ext cx="5181600" cy="49082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• Kütlə və ya düyün</a:t>
            </a:r>
          </a:p>
          <a:p>
            <a:pPr marL="0" indent="0">
              <a:buNone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• Patoloji ifrazat</a:t>
            </a:r>
          </a:p>
          <a:p>
            <a:pPr marL="0" indent="0">
              <a:buNone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• Retraksiya( şiş Kuper bağına sirayət edir,bağın traksiyası dərini yuxarıya doğru çəkir), gilədə deformasiya (dimple), səpgi və iltihab</a:t>
            </a:r>
          </a:p>
          <a:p>
            <a:pPr marL="0" indent="0">
              <a:buNone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• Aksilyar/subklavikular düyünlər</a:t>
            </a:r>
          </a:p>
          <a:p>
            <a:pPr marL="0" indent="0">
              <a:buNone/>
            </a:pPr>
            <a:endParaRPr lang="az-Latn-AZ" sz="2000" dirty="0"/>
          </a:p>
          <a:p>
            <a:pPr marL="0" indent="0">
              <a:buNone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• Kişilərdə- birtərəfli ginekomastiya</a:t>
            </a:r>
          </a:p>
          <a:p>
            <a:pPr marL="0" indent="0">
              <a:buNone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• Anamnezində süd vəzi xərçəngi </a:t>
            </a:r>
          </a:p>
          <a:p>
            <a:pPr marL="0" indent="0">
              <a:buNone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• Ailəsində süd vəzi xərçəngi olanlar</a:t>
            </a:r>
          </a:p>
          <a:p>
            <a:pPr marL="0" indent="0">
              <a:buNone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• Genetik müayinədə süd vəzi xərçəngi riski</a:t>
            </a:r>
          </a:p>
          <a:p>
            <a:pPr marL="0" indent="0">
              <a:buNone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• Xərçəngönü vəziyyətlər (proliferativ və atipiyası olan xəstələr)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25" name="Content Placeholder 24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008" y="1268759"/>
            <a:ext cx="5688632" cy="4908203"/>
          </a:xfrm>
          <a:prstGeom prst="rect">
            <a:avLst/>
          </a:prstGeom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2999734" y="-81673"/>
            <a:ext cx="6192531" cy="6959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7995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dirty="0"/>
              <a:t>Süd vəzi xərçəngi-</a:t>
            </a:r>
            <a:r>
              <a:rPr lang="az-Latn-AZ" sz="3200" dirty="0"/>
              <a:t>Diaqnostika</a:t>
            </a:r>
            <a:endParaRPr lang="ru-RU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838200" y="1540011"/>
            <a:ext cx="5181600" cy="4636952"/>
          </a:xfrm>
        </p:spPr>
        <p:txBody>
          <a:bodyPr>
            <a:normAutofit fontScale="70000" lnSpcReduction="20000"/>
          </a:bodyPr>
          <a:lstStyle/>
          <a:p>
            <a:r>
              <a:rPr lang="az-Latn-AZ" sz="3600" b="1" dirty="0">
                <a:solidFill>
                  <a:schemeClr val="accent2">
                    <a:lumMod val="75000"/>
                  </a:schemeClr>
                </a:solidFill>
              </a:rPr>
              <a:t>Dəqiqləşdirmə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 biopsiya müayinəsi həlledicidir</a:t>
            </a:r>
          </a:p>
          <a:p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</a:rPr>
              <a:t>Mərhələnin təyini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• İkitərəfli mammoqrafiya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• Qanın ümumi analizi, qanın biokimyəvi analizi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• Qaraciyərin funksional testləri (QcFT)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• Döş qəfəsinin rentgeni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• Qələvi fosfataza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• Skletin ssintiqrafiyası 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• Qarın boşluğu KT</a:t>
            </a: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• PET-KT 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6172200" y="1540011"/>
            <a:ext cx="5181600" cy="463695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Differensial diaqnostika</a:t>
            </a:r>
            <a:endParaRPr lang="ru-RU" b="1" dirty="0"/>
          </a:p>
          <a:p>
            <a:pPr marL="0" indent="0">
              <a:buNone/>
            </a:pPr>
            <a:endParaRPr lang="az-Latn-AZ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• Süd vəzinin fibrokistik xəstəliyi</a:t>
            </a:r>
          </a:p>
          <a:p>
            <a:pPr marL="0" indent="0">
              <a:buNone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• Fibroadenoma</a:t>
            </a:r>
          </a:p>
          <a:p>
            <a:pPr marL="0" indent="0">
              <a:buNone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• Intraduktal papilloma</a:t>
            </a:r>
          </a:p>
          <a:p>
            <a:pPr marL="0" indent="0">
              <a:buNone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• Duct ektaziya</a:t>
            </a:r>
          </a:p>
          <a:p>
            <a:pPr marL="0" indent="0">
              <a:buNone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• Yag nekrozu</a:t>
            </a:r>
          </a:p>
          <a:p>
            <a:pPr marL="0" indent="0">
              <a:buNone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• Abses</a:t>
            </a:r>
          </a:p>
          <a:p>
            <a:pPr marL="0" indent="0">
              <a:buNone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• Radial çapıq</a:t>
            </a:r>
          </a:p>
          <a:p>
            <a:pPr marL="0" indent="0">
              <a:buNone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• Sadə sist</a:t>
            </a:r>
            <a:br>
              <a:rPr lang="az-Latn-AZ" dirty="0"/>
            </a:br>
            <a:br>
              <a:rPr lang="az-Latn-AZ" dirty="0"/>
            </a:br>
            <a:endParaRPr lang="ru-RU" dirty="0"/>
          </a:p>
          <a:p>
            <a:endParaRPr lang="en-US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923269" y="1073034"/>
            <a:ext cx="6192531" cy="6959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ru-RU" dirty="0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540757" y="348744"/>
            <a:ext cx="6192531" cy="6959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6341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029674" y="-63139"/>
            <a:ext cx="5862851" cy="835878"/>
          </a:xfrm>
        </p:spPr>
        <p:txBody>
          <a:bodyPr>
            <a:normAutofit/>
          </a:bodyPr>
          <a:lstStyle/>
          <a:p>
            <a:r>
              <a:rPr lang="az-Latn-AZ" sz="3200" dirty="0"/>
              <a:t>Süd vəzi xərçəngi-</a:t>
            </a:r>
            <a:r>
              <a:rPr lang="az-Latn-AZ" dirty="0"/>
              <a:t>Müalicə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97574" y="1624290"/>
            <a:ext cx="5181600" cy="4351338"/>
          </a:xfrm>
        </p:spPr>
        <p:txBody>
          <a:bodyPr/>
          <a:lstStyle/>
          <a:p>
            <a:pPr marL="0" indent="0">
              <a:buNone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Metodlar</a:t>
            </a:r>
          </a:p>
          <a:p>
            <a:pPr marL="0" indent="0">
              <a:buNone/>
            </a:pPr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• Cərrahi müalicə </a:t>
            </a:r>
          </a:p>
          <a:p>
            <a:pPr marL="0" indent="0">
              <a:buNone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    orqanqoruyucu (sektoral rezeksiya +radioterapiya)</a:t>
            </a:r>
          </a:p>
          <a:p>
            <a:pPr marL="0" indent="0">
              <a:buNone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    mastektomiya </a:t>
            </a:r>
            <a:endParaRPr lang="az-Latn-AZ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• Radioterpiya</a:t>
            </a:r>
          </a:p>
          <a:p>
            <a:pPr marL="0" indent="0">
              <a:buNone/>
            </a:pPr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• Kimyaterapiya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285" y="1422954"/>
            <a:ext cx="6388629" cy="4754010"/>
          </a:xfrm>
        </p:spPr>
      </p:pic>
    </p:spTree>
    <p:extLst>
      <p:ext uri="{BB962C8B-B14F-4D97-AF65-F5344CB8AC3E}">
        <p14:creationId xmlns:p14="http://schemas.microsoft.com/office/powerpoint/2010/main" val="26441700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Süd vəzi xərçəngi-</a:t>
            </a:r>
            <a:r>
              <a:rPr lang="az-Latn-AZ" sz="3200" dirty="0"/>
              <a:t>Müalicə</a:t>
            </a:r>
            <a:endParaRPr lang="ru-RU" sz="3200" dirty="0"/>
          </a:p>
        </p:txBody>
      </p:sp>
      <p:pic>
        <p:nvPicPr>
          <p:cNvPr id="6" name="Content Placeholder 5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224" y="3789040"/>
            <a:ext cx="4049307" cy="2434221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E42FDB-A1D3-40CF-9EC1-9618E076F3AB}"/>
              </a:ext>
            </a:extLst>
          </p:cNvPr>
          <p:cNvSpPr txBox="1"/>
          <p:nvPr/>
        </p:nvSpPr>
        <p:spPr>
          <a:xfrm>
            <a:off x="512132" y="1468234"/>
            <a:ext cx="1556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/>
              <a:t>Erkən mərhələ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E989CE-5BAB-4AAA-85BE-84A3B60C4E69}"/>
              </a:ext>
            </a:extLst>
          </p:cNvPr>
          <p:cNvSpPr txBox="1"/>
          <p:nvPr/>
        </p:nvSpPr>
        <p:spPr>
          <a:xfrm>
            <a:off x="5543119" y="1052736"/>
            <a:ext cx="54816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radikal əməliyyat (sektoral rezeksiya + radioterapiyavə ya modifikasiyaolunmuş mastektomiya, gg. qoltuqaltı limfa diseksiya) </a:t>
            </a:r>
          </a:p>
          <a:p>
            <a:pPr marL="0" indent="0">
              <a:buNone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sonra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 ER +  isə hormonal terapiya 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9B70B0B-1D51-4A44-8029-E5CD847AC377}"/>
              </a:ext>
            </a:extLst>
          </p:cNvPr>
          <p:cNvCxnSpPr>
            <a:cxnSpLocks/>
            <a:stCxn id="4" idx="3"/>
            <a:endCxn id="5" idx="1"/>
          </p:cNvCxnSpPr>
          <p:nvPr/>
        </p:nvCxnSpPr>
        <p:spPr>
          <a:xfrm>
            <a:off x="2068968" y="1652900"/>
            <a:ext cx="3474151" cy="1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2B1AAC9D-CA52-4076-AEFE-6C08F2A4C6F3}"/>
              </a:ext>
            </a:extLst>
          </p:cNvPr>
          <p:cNvSpPr txBox="1"/>
          <p:nvPr/>
        </p:nvSpPr>
        <p:spPr>
          <a:xfrm>
            <a:off x="505076" y="2616457"/>
            <a:ext cx="23505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Yerli yayılmış mərhələ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 və </a:t>
            </a: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iltihabi karsinomada-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BD235E9-CC6E-409D-83FD-738C46208ABB}"/>
              </a:ext>
            </a:extLst>
          </p:cNvPr>
          <p:cNvSpPr txBox="1"/>
          <p:nvPr/>
        </p:nvSpPr>
        <p:spPr>
          <a:xfrm>
            <a:off x="5543119" y="2893456"/>
            <a:ext cx="5481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kimyaterapiya, </a:t>
            </a: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 sonra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 radioterapiya + /- mastoektomiya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F9EDABD-84A9-4048-8F8B-EBA9236A4D16}"/>
              </a:ext>
            </a:extLst>
          </p:cNvPr>
          <p:cNvCxnSpPr>
            <a:cxnSpLocks/>
            <a:stCxn id="17" idx="3"/>
            <a:endCxn id="19" idx="1"/>
          </p:cNvCxnSpPr>
          <p:nvPr/>
        </p:nvCxnSpPr>
        <p:spPr>
          <a:xfrm>
            <a:off x="2855639" y="3078122"/>
            <a:ext cx="2687480" cy="0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DA2394A7-4DBD-4168-9470-977F4C132040}"/>
              </a:ext>
            </a:extLst>
          </p:cNvPr>
          <p:cNvSpPr txBox="1"/>
          <p:nvPr/>
        </p:nvSpPr>
        <p:spPr>
          <a:xfrm>
            <a:off x="512132" y="3979222"/>
            <a:ext cx="202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Metastatik mərhələ</a:t>
            </a: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43EDB50-4CFD-42FB-AEBC-760160159713}"/>
              </a:ext>
            </a:extLst>
          </p:cNvPr>
          <p:cNvSpPr txBox="1"/>
          <p:nvPr/>
        </p:nvSpPr>
        <p:spPr>
          <a:xfrm>
            <a:off x="5543119" y="3979222"/>
            <a:ext cx="5029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-  kimyaterapiya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3480483D-819F-4B95-8E6B-790DF7C8B804}"/>
              </a:ext>
            </a:extLst>
          </p:cNvPr>
          <p:cNvCxnSpPr>
            <a:cxnSpLocks/>
            <a:stCxn id="23" idx="3"/>
            <a:endCxn id="24" idx="1"/>
          </p:cNvCxnSpPr>
          <p:nvPr/>
        </p:nvCxnSpPr>
        <p:spPr>
          <a:xfrm>
            <a:off x="2535122" y="4163888"/>
            <a:ext cx="3007997" cy="0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2466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99656" y="3068960"/>
            <a:ext cx="5862851" cy="835878"/>
          </a:xfrm>
        </p:spPr>
        <p:txBody>
          <a:bodyPr/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28303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6029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464079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56369</TotalTime>
  <Words>567</Words>
  <Application>Microsoft Office PowerPoint</Application>
  <PresentationFormat>Widescreen</PresentationFormat>
  <Paragraphs>104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Wingdings</vt:lpstr>
      <vt:lpstr>Praktiki dərs şablonu 7</vt:lpstr>
      <vt:lpstr>Süd vəzisinin xoş və bəd xassəli törəmələri</vt:lpstr>
      <vt:lpstr>Süd vəzi törəmələri </vt:lpstr>
      <vt:lpstr>Süd vəzinin xoşxassəli xəstəlikləri </vt:lpstr>
      <vt:lpstr>Yüksək riskli və ya xərçəngönü vəziyyət </vt:lpstr>
      <vt:lpstr>Süd vəzin bəd xassəli xəstəlikləri </vt:lpstr>
      <vt:lpstr>Süd vəzi xərçəngi</vt:lpstr>
      <vt:lpstr>Süd vəzi xərçəngi</vt:lpstr>
      <vt:lpstr> Süd vəzi xərçəngi- Diaqnostika  </vt:lpstr>
      <vt:lpstr>Süd vəzi xərçəngi-Diaqnostika</vt:lpstr>
      <vt:lpstr>Süd vəzi xərçəngi-Müalicə</vt:lpstr>
      <vt:lpstr>Süd vəzi xərçəngi-Müalicə</vt:lpstr>
      <vt:lpstr>Diqqətinizə görə təşəkkürlər.</vt:lpstr>
      <vt:lpstr>      www.bck.az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YOLLARININ CƏRRAHİ XƏSTƏLİKLƏRİ</dc:title>
  <dc:creator>Nuru Bayramov</dc:creator>
  <cp:lastModifiedBy>Nuru Bayramov</cp:lastModifiedBy>
  <cp:revision>297</cp:revision>
  <dcterms:created xsi:type="dcterms:W3CDTF">2013-12-27T17:21:26Z</dcterms:created>
  <dcterms:modified xsi:type="dcterms:W3CDTF">2021-07-29T11:19:50Z</dcterms:modified>
</cp:coreProperties>
</file>