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4"/>
  </p:notesMasterIdLst>
  <p:sldIdLst>
    <p:sldId id="256" r:id="rId2"/>
    <p:sldId id="290" r:id="rId3"/>
    <p:sldId id="262" r:id="rId4"/>
    <p:sldId id="261" r:id="rId5"/>
    <p:sldId id="300" r:id="rId6"/>
    <p:sldId id="299" r:id="rId7"/>
    <p:sldId id="309" r:id="rId8"/>
    <p:sldId id="298" r:id="rId9"/>
    <p:sldId id="302" r:id="rId10"/>
    <p:sldId id="310" r:id="rId11"/>
    <p:sldId id="311" r:id="rId12"/>
    <p:sldId id="31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E15C"/>
    <a:srgbClr val="E2D447"/>
    <a:srgbClr val="F9F378"/>
    <a:srgbClr val="F0EC9C"/>
    <a:srgbClr val="E4E5E6"/>
    <a:srgbClr val="BEB5AA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5" autoAdjust="0"/>
    <p:restoredTop sz="94660"/>
  </p:normalViewPr>
  <p:slideViewPr>
    <p:cSldViewPr>
      <p:cViewPr varScale="1">
        <p:scale>
          <a:sx n="64" d="100"/>
          <a:sy n="64" d="100"/>
        </p:scale>
        <p:origin x="226" y="4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E8A7F-E1E9-493B-BF01-B98FA9DBFFE9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CFEFA-8B8F-4710-AB3B-90747F19D3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004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59115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70083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030833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22645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5463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26336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57568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6332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36973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67638450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843755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Dr. Musayeva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Şükufə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Süd vəzi diaqnostik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yanaşma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4569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m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320" y="4502779"/>
            <a:ext cx="2718365" cy="16941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sz="4800" b="1" dirty="0"/>
              <a:t>SÜD VƏZİSİ XƏSTƏLİKLƏRİNƏ DİAQNOSTİK YANAŞMA</a:t>
            </a:r>
            <a:endParaRPr lang="en-US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R="0"/>
            <a:r>
              <a:rPr lang="az-Latn-AZ" b="1" dirty="0"/>
              <a:t>Dr. Musayeva Şükufə</a:t>
            </a:r>
          </a:p>
          <a:p>
            <a:pPr marR="0"/>
            <a:r>
              <a:rPr lang="az-Latn-AZ" b="1" dirty="0"/>
              <a:t>ATU, I cərrahi xəstəlikləri kafedrası</a:t>
            </a:r>
          </a:p>
        </p:txBody>
      </p:sp>
    </p:spTree>
    <p:extLst>
      <p:ext uri="{BB962C8B-B14F-4D97-AF65-F5344CB8AC3E}">
        <p14:creationId xmlns:p14="http://schemas.microsoft.com/office/powerpoint/2010/main" val="917497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Картинки по запросу breast anatomy lym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545765"/>
            <a:ext cx="4433341" cy="431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breast anatom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76" y="764704"/>
            <a:ext cx="6017679" cy="4224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артинки по запросу breast anatom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456" y="4257767"/>
            <a:ext cx="4039767" cy="212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Anatomiyası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874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0757" y="-43805"/>
            <a:ext cx="6726421" cy="592485"/>
          </a:xfrm>
        </p:spPr>
        <p:txBody>
          <a:bodyPr>
            <a:noAutofit/>
          </a:bodyPr>
          <a:lstStyle/>
          <a:p>
            <a:r>
              <a:rPr lang="az-Latn-AZ" sz="2800" dirty="0"/>
              <a:t>Süd vəzi xəstəliklərində müayinələr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</a:rPr>
              <a:t>Kliniki- </a:t>
            </a:r>
            <a:r>
              <a:rPr lang="az-Latn-AZ" sz="2400" b="1" i="1" dirty="0">
                <a:solidFill>
                  <a:schemeClr val="accent1"/>
                </a:solidFill>
              </a:rPr>
              <a:t>a</a:t>
            </a:r>
            <a:r>
              <a:rPr lang="az-Latn-AZ" sz="2400" b="1" dirty="0">
                <a:solidFill>
                  <a:schemeClr val="accent1"/>
                </a:solidFill>
              </a:rPr>
              <a:t>namnez, şikayətlər, simptomlar</a:t>
            </a:r>
          </a:p>
          <a:p>
            <a:pPr lvl="0"/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</a:rPr>
              <a:t>Fiziki- </a:t>
            </a:r>
            <a:r>
              <a:rPr lang="az-Latn-AZ" sz="2400" b="1" i="1" dirty="0">
                <a:solidFill>
                  <a:schemeClr val="accent1"/>
                </a:solidFill>
              </a:rPr>
              <a:t>o</a:t>
            </a:r>
            <a:r>
              <a:rPr lang="az-Latn-AZ" sz="2400" b="1" dirty="0">
                <a:solidFill>
                  <a:schemeClr val="accent1"/>
                </a:solidFill>
              </a:rPr>
              <a:t>byektiv müayinə, baxış</a:t>
            </a:r>
          </a:p>
          <a:p>
            <a:pPr lvl="0"/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</a:rPr>
              <a:t>Görüntüləmə- </a:t>
            </a:r>
            <a:r>
              <a:rPr lang="az-Latn-AZ" sz="2400" b="1" dirty="0">
                <a:solidFill>
                  <a:schemeClr val="accent1"/>
                </a:solidFill>
              </a:rPr>
              <a:t>Mammoqrafiya, USM, MRT</a:t>
            </a:r>
            <a:endParaRPr lang="az-Latn-AZ" sz="2400" b="1" i="1" dirty="0">
              <a:solidFill>
                <a:schemeClr val="accent1">
                  <a:lumMod val="50000"/>
                </a:schemeClr>
              </a:solidFill>
            </a:endParaRPr>
          </a:p>
          <a:p>
            <a:pPr lvl="0"/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</a:rPr>
              <a:t>Biopsiya- i</a:t>
            </a:r>
            <a:r>
              <a:rPr lang="az-Latn-AZ" sz="2400" b="1" dirty="0">
                <a:solidFill>
                  <a:schemeClr val="accent1"/>
                </a:solidFill>
              </a:rPr>
              <a:t>ncə iynə aspirasion biopsiya, Kəsici iynə biopsiyası , Ekziyonal biopsiya , İnsizyonal biopsiya </a:t>
            </a:r>
          </a:p>
          <a:p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en-US" sz="2400" dirty="0"/>
          </a:p>
        </p:txBody>
      </p:sp>
      <p:pic>
        <p:nvPicPr>
          <p:cNvPr id="22" name="Рисунок 20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tretch/>
        </p:blipFill>
        <p:spPr>
          <a:xfrm>
            <a:off x="6960096" y="1556792"/>
            <a:ext cx="4351338" cy="435133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93362" y="2542001"/>
            <a:ext cx="1143000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z-Latn-AZ" sz="32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Title 3"/>
          <p:cNvSpPr txBox="1">
            <a:spLocks/>
          </p:cNvSpPr>
          <p:nvPr/>
        </p:nvSpPr>
        <p:spPr>
          <a:xfrm>
            <a:off x="2664822" y="236228"/>
            <a:ext cx="6096000" cy="7518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9570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" t="707" r="15528" b="-707"/>
          <a:stretch/>
        </p:blipFill>
        <p:spPr>
          <a:xfrm>
            <a:off x="3260878" y="3929056"/>
            <a:ext cx="1588357" cy="96903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045" y="3716209"/>
            <a:ext cx="2458193" cy="109707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Kliniki müayinələr</a:t>
            </a:r>
            <a:endParaRPr lang="en-US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17847" y="2449731"/>
            <a:ext cx="56835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Ailə anamnezində süd vəzi və ginekoloji xərçəng olması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9"/>
          <a:stretch/>
        </p:blipFill>
        <p:spPr>
          <a:xfrm>
            <a:off x="7743620" y="992476"/>
            <a:ext cx="1370191" cy="129352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524"/>
          <a:stretch/>
        </p:blipFill>
        <p:spPr>
          <a:xfrm>
            <a:off x="3368310" y="1156291"/>
            <a:ext cx="1095588" cy="102906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161" y="5163568"/>
            <a:ext cx="1018568" cy="762943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713906" y="1141902"/>
            <a:ext cx="31330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mptomlar</a:t>
            </a:r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az-Latn-AZ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süd vəzində kütlə, ağrı, döş giləsindən axıntı, dəri dəyişiklikləri )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177354" y="3228338"/>
            <a:ext cx="28889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Mammoqram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tarixçəsi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57482" y="4335242"/>
            <a:ext cx="24625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Laktasiya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tarixçəsi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382145" y="3255397"/>
            <a:ext cx="27334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Menarxe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zamanı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yaşı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939365" y="4109924"/>
            <a:ext cx="28023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Hamiləlik sayı və yaşı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449314" y="5250184"/>
            <a:ext cx="21515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enopauza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yaşı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193084" y="5985806"/>
            <a:ext cx="56879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Oral kontraseptiv, hormon əvəzləyici terapiya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856213" y="5344985"/>
            <a:ext cx="44678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enstruasiya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siklinin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müntəzəmliyi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6113" y="2391483"/>
            <a:ext cx="5152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üd vəzi biopsiyaları və mammoplastika 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aparılması</a:t>
            </a:r>
            <a:endParaRPr lang="az-Latn-AZ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5-конечная звезда 27"/>
          <p:cNvSpPr/>
          <p:nvPr/>
        </p:nvSpPr>
        <p:spPr>
          <a:xfrm>
            <a:off x="4022602" y="2120303"/>
            <a:ext cx="4139647" cy="3264068"/>
          </a:xfrm>
          <a:prstGeom prst="star5">
            <a:avLst>
              <a:gd name="adj" fmla="val 20827"/>
              <a:gd name="hf" fmla="val 105146"/>
              <a:gd name="vf" fmla="val 110557"/>
            </a:avLst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az-Latn-AZ" sz="2800" b="1" cap="all" dirty="0">
                <a:solidFill>
                  <a:schemeClr val="accent2">
                    <a:lumMod val="75000"/>
                  </a:schemeClr>
                </a:solidFill>
              </a:rPr>
              <a:t>     </a:t>
            </a:r>
            <a:r>
              <a:rPr lang="az-Latn-AZ" sz="2400" b="1" cap="all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Diqqət</a:t>
            </a:r>
            <a:r>
              <a:rPr lang="az-Latn-AZ" sz="24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Anamnez</a:t>
            </a:r>
            <a:endParaRPr lang="ru-RU" sz="3000" cap="all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539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08"/>
          <a:stretch/>
        </p:blipFill>
        <p:spPr>
          <a:xfrm>
            <a:off x="316850" y="3736140"/>
            <a:ext cx="3874150" cy="10933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Fiziki müayinələr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0618" y="1201912"/>
            <a:ext cx="4812089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Baxış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Asimmetriya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Deformasiya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Dəridə dəyişikliklər (eritema, ödem, batıq)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Döş giləsində dəyişikliklər, axıntı</a:t>
            </a:r>
            <a:endParaRPr lang="az-Latn-AZ" sz="16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76024" y="4406398"/>
            <a:ext cx="6096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Palpasiya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Törəmə- yeri, ölçüsü, kənarları, xarakteri (düyün, kütlə), konsistensiyası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qoltuq altında, körpücük sümüyünün üzərində və altında limfadenopatiya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02"/>
          <a:stretch/>
        </p:blipFill>
        <p:spPr>
          <a:xfrm>
            <a:off x="381559" y="4829453"/>
            <a:ext cx="3809441" cy="165851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024" y="988884"/>
            <a:ext cx="4990759" cy="332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499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Görüntüləmə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1705" y="1479122"/>
            <a:ext cx="2355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Mammoqrafiya 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77856" y="831468"/>
            <a:ext cx="2119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Birinci pillə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41705" y="2132828"/>
            <a:ext cx="444852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Tomosintez (3D mammoqrafiya)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2754" y="2691801"/>
            <a:ext cx="28376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Ultrasəs müayinəsi </a:t>
            </a:r>
            <a:endParaRPr lang="ru-RU" sz="22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49216" y="1540677"/>
            <a:ext cx="46229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Maqnit Rezonans Tomoqrafiya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8419285" y="825599"/>
            <a:ext cx="2119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İkinci pillə 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34" y="3893725"/>
            <a:ext cx="1821216" cy="124128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581" y="4290804"/>
            <a:ext cx="2676002" cy="191558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627" y="3382961"/>
            <a:ext cx="1781122" cy="125150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5194031"/>
            <a:ext cx="2743200" cy="1412132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216" y="2190831"/>
            <a:ext cx="2503333" cy="1819912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744" y="3612413"/>
            <a:ext cx="1719855" cy="149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704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Radioloji dəyərləndirmə</a:t>
            </a: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581999"/>
              </p:ext>
            </p:extLst>
          </p:nvPr>
        </p:nvGraphicFramePr>
        <p:xfrm>
          <a:off x="4511824" y="1052736"/>
          <a:ext cx="7315200" cy="528300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60839">
                  <a:extLst>
                    <a:ext uri="{9D8B030D-6E8A-4147-A177-3AD203B41FA5}">
                      <a16:colId xmlns:a16="http://schemas.microsoft.com/office/drawing/2014/main" val="1316517329"/>
                    </a:ext>
                  </a:extLst>
                </a:gridCol>
                <a:gridCol w="6954361">
                  <a:extLst>
                    <a:ext uri="{9D8B030D-6E8A-4147-A177-3AD203B41FA5}">
                      <a16:colId xmlns:a16="http://schemas.microsoft.com/office/drawing/2014/main" val="2916702574"/>
                    </a:ext>
                  </a:extLst>
                </a:gridCol>
              </a:tblGrid>
              <a:tr h="812156">
                <a:tc>
                  <a:txBody>
                    <a:bodyPr/>
                    <a:lstStyle/>
                    <a:p>
                      <a:r>
                        <a:rPr lang="az-Latn-AZ" sz="2000" dirty="0"/>
                        <a:t>0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Növbəti vizualizasiya tələb olunur; qiymətləndirmə tam deyil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9648366"/>
                  </a:ext>
                </a:extLst>
              </a:tr>
              <a:tr h="812156">
                <a:tc>
                  <a:txBody>
                    <a:bodyPr/>
                    <a:lstStyle/>
                    <a:p>
                      <a:r>
                        <a:rPr lang="az-Latn-AZ" sz="2000" dirty="0"/>
                        <a:t>1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Normal; illik müayinəyə davam (bədxassəli şiş riski: 1/2,000)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6337121"/>
                  </a:ext>
                </a:extLst>
              </a:tr>
              <a:tr h="812156">
                <a:tc>
                  <a:txBody>
                    <a:bodyPr/>
                    <a:lstStyle/>
                    <a:p>
                      <a:r>
                        <a:rPr lang="az-Latn-AZ" sz="2000" dirty="0"/>
                        <a:t>2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Xoşxassəli törəmə; bədxassəli şiş riski yoxdur; illik müayinəyə davam (b.ş.r.: 1/2,000)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829771"/>
                  </a:ext>
                </a:extLst>
              </a:tr>
              <a:tr h="812156">
                <a:tc>
                  <a:txBody>
                    <a:bodyPr/>
                    <a:lstStyle/>
                    <a:p>
                      <a:r>
                        <a:rPr lang="az-Latn-AZ" sz="2000" dirty="0"/>
                        <a:t>3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Xoşxassəli törəmə ehtimalı; 4-6 aydan bir müayinə tələb olunur (b.ş.r: 1% to 2%)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550276"/>
                  </a:ext>
                </a:extLst>
              </a:tr>
              <a:tr h="761199">
                <a:tc>
                  <a:txBody>
                    <a:bodyPr/>
                    <a:lstStyle/>
                    <a:p>
                      <a:r>
                        <a:rPr lang="az-Latn-AZ" sz="2000" dirty="0"/>
                        <a:t>4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Süd vəzi xərçəngi şübhəsi; biopsiya tövsiyə edilir. Bu kateqoriya aşağıdakı alt-kateqoriyalara bölünə bilər 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2688582"/>
                  </a:ext>
                </a:extLst>
              </a:tr>
              <a:tr h="876940">
                <a:tc>
                  <a:txBody>
                    <a:bodyPr/>
                    <a:lstStyle/>
                    <a:p>
                      <a:r>
                        <a:rPr lang="az-Latn-AZ" sz="2000" dirty="0"/>
                        <a:t>5 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Süd vəzi xərçəngi ilə bağlı yüksək şübhə; biopsiya mütləq şəkildə tövsiyə olunur (≥95% halda bədxassəlidir)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002676"/>
                  </a:ext>
                </a:extLst>
              </a:tr>
              <a:tr h="130547">
                <a:tc>
                  <a:txBody>
                    <a:bodyPr/>
                    <a:lstStyle/>
                    <a:p>
                      <a:r>
                        <a:rPr lang="az-Latn-AZ" sz="2000" dirty="0"/>
                        <a:t>6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az-Latn-A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Biopsiya ilə sübut edilmiş bədxassəli şiş</a:t>
                      </a:r>
                      <a:endParaRPr lang="ru-RU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611332"/>
                  </a:ext>
                </a:extLst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63352" y="1073336"/>
            <a:ext cx="4095931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Amerika Radiologiya Cəmiyyətinin </a:t>
            </a: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BI-RADS-Təsnifatı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(SV müayinəsinin hesabat və məlumat bazası sistemi)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r>
              <a:rPr lang="az-Latn-AZ" sz="2800" b="1" dirty="0">
                <a:solidFill>
                  <a:schemeClr val="accent2">
                    <a:lumMod val="75000"/>
                  </a:schemeClr>
                </a:solidFill>
              </a:rPr>
              <a:t>                    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9327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00" t="11772" r="4012" b="15115"/>
          <a:stretch/>
        </p:blipFill>
        <p:spPr>
          <a:xfrm>
            <a:off x="7264015" y="4090600"/>
            <a:ext cx="4277804" cy="244077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Biopsiya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715000" y="943634"/>
            <a:ext cx="6264727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Biopsiyaya göstərişlər:</a:t>
            </a:r>
            <a:r>
              <a:rPr lang="az-Latn-AZ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Aspirasiyadan sonra davam edən kütlə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Solid kütlə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Sist aspirasiyasında qan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Mammoqrafiyada /USG/MRT şübhəli kütlə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Gilədən qanlı ifrazat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Gilədə xora və ya  dermatit </a:t>
            </a:r>
          </a:p>
          <a:p>
            <a:r>
              <a:rPr lang="az-Latn-AZ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➢ Süd vəzində anormallıq</a:t>
            </a:r>
          </a:p>
          <a:p>
            <a:r>
              <a:rPr lang="az-Latn-A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Mammoqrafiyada ələ gəlməyən kütlə izlənirsə </a:t>
            </a:r>
            <a:r>
              <a:rPr lang="az-Latn-A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stereotactic biopsiya (mammatome) </a:t>
            </a:r>
            <a:r>
              <a:rPr lang="az-Latn-AZ" sz="16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 </a:t>
            </a:r>
            <a:r>
              <a:rPr lang="az-Latn-AZ" sz="2000" b="1" i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 iynə lokalizasyon biopsiya </a:t>
            </a:r>
            <a:r>
              <a:rPr lang="az-Latn-AZ" sz="16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edilir</a:t>
            </a:r>
            <a:r>
              <a:rPr lang="az-Latn-AZ" sz="16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1000" y="1138237"/>
            <a:ext cx="65426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Morfoloji müayinələr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Gilədən ifrazatın sitoloji müayinəsi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İncə iynə aspirasyon biopsiya </a:t>
            </a:r>
          </a:p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yüksək həssaslığa (90%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malikdir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Kəsici iynə biopsiyası (Large-Core)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biopsiya (eksizyonal, insiziyonal) </a:t>
            </a:r>
          </a:p>
          <a:p>
            <a:r>
              <a:rPr lang="az-Latn-AZ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az-Latn-A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193" y="4208470"/>
            <a:ext cx="2577914" cy="220503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5"/>
          <a:stretch/>
        </p:blipFill>
        <p:spPr>
          <a:xfrm>
            <a:off x="381000" y="4213022"/>
            <a:ext cx="3434996" cy="178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424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Süd vəzi infeksiyaları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156949" y="1465738"/>
            <a:ext cx="5181600" cy="2097715"/>
          </a:xfrm>
        </p:spPr>
        <p:txBody>
          <a:bodyPr>
            <a:normAutofit/>
          </a:bodyPr>
          <a:lstStyle/>
          <a:p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Laktasion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Süd vermə dövründə, durğunluğa bağlı rast gəlinir.</a:t>
            </a:r>
          </a:p>
          <a:p>
            <a:pPr marL="0" indent="0">
              <a:buNone/>
            </a:pPr>
            <a:r>
              <a:rPr lang="az-Latn-AZ" sz="2000" dirty="0">
                <a:solidFill>
                  <a:schemeClr val="accent1">
                    <a:lumMod val="75000"/>
                  </a:schemeClr>
                </a:solidFill>
              </a:rPr>
              <a:t>Törədici- əsasən,qızılı stafilakok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6816080" y="1465738"/>
            <a:ext cx="5181600" cy="4351338"/>
          </a:xfrm>
        </p:spPr>
        <p:txBody>
          <a:bodyPr>
            <a:normAutofit/>
          </a:bodyPr>
          <a:lstStyle/>
          <a:p>
            <a:r>
              <a:rPr lang="az-Latn-AZ" sz="3000" b="1" dirty="0">
                <a:solidFill>
                  <a:schemeClr val="accent1">
                    <a:lumMod val="75000"/>
                  </a:schemeClr>
                </a:solidFill>
              </a:rPr>
              <a:t>Qeyri-laktasion</a:t>
            </a:r>
            <a:endParaRPr lang="ru-RU" sz="30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duktal ektaziyaya bağlı peridukatal mastit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infeksiyalaşmış kistlər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Hematomanı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hematogen abseslər</a:t>
            </a:r>
          </a:p>
          <a:p>
            <a:pPr marL="0" indent="0">
              <a:buNone/>
            </a:pPr>
            <a:endParaRPr lang="az-Latn-AZ" sz="26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Müalicə- drenaj</a:t>
            </a:r>
          </a:p>
          <a:p>
            <a:pPr marL="0" indent="0">
              <a:buNone/>
            </a:pPr>
            <a:r>
              <a:rPr lang="az-Latn-AZ" sz="2600" dirty="0">
                <a:solidFill>
                  <a:schemeClr val="accent1">
                    <a:lumMod val="75000"/>
                  </a:schemeClr>
                </a:solidFill>
              </a:rPr>
              <a:t>Təkrarlayarsa biopsiya</a:t>
            </a:r>
            <a:endParaRPr lang="ru-RU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19992" y="689344"/>
            <a:ext cx="151836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36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Mastit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/>
          <a:srcRect l="1429" r="4286" b="7399"/>
          <a:stretch/>
        </p:blipFill>
        <p:spPr>
          <a:xfrm>
            <a:off x="407368" y="3356992"/>
            <a:ext cx="4168453" cy="303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014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Süd vəzi infeksiyaları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96752"/>
            <a:ext cx="10515600" cy="498021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Laktasion mastit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 algn="ctr">
              <a:buNone/>
            </a:pPr>
            <a:endParaRPr lang="az-Latn-AZ" sz="30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3000" b="1" dirty="0">
                <a:solidFill>
                  <a:schemeClr val="accent1">
                    <a:lumMod val="75000"/>
                  </a:schemeClr>
                </a:solidFill>
              </a:rPr>
              <a:t>Klinika</a:t>
            </a:r>
          </a:p>
          <a:p>
            <a:pPr marL="0" indent="0">
              <a:buNone/>
            </a:pP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Süd vəzidə ağrı, şişkinlik, qızartı, nadir hallarda döş giləsindən irinli axıntı.</a:t>
            </a: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Mərhələləri</a:t>
            </a:r>
          </a:p>
          <a:p>
            <a:pPr algn="just"/>
            <a:r>
              <a:rPr lang="az-Latn-AZ" sz="3200" dirty="0">
                <a:solidFill>
                  <a:schemeClr val="accent2">
                    <a:lumMod val="75000"/>
                  </a:schemeClr>
                </a:solidFill>
              </a:rPr>
              <a:t>İnfiltrativ faza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ilə başlayır, </a:t>
            </a:r>
          </a:p>
          <a:p>
            <a:pPr algn="just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müalicə olunmayanların əksəriyyətində, konservativ müalicə alanların isə 25%-ində absesləşmə fazasına keçir. </a:t>
            </a:r>
          </a:p>
          <a:p>
            <a:pPr algn="just"/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Müalicəsi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-Tez-tez əmizdirmə və ya südün sağılması + antibiotikoterapiya.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Absesləşmə fazası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antibiotikoterapiyaya baxmayaraq yaxşılaşmanın olmaması, USMdə abses boşluğunun görünməsi və ya punksiyada irinli möhtəviyyatın gəlməsi ilə xarakterizə olunur.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az-Latn-AZ" dirty="0">
                <a:solidFill>
                  <a:schemeClr val="accent2">
                    <a:lumMod val="75000"/>
                  </a:schemeClr>
                </a:solidFill>
              </a:rPr>
              <a:t>Müalicəsi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- antibiotik+absesin drenajı.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az-Latn-A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065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783632" y="2420888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88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2283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9065</TotalTime>
  <Words>522</Words>
  <Application>Microsoft Office PowerPoint</Application>
  <PresentationFormat>Widescreen</PresentationFormat>
  <Paragraphs>105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Courier New</vt:lpstr>
      <vt:lpstr>Wingdings</vt:lpstr>
      <vt:lpstr>Praktiki dərs şablonu 7</vt:lpstr>
      <vt:lpstr>SÜD VƏZİSİ XƏSTƏLİKLƏRİNƏ DİAQNOSTİK YANAŞMA</vt:lpstr>
      <vt:lpstr>Anatomiyası</vt:lpstr>
      <vt:lpstr>Süd vəzi xəstəliklərində müayinələr</vt:lpstr>
      <vt:lpstr>Kliniki müayinələr</vt:lpstr>
      <vt:lpstr>Fiziki müayinələr</vt:lpstr>
      <vt:lpstr>Görüntüləmə</vt:lpstr>
      <vt:lpstr>Radioloji dəyərləndirmə</vt:lpstr>
      <vt:lpstr>Biopsiya</vt:lpstr>
      <vt:lpstr>Süd vəzi infeksiyaları</vt:lpstr>
      <vt:lpstr>Süd vəzi infeksiyaları</vt:lpstr>
      <vt:lpstr>Diqqətinizə görə təşəkkürlər.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YOLLARININ CƏRRAHİ XƏSTƏLİKLƏRİ</dc:title>
  <dc:creator>Nuru Bayramov</dc:creator>
  <cp:lastModifiedBy>Nuru Bayramov</cp:lastModifiedBy>
  <cp:revision>282</cp:revision>
  <dcterms:created xsi:type="dcterms:W3CDTF">2013-12-27T17:21:26Z</dcterms:created>
  <dcterms:modified xsi:type="dcterms:W3CDTF">2021-07-29T11:01:06Z</dcterms:modified>
</cp:coreProperties>
</file>