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3"/>
  </p:notesMasterIdLst>
  <p:sldIdLst>
    <p:sldId id="256" r:id="rId2"/>
    <p:sldId id="306" r:id="rId3"/>
    <p:sldId id="307" r:id="rId4"/>
    <p:sldId id="308" r:id="rId5"/>
    <p:sldId id="305" r:id="rId6"/>
    <p:sldId id="295" r:id="rId7"/>
    <p:sldId id="302" r:id="rId8"/>
    <p:sldId id="303" r:id="rId9"/>
    <p:sldId id="309" r:id="rId10"/>
    <p:sldId id="310" r:id="rId11"/>
    <p:sldId id="31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15C"/>
    <a:srgbClr val="E2D447"/>
    <a:srgbClr val="F9F378"/>
    <a:srgbClr val="F0EC9C"/>
    <a:srgbClr val="E4E5E6"/>
    <a:srgbClr val="BEB5AA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53" autoAdjust="0"/>
    <p:restoredTop sz="94660"/>
  </p:normalViewPr>
  <p:slideViewPr>
    <p:cSldViewPr>
      <p:cViewPr varScale="1">
        <p:scale>
          <a:sx n="64" d="100"/>
          <a:sy n="64" d="100"/>
        </p:scale>
        <p:origin x="381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8089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4519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76197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00145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87440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95998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4207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24788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60956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56559178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06919082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Musayeva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Şükufə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Süd vəzi 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xəstəlikləri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31887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Latn-AZ" sz="4800" b="1" dirty="0"/>
              <a:t>Süd vəzinin fibrotik xəstəlikləri, mastalgiya, gilədən ifrazat, travmaları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R="0"/>
            <a:r>
              <a:rPr lang="az-Latn-AZ" b="1" dirty="0"/>
              <a:t>Dr. Musayeva Şükufə</a:t>
            </a:r>
          </a:p>
          <a:p>
            <a:pPr marR="0"/>
            <a:r>
              <a:rPr lang="az-Latn-AZ" b="1" dirty="0"/>
              <a:t>ATU, I cərrahi xəstəlikləri kafedrası</a:t>
            </a:r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az-Latn-AZ" dirty="0"/>
              <a:t>Fibroz-kistoz mastopatiya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196752"/>
            <a:ext cx="5181600" cy="4980211"/>
          </a:xfrm>
        </p:spPr>
        <p:txBody>
          <a:bodyPr>
            <a:normAutofit/>
          </a:bodyPr>
          <a:lstStyle/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sz="3300" b="1" dirty="0">
                <a:solidFill>
                  <a:srgbClr val="0070C1"/>
                </a:solidFill>
              </a:rPr>
              <a:t>Tərifi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Fibroz- kistoz mastopatiya (fibrokistik xəstəlik, fibrokistik dəyişiklik, xroniki sistik mastit, süd vəzi displaziyası) süd vəzində aşağıdakı patoloji dəyişkiliklərin birinin və bir neçəsinin mövcudluğu ilə xarakterizə olunan vəziyyətdir: </a:t>
            </a:r>
          </a:p>
          <a:p>
            <a:pPr marL="457200" lvl="1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stromal fibroz, makro- və mikrokistalar, apokrin metaplaziya, hiperplaziya və adenoz</a:t>
            </a:r>
            <a:r>
              <a:rPr lang="az-Latn-AZ" sz="1600" dirty="0">
                <a:solidFill>
                  <a:schemeClr val="accent2">
                    <a:lumMod val="75000"/>
                  </a:schemeClr>
                </a:solidFill>
              </a:rPr>
              <a:t>. 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Hazırki klassifikasiyalarda fibroz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</a:rPr>
              <a:t>- 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kistoz mastopatiya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qeyri-proliferativ xəstəliklər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 qrupuna daxil edilir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3" name="Рисунок 6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/>
        </p:blipFill>
        <p:spPr>
          <a:xfrm>
            <a:off x="7248128" y="1916832"/>
            <a:ext cx="393623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5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az-Latn-AZ" dirty="0"/>
              <a:t>Fibroz-kistoz</a:t>
            </a:r>
            <a:r>
              <a:rPr lang="az-Latn-AZ" sz="2800" dirty="0"/>
              <a:t> mastopatiya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623392" y="1337396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  <a:latin typeface="Calibri"/>
              </a:rPr>
              <a:t>Klinikası</a:t>
            </a: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süd vəzilərində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ağrı (adətən aybaşı dövründə),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kütlə, döş giləsindən axıntı və ya mammoqrafiyada dəyişikliklər 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  <a:latin typeface="Calibri"/>
              </a:rPr>
              <a:t>Diaqnostikası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mammoqrafiya, USM və biopsiya, aspirasiya (sarı samanı və ya yaşıla çalan maye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) menstruasiyanın 10-cu günündə təkrar müayinə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az-Latn-AZ" sz="2400" dirty="0">
              <a:solidFill>
                <a:prstClr val="black"/>
              </a:solidFill>
              <a:latin typeface="Calibri"/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  <a:latin typeface="Calibri"/>
              </a:rPr>
              <a:t>Müalicəsi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Calibri"/>
              </a:rPr>
              <a:t>biopsiya nəticələrinə görə :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Qeyri-poloferativ forma-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 izləmə tövsiyə edilir. 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Simptomatik  müalicə(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ağrikəsici (QSİƏ), vitamin E, danazol)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az-Latn-AZ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Proliferativ və atipik proliferasiya-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cərrahi eksiziya lazım gəlir.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  <a:p>
            <a:endParaRPr lang="en-US" dirty="0"/>
          </a:p>
        </p:txBody>
      </p:sp>
      <p:pic>
        <p:nvPicPr>
          <p:cNvPr id="13" name="Рисунок 6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47026" b="20408"/>
          <a:stretch/>
        </p:blipFill>
        <p:spPr>
          <a:xfrm>
            <a:off x="7896200" y="1700808"/>
            <a:ext cx="3398450" cy="319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61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88374" y="-155617"/>
            <a:ext cx="5862851" cy="835878"/>
          </a:xfrm>
        </p:spPr>
        <p:txBody>
          <a:bodyPr>
            <a:normAutofit/>
          </a:bodyPr>
          <a:lstStyle/>
          <a:p>
            <a:pPr lvl="0"/>
            <a:r>
              <a:rPr lang="az-Latn-AZ" dirty="0"/>
              <a:t>Fibroz-kistoz mastopatiya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335360" y="1772816"/>
            <a:ext cx="7992888" cy="4351338"/>
          </a:xfrm>
        </p:spPr>
        <p:txBody>
          <a:bodyPr>
            <a:normAutofit lnSpcReduction="10000"/>
          </a:bodyPr>
          <a:lstStyle/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b="1" dirty="0">
                <a:solidFill>
                  <a:prstClr val="black"/>
                </a:solidFill>
                <a:latin typeface="Calibri"/>
              </a:rPr>
              <a:t>Simptom və əlamətləri nədir?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dirty="0">
                <a:solidFill>
                  <a:prstClr val="black"/>
                </a:solidFill>
                <a:latin typeface="Calibri"/>
              </a:rPr>
              <a:t>Menstrual siklə bağlı süd vəzində olan ağri və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dirty="0">
                <a:solidFill>
                  <a:prstClr val="black"/>
                </a:solidFill>
                <a:latin typeface="Calibri"/>
              </a:rPr>
              <a:t>gərginlik, sist və fibroz dolğunluq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az-Latn-AZ" b="1" dirty="0">
              <a:solidFill>
                <a:prstClr val="black"/>
              </a:solidFill>
              <a:latin typeface="Calibri"/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b="1" dirty="0">
                <a:solidFill>
                  <a:prstClr val="black"/>
                </a:solidFill>
                <a:latin typeface="Calibri"/>
              </a:rPr>
              <a:t>Necə diqnoz qoyulur?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dirty="0">
                <a:solidFill>
                  <a:prstClr val="black"/>
                </a:solidFill>
                <a:latin typeface="Calibri"/>
              </a:rPr>
              <a:t>Süd vəzini müayinə edərək, anamnez və aspirə olunmuş sist (sari samanı və ya yaşıla çalan maye)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az-Latn-AZ" b="1" dirty="0">
              <a:solidFill>
                <a:prstClr val="black"/>
              </a:solidFill>
              <a:latin typeface="Calibri"/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b="1" dirty="0">
                <a:solidFill>
                  <a:prstClr val="black"/>
                </a:solidFill>
                <a:latin typeface="Calibri"/>
              </a:rPr>
              <a:t>Fibrosistik xəstəliyin simptomatik müalicəsi nədir?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az-Latn-AZ" dirty="0">
                <a:solidFill>
                  <a:prstClr val="black"/>
                </a:solidFill>
                <a:latin typeface="Calibri"/>
              </a:rPr>
              <a:t>Ağrikəsici (QSİƏ), Vitamin E, danazol</a:t>
            </a:r>
            <a:endParaRPr lang="ru-RU" sz="3600" dirty="0">
              <a:solidFill>
                <a:prstClr val="black"/>
              </a:solidFill>
              <a:latin typeface="Calibri"/>
            </a:endParaRPr>
          </a:p>
          <a:p>
            <a:endParaRPr lang="en-US" dirty="0"/>
          </a:p>
        </p:txBody>
      </p:sp>
      <p:pic>
        <p:nvPicPr>
          <p:cNvPr id="13" name="Рисунок 6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47026" b="20408"/>
          <a:stretch/>
        </p:blipFill>
        <p:spPr>
          <a:xfrm>
            <a:off x="8544272" y="2706918"/>
            <a:ext cx="2757572" cy="258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46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dirty="0"/>
              <a:t>Fibroadenoma</a:t>
            </a:r>
            <a:endParaRPr lang="ru-RU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838200" y="1196752"/>
            <a:ext cx="6553944" cy="4980211"/>
          </a:xfrm>
        </p:spPr>
        <p:txBody>
          <a:bodyPr>
            <a:normAutofit fontScale="62500" lnSpcReduction="20000"/>
          </a:bodyPr>
          <a:lstStyle/>
          <a:p>
            <a:r>
              <a:rPr lang="az-Latn-AZ" sz="3300" dirty="0">
                <a:solidFill>
                  <a:schemeClr val="accent2">
                    <a:lumMod val="75000"/>
                  </a:schemeClr>
                </a:solidFill>
              </a:rPr>
              <a:t>20-30 yaş arası qadınlarda müşahidə edilən ağrısız, hamar və hərəkətli xoşxassəli törəmələrdir</a:t>
            </a:r>
            <a:r>
              <a:rPr lang="az-Latn-AZ" sz="2900" dirty="0">
                <a:solidFill>
                  <a:schemeClr val="accent2">
                    <a:lumMod val="75000"/>
                  </a:schemeClr>
                </a:solidFill>
              </a:rPr>
              <a:t>. </a:t>
            </a:r>
          </a:p>
          <a:p>
            <a:r>
              <a:rPr lang="az-Latn-AZ" sz="3600" b="1" dirty="0">
                <a:solidFill>
                  <a:schemeClr val="accent2">
                    <a:lumMod val="75000"/>
                  </a:schemeClr>
                </a:solidFill>
              </a:rPr>
              <a:t>Diaqnostikası</a:t>
            </a:r>
          </a:p>
          <a:p>
            <a:r>
              <a:rPr lang="az-Latn-AZ" sz="3600" dirty="0">
                <a:solidFill>
                  <a:schemeClr val="accent1">
                    <a:lumMod val="75000"/>
                  </a:schemeClr>
                </a:solidFill>
              </a:rPr>
              <a:t>Bu kütlələr mammoqrafiya və ultrasəs müayinəsi zamanı aydın görünən sərhədlərə malikdir.</a:t>
            </a:r>
          </a:p>
          <a:p>
            <a:r>
              <a:rPr lang="az-Latn-AZ" sz="3600" b="1" dirty="0">
                <a:solidFill>
                  <a:schemeClr val="accent2">
                    <a:lumMod val="75000"/>
                  </a:schemeClr>
                </a:solidFill>
              </a:rPr>
              <a:t>Müalicəsi</a:t>
            </a:r>
          </a:p>
          <a:p>
            <a:r>
              <a:rPr lang="az-Latn-AZ" sz="3600" dirty="0">
                <a:solidFill>
                  <a:schemeClr val="accent1">
                    <a:lumMod val="75000"/>
                  </a:schemeClr>
                </a:solidFill>
              </a:rPr>
              <a:t>Klinik və radioqrafik görünüş fibroadenomaya uyğun olduqda və ölçüsü 2sm-dən kiçik olduqda, bu kütlələr konservativ terapiya ilə müalicə oluna bilər.</a:t>
            </a:r>
          </a:p>
          <a:p>
            <a:r>
              <a:rPr lang="az-Latn-AZ" sz="3600" b="1" dirty="0">
                <a:solidFill>
                  <a:schemeClr val="accent1">
                    <a:lumMod val="75000"/>
                  </a:schemeClr>
                </a:solidFill>
              </a:rPr>
              <a:t>Cərrahi müalicə</a:t>
            </a:r>
          </a:p>
          <a:p>
            <a:r>
              <a:rPr lang="az-Latn-AZ" sz="4400" dirty="0">
                <a:solidFill>
                  <a:schemeClr val="accent2">
                    <a:lumMod val="75000"/>
                  </a:schemeClr>
                </a:solidFill>
              </a:rPr>
              <a:t>Kütlə simptomatik, 2 sm-dən böyük olduqda və ya böyüdükdə, cərrahi üsulla kəsilib götürülməlidir.</a:t>
            </a:r>
            <a:endParaRPr lang="ru-RU" sz="60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sz="4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3600" dirty="0"/>
          </a:p>
          <a:p>
            <a:endParaRPr lang="en-US" dirty="0"/>
          </a:p>
        </p:txBody>
      </p:sp>
      <p:pic>
        <p:nvPicPr>
          <p:cNvPr id="11" name="Рисунок 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68208" y="1664804"/>
            <a:ext cx="3806090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799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Mastalgiya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83432" y="870856"/>
            <a:ext cx="100091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Tərifi</a:t>
            </a:r>
          </a:p>
          <a:p>
            <a:r>
              <a:rPr lang="az-Latn-AZ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Mastalgiya</a:t>
            </a:r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qadınların həyatlarının müəyyən dövründə süd vəzilərində hiss etdikləri ağrı və ya diskomfort hissidir , əksər qadınlarda rastlana bilir (70%).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0279" y="4607425"/>
            <a:ext cx="1185552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Ağrı siklik (menstruasiyadan əvvəl daha kəskin) və ya qeyri-siklik, lokal və ya diffuz ola bilər. 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Ağrı qeyri-siklik, lokal olarsa, kütlə və ya qanlı axıntı ilə müşaiyət olunarsa olarsa bədxassəli şiş şübhəsi artar. 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Dövrü ağrılar adətən mensturasiya ərəfəsində artır, xəstələr süd vəzində diffuz və ya üst bayır kvadrantda həssaslıq, yanma şikayətləri ilə müraciət edirlər. 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164946" y="3822489"/>
            <a:ext cx="29833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Tietze sindromu (kostoxondrit)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grpSp>
        <p:nvGrpSpPr>
          <p:cNvPr id="1031" name="Группа 1030"/>
          <p:cNvGrpSpPr/>
          <p:nvPr/>
        </p:nvGrpSpPr>
        <p:grpSpPr>
          <a:xfrm>
            <a:off x="1738225" y="2158857"/>
            <a:ext cx="9434709" cy="2125297"/>
            <a:chOff x="1602273" y="2411052"/>
            <a:chExt cx="9434709" cy="2125297"/>
          </a:xfrm>
        </p:grpSpPr>
        <p:grpSp>
          <p:nvGrpSpPr>
            <p:cNvPr id="18" name="Группа 17"/>
            <p:cNvGrpSpPr/>
            <p:nvPr/>
          </p:nvGrpSpPr>
          <p:grpSpPr>
            <a:xfrm>
              <a:off x="4477825" y="2779793"/>
              <a:ext cx="2304256" cy="1362075"/>
              <a:chOff x="983432" y="2729428"/>
              <a:chExt cx="2304256" cy="1362075"/>
            </a:xfrm>
          </p:grpSpPr>
          <p:pic>
            <p:nvPicPr>
              <p:cNvPr id="1028" name="Picture 4" descr="Боль в груди — масталгия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08" r="14770"/>
              <a:stretch/>
            </p:blipFill>
            <p:spPr bwMode="auto">
              <a:xfrm>
                <a:off x="983432" y="2729428"/>
                <a:ext cx="2304256" cy="13620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Прямоугольник 5"/>
              <p:cNvSpPr/>
              <p:nvPr/>
            </p:nvSpPr>
            <p:spPr>
              <a:xfrm>
                <a:off x="1487437" y="3019956"/>
                <a:ext cx="154785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az-Latn-AZ" sz="3200" b="1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səbəb</a:t>
                </a:r>
                <a:endParaRPr lang="ru-RU" sz="3200" b="1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" name="Прямоугольник 8"/>
            <p:cNvSpPr/>
            <p:nvPr/>
          </p:nvSpPr>
          <p:spPr>
            <a:xfrm>
              <a:off x="2038885" y="4144047"/>
              <a:ext cx="259558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az-Latn-AZ" b="1" dirty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Süd vəzi tromboflebiti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7133349" y="2411052"/>
              <a:ext cx="39036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az-Latn-AZ" b="1" dirty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Fibroz-kistoz mastopatiya(ən çox)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7212576" y="3247408"/>
              <a:ext cx="21339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az-Latn-AZ" b="1" dirty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Bədxassəli (10%) 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3325684" y="2442133"/>
              <a:ext cx="85151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az-Latn-AZ" b="1" dirty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Mastit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1602273" y="3276164"/>
              <a:ext cx="29418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az-Latn-AZ" b="1" dirty="0">
                  <a:solidFill>
                    <a:schemeClr val="accent2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Boyun radikulopatiyaları 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1" name="Прямая со стрелкой 20"/>
            <p:cNvCxnSpPr/>
            <p:nvPr/>
          </p:nvCxnSpPr>
          <p:spPr>
            <a:xfrm flipH="1" flipV="1">
              <a:off x="4120084" y="2662145"/>
              <a:ext cx="322659" cy="10975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 flipV="1">
              <a:off x="6782081" y="2669797"/>
              <a:ext cx="325990" cy="12750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>
              <a:endCxn id="15" idx="1"/>
            </p:cNvCxnSpPr>
            <p:nvPr/>
          </p:nvCxnSpPr>
          <p:spPr>
            <a:xfrm>
              <a:off x="6812594" y="4196919"/>
              <a:ext cx="216400" cy="33943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 стрелкой 26"/>
            <p:cNvCxnSpPr/>
            <p:nvPr/>
          </p:nvCxnSpPr>
          <p:spPr>
            <a:xfrm>
              <a:off x="6782081" y="3460003"/>
              <a:ext cx="42344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>
              <a:stCxn id="1028" idx="1"/>
            </p:cNvCxnSpPr>
            <p:nvPr/>
          </p:nvCxnSpPr>
          <p:spPr>
            <a:xfrm flipH="1" flipV="1">
              <a:off x="4079776" y="3460830"/>
              <a:ext cx="398049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5" name="Прямая со стрелкой 1024"/>
            <p:cNvCxnSpPr/>
            <p:nvPr/>
          </p:nvCxnSpPr>
          <p:spPr>
            <a:xfrm flipH="1">
              <a:off x="4230912" y="4101598"/>
              <a:ext cx="267482" cy="15791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11917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0"/>
            <a:ext cx="7530405" cy="620688"/>
          </a:xfrm>
        </p:spPr>
        <p:txBody>
          <a:bodyPr>
            <a:normAutofit/>
          </a:bodyPr>
          <a:lstStyle/>
          <a:p>
            <a:r>
              <a:rPr lang="az-Latn-AZ" dirty="0"/>
              <a:t>Mastalgiya, </a:t>
            </a:r>
            <a:r>
              <a:rPr lang="az-Latn-AZ" sz="3100" dirty="0"/>
              <a:t>Müalicəsi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4836195"/>
          </a:xfrm>
        </p:spPr>
        <p:txBody>
          <a:bodyPr>
            <a:normAutofit fontScale="77500" lnSpcReduction="20000"/>
          </a:bodyPr>
          <a:lstStyle/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Qeyri-steroid iltihab əleyhinə preparatlar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(NSAID, məsələn diklofenak geli) ilk seçim hesab edilir.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Kiçik dozalı tamoksifen (estrogen antaqonisti)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ikinci seçim ola bilər, lakin endometriya xərçəngi riskini artırdığı üçün uzun müddətli istifadəsi tövsiyə edilmir.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Danazol (testosteron törəməsi), bromokriptin və qonadorelin analoqları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çoxsaylı əlavə təsirlərə malikdir və onların istifadəsi refraktor hallarda istifadə edilə bilər.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Əksər xəstələr 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kofein qəbulunu azaltmaq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la və ya 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E vitamini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yaxud axşam 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novruzgülü yağı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qəbul etməklə ağrının simptomatik azalmasını müşahidə edirlər, lakin bu üsulları dəstəkləyən elmi sübut mövcud deyil.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Süd vəzinin səthi tromboflebiti -NSAID və isti kompres 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Hamiləlik və laktasiya zamanı süd vəzində ağrı axarların tutulması -isti kompres,islatma və masajla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Tietze sindromu və ya kostoxondrit -NSAİD</a:t>
            </a:r>
          </a:p>
        </p:txBody>
      </p:sp>
    </p:spTree>
    <p:extLst>
      <p:ext uri="{BB962C8B-B14F-4D97-AF65-F5344CB8AC3E}">
        <p14:creationId xmlns:p14="http://schemas.microsoft.com/office/powerpoint/2010/main" val="599014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Gilədən ifrazat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908720"/>
            <a:ext cx="10515600" cy="526824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az-Latn-AZ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Tərifi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Gilədən ifrazat fizioloji (süd) və ya patoloji (seroz, qanlı, sulu və s), təktərəfli və ya ikitərəfli, təkaxacaqdan və ya çoxaxacaqdan, spontan və ya mexaniki təsirlə baş verə bilən ifrazatdır.</a:t>
            </a:r>
          </a:p>
          <a:p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Səbəb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Fizioloji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körpə və uşaqlarda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Patoloji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Dərmana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 bağlı (10-25%). </a:t>
            </a:r>
          </a:p>
          <a:p>
            <a:pPr marL="742950" lvl="1" indent="-285750"/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spironolacton, cimetidin, ketoconazol, recombinant böyümə hormonu, estrogen, human chorionic gonadotropin (hCG), antiandrogenlər, gonadotropinreleasing hormon (GnRH) agonisti,  5-alpha-reductase inhibitoru alan xəstələr</a:t>
            </a:r>
          </a:p>
          <a:p>
            <a:pPr marL="285750" indent="-285750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İdiopatik 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(25%)</a:t>
            </a:r>
          </a:p>
          <a:p>
            <a:pPr marL="285750" indent="-285750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Sirroz, malnutrisiya 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(8%)</a:t>
            </a:r>
          </a:p>
          <a:p>
            <a:pPr marL="285750" indent="-285750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Hipogonadism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 (10%) </a:t>
            </a:r>
          </a:p>
          <a:p>
            <a:pPr marL="285750" indent="-285750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Testicular, hipofiz, adrenal 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törəmələr (3%) </a:t>
            </a:r>
          </a:p>
          <a:p>
            <a:pPr marL="285750" indent="-285750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Hyperthiroidism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 (1,5%) </a:t>
            </a:r>
          </a:p>
          <a:p>
            <a:pPr marL="285750" indent="-285750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Xroniki böyrək yetməzliyi 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(1%), 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dializ alan</a:t>
            </a:r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 (50%) xəstələr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743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Süd vəzinin travması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Süd vəzin travması dedikdə süd vəzi və ətraf toxumaların (dəri, piy qatı) mexaniki, fiziki amillərin qısamüddətli təsiri nəticəsində meydana gələn morfo-funksional pozulma nəzərdə tutulur.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Əlamətlər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- ağrı,gərginlik, hematoma, lump, piy nekrozu</a:t>
            </a:r>
          </a:p>
          <a:p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Müalicə</a:t>
            </a:r>
            <a:r>
              <a:rPr lang="az-Latn-AZ" sz="2400" dirty="0">
                <a:solidFill>
                  <a:schemeClr val="accent2">
                    <a:lumMod val="75000"/>
                  </a:schemeClr>
                </a:solidFill>
              </a:rPr>
              <a:t>-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 soyuq kompres, NSAİD</a:t>
            </a:r>
          </a:p>
          <a:p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10 gün içində simptomlarda azalma olmazsa təkrar müayinə</a:t>
            </a:r>
          </a:p>
          <a:p>
            <a:pPr marL="0" indent="0">
              <a:buNone/>
            </a:pPr>
            <a:r>
              <a:rPr lang="az-Latn-AZ" sz="2400" dirty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4506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99656" y="2780928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4686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32304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5348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9639</TotalTime>
  <Words>718</Words>
  <Application>Microsoft Office PowerPoint</Application>
  <PresentationFormat>Widescreen</PresentationFormat>
  <Paragraphs>89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Praktiki dərs şablonu 7</vt:lpstr>
      <vt:lpstr>Süd vəzinin fibrotik xəstəlikləri, mastalgiya, gilədən ifrazat, travmaları</vt:lpstr>
      <vt:lpstr>Fibroz-kistoz mastopatiya</vt:lpstr>
      <vt:lpstr>Fibroz-kistoz mastopatiya</vt:lpstr>
      <vt:lpstr>Fibroz-kistoz mastopatiya</vt:lpstr>
      <vt:lpstr>Fibroadenoma</vt:lpstr>
      <vt:lpstr>Mastalgiya</vt:lpstr>
      <vt:lpstr>Mastalgiya, Müalicəsi</vt:lpstr>
      <vt:lpstr>Gilədən ifrazat</vt:lpstr>
      <vt:lpstr>Süd vəzinin travması</vt:lpstr>
      <vt:lpstr>Diqqətinizə görə təşəkkürlər.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Nuru Bayramov</cp:lastModifiedBy>
  <cp:revision>297</cp:revision>
  <dcterms:created xsi:type="dcterms:W3CDTF">2013-12-27T17:21:26Z</dcterms:created>
  <dcterms:modified xsi:type="dcterms:W3CDTF">2021-07-29T11:04:02Z</dcterms:modified>
</cp:coreProperties>
</file>