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0"/>
  </p:notesMasterIdLst>
  <p:handoutMasterIdLst>
    <p:handoutMasterId r:id="rId11"/>
  </p:handoutMasterIdLst>
  <p:sldIdLst>
    <p:sldId id="284" r:id="rId2"/>
    <p:sldId id="290" r:id="rId3"/>
    <p:sldId id="291" r:id="rId4"/>
    <p:sldId id="293" r:id="rId5"/>
    <p:sldId id="308" r:id="rId6"/>
    <p:sldId id="310" r:id="rId7"/>
    <p:sldId id="311" r:id="rId8"/>
    <p:sldId id="312" r:id="rId9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79" d="100"/>
          <a:sy n="79" d="100"/>
        </p:scale>
        <p:origin x="696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76273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079106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85173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427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63373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84478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68081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84115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91582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36897184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529782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556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M.Mahmudov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Mondor </a:t>
            </a:r>
          </a:p>
          <a:p>
            <a:pPr algn="r"/>
            <a:r>
              <a:rPr lang="az-Latn-AZ" sz="1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xəstəliyi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599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83432" y="1122363"/>
            <a:ext cx="9684568" cy="1946597"/>
          </a:xfrm>
        </p:spPr>
        <p:txBody>
          <a:bodyPr>
            <a:normAutofit/>
          </a:bodyPr>
          <a:lstStyle/>
          <a:p>
            <a:r>
              <a:rPr lang="az-Latn-AZ" altLang="en-US" sz="7200" dirty="0" smtClean="0"/>
              <a:t>Mondor xəstəliyi</a:t>
            </a:r>
            <a:endParaRPr lang="az-Latn-AZ" altLang="en-US" sz="7200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 smtClean="0"/>
              <a:t>T.ü.f.d., </a:t>
            </a:r>
            <a:r>
              <a:rPr lang="az-Latn-AZ" altLang="en-US" sz="2400" dirty="0" smtClean="0"/>
              <a:t>assistent  </a:t>
            </a:r>
            <a:r>
              <a:rPr lang="az-Latn-AZ" altLang="en-US" sz="2400" b="1" dirty="0" smtClean="0"/>
              <a:t>Mahir </a:t>
            </a:r>
            <a:r>
              <a:rPr lang="az-Latn-AZ" altLang="en-US" sz="2400" b="1" dirty="0" smtClean="0"/>
              <a:t>Gümrah oğlu Mahmudov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 smtClean="0"/>
              <a:t>ATU, I cərrahi xəstəliklər kafedrası</a:t>
            </a:r>
            <a:endParaRPr lang="az-Latn-AZ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3200" dirty="0" smtClean="0">
                <a:solidFill>
                  <a:schemeClr val="accent1"/>
                </a:solidFill>
              </a:rPr>
              <a:t>  </a:t>
            </a:r>
            <a:r>
              <a:rPr lang="en-US" sz="3200" dirty="0" smtClean="0"/>
              <a:t>S</a:t>
            </a:r>
            <a:r>
              <a:rPr lang="az-Latn-AZ" sz="3200" dirty="0" smtClean="0"/>
              <a:t>üd vəzinin və döş divarının səthi venoz damarların </a:t>
            </a:r>
            <a:r>
              <a:rPr lang="az-Latn-AZ" sz="3200" b="1" dirty="0" smtClean="0"/>
              <a:t>tromboflebitinə</a:t>
            </a:r>
            <a:r>
              <a:rPr lang="az-Latn-AZ" sz="3200" dirty="0" smtClean="0"/>
              <a:t> deyilir</a:t>
            </a:r>
            <a:r>
              <a:rPr lang="en-US" sz="3200" dirty="0" smtClean="0"/>
              <a:t>.</a:t>
            </a:r>
          </a:p>
          <a:p>
            <a:pPr>
              <a:buNone/>
            </a:pPr>
            <a:r>
              <a:rPr lang="en-US" sz="3200" dirty="0" smtClean="0"/>
              <a:t> </a:t>
            </a:r>
            <a:r>
              <a:rPr lang="az-Latn-AZ" sz="3200" dirty="0" smtClean="0"/>
              <a:t> Bu venalar: </a:t>
            </a:r>
            <a:r>
              <a:rPr lang="az-Latn-AZ" sz="3200" b="1" dirty="0" smtClean="0"/>
              <a:t>lateral  thoracic(C), toracoepigastric(B), superior epigastric(A). </a:t>
            </a:r>
            <a:endParaRPr lang="en-US" sz="3200" b="1" dirty="0" smtClean="0"/>
          </a:p>
          <a:p>
            <a:pPr>
              <a:buNone/>
            </a:pPr>
            <a:r>
              <a:rPr lang="en-US" sz="3200" dirty="0" smtClean="0"/>
              <a:t>  </a:t>
            </a:r>
            <a:r>
              <a:rPr lang="az-Latn-AZ" sz="3200" dirty="0" smtClean="0"/>
              <a:t>Daha çox 30-60 yaş arası qadınlarda görülür (75%).</a:t>
            </a:r>
          </a:p>
          <a:p>
            <a:pPr>
              <a:buNone/>
            </a:pPr>
            <a:r>
              <a:rPr lang="az-Latn-AZ" sz="3200" dirty="0" smtClean="0"/>
              <a:t>  12 % süd vəzi xərçəngi tapılır</a:t>
            </a:r>
            <a:endParaRPr lang="ru-RU" sz="3200" dirty="0"/>
          </a:p>
        </p:txBody>
      </p:sp>
      <p:pic>
        <p:nvPicPr>
          <p:cNvPr id="8" name="Рисунок 5" descr="Illustration of the venous channels involved in Mo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48128" y="1484784"/>
            <a:ext cx="4248472" cy="4434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2800" dirty="0" smtClean="0"/>
              <a:t>Etiopatogenezi</a:t>
            </a:r>
            <a:endParaRPr lang="az-Latn-AZ" altLang="en-US" sz="2800" dirty="0"/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26C86BE-E172-49F6-95B0-D63257A903E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5400" y="1340768"/>
            <a:ext cx="10515600" cy="468052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az-Latn-AZ" sz="2800" dirty="0" smtClean="0"/>
              <a:t>  Etiologiyası dəqiq məlum deyil. </a:t>
            </a:r>
          </a:p>
          <a:p>
            <a:pPr algn="just">
              <a:buNone/>
            </a:pPr>
            <a:r>
              <a:rPr lang="az-Latn-AZ" sz="2800" dirty="0" smtClean="0"/>
              <a:t>  Şərait yaradan amillər:</a:t>
            </a:r>
          </a:p>
          <a:p>
            <a:pPr algn="just">
              <a:buNone/>
            </a:pPr>
            <a:r>
              <a:rPr lang="az-Latn-AZ" sz="2800" dirty="0" smtClean="0"/>
              <a:t> Yerli travma, keçirilmiş süd vəzi cərrahiyyəsi, süd vəzi biopsiyası, süd vəzi xərçəngi, dar geyimlər, limfangit, radiasiya, mastektomiya əməliyyatından sonra</a:t>
            </a:r>
          </a:p>
          <a:p>
            <a:pPr algn="just">
              <a:buNone/>
            </a:pPr>
            <a:endParaRPr lang="az-Latn-AZ" sz="2800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endParaRPr lang="az-Latn-AZ" sz="2800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az-Latn-AZ" sz="2800" dirty="0" smtClean="0">
                <a:solidFill>
                  <a:schemeClr val="accent1"/>
                </a:solidFill>
              </a:rPr>
              <a:t>   Xəstəlik əsasən birtərəfli olur, kişilərdə az görülür. Ən çox tromboflebitə məruz qalan</a:t>
            </a:r>
            <a:r>
              <a:rPr lang="en-US" sz="2800" dirty="0" smtClean="0">
                <a:solidFill>
                  <a:schemeClr val="accent1"/>
                </a:solidFill>
              </a:rPr>
              <a:t> vena</a:t>
            </a:r>
            <a:r>
              <a:rPr lang="az-Latn-AZ" sz="2800" dirty="0" smtClean="0">
                <a:solidFill>
                  <a:schemeClr val="accent1"/>
                </a:solidFill>
              </a:rPr>
              <a:t> torakoepiqastrik venadır. Bu xəstəlik </a:t>
            </a:r>
            <a:r>
              <a:rPr lang="az-Latn-AZ" sz="2800" b="1" dirty="0" smtClean="0">
                <a:solidFill>
                  <a:schemeClr val="accent1"/>
                </a:solidFill>
              </a:rPr>
              <a:t>heç zaman tromboemboliya kimi ağırlaşma vermir</a:t>
            </a:r>
            <a:r>
              <a:rPr lang="az-Latn-AZ" sz="2800" dirty="0" smtClean="0">
                <a:solidFill>
                  <a:schemeClr val="accent1"/>
                </a:solidFill>
              </a:rPr>
              <a:t>. </a:t>
            </a:r>
            <a:endParaRPr lang="ru-RU" sz="2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 smtClean="0"/>
              <a:t>Klinika</a:t>
            </a:r>
            <a:endParaRPr lang="az-Latn-AZ" altLang="en-US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838200" y="1124744"/>
            <a:ext cx="5181600" cy="505221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buNone/>
            </a:pPr>
            <a:endParaRPr lang="az-Latn-AZ" altLang="en-US" sz="800" b="1" dirty="0" smtClean="0">
              <a:solidFill>
                <a:schemeClr val="accent1"/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az-Latn-AZ" altLang="en-US" dirty="0" smtClean="0"/>
              <a:t>Tromboflebit sahəsində ağrılı şişkinlik, qızartı və yerli temperaturun yüksəlməsi müşahidə olunur.</a:t>
            </a:r>
          </a:p>
          <a:p>
            <a:pPr marL="0" indent="0" algn="just">
              <a:lnSpc>
                <a:spcPct val="80000"/>
              </a:lnSpc>
              <a:buNone/>
            </a:pPr>
            <a:endParaRPr lang="en-US" altLang="en-US" sz="3600" dirty="0" smtClean="0"/>
          </a:p>
          <a:p>
            <a:pPr marL="0" indent="0" algn="just">
              <a:lnSpc>
                <a:spcPct val="80000"/>
              </a:lnSpc>
              <a:buNone/>
            </a:pPr>
            <a:r>
              <a:rPr lang="az-Latn-AZ" altLang="en-US" sz="1800" b="1" dirty="0" smtClean="0">
                <a:solidFill>
                  <a:schemeClr val="accent1"/>
                </a:solidFill>
              </a:rPr>
              <a:t>Histoloji olaraq gedişində 4 dövr var:</a:t>
            </a:r>
          </a:p>
          <a:p>
            <a:pPr marL="0" indent="0" algn="just">
              <a:lnSpc>
                <a:spcPct val="80000"/>
              </a:lnSpc>
              <a:buFontTx/>
              <a:buChar char="-"/>
            </a:pPr>
            <a:r>
              <a:rPr lang="az-Latn-AZ" altLang="en-US" sz="1800" b="1" dirty="0" smtClean="0">
                <a:solidFill>
                  <a:schemeClr val="accent1"/>
                </a:solidFill>
              </a:rPr>
              <a:t>Trombun yaranması</a:t>
            </a:r>
          </a:p>
          <a:p>
            <a:pPr marL="0" indent="0" algn="just">
              <a:lnSpc>
                <a:spcPct val="80000"/>
              </a:lnSpc>
              <a:buFontTx/>
              <a:buChar char="-"/>
            </a:pPr>
            <a:r>
              <a:rPr lang="az-Latn-AZ" altLang="en-US" sz="1800" b="1" dirty="0" smtClean="0">
                <a:solidFill>
                  <a:schemeClr val="accent1"/>
                </a:solidFill>
              </a:rPr>
              <a:t>Trombun orqanizasiyası</a:t>
            </a:r>
          </a:p>
          <a:p>
            <a:pPr marL="0" indent="0" algn="just">
              <a:lnSpc>
                <a:spcPct val="80000"/>
              </a:lnSpc>
              <a:buFontTx/>
              <a:buChar char="-"/>
            </a:pPr>
            <a:r>
              <a:rPr lang="az-Latn-AZ" altLang="en-US" sz="1800" b="1" dirty="0" smtClean="0">
                <a:solidFill>
                  <a:schemeClr val="accent1"/>
                </a:solidFill>
              </a:rPr>
              <a:t>Trpmbun rekanalizasiyası</a:t>
            </a:r>
          </a:p>
          <a:p>
            <a:pPr marL="0" indent="0" algn="just">
              <a:lnSpc>
                <a:spcPct val="80000"/>
              </a:lnSpc>
              <a:buFontTx/>
              <a:buChar char="-"/>
            </a:pPr>
            <a:r>
              <a:rPr lang="az-Latn-AZ" altLang="en-US" sz="1800" b="1" dirty="0" smtClean="0">
                <a:solidFill>
                  <a:schemeClr val="accent1"/>
                </a:solidFill>
              </a:rPr>
              <a:t>Fibrozun yaranması</a:t>
            </a:r>
            <a:endParaRPr lang="en-GB" altLang="en-US" sz="1800" b="1" dirty="0">
              <a:solidFill>
                <a:schemeClr val="accent1"/>
              </a:solidFill>
            </a:endParaRPr>
          </a:p>
        </p:txBody>
      </p:sp>
      <p:pic>
        <p:nvPicPr>
          <p:cNvPr id="8" name="Рисунок 6" descr="https://www.ajronline.org/na101/home/literatum/publisher/arrs/journals/content/ajr/2001/ajr.2001.177.issue-4/ajr.177.4.1770893/production/images/large/10_ab0097_01c.jpe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44072" y="1412776"/>
            <a:ext cx="4739356" cy="456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en-US" altLang="en-US" sz="2000" b="1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5830" y="-108709"/>
            <a:ext cx="5862851" cy="835878"/>
          </a:xfrm>
        </p:spPr>
        <p:txBody>
          <a:bodyPr>
            <a:normAutofit/>
          </a:bodyPr>
          <a:lstStyle/>
          <a:p>
            <a:r>
              <a:rPr lang="tr-TR" altLang="en-US" sz="4000" dirty="0"/>
              <a:t>D</a:t>
            </a:r>
            <a:r>
              <a:rPr lang="az-Latn-AZ" altLang="en-US" sz="4000" dirty="0" smtClean="0"/>
              <a:t>iaqnostika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5440" y="1556792"/>
            <a:ext cx="5181600" cy="4351338"/>
          </a:xfrm>
        </p:spPr>
        <p:txBody>
          <a:bodyPr/>
          <a:lstStyle/>
          <a:p>
            <a:r>
              <a:rPr lang="az-Latn-AZ" altLang="en-US" dirty="0"/>
              <a:t>Anamnez</a:t>
            </a:r>
          </a:p>
          <a:p>
            <a:r>
              <a:rPr lang="az-Latn-AZ" altLang="en-US" dirty="0"/>
              <a:t>Yerli müayinə</a:t>
            </a:r>
          </a:p>
          <a:p>
            <a:r>
              <a:rPr lang="az-Latn-AZ" altLang="en-US" dirty="0"/>
              <a:t>USM (doppler)</a:t>
            </a:r>
          </a:p>
          <a:p>
            <a:r>
              <a:rPr lang="az-Latn-AZ" altLang="en-US" dirty="0"/>
              <a:t>Mammografiya </a:t>
            </a:r>
          </a:p>
          <a:p>
            <a:r>
              <a:rPr lang="az-Latn-AZ" altLang="en-US" dirty="0"/>
              <a:t>Biopsiya</a:t>
            </a:r>
          </a:p>
          <a:p>
            <a:r>
              <a:rPr lang="az-Latn-AZ" altLang="en-US" dirty="0"/>
              <a:t>Onkomarkerlər</a:t>
            </a:r>
          </a:p>
          <a:p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      İlkin olaraq sü</a:t>
            </a:r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 vəzi xərçəngi inkar olunmalıdır.</a:t>
            </a:r>
          </a:p>
          <a:p>
            <a:endParaRPr lang="en-US" dirty="0"/>
          </a:p>
        </p:txBody>
      </p:sp>
      <p:pic>
        <p:nvPicPr>
          <p:cNvPr id="10" name="Рисунок 7" descr="Figure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392144" y="1412776"/>
            <a:ext cx="3837325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 smtClean="0"/>
              <a:t>Müalicə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08" y="1340768"/>
            <a:ext cx="10515600" cy="4896544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az-Latn-AZ" sz="3600" dirty="0" smtClean="0"/>
              <a:t>Konservativdir</a:t>
            </a:r>
          </a:p>
          <a:p>
            <a:pPr algn="just">
              <a:buFontTx/>
              <a:buChar char="-"/>
            </a:pPr>
            <a:r>
              <a:rPr lang="az-Latn-AZ" sz="3600" dirty="0" smtClean="0"/>
              <a:t>Isti kompress</a:t>
            </a:r>
          </a:p>
          <a:p>
            <a:pPr algn="just">
              <a:buFontTx/>
              <a:buChar char="-"/>
            </a:pPr>
            <a:r>
              <a:rPr lang="az-Latn-AZ" sz="3600" dirty="0" smtClean="0"/>
              <a:t>Antibiotik</a:t>
            </a:r>
          </a:p>
          <a:p>
            <a:pPr algn="just">
              <a:buFontTx/>
              <a:buChar char="-"/>
            </a:pPr>
            <a:r>
              <a:rPr lang="az-Latn-AZ" sz="3600" dirty="0" smtClean="0"/>
              <a:t>Analgetik</a:t>
            </a:r>
          </a:p>
          <a:p>
            <a:pPr algn="just">
              <a:buNone/>
            </a:pPr>
            <a:r>
              <a:rPr lang="az-Latn-AZ" sz="3600" dirty="0" smtClean="0"/>
              <a:t>-antikoaqulyant?</a:t>
            </a:r>
          </a:p>
          <a:p>
            <a:pPr algn="just">
              <a:buNone/>
            </a:pPr>
            <a:endParaRPr lang="az-Latn-AZ" sz="36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None/>
            </a:pPr>
            <a:endParaRPr lang="az-Latn-AZ" sz="36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None/>
            </a:pPr>
            <a:r>
              <a:rPr lang="az-Latn-AZ" sz="2800" b="1" dirty="0" smtClean="0">
                <a:solidFill>
                  <a:schemeClr val="accent1"/>
                </a:solidFill>
              </a:rPr>
              <a:t>6 həftə ərzində proses sönür</a:t>
            </a:r>
            <a:endParaRPr lang="en-US" sz="28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164574" y="2420888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 üçün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070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88288" y="3212976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50807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1673</TotalTime>
  <Words>206</Words>
  <Application>Microsoft Office PowerPoint</Application>
  <PresentationFormat>Widescreen</PresentationFormat>
  <Paragraphs>44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Times New Roman</vt:lpstr>
      <vt:lpstr>Praktiki dərs şablonu 7</vt:lpstr>
      <vt:lpstr>Mondor xəstəliyi</vt:lpstr>
      <vt:lpstr>Tərifi</vt:lpstr>
      <vt:lpstr>Etiopatogenezi</vt:lpstr>
      <vt:lpstr>Klinika</vt:lpstr>
      <vt:lpstr>Diaqnostika</vt:lpstr>
      <vt:lpstr>Müalicə</vt:lpstr>
      <vt:lpstr>Diqqətiniz üçün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146</cp:revision>
  <dcterms:created xsi:type="dcterms:W3CDTF">2001-04-16T20:54:45Z</dcterms:created>
  <dcterms:modified xsi:type="dcterms:W3CDTF">2021-07-08T19:45:10Z</dcterms:modified>
</cp:coreProperties>
</file>