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0"/>
  </p:notesMasterIdLst>
  <p:handoutMasterIdLst>
    <p:handoutMasterId r:id="rId11"/>
  </p:handoutMasterIdLst>
  <p:sldIdLst>
    <p:sldId id="284" r:id="rId2"/>
    <p:sldId id="290" r:id="rId3"/>
    <p:sldId id="315" r:id="rId4"/>
    <p:sldId id="351" r:id="rId5"/>
    <p:sldId id="353" r:id="rId6"/>
    <p:sldId id="354" r:id="rId7"/>
    <p:sldId id="355" r:id="rId8"/>
    <p:sldId id="356" r:id="rId9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EC3308"/>
    <a:srgbClr val="CC0066"/>
    <a:srgbClr val="CC6600"/>
    <a:srgbClr val="E59E0F"/>
    <a:srgbClr val="F9B88B"/>
    <a:srgbClr val="FFFF00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0" autoAdjust="0"/>
    <p:restoredTop sz="94660"/>
  </p:normalViewPr>
  <p:slideViewPr>
    <p:cSldViewPr>
      <p:cViewPr varScale="1">
        <p:scale>
          <a:sx n="64" d="100"/>
          <a:sy n="64" d="100"/>
        </p:scale>
        <p:origin x="518" y="31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23372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01718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465293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831655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180868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758640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13597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589057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400461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75104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170274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6181555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483005333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T.ü.f.d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M.Mahmudov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Döş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divarı xəstəliklərinə</a:t>
            </a:r>
          </a:p>
          <a:p>
            <a:pPr algn="r"/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diaqnostik yanaşma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76719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en-US" sz="5400" dirty="0">
                <a:cs typeface="Times New Roman" pitchFamily="18" charset="0"/>
              </a:rPr>
              <a:t>D</a:t>
            </a:r>
            <a:r>
              <a:rPr lang="az-Latn-AZ" altLang="en-US" sz="5400" dirty="0">
                <a:cs typeface="Times New Roman" pitchFamily="18" charset="0"/>
              </a:rPr>
              <a:t>öş divarı xəstəliklərinə diaqnostik yanaşma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>
                <a:cs typeface="Times New Roman" pitchFamily="18" charset="0"/>
              </a:rPr>
              <a:t>Ass. M.G. Mahmudov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>
                <a:cs typeface="Times New Roman" pitchFamily="18" charset="0"/>
              </a:rPr>
              <a:t>Azərbaycan Tibb Universitetinin 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>
                <a:cs typeface="Times New Roman" pitchFamily="18" charset="0"/>
              </a:rPr>
              <a:t>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>
                <a:cs typeface="Times New Roman" pitchFamily="18" charset="0"/>
              </a:rPr>
              <a:t>Prinsip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 vert="horz" lIns="91440" tIns="45720" rIns="91440" bIns="45720" rtlCol="0">
            <a:noAutofit/>
          </a:bodyPr>
          <a:lstStyle/>
          <a:p>
            <a:pPr algn="just">
              <a:buNone/>
            </a:pPr>
            <a:r>
              <a:rPr lang="az-Latn-A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az-Latn-AZ" sz="2800" dirty="0">
                <a:cs typeface="Times New Roman" pitchFamily="18" charset="0"/>
              </a:rPr>
              <a:t>Həyat üçün təhlükə</a:t>
            </a:r>
            <a:r>
              <a:rPr lang="en-US" sz="2800" dirty="0">
                <a:cs typeface="Times New Roman" pitchFamily="18" charset="0"/>
              </a:rPr>
              <a:t> t</a:t>
            </a:r>
            <a:r>
              <a:rPr lang="az-Latn-AZ" sz="2800" dirty="0">
                <a:cs typeface="Times New Roman" pitchFamily="18" charset="0"/>
              </a:rPr>
              <a:t>örədən döş qəfəsi orqanların xəstəliklərini (miokard infarktı, gərginlik pnevmotoraks və.s) inkar etmək, bilavasitə döş divarı ilə əlaqəli patologiyaların ardıcıl müayinə və müalicə tədbirlərini aparmaq</a:t>
            </a:r>
            <a:endParaRPr lang="en-US" sz="2800" dirty="0">
              <a:cs typeface="Times New Roman" pitchFamily="18" charset="0"/>
            </a:endParaRPr>
          </a:p>
          <a:p>
            <a:pPr algn="just"/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az-Latn-AZ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>
                <a:cs typeface="Times New Roman" pitchFamily="18" charset="0"/>
              </a:rPr>
              <a:t>Müayinə metodları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az-Latn-AZ" sz="2000" dirty="0"/>
              <a:t>• </a:t>
            </a:r>
            <a:r>
              <a:rPr lang="az-Latn-AZ" dirty="0">
                <a:cs typeface="Times New Roman" pitchFamily="18" charset="0"/>
              </a:rPr>
              <a:t>Klinik müayinələr(anamnez, palpasiya və s.)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az-Latn-AZ" dirty="0">
                <a:cs typeface="Times New Roman" pitchFamily="18" charset="0"/>
              </a:rPr>
              <a:t>• Laborator müayinələr (hemoqram, törəmə şübhəsi olanlarda-onkomarkerlər və s.)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az-Latn-AZ" dirty="0">
                <a:cs typeface="Times New Roman" pitchFamily="18" charset="0"/>
              </a:rPr>
              <a:t>• İnstrumental (vizualizasion) metodlar(Rh, KT, MRT, PET)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az-Latn-AZ" dirty="0">
                <a:cs typeface="Times New Roman" pitchFamily="18" charset="0"/>
              </a:rPr>
              <a:t>• Biopsiya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477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sz="4000" dirty="0">
                <a:cs typeface="Times New Roman" pitchFamily="18" charset="0"/>
              </a:rPr>
              <a:t>Klinik müayinələr-şübhə</a:t>
            </a:r>
            <a:endParaRPr lang="ru-RU" sz="4000" dirty="0"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az-Latn-AZ" dirty="0">
                <a:cs typeface="Times New Roman" pitchFamily="18" charset="0"/>
              </a:rPr>
              <a:t>ağrı</a:t>
            </a:r>
            <a:endParaRPr lang="en-US" dirty="0">
              <a:cs typeface="Times New Roman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az-Latn-AZ" dirty="0">
                <a:cs typeface="Times New Roman" pitchFamily="18" charset="0"/>
              </a:rPr>
              <a:t>şişkinlik</a:t>
            </a:r>
            <a:endParaRPr lang="en-US" dirty="0">
              <a:cs typeface="Times New Roman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az-Latn-AZ" dirty="0">
                <a:cs typeface="Times New Roman" pitchFamily="18" charset="0"/>
              </a:rPr>
              <a:t>hiperemiya</a:t>
            </a:r>
            <a:endParaRPr lang="en-US" dirty="0">
              <a:cs typeface="Times New Roman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az-Latn-AZ" dirty="0">
                <a:cs typeface="Times New Roman" pitchFamily="18" charset="0"/>
              </a:rPr>
              <a:t>ifrazatın xaric olması</a:t>
            </a:r>
            <a:endParaRPr lang="en-US" dirty="0">
              <a:cs typeface="Times New Roman" pitchFamily="18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az-Latn-AZ" dirty="0">
                <a:cs typeface="Times New Roman" pitchFamily="18" charset="0"/>
              </a:rPr>
              <a:t>a</a:t>
            </a:r>
            <a:r>
              <a:rPr lang="en-US" dirty="0" err="1">
                <a:cs typeface="Times New Roman" pitchFamily="18" charset="0"/>
              </a:rPr>
              <a:t>tipik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əlamətlər</a:t>
            </a:r>
            <a:r>
              <a:rPr lang="en-US" dirty="0">
                <a:cs typeface="Times New Roman" pitchFamily="18" charset="0"/>
              </a:rPr>
              <a:t> (</a:t>
            </a:r>
            <a:r>
              <a:rPr lang="az-Latn-AZ" dirty="0">
                <a:cs typeface="Times New Roman" pitchFamily="18" charset="0"/>
              </a:rPr>
              <a:t>təngnəfəslik, </a:t>
            </a:r>
            <a:r>
              <a:rPr lang="en-US" i="1" dirty="0" err="1">
                <a:cs typeface="Times New Roman" pitchFamily="18" charset="0"/>
              </a:rPr>
              <a:t>öskürək</a:t>
            </a:r>
            <a:r>
              <a:rPr lang="en-US" i="1" dirty="0">
                <a:cs typeface="Times New Roman" pitchFamily="18" charset="0"/>
              </a:rPr>
              <a:t>,</a:t>
            </a:r>
            <a:r>
              <a:rPr lang="az-Latn-AZ" i="1" dirty="0">
                <a:cs typeface="Times New Roman" pitchFamily="18" charset="0"/>
              </a:rPr>
              <a:t> qızdırma</a:t>
            </a:r>
            <a:r>
              <a:rPr lang="en-US" dirty="0">
                <a:cs typeface="Times New Roman" pitchFamily="18" charset="0"/>
              </a:rPr>
              <a:t>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915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az-Latn-AZ" sz="4000" dirty="0">
                <a:cs typeface="Times New Roman" pitchFamily="18" charset="0"/>
              </a:rPr>
              <a:t>İnstrumental müayinələr</a:t>
            </a:r>
            <a:endParaRPr lang="ru-RU" sz="4000" dirty="0"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571500">
              <a:buFont typeface="Wingdings" pitchFamily="2" charset="2"/>
              <a:buChar char="ü"/>
            </a:pPr>
            <a:r>
              <a:rPr lang="az-Latn-AZ" dirty="0">
                <a:cs typeface="Times New Roman" pitchFamily="18" charset="0"/>
              </a:rPr>
              <a:t>RH-grafiya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lang="az-Latn-AZ" dirty="0">
                <a:cs typeface="Times New Roman" pitchFamily="18" charset="0"/>
              </a:rPr>
              <a:t>USM</a:t>
            </a:r>
            <a:endParaRPr lang="en-US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en-US" dirty="0" err="1">
                <a:cs typeface="Times New Roman" pitchFamily="18" charset="0"/>
              </a:rPr>
              <a:t>Kompüter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tomoqrafiya</a:t>
            </a:r>
            <a:endParaRPr lang="en-US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en-US" dirty="0" err="1">
                <a:cs typeface="Times New Roman" pitchFamily="18" charset="0"/>
              </a:rPr>
              <a:t>Maqnit-rezonans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tomoqrafiya</a:t>
            </a:r>
            <a:endParaRPr lang="en-US" dirty="0">
              <a:cs typeface="Times New Roman" pitchFamily="18" charset="0"/>
            </a:endParaRPr>
          </a:p>
          <a:p>
            <a:pPr marL="571500" indent="-571500">
              <a:buFont typeface="Wingdings" pitchFamily="2" charset="2"/>
              <a:buChar char="ü"/>
            </a:pPr>
            <a:r>
              <a:rPr lang="en-US" dirty="0">
                <a:cs typeface="Times New Roman" pitchFamily="18" charset="0"/>
              </a:rPr>
              <a:t>PET</a:t>
            </a:r>
          </a:p>
          <a:p>
            <a:pPr marL="571500" indent="-571500">
              <a:buFont typeface="Wingdings" pitchFamily="2" charset="2"/>
              <a:buChar char="ü"/>
            </a:pPr>
            <a:r>
              <a:rPr lang="az-Latn-AZ" dirty="0">
                <a:cs typeface="Times New Roman" pitchFamily="18" charset="0"/>
              </a:rPr>
              <a:t>T</a:t>
            </a:r>
            <a:r>
              <a:rPr lang="en-US" dirty="0" err="1">
                <a:cs typeface="Times New Roman" pitchFamily="18" charset="0"/>
              </a:rPr>
              <a:t>orakoskopiya</a:t>
            </a:r>
            <a:endParaRPr lang="en-US" dirty="0"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5066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Diaqnostik yanaşma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096132" y="928670"/>
            <a:ext cx="2571768" cy="15001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Kliniki, laborator, RH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096132" y="2571744"/>
            <a:ext cx="2571768" cy="13573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KT, MRT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096132" y="4071942"/>
            <a:ext cx="2571768" cy="1285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PET, torakoskopiya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015748" y="1357298"/>
            <a:ext cx="1571636" cy="6600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I pillə müayinələr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15748" y="2912974"/>
            <a:ext cx="1571636" cy="6600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/>
              <a:t>II pillə müayinələr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015748" y="4384863"/>
            <a:ext cx="1571636" cy="6600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dirty="0">
                <a:latin typeface="Arial" panose="020B0604020202020204" pitchFamily="34" charset="0"/>
                <a:cs typeface="Arial" panose="020B0604020202020204" pitchFamily="34" charset="0"/>
              </a:rPr>
              <a:t>III pillə müayinələr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Прямая со стрелкой 10"/>
          <p:cNvCxnSpPr>
            <a:cxnSpLocks/>
            <a:stCxn id="7" idx="3"/>
            <a:endCxn id="4" idx="1"/>
          </p:cNvCxnSpPr>
          <p:nvPr/>
        </p:nvCxnSpPr>
        <p:spPr>
          <a:xfrm flipV="1">
            <a:off x="5587384" y="1678769"/>
            <a:ext cx="1508748" cy="85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cxnSpLocks/>
            <a:stCxn id="8" idx="3"/>
            <a:endCxn id="5" idx="1"/>
          </p:cNvCxnSpPr>
          <p:nvPr/>
        </p:nvCxnSpPr>
        <p:spPr>
          <a:xfrm>
            <a:off x="5587384" y="3242995"/>
            <a:ext cx="1508748" cy="74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cxnSpLocks/>
            <a:stCxn id="9" idx="3"/>
            <a:endCxn id="6" idx="1"/>
          </p:cNvCxnSpPr>
          <p:nvPr/>
        </p:nvCxnSpPr>
        <p:spPr>
          <a:xfrm>
            <a:off x="5587384" y="4714884"/>
            <a:ext cx="150874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9656" y="2564904"/>
            <a:ext cx="5862851" cy="835878"/>
          </a:xfrm>
        </p:spPr>
        <p:txBody>
          <a:bodyPr/>
          <a:lstStyle/>
          <a:p>
            <a:r>
              <a:rPr lang="az-Latn-AZ" dirty="0"/>
              <a:t>Diqqətinizə görə təşəkkürlər.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56008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291356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2751</TotalTime>
  <Words>166</Words>
  <Application>Microsoft Office PowerPoint</Application>
  <PresentationFormat>Widescreen</PresentationFormat>
  <Paragraphs>37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Times New Roman</vt:lpstr>
      <vt:lpstr>Wingdings</vt:lpstr>
      <vt:lpstr>Praktiki dərs şablonu 7</vt:lpstr>
      <vt:lpstr>Döş divarı xəstəliklərinə diaqnostik yanaşma</vt:lpstr>
      <vt:lpstr>Prinsip</vt:lpstr>
      <vt:lpstr>Müayinə metodları</vt:lpstr>
      <vt:lpstr>Klinik müayinələr-şübhə</vt:lpstr>
      <vt:lpstr>İnstrumental müayinələr</vt:lpstr>
      <vt:lpstr>Diaqnostik yanaşma</vt:lpstr>
      <vt:lpstr>Diqqətinizə görə təşəkkürlər.</vt:lpstr>
      <vt:lpstr>      www.bck.az</vt:lpstr>
    </vt:vector>
  </TitlesOfParts>
  <Company>ATU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Dalaq xəstəlikləri</dc:title>
  <dc:creator>Tarverdi Rzayev</dc:creator>
  <cp:lastModifiedBy>Nuru Bayramov</cp:lastModifiedBy>
  <cp:revision>261</cp:revision>
  <dcterms:created xsi:type="dcterms:W3CDTF">2001-04-16T20:54:45Z</dcterms:created>
  <dcterms:modified xsi:type="dcterms:W3CDTF">2021-07-09T12:38:13Z</dcterms:modified>
</cp:coreProperties>
</file>