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tmp" ContentType="image/png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14" r:id="rId1"/>
  </p:sldMasterIdLst>
  <p:notesMasterIdLst>
    <p:notesMasterId r:id="rId28"/>
  </p:notesMasterIdLst>
  <p:handoutMasterIdLst>
    <p:handoutMasterId r:id="rId29"/>
  </p:handoutMasterIdLst>
  <p:sldIdLst>
    <p:sldId id="284" r:id="rId2"/>
    <p:sldId id="290" r:id="rId3"/>
    <p:sldId id="351" r:id="rId4"/>
    <p:sldId id="353" r:id="rId5"/>
    <p:sldId id="354" r:id="rId6"/>
    <p:sldId id="355" r:id="rId7"/>
    <p:sldId id="356" r:id="rId8"/>
    <p:sldId id="357" r:id="rId9"/>
    <p:sldId id="358" r:id="rId10"/>
    <p:sldId id="359" r:id="rId11"/>
    <p:sldId id="360" r:id="rId12"/>
    <p:sldId id="367" r:id="rId13"/>
    <p:sldId id="361" r:id="rId14"/>
    <p:sldId id="362" r:id="rId15"/>
    <p:sldId id="363" r:id="rId16"/>
    <p:sldId id="364" r:id="rId17"/>
    <p:sldId id="365" r:id="rId18"/>
    <p:sldId id="366" r:id="rId19"/>
    <p:sldId id="368" r:id="rId20"/>
    <p:sldId id="370" r:id="rId21"/>
    <p:sldId id="369" r:id="rId22"/>
    <p:sldId id="373" r:id="rId23"/>
    <p:sldId id="371" r:id="rId24"/>
    <p:sldId id="372" r:id="rId25"/>
    <p:sldId id="374" r:id="rId26"/>
    <p:sldId id="375" r:id="rId27"/>
  </p:sldIdLst>
  <p:sldSz cx="12192000" cy="6858000"/>
  <p:notesSz cx="6784975" cy="9856788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FFF00"/>
    <a:srgbClr val="990033"/>
    <a:srgbClr val="F9B88B"/>
    <a:srgbClr val="E59E0F"/>
    <a:srgbClr val="EC3308"/>
    <a:srgbClr val="CC0066"/>
    <a:srgbClr val="CCFF66"/>
    <a:srgbClr val="CC66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7500" autoAdjust="0"/>
    <p:restoredTop sz="94660"/>
  </p:normalViewPr>
  <p:slideViewPr>
    <p:cSldViewPr>
      <p:cViewPr varScale="1">
        <p:scale>
          <a:sx n="64" d="100"/>
          <a:sy n="64" d="100"/>
        </p:scale>
        <p:origin x="518" y="45"/>
      </p:cViewPr>
      <p:guideLst>
        <p:guide orient="horz" pos="2160"/>
        <p:guide pos="384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1224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handoutMaster" Target="handoutMasters/handoutMaster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notesMaster" Target="notesMasters/notesMaster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presProps" Target="presProp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2" name="Rectangle 2">
            <a:extLst>
              <a:ext uri="{FF2B5EF4-FFF2-40B4-BE49-F238E27FC236}">
                <a16:creationId xmlns:a16="http://schemas.microsoft.com/office/drawing/2014/main" id="{F96A3F57-8E8E-480B-B3DA-A37EB2B17B16}"/>
              </a:ext>
            </a:extLst>
          </p:cNvPr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2940050" cy="4921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200">
                <a:latin typeface="Times New Roman" panose="02020603050405020304" pitchFamily="18" charset="0"/>
              </a:defRPr>
            </a:lvl1pPr>
          </a:lstStyle>
          <a:p>
            <a:endParaRPr lang="en-US" altLang="en-US"/>
          </a:p>
        </p:txBody>
      </p:sp>
      <p:sp>
        <p:nvSpPr>
          <p:cNvPr id="5123" name="Rectangle 3">
            <a:extLst>
              <a:ext uri="{FF2B5EF4-FFF2-40B4-BE49-F238E27FC236}">
                <a16:creationId xmlns:a16="http://schemas.microsoft.com/office/drawing/2014/main" id="{687827E3-154D-4306-9BA0-DBB29ED3DCB8}"/>
              </a:ext>
            </a:extLst>
          </p:cNvPr>
          <p:cNvSpPr>
            <a:spLocks noGrp="1" noChangeArrowheads="1"/>
          </p:cNvSpPr>
          <p:nvPr>
            <p:ph type="dt" sz="quarter" idx="1"/>
          </p:nvPr>
        </p:nvSpPr>
        <p:spPr bwMode="auto">
          <a:xfrm>
            <a:off x="3844925" y="0"/>
            <a:ext cx="2940050" cy="4921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200">
                <a:latin typeface="Times New Roman" panose="02020603050405020304" pitchFamily="18" charset="0"/>
              </a:defRPr>
            </a:lvl1pPr>
          </a:lstStyle>
          <a:p>
            <a:endParaRPr lang="en-US" altLang="en-US"/>
          </a:p>
        </p:txBody>
      </p:sp>
      <p:sp>
        <p:nvSpPr>
          <p:cNvPr id="5124" name="Rectangle 4">
            <a:extLst>
              <a:ext uri="{FF2B5EF4-FFF2-40B4-BE49-F238E27FC236}">
                <a16:creationId xmlns:a16="http://schemas.microsoft.com/office/drawing/2014/main" id="{FD5B2386-6FA0-41B3-A78D-071D1674B584}"/>
              </a:ext>
            </a:extLst>
          </p:cNvPr>
          <p:cNvSpPr>
            <a:spLocks noGrp="1" noChangeArrowheads="1"/>
          </p:cNvSpPr>
          <p:nvPr>
            <p:ph type="ftr" sz="quarter" idx="2"/>
          </p:nvPr>
        </p:nvSpPr>
        <p:spPr bwMode="auto">
          <a:xfrm>
            <a:off x="0" y="9364663"/>
            <a:ext cx="2940050" cy="4921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>
              <a:defRPr sz="1200">
                <a:latin typeface="Times New Roman" panose="02020603050405020304" pitchFamily="18" charset="0"/>
              </a:defRPr>
            </a:lvl1pPr>
          </a:lstStyle>
          <a:p>
            <a:endParaRPr lang="en-US" altLang="en-US"/>
          </a:p>
        </p:txBody>
      </p:sp>
      <p:sp>
        <p:nvSpPr>
          <p:cNvPr id="5125" name="Rectangle 5">
            <a:extLst>
              <a:ext uri="{FF2B5EF4-FFF2-40B4-BE49-F238E27FC236}">
                <a16:creationId xmlns:a16="http://schemas.microsoft.com/office/drawing/2014/main" id="{6C9CB5A7-3FE5-4153-8D1D-6741779BD1A2}"/>
              </a:ext>
            </a:extLst>
          </p:cNvPr>
          <p:cNvSpPr>
            <a:spLocks noGrp="1" noChangeArrowheads="1"/>
          </p:cNvSpPr>
          <p:nvPr>
            <p:ph type="sldNum" sz="quarter" idx="3"/>
          </p:nvPr>
        </p:nvSpPr>
        <p:spPr bwMode="auto">
          <a:xfrm>
            <a:off x="3844925" y="9364663"/>
            <a:ext cx="2940050" cy="4921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>
              <a:defRPr sz="1200">
                <a:latin typeface="Times New Roman" panose="02020603050405020304" pitchFamily="18" charset="0"/>
              </a:defRPr>
            </a:lvl1pPr>
          </a:lstStyle>
          <a:p>
            <a:fld id="{CAAABA63-6357-4A96-B6D6-4C2420F228E6}" type="slidenum">
              <a:rPr lang="en-US" altLang="en-US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1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22" name="Rectangle 2">
            <a:extLst>
              <a:ext uri="{FF2B5EF4-FFF2-40B4-BE49-F238E27FC236}">
                <a16:creationId xmlns:a16="http://schemas.microsoft.com/office/drawing/2014/main" id="{DE61E665-D0CD-4E04-A794-227350990310}"/>
              </a:ext>
            </a:extLst>
          </p:cNvPr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2940050" cy="4921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200">
                <a:latin typeface="Times New Roman" panose="02020603050405020304" pitchFamily="18" charset="0"/>
              </a:defRPr>
            </a:lvl1pPr>
          </a:lstStyle>
          <a:p>
            <a:endParaRPr lang="en-US" altLang="en-US"/>
          </a:p>
        </p:txBody>
      </p:sp>
      <p:sp>
        <p:nvSpPr>
          <p:cNvPr id="30723" name="Rectangle 3">
            <a:extLst>
              <a:ext uri="{FF2B5EF4-FFF2-40B4-BE49-F238E27FC236}">
                <a16:creationId xmlns:a16="http://schemas.microsoft.com/office/drawing/2014/main" id="{6F1A3818-D082-4AAC-821A-2B5DE226F4AB}"/>
              </a:ext>
            </a:extLst>
          </p:cNvPr>
          <p:cNvSpPr>
            <a:spLocks noGrp="1" noChangeArrowheads="1"/>
          </p:cNvSpPr>
          <p:nvPr>
            <p:ph type="dt" idx="1"/>
          </p:nvPr>
        </p:nvSpPr>
        <p:spPr bwMode="auto">
          <a:xfrm>
            <a:off x="3844925" y="0"/>
            <a:ext cx="2940050" cy="4921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200">
                <a:latin typeface="Times New Roman" panose="02020603050405020304" pitchFamily="18" charset="0"/>
              </a:defRPr>
            </a:lvl1pPr>
          </a:lstStyle>
          <a:p>
            <a:endParaRPr lang="en-US" altLang="en-US"/>
          </a:p>
        </p:txBody>
      </p:sp>
      <p:sp>
        <p:nvSpPr>
          <p:cNvPr id="30724" name="Rectangle 4">
            <a:extLst>
              <a:ext uri="{FF2B5EF4-FFF2-40B4-BE49-F238E27FC236}">
                <a16:creationId xmlns:a16="http://schemas.microsoft.com/office/drawing/2014/main" id="{D50627CB-F651-4DC1-8553-565EE828582B}"/>
              </a:ext>
            </a:extLst>
          </p:cNvPr>
          <p:cNvSpPr>
            <a:spLocks noGrp="1" noRot="1" noChangeAspect="1" noChangeArrowheads="1" noTextEdit="1"/>
          </p:cNvSpPr>
          <p:nvPr>
            <p:ph type="sldImg" idx="2"/>
          </p:nvPr>
        </p:nvSpPr>
        <p:spPr bwMode="auto">
          <a:xfrm>
            <a:off x="107950" y="739775"/>
            <a:ext cx="6569075" cy="3695700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  <a:ext uri="{53640926-AAD7-44D8-BBD7-CCE9431645EC}">
              <a14:shadowObscured xmlns:a14="http://schemas.microsoft.com/office/drawing/2010/main" val="1"/>
            </a:ext>
          </a:extLst>
        </p:spPr>
      </p:sp>
      <p:sp>
        <p:nvSpPr>
          <p:cNvPr id="30725" name="Rectangle 5">
            <a:extLst>
              <a:ext uri="{FF2B5EF4-FFF2-40B4-BE49-F238E27FC236}">
                <a16:creationId xmlns:a16="http://schemas.microsoft.com/office/drawing/2014/main" id="{3F1321E6-2DD7-48DE-8270-1104AA04B6EC}"/>
              </a:ext>
            </a:extLst>
          </p:cNvPr>
          <p:cNvSpPr>
            <a:spLocks noGrp="1" noChangeArrowheads="1"/>
          </p:cNvSpPr>
          <p:nvPr>
            <p:ph type="body" sz="quarter" idx="3"/>
          </p:nvPr>
        </p:nvSpPr>
        <p:spPr bwMode="auto">
          <a:xfrm>
            <a:off x="904875" y="4681538"/>
            <a:ext cx="4975225" cy="44354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en-US"/>
              <a:t>Click to edit Master text styles</a:t>
            </a:r>
          </a:p>
          <a:p>
            <a:pPr lvl="1"/>
            <a:r>
              <a:rPr lang="en-US" altLang="en-US"/>
              <a:t>Second level</a:t>
            </a:r>
          </a:p>
          <a:p>
            <a:pPr lvl="2"/>
            <a:r>
              <a:rPr lang="en-US" altLang="en-US"/>
              <a:t>Third level</a:t>
            </a:r>
          </a:p>
          <a:p>
            <a:pPr lvl="3"/>
            <a:r>
              <a:rPr lang="en-US" altLang="en-US"/>
              <a:t>Fourth level</a:t>
            </a:r>
          </a:p>
          <a:p>
            <a:pPr lvl="4"/>
            <a:r>
              <a:rPr lang="en-US" altLang="en-US"/>
              <a:t>Fifth level</a:t>
            </a:r>
          </a:p>
        </p:txBody>
      </p:sp>
      <p:sp>
        <p:nvSpPr>
          <p:cNvPr id="30726" name="Rectangle 6">
            <a:extLst>
              <a:ext uri="{FF2B5EF4-FFF2-40B4-BE49-F238E27FC236}">
                <a16:creationId xmlns:a16="http://schemas.microsoft.com/office/drawing/2014/main" id="{F4144BC2-972F-4229-8823-677C65C17781}"/>
              </a:ext>
            </a:extLst>
          </p:cNvPr>
          <p:cNvSpPr>
            <a:spLocks noGrp="1" noChangeArrowheads="1"/>
          </p:cNvSpPr>
          <p:nvPr>
            <p:ph type="ftr" sz="quarter" idx="4"/>
          </p:nvPr>
        </p:nvSpPr>
        <p:spPr bwMode="auto">
          <a:xfrm>
            <a:off x="0" y="9364663"/>
            <a:ext cx="2940050" cy="4921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>
              <a:defRPr sz="1200">
                <a:latin typeface="Times New Roman" panose="02020603050405020304" pitchFamily="18" charset="0"/>
              </a:defRPr>
            </a:lvl1pPr>
          </a:lstStyle>
          <a:p>
            <a:endParaRPr lang="en-US" altLang="en-US"/>
          </a:p>
        </p:txBody>
      </p:sp>
      <p:sp>
        <p:nvSpPr>
          <p:cNvPr id="30727" name="Rectangle 7">
            <a:extLst>
              <a:ext uri="{FF2B5EF4-FFF2-40B4-BE49-F238E27FC236}">
                <a16:creationId xmlns:a16="http://schemas.microsoft.com/office/drawing/2014/main" id="{39040406-AFF7-4750-98CC-4A630F7D6881}"/>
              </a:ext>
            </a:extLst>
          </p:cNvPr>
          <p:cNvSpPr>
            <a:spLocks noGrp="1" noChangeArrowheads="1"/>
          </p:cNvSpPr>
          <p:nvPr>
            <p:ph type="sldNum" sz="quarter" idx="5"/>
          </p:nvPr>
        </p:nvSpPr>
        <p:spPr bwMode="auto">
          <a:xfrm>
            <a:off x="3844925" y="9364663"/>
            <a:ext cx="2940050" cy="4921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>
              <a:defRPr sz="1200">
                <a:latin typeface="Times New Roman" panose="02020603050405020304" pitchFamily="18" charset="0"/>
              </a:defRPr>
            </a:lvl1pPr>
          </a:lstStyle>
          <a:p>
            <a:fld id="{4E22D279-6E92-471C-9A9D-07E1FA6DEE97}" type="slidenum">
              <a:rPr lang="en-US" altLang="en-US"/>
              <a:pPr/>
              <a:t>‹#›</a:t>
            </a:fld>
            <a:endParaRPr lang="en-US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imes New Roman" panose="02020603050405020304" pitchFamily="18" charset="0"/>
        <a:ea typeface="+mn-ea"/>
        <a:cs typeface="+mn-cs"/>
      </a:defRPr>
    </a:lvl1pPr>
    <a:lvl2pPr marL="4572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imes New Roman" panose="02020603050405020304" pitchFamily="18" charset="0"/>
        <a:ea typeface="+mn-ea"/>
        <a:cs typeface="+mn-cs"/>
      </a:defRPr>
    </a:lvl2pPr>
    <a:lvl3pPr marL="9144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imes New Roman" panose="02020603050405020304" pitchFamily="18" charset="0"/>
        <a:ea typeface="+mn-ea"/>
        <a:cs typeface="+mn-cs"/>
      </a:defRPr>
    </a:lvl3pPr>
    <a:lvl4pPr marL="13716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imes New Roman" panose="02020603050405020304" pitchFamily="18" charset="0"/>
        <a:ea typeface="+mn-ea"/>
        <a:cs typeface="+mn-cs"/>
      </a:defRPr>
    </a:lvl4pPr>
    <a:lvl5pPr marL="18288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imes New Roman" panose="02020603050405020304" pitchFamily="18" charset="0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E106BB1-656F-4E66-A0CB-522F204C57F9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613B4F23-CB75-4709-9ED2-A40C1BC74DD8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7" name="Rectangle: Diagonal Corners Rounded 6">
            <a:extLst>
              <a:ext uri="{FF2B5EF4-FFF2-40B4-BE49-F238E27FC236}">
                <a16:creationId xmlns:a16="http://schemas.microsoft.com/office/drawing/2014/main" id="{BC20240E-781F-47CB-B424-3657CCE612C2}"/>
              </a:ext>
            </a:extLst>
          </p:cNvPr>
          <p:cNvSpPr/>
          <p:nvPr/>
        </p:nvSpPr>
        <p:spPr>
          <a:xfrm>
            <a:off x="15564" y="-3282"/>
            <a:ext cx="12176436" cy="552531"/>
          </a:xfrm>
          <a:prstGeom prst="round2DiagRect">
            <a:avLst>
              <a:gd name="adj1" fmla="val 50000"/>
              <a:gd name="adj2" fmla="val 0"/>
            </a:avLst>
          </a:prstGeom>
          <a:gradFill flip="none" rotWithShape="1">
            <a:gsLst>
              <a:gs pos="34000">
                <a:schemeClr val="accent1">
                  <a:lumMod val="5000"/>
                  <a:lumOff val="95000"/>
                </a:schemeClr>
              </a:gs>
              <a:gs pos="100000">
                <a:schemeClr val="accent1">
                  <a:lumMod val="45000"/>
                  <a:lumOff val="55000"/>
                </a:schemeClr>
              </a:gs>
              <a:gs pos="73000">
                <a:schemeClr val="accent1">
                  <a:lumMod val="30000"/>
                  <a:lumOff val="70000"/>
                </a:schemeClr>
              </a:gs>
            </a:gsLst>
            <a:lin ang="0" scaled="1"/>
            <a:tileRect/>
          </a:gradFill>
          <a:ln>
            <a:noFill/>
          </a:ln>
          <a:effectLst>
            <a:softEdge rad="127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8" name="Picture 7" descr="Logo, company name&#10;&#10;Description automatically generated">
            <a:extLst>
              <a:ext uri="{FF2B5EF4-FFF2-40B4-BE49-F238E27FC236}">
                <a16:creationId xmlns:a16="http://schemas.microsoft.com/office/drawing/2014/main" id="{735A0C76-18BA-4FA5-9A10-AC3161BA260F}"/>
              </a:ext>
            </a:extLst>
          </p:cNvPr>
          <p:cNvPicPr>
            <a:picLocks noChangeAspect="1"/>
          </p:cNvPicPr>
          <p:nvPr/>
        </p:nvPicPr>
        <p:blipFill>
          <a:blip r:embed="rId2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565" y="-3282"/>
            <a:ext cx="2142420" cy="549374"/>
          </a:xfrm>
          <a:prstGeom prst="rect">
            <a:avLst/>
          </a:prstGeom>
        </p:spPr>
      </p:pic>
      <p:sp>
        <p:nvSpPr>
          <p:cNvPr id="9" name="Rectangle: Diagonal Corners Rounded 8">
            <a:extLst>
              <a:ext uri="{FF2B5EF4-FFF2-40B4-BE49-F238E27FC236}">
                <a16:creationId xmlns:a16="http://schemas.microsoft.com/office/drawing/2014/main" id="{850FF8DB-6AC1-4ED8-BB77-2A2907316800}"/>
              </a:ext>
            </a:extLst>
          </p:cNvPr>
          <p:cNvSpPr/>
          <p:nvPr/>
        </p:nvSpPr>
        <p:spPr>
          <a:xfrm>
            <a:off x="19374" y="6603999"/>
            <a:ext cx="12176436" cy="254001"/>
          </a:xfrm>
          <a:prstGeom prst="round2DiagRect">
            <a:avLst>
              <a:gd name="adj1" fmla="val 50000"/>
              <a:gd name="adj2" fmla="val 0"/>
            </a:avLst>
          </a:prstGeom>
          <a:solidFill>
            <a:schemeClr val="accent2"/>
          </a:solidFill>
          <a:ln>
            <a:noFill/>
          </a:ln>
          <a:effectLst>
            <a:softEdge rad="127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25612154-3091-4428-9E11-7C68CF70DF3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3904445" y="6533836"/>
            <a:ext cx="4114800" cy="365125"/>
          </a:xfrm>
          <a:prstGeom prst="rect">
            <a:avLst/>
          </a:prstGeom>
        </p:spPr>
        <p:txBody>
          <a:bodyPr/>
          <a:lstStyle/>
          <a:p>
            <a:r>
              <a:rPr lang="en-US"/>
              <a:t>Müəlliflər</a:t>
            </a:r>
          </a:p>
        </p:txBody>
      </p:sp>
    </p:spTree>
    <p:extLst>
      <p:ext uri="{BB962C8B-B14F-4D97-AF65-F5344CB8AC3E}">
        <p14:creationId xmlns:p14="http://schemas.microsoft.com/office/powerpoint/2010/main" val="290592303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85030E8-8EEE-4692-BB4E-1D79115AD78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FC0F335E-27D6-43C3-BEEA-F6F88B69DD1A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298EC2EB-92BF-4110-83D2-F7070807F4A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038600" y="6506478"/>
            <a:ext cx="4114800" cy="365125"/>
          </a:xfrm>
          <a:prstGeom prst="rect">
            <a:avLst/>
          </a:prstGeom>
        </p:spPr>
        <p:txBody>
          <a:bodyPr/>
          <a:lstStyle/>
          <a:p>
            <a:r>
              <a:rPr lang="en-US"/>
              <a:t>Müəlliflər</a:t>
            </a:r>
          </a:p>
        </p:txBody>
      </p:sp>
    </p:spTree>
    <p:extLst>
      <p:ext uri="{BB962C8B-B14F-4D97-AF65-F5344CB8AC3E}">
        <p14:creationId xmlns:p14="http://schemas.microsoft.com/office/powerpoint/2010/main" val="239483999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14D3FE7-6093-45FC-BDAD-053E00755B2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85865DD8-7339-4127-BCB8-957D396DC313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45690858-7F53-4513-A757-8235282E5FA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038600" y="6451886"/>
            <a:ext cx="4114800" cy="365125"/>
          </a:xfrm>
          <a:prstGeom prst="rect">
            <a:avLst/>
          </a:prstGeom>
        </p:spPr>
        <p:txBody>
          <a:bodyPr/>
          <a:lstStyle/>
          <a:p>
            <a:r>
              <a:rPr lang="en-US"/>
              <a:t>Müəlliflər</a:t>
            </a:r>
          </a:p>
        </p:txBody>
      </p:sp>
    </p:spTree>
    <p:extLst>
      <p:ext uri="{BB962C8B-B14F-4D97-AF65-F5344CB8AC3E}">
        <p14:creationId xmlns:p14="http://schemas.microsoft.com/office/powerpoint/2010/main" val="16575998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96C3718-0579-4350-9D51-F8F23CE5EF3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9092470C-4639-4E9E-9D7C-DE3040D2AF1C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D0388E69-3C4B-425A-9FF3-CE41F06AD6CB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BCDB09D4-83F9-4C4D-B666-8CCAC862341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038600" y="6479182"/>
            <a:ext cx="4114800" cy="365125"/>
          </a:xfrm>
          <a:prstGeom prst="rect">
            <a:avLst/>
          </a:prstGeom>
        </p:spPr>
        <p:txBody>
          <a:bodyPr/>
          <a:lstStyle/>
          <a:p>
            <a:r>
              <a:rPr lang="en-US"/>
              <a:t>Müəlliflər</a:t>
            </a:r>
          </a:p>
        </p:txBody>
      </p:sp>
    </p:spTree>
    <p:extLst>
      <p:ext uri="{BB962C8B-B14F-4D97-AF65-F5344CB8AC3E}">
        <p14:creationId xmlns:p14="http://schemas.microsoft.com/office/powerpoint/2010/main" val="214467768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CF75F69-658F-44ED-A4B6-92BA7B5E22B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3A7787D5-5B4D-4F28-A5E0-6253E3ED2BB9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5BD09DEE-B53C-4BF4-ACA7-F8338B1F3AA3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D4D07C3E-B5D4-4D54-A58D-61EAA17A1AA9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EB5D4903-8E6D-4ED8-A6AA-C23AF4401C6C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65CF9A0E-E6D6-4282-BA9A-8BBEC5D00A6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038600" y="6492830"/>
            <a:ext cx="4114800" cy="365125"/>
          </a:xfrm>
          <a:prstGeom prst="rect">
            <a:avLst/>
          </a:prstGeom>
        </p:spPr>
        <p:txBody>
          <a:bodyPr/>
          <a:lstStyle/>
          <a:p>
            <a:r>
              <a:rPr lang="en-US"/>
              <a:t>Müəlliflər</a:t>
            </a:r>
          </a:p>
        </p:txBody>
      </p:sp>
    </p:spTree>
    <p:extLst>
      <p:ext uri="{BB962C8B-B14F-4D97-AF65-F5344CB8AC3E}">
        <p14:creationId xmlns:p14="http://schemas.microsoft.com/office/powerpoint/2010/main" val="117422607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7075744-9BF8-411A-8823-47122040FB8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BA1E465F-81C5-4655-A07C-6BB4E99F59F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038600" y="6492830"/>
            <a:ext cx="4114800" cy="365125"/>
          </a:xfrm>
          <a:prstGeom prst="rect">
            <a:avLst/>
          </a:prstGeom>
        </p:spPr>
        <p:txBody>
          <a:bodyPr/>
          <a:lstStyle/>
          <a:p>
            <a:r>
              <a:rPr lang="en-US"/>
              <a:t>Müəlliflər</a:t>
            </a:r>
          </a:p>
        </p:txBody>
      </p:sp>
    </p:spTree>
    <p:extLst>
      <p:ext uri="{BB962C8B-B14F-4D97-AF65-F5344CB8AC3E}">
        <p14:creationId xmlns:p14="http://schemas.microsoft.com/office/powerpoint/2010/main" val="254420722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CB41DF10-B88B-4A72-AA02-F4240E0391E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038600" y="6492830"/>
            <a:ext cx="4114800" cy="365125"/>
          </a:xfrm>
          <a:prstGeom prst="rect">
            <a:avLst/>
          </a:prstGeom>
        </p:spPr>
        <p:txBody>
          <a:bodyPr/>
          <a:lstStyle/>
          <a:p>
            <a:r>
              <a:rPr lang="en-US"/>
              <a:t>Müəlliflər</a:t>
            </a:r>
          </a:p>
        </p:txBody>
      </p:sp>
    </p:spTree>
    <p:extLst>
      <p:ext uri="{BB962C8B-B14F-4D97-AF65-F5344CB8AC3E}">
        <p14:creationId xmlns:p14="http://schemas.microsoft.com/office/powerpoint/2010/main" val="247162446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5F1E8A5-A49F-4F63-BB7F-D9626E266F0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F50A78EE-AA02-4B8F-97A1-234E8061F8EA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BC9EF486-FBFD-461B-9102-E161DF7A28C2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99108975-190B-44D4-A51C-F431D79D9F8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038600" y="6465534"/>
            <a:ext cx="4114800" cy="365125"/>
          </a:xfrm>
          <a:prstGeom prst="rect">
            <a:avLst/>
          </a:prstGeom>
        </p:spPr>
        <p:txBody>
          <a:bodyPr/>
          <a:lstStyle/>
          <a:p>
            <a:r>
              <a:rPr lang="en-US"/>
              <a:t>Müəlliflər</a:t>
            </a:r>
          </a:p>
        </p:txBody>
      </p:sp>
    </p:spTree>
    <p:extLst>
      <p:ext uri="{BB962C8B-B14F-4D97-AF65-F5344CB8AC3E}">
        <p14:creationId xmlns:p14="http://schemas.microsoft.com/office/powerpoint/2010/main" val="223871744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56C2573-B0CF-48B1-9E7F-2427EFAA651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2023C489-4B5F-49B3-9503-171DA0B74940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290DFF43-F0A3-4F60-B3F2-05CB0C799C39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24348229-9151-4720-B081-EBA35B1AA3C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r>
              <a:rPr lang="en-US"/>
              <a:t>Müəlliflər</a:t>
            </a:r>
          </a:p>
        </p:txBody>
      </p:sp>
    </p:spTree>
    <p:extLst>
      <p:ext uri="{BB962C8B-B14F-4D97-AF65-F5344CB8AC3E}">
        <p14:creationId xmlns:p14="http://schemas.microsoft.com/office/powerpoint/2010/main" val="66421700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E082401-1B74-4740-89EC-FB2A4F32966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4F28B3CF-5439-42BE-955E-9FBA6462276C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398EFDEB-AA1C-42DD-9F08-809A7CA1B6A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r>
              <a:rPr lang="en-US"/>
              <a:t>Müəlliflər</a:t>
            </a:r>
          </a:p>
        </p:txBody>
      </p:sp>
    </p:spTree>
    <p:extLst>
      <p:ext uri="{BB962C8B-B14F-4D97-AF65-F5344CB8AC3E}">
        <p14:creationId xmlns:p14="http://schemas.microsoft.com/office/powerpoint/2010/main" val="3446220333"/>
      </p:ext>
    </p:extLst>
  </p:cSld>
  <p:clrMapOvr>
    <a:masterClrMapping/>
  </p:clrMapOvr>
  <p:hf sldNum="0" hdr="0" dt="0"/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164D4F63-C9F4-49B5-BD9F-4E941F994094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E64A64AB-55BC-43CB-8D5E-14D929360C78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656669A3-57E8-4ED1-AD67-69586AA3C49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r>
              <a:rPr lang="en-US"/>
              <a:t>Müəlliflər</a:t>
            </a:r>
          </a:p>
        </p:txBody>
      </p:sp>
    </p:spTree>
    <p:extLst>
      <p:ext uri="{BB962C8B-B14F-4D97-AF65-F5344CB8AC3E}">
        <p14:creationId xmlns:p14="http://schemas.microsoft.com/office/powerpoint/2010/main" val="2382832948"/>
      </p:ext>
    </p:extLst>
  </p:cSld>
  <p:clrMapOvr>
    <a:masterClrMapping/>
  </p:clrMapOvr>
  <p:hf sldNum="0" hdr="0" dt="0"/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pn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: Diagonal Corners Rounded 8">
            <a:extLst>
              <a:ext uri="{FF2B5EF4-FFF2-40B4-BE49-F238E27FC236}">
                <a16:creationId xmlns:a16="http://schemas.microsoft.com/office/drawing/2014/main" id="{C3516C28-3E65-4AAB-A130-1AED07BD90AB}"/>
              </a:ext>
            </a:extLst>
          </p:cNvPr>
          <p:cNvSpPr/>
          <p:nvPr/>
        </p:nvSpPr>
        <p:spPr>
          <a:xfrm>
            <a:off x="19374" y="6603999"/>
            <a:ext cx="12176436" cy="254001"/>
          </a:xfrm>
          <a:prstGeom prst="round2DiagRect">
            <a:avLst>
              <a:gd name="adj1" fmla="val 50000"/>
              <a:gd name="adj2" fmla="val 0"/>
            </a:avLst>
          </a:prstGeom>
          <a:solidFill>
            <a:schemeClr val="accent2"/>
          </a:solidFill>
          <a:ln>
            <a:noFill/>
          </a:ln>
          <a:effectLst>
            <a:softEdge rad="127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az-Latn-AZ" sz="1400" b="1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T.ü.f.d N.Xıdırova</a:t>
            </a:r>
            <a:endParaRPr lang="en-US" sz="1400" b="1" dirty="0">
              <a:solidFill>
                <a:srgbClr val="00206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306CB555-D002-40FF-AE51-AD57A9C7C75D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7" name="Rectangle: Diagonal Corners Rounded 6">
            <a:extLst>
              <a:ext uri="{FF2B5EF4-FFF2-40B4-BE49-F238E27FC236}">
                <a16:creationId xmlns:a16="http://schemas.microsoft.com/office/drawing/2014/main" id="{9ADBCA96-9AA2-4CB2-854D-FBB7057F6260}"/>
              </a:ext>
            </a:extLst>
          </p:cNvPr>
          <p:cNvSpPr/>
          <p:nvPr/>
        </p:nvSpPr>
        <p:spPr>
          <a:xfrm>
            <a:off x="15564" y="-3282"/>
            <a:ext cx="12176436" cy="552531"/>
          </a:xfrm>
          <a:prstGeom prst="round2DiagRect">
            <a:avLst>
              <a:gd name="adj1" fmla="val 50000"/>
              <a:gd name="adj2" fmla="val 0"/>
            </a:avLst>
          </a:prstGeom>
          <a:gradFill flip="none" rotWithShape="1">
            <a:gsLst>
              <a:gs pos="34000">
                <a:schemeClr val="accent1">
                  <a:lumMod val="5000"/>
                  <a:lumOff val="95000"/>
                </a:schemeClr>
              </a:gs>
              <a:gs pos="100000">
                <a:schemeClr val="accent1">
                  <a:lumMod val="45000"/>
                  <a:lumOff val="55000"/>
                </a:schemeClr>
              </a:gs>
              <a:gs pos="73000">
                <a:schemeClr val="accent1">
                  <a:lumMod val="30000"/>
                  <a:lumOff val="70000"/>
                </a:schemeClr>
              </a:gs>
            </a:gsLst>
            <a:lin ang="0" scaled="1"/>
            <a:tileRect/>
          </a:gradFill>
          <a:ln>
            <a:noFill/>
          </a:ln>
          <a:effectLst>
            <a:softEdge rad="127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r"/>
            <a:r>
              <a:rPr lang="az-Latn-AZ" sz="1400" b="1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Divararalığı </a:t>
            </a:r>
          </a:p>
          <a:p>
            <a:pPr algn="r"/>
            <a:r>
              <a:rPr lang="az-Latn-AZ" sz="1400" b="1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törəmələri</a:t>
            </a:r>
            <a:endParaRPr lang="en-US" sz="1400" b="1" dirty="0">
              <a:solidFill>
                <a:srgbClr val="00206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8" name="Picture 7" descr="Logo, company name&#10;&#10;Description automatically generated">
            <a:extLst>
              <a:ext uri="{FF2B5EF4-FFF2-40B4-BE49-F238E27FC236}">
                <a16:creationId xmlns:a16="http://schemas.microsoft.com/office/drawing/2014/main" id="{F4306628-D2D9-440A-B9D6-95AD2CCD5EA7}"/>
              </a:ext>
            </a:extLst>
          </p:cNvPr>
          <p:cNvPicPr>
            <a:picLocks noChangeAspect="1"/>
          </p:cNvPicPr>
          <p:nvPr/>
        </p:nvPicPr>
        <p:blipFill>
          <a:blip r:embed="rId13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565" y="-3282"/>
            <a:ext cx="2142420" cy="549374"/>
          </a:xfrm>
          <a:prstGeom prst="rect">
            <a:avLst/>
          </a:prstGeom>
        </p:spPr>
      </p:pic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530270A2-F7E4-4BA7-8635-81FBDDE51A4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747749" y="-146534"/>
            <a:ext cx="5862851" cy="835878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dirty="0"/>
              <a:t>Click to edit Master title style</a:t>
            </a:r>
          </a:p>
        </p:txBody>
      </p:sp>
    </p:spTree>
    <p:extLst>
      <p:ext uri="{BB962C8B-B14F-4D97-AF65-F5344CB8AC3E}">
        <p14:creationId xmlns:p14="http://schemas.microsoft.com/office/powerpoint/2010/main" val="306557629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15" r:id="rId1"/>
    <p:sldLayoutId id="2147483716" r:id="rId2"/>
    <p:sldLayoutId id="2147483717" r:id="rId3"/>
    <p:sldLayoutId id="2147483718" r:id="rId4"/>
    <p:sldLayoutId id="2147483719" r:id="rId5"/>
    <p:sldLayoutId id="2147483720" r:id="rId6"/>
    <p:sldLayoutId id="2147483721" r:id="rId7"/>
    <p:sldLayoutId id="2147483722" r:id="rId8"/>
    <p:sldLayoutId id="2147483723" r:id="rId9"/>
    <p:sldLayoutId id="2147483724" r:id="rId10"/>
    <p:sldLayoutId id="2147483725" r:id="rId11"/>
  </p:sldLayoutIdLst>
  <p:hf sldNum="0" hdr="0" dt="0"/>
  <p:txStyles>
    <p:titleStyle>
      <a:lvl1pPr algn="ctr" defTabSz="914400" rtl="0" eaLnBrk="1" latinLnBrk="0" hangingPunct="1">
        <a:lnSpc>
          <a:spcPct val="90000"/>
        </a:lnSpc>
        <a:spcBef>
          <a:spcPct val="0"/>
        </a:spcBef>
        <a:buNone/>
        <a:defRPr sz="3200" b="1" kern="1200">
          <a:solidFill>
            <a:srgbClr val="7030A0"/>
          </a:solidFill>
          <a:latin typeface="Arial" panose="020B0604020202020204" pitchFamily="34" charset="0"/>
          <a:ea typeface="+mj-ea"/>
          <a:cs typeface="Arial" panose="020B0604020202020204" pitchFamily="34" charset="0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Arial" panose="020B0604020202020204" pitchFamily="34" charset="0"/>
          <a:ea typeface="+mn-ea"/>
          <a:cs typeface="Arial" panose="020B0604020202020204" pitchFamily="34" charset="0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Arial" panose="020B0604020202020204" pitchFamily="34" charset="0"/>
          <a:ea typeface="+mn-ea"/>
          <a:cs typeface="Arial" panose="020B0604020202020204" pitchFamily="34" charset="0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Arial" panose="020B0604020202020204" pitchFamily="34" charset="0"/>
          <a:ea typeface="+mn-ea"/>
          <a:cs typeface="Arial" panose="020B0604020202020204" pitchFamily="34" charset="0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Arial" panose="020B0604020202020204" pitchFamily="34" charset="0"/>
          <a:ea typeface="+mn-ea"/>
          <a:cs typeface="Arial" panose="020B0604020202020204" pitchFamily="34" charset="0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Arial" panose="020B0604020202020204" pitchFamily="34" charset="0"/>
          <a:ea typeface="+mn-ea"/>
          <a:cs typeface="Arial" panose="020B0604020202020204" pitchFamily="34" charset="0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4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tmp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6322" name="Rectangle 2">
            <a:extLst>
              <a:ext uri="{FF2B5EF4-FFF2-40B4-BE49-F238E27FC236}">
                <a16:creationId xmlns:a16="http://schemas.microsoft.com/office/drawing/2014/main" id="{14A540AF-2501-478E-AD60-60EFD74835BC}"/>
              </a:ext>
            </a:extLst>
          </p:cNvPr>
          <p:cNvSpPr>
            <a:spLocks noGrp="1" noChangeArrowheads="1"/>
          </p:cNvSpPr>
          <p:nvPr>
            <p:ph type="ctrTitle"/>
          </p:nvPr>
        </p:nvSpPr>
        <p:spPr/>
        <p:txBody>
          <a:bodyPr>
            <a:normAutofit/>
          </a:bodyPr>
          <a:lstStyle/>
          <a:p>
            <a:r>
              <a:rPr lang="az-Latn-AZ" altLang="en-US" sz="7200" dirty="0"/>
              <a:t>  Divararalığı</a:t>
            </a:r>
            <a:br>
              <a:rPr lang="az-Latn-AZ" altLang="en-US" sz="7200" dirty="0"/>
            </a:br>
            <a:r>
              <a:rPr lang="az-Latn-AZ" altLang="en-US" sz="7200" dirty="0"/>
              <a:t>  törəmələri</a:t>
            </a:r>
          </a:p>
        </p:txBody>
      </p:sp>
      <p:sp>
        <p:nvSpPr>
          <p:cNvPr id="56323" name="Rectangle 3">
            <a:extLst>
              <a:ext uri="{FF2B5EF4-FFF2-40B4-BE49-F238E27FC236}">
                <a16:creationId xmlns:a16="http://schemas.microsoft.com/office/drawing/2014/main" id="{D535B5EA-685D-4B73-9F9E-A44FDB0ECB1D}"/>
              </a:ext>
            </a:extLst>
          </p:cNvPr>
          <p:cNvSpPr>
            <a:spLocks noGrp="1" noChangeArrowheads="1"/>
          </p:cNvSpPr>
          <p:nvPr>
            <p:ph type="subTitle" idx="1"/>
          </p:nvPr>
        </p:nvSpPr>
        <p:spPr/>
        <p:txBody>
          <a:bodyPr>
            <a:normAutofit/>
          </a:bodyPr>
          <a:lstStyle/>
          <a:p>
            <a:pPr>
              <a:lnSpc>
                <a:spcPct val="80000"/>
              </a:lnSpc>
            </a:pPr>
            <a:r>
              <a:rPr lang="az-Latn-AZ" altLang="en-US" sz="2400" dirty="0"/>
              <a:t>T.ü.f.d  Natəvan Xıdırova </a:t>
            </a:r>
            <a:endParaRPr lang="az-Latn-AZ" altLang="en-US" sz="2400" b="1" dirty="0"/>
          </a:p>
          <a:p>
            <a:pPr>
              <a:lnSpc>
                <a:spcPct val="80000"/>
              </a:lnSpc>
            </a:pPr>
            <a:r>
              <a:rPr lang="az-Latn-AZ" altLang="en-US" sz="2400" dirty="0"/>
              <a:t>ATU, I cərrahi xəstəliklər kafedrası</a:t>
            </a: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5538" name="Rectangle 2">
            <a:extLst>
              <a:ext uri="{FF2B5EF4-FFF2-40B4-BE49-F238E27FC236}">
                <a16:creationId xmlns:a16="http://schemas.microsoft.com/office/drawing/2014/main" id="{E9DE4C0A-80AC-4304-B195-9B1EB4FCEFAA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az-Latn-AZ" altLang="en-US" sz="4000" dirty="0"/>
              <a:t> Timoma</a:t>
            </a:r>
          </a:p>
        </p:txBody>
      </p:sp>
      <p:sp>
        <p:nvSpPr>
          <p:cNvPr id="65539" name="Rectangle 3">
            <a:extLst>
              <a:ext uri="{FF2B5EF4-FFF2-40B4-BE49-F238E27FC236}">
                <a16:creationId xmlns:a16="http://schemas.microsoft.com/office/drawing/2014/main" id="{30D5E9C7-5805-423A-A3D7-1B6E8D6062BB}"/>
              </a:ext>
            </a:extLst>
          </p:cNvPr>
          <p:cNvSpPr>
            <a:spLocks noGrp="1" noChangeArrowheads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indent="0" algn="ctr">
              <a:buNone/>
            </a:pPr>
            <a:r>
              <a:rPr lang="az-Latn-AZ" altLang="en-US" sz="3200" b="1" dirty="0">
                <a:solidFill>
                  <a:schemeClr val="accent1">
                    <a:lumMod val="75000"/>
                  </a:schemeClr>
                </a:solidFill>
              </a:rPr>
              <a:t> </a:t>
            </a:r>
            <a:endParaRPr lang="en-GB" altLang="en-US" sz="3200" b="1" dirty="0">
              <a:solidFill>
                <a:schemeClr val="accent1">
                  <a:lumMod val="75000"/>
                </a:schemeClr>
              </a:solidFill>
            </a:endParaRPr>
          </a:p>
        </p:txBody>
      </p:sp>
      <p:pic>
        <p:nvPicPr>
          <p:cNvPr id="6" name="Рисунок 5"/>
          <p:cNvPicPr/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819636" y="1196752"/>
            <a:ext cx="6552728" cy="489654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az-Latn-AZ" sz="4400" dirty="0"/>
              <a:t>Timoma</a:t>
            </a:r>
            <a:endParaRPr lang="ru-RU" sz="2400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endParaRPr lang="az-Latn-AZ" dirty="0"/>
          </a:p>
          <a:p>
            <a:r>
              <a:rPr lang="az-Latn-AZ" sz="3600" dirty="0"/>
              <a:t>Ən çox rast gəlinən timus törəməsidir</a:t>
            </a:r>
          </a:p>
          <a:p>
            <a:pPr lvl="0"/>
            <a:r>
              <a:rPr lang="az-Latn-AZ" sz="3200" dirty="0"/>
              <a:t>"</a:t>
            </a:r>
            <a:r>
              <a:rPr lang="az-Latn-AZ" sz="3600" dirty="0"/>
              <a:t>Timoma" termini ümumi anlayışdır, histoloji olaraq növləri:</a:t>
            </a:r>
          </a:p>
          <a:p>
            <a:pPr lvl="0">
              <a:buFontTx/>
              <a:buChar char="-"/>
            </a:pPr>
            <a:r>
              <a:rPr lang="az-Latn-AZ" sz="3600" dirty="0">
                <a:solidFill>
                  <a:schemeClr val="accent5">
                    <a:lumMod val="75000"/>
                  </a:schemeClr>
                </a:solidFill>
              </a:rPr>
              <a:t> limfositik (25%), </a:t>
            </a:r>
          </a:p>
          <a:p>
            <a:pPr lvl="0">
              <a:buFontTx/>
              <a:buChar char="-"/>
            </a:pPr>
            <a:r>
              <a:rPr lang="az-Latn-AZ" sz="3600" dirty="0">
                <a:solidFill>
                  <a:schemeClr val="accent5">
                    <a:lumMod val="75000"/>
                  </a:schemeClr>
                </a:solidFill>
              </a:rPr>
              <a:t> epitelial (25%),</a:t>
            </a:r>
          </a:p>
          <a:p>
            <a:pPr lvl="0">
              <a:buFontTx/>
              <a:buChar char="-"/>
            </a:pPr>
            <a:r>
              <a:rPr lang="az-Latn-AZ" sz="3600" dirty="0">
                <a:solidFill>
                  <a:schemeClr val="accent5">
                    <a:lumMod val="75000"/>
                  </a:schemeClr>
                </a:solidFill>
              </a:rPr>
              <a:t> limfoepitelial (50%). </a:t>
            </a:r>
            <a:endParaRPr lang="ru-RU" sz="3600" dirty="0">
              <a:solidFill>
                <a:schemeClr val="accent5">
                  <a:lumMod val="75000"/>
                </a:schemeClr>
              </a:solidFill>
            </a:endParaRPr>
          </a:p>
          <a:p>
            <a:pPr>
              <a:buNone/>
            </a:pPr>
            <a:r>
              <a:rPr lang="az-Latn-AZ" sz="3600" dirty="0"/>
              <a:t> </a:t>
            </a:r>
            <a:endParaRPr lang="ru-RU" sz="3600" dirty="0"/>
          </a:p>
          <a:p>
            <a:endParaRPr lang="ru-RU" dirty="0"/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az-Latn-AZ" sz="4000" dirty="0"/>
              <a:t>Gedişi</a:t>
            </a:r>
            <a:endParaRPr lang="ru-RU" sz="4000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lvl="0"/>
            <a:r>
              <a:rPr lang="az-Latn-AZ" sz="3200" dirty="0"/>
              <a:t>Timomaların əksəriyyəti </a:t>
            </a:r>
            <a:r>
              <a:rPr lang="az-Latn-AZ" sz="3200" dirty="0">
                <a:solidFill>
                  <a:schemeClr val="accent5">
                    <a:lumMod val="75000"/>
                  </a:schemeClr>
                </a:solidFill>
              </a:rPr>
              <a:t>xoşxassəlidir</a:t>
            </a:r>
            <a:r>
              <a:rPr lang="az-Latn-AZ" sz="3200" dirty="0"/>
              <a:t>, </a:t>
            </a:r>
            <a:r>
              <a:rPr lang="az-Latn-AZ" sz="3200" dirty="0">
                <a:solidFill>
                  <a:schemeClr val="accent5">
                    <a:lumMod val="75000"/>
                  </a:schemeClr>
                </a:solidFill>
              </a:rPr>
              <a:t>30% halda şişlər bədxassəlidir. Kapsulyar invaziya bəd xassəlinin xarakterik histoloji əlamətidir.</a:t>
            </a:r>
          </a:p>
          <a:p>
            <a:r>
              <a:rPr lang="az-Latn-AZ" sz="3200" dirty="0"/>
              <a:t> Bu zaman sürətli infiltrativ böyümə, erkən və geniş metastazlar müşahidə edilir.  Çəngələbənzər vəzin bədxassəli şişləri körpücüküstü, körpücükaltı, boyun limfa düyünlərinə metastazlar verir, onlar böyüyərək bərk və azhərəkətli olurlar.</a:t>
            </a:r>
            <a:endParaRPr lang="ru-RU" sz="3200" dirty="0"/>
          </a:p>
          <a:p>
            <a:pPr lvl="0"/>
            <a:endParaRPr lang="ru-RU" dirty="0"/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az-Latn-AZ" dirty="0"/>
              <a:t> </a:t>
            </a:r>
            <a:r>
              <a:rPr lang="az-Latn-AZ" sz="3600" dirty="0"/>
              <a:t>Gedişi</a:t>
            </a: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lvl="0"/>
            <a:r>
              <a:rPr lang="az-Latn-AZ" sz="3200" dirty="0"/>
              <a:t>Xəstələrin təxminən yarısında </a:t>
            </a:r>
            <a:r>
              <a:rPr lang="az-Latn-AZ" sz="3200" b="1" dirty="0">
                <a:solidFill>
                  <a:schemeClr val="accent5">
                    <a:lumMod val="75000"/>
                  </a:schemeClr>
                </a:solidFill>
              </a:rPr>
              <a:t>paraneoplastik sindroma</a:t>
            </a:r>
            <a:r>
              <a:rPr lang="az-Latn-AZ" sz="3200" b="1" dirty="0"/>
              <a:t> </a:t>
            </a:r>
            <a:r>
              <a:rPr lang="az-Latn-AZ" sz="3200" dirty="0"/>
              <a:t>rast gəlinir: </a:t>
            </a:r>
          </a:p>
          <a:p>
            <a:pPr>
              <a:buFont typeface="Courier New" pitchFamily="49" charset="0"/>
              <a:buChar char="o"/>
            </a:pPr>
            <a:r>
              <a:rPr lang="az-Latn-AZ" sz="3200" dirty="0">
                <a:solidFill>
                  <a:schemeClr val="accent5">
                    <a:lumMod val="75000"/>
                  </a:schemeClr>
                </a:solidFill>
              </a:rPr>
              <a:t>miasteniya gravis</a:t>
            </a:r>
          </a:p>
          <a:p>
            <a:pPr>
              <a:buFont typeface="Courier New" pitchFamily="49" charset="0"/>
              <a:buChar char="o"/>
            </a:pPr>
            <a:r>
              <a:rPr lang="az-Latn-AZ" sz="3200" dirty="0">
                <a:solidFill>
                  <a:schemeClr val="accent5">
                    <a:lumMod val="75000"/>
                  </a:schemeClr>
                </a:solidFill>
              </a:rPr>
              <a:t> hipoqammaqlobulinemiya</a:t>
            </a:r>
          </a:p>
          <a:p>
            <a:pPr>
              <a:buFont typeface="Courier New" pitchFamily="49" charset="0"/>
              <a:buChar char="o"/>
            </a:pPr>
            <a:r>
              <a:rPr lang="az-Latn-AZ" sz="3200" dirty="0">
                <a:solidFill>
                  <a:schemeClr val="accent5">
                    <a:lumMod val="75000"/>
                  </a:schemeClr>
                </a:solidFill>
              </a:rPr>
              <a:t> aplastik anemiya</a:t>
            </a:r>
          </a:p>
          <a:p>
            <a:pPr>
              <a:buFont typeface="Courier New" pitchFamily="49" charset="0"/>
              <a:buChar char="o"/>
            </a:pPr>
            <a:r>
              <a:rPr lang="az-Latn-AZ" sz="3200" dirty="0">
                <a:solidFill>
                  <a:schemeClr val="accent5">
                    <a:lumMod val="75000"/>
                  </a:schemeClr>
                </a:solidFill>
              </a:rPr>
              <a:t> multiorqan autoimmun vəziyyət</a:t>
            </a:r>
            <a:endParaRPr lang="ru-RU" sz="3200" dirty="0">
              <a:solidFill>
                <a:schemeClr val="accent5">
                  <a:lumMod val="75000"/>
                </a:schemeClr>
              </a:solidFill>
            </a:endParaRPr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az-Latn-AZ" sz="3600" dirty="0"/>
              <a:t>Klinika</a:t>
            </a: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buNone/>
            </a:pPr>
            <a:r>
              <a:rPr lang="az-Latn-AZ" sz="3200" dirty="0"/>
              <a:t>3 klinik formada təzahür edir:</a:t>
            </a:r>
          </a:p>
          <a:p>
            <a:pPr>
              <a:buFont typeface="Courier New" pitchFamily="49" charset="0"/>
              <a:buChar char="o"/>
            </a:pPr>
            <a:r>
              <a:rPr lang="az-Latn-AZ" sz="3200" dirty="0">
                <a:solidFill>
                  <a:schemeClr val="accent5">
                    <a:lumMod val="75000"/>
                  </a:schemeClr>
                </a:solidFill>
              </a:rPr>
              <a:t> Asimptomatik</a:t>
            </a:r>
          </a:p>
          <a:p>
            <a:pPr lvl="0">
              <a:buFont typeface="Courier New" pitchFamily="49" charset="0"/>
              <a:buChar char="o"/>
            </a:pPr>
            <a:r>
              <a:rPr lang="az-Latn-AZ" sz="3200" dirty="0">
                <a:solidFill>
                  <a:schemeClr val="accent5">
                    <a:lumMod val="75000"/>
                  </a:schemeClr>
                </a:solidFill>
              </a:rPr>
              <a:t> Yerli əlamətlər </a:t>
            </a:r>
            <a:r>
              <a:rPr lang="az-Latn-AZ" sz="3200" dirty="0"/>
              <a:t>(öskürək, disfagiya, yuxarı boş vena sindromu, ağrı  və s.)</a:t>
            </a:r>
            <a:endParaRPr lang="ru-RU" sz="3200" dirty="0"/>
          </a:p>
          <a:p>
            <a:pPr lvl="0">
              <a:buFont typeface="Courier New" pitchFamily="49" charset="0"/>
              <a:buChar char="o"/>
            </a:pPr>
            <a:r>
              <a:rPr lang="az-Latn-AZ" sz="3200" dirty="0">
                <a:solidFill>
                  <a:schemeClr val="accent5">
                    <a:lumMod val="75000"/>
                  </a:schemeClr>
                </a:solidFill>
              </a:rPr>
              <a:t> Paraneoplastik sindrom </a:t>
            </a:r>
            <a:r>
              <a:rPr lang="az-Latn-AZ" sz="3200" dirty="0"/>
              <a:t>- miasteniya gravis -30%, anemiya, immunodefisit, autoimmun vəziyyət</a:t>
            </a:r>
            <a:endParaRPr lang="ru-RU" sz="3200" dirty="0"/>
          </a:p>
          <a:p>
            <a:pPr>
              <a:buFont typeface="Courier New" pitchFamily="49" charset="0"/>
              <a:buChar char="o"/>
            </a:pPr>
            <a:endParaRPr lang="ru-RU" dirty="0"/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az-Latn-AZ" sz="3600" dirty="0"/>
              <a:t>Klinika</a:t>
            </a: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az-Latn-AZ" sz="4000" dirty="0"/>
              <a:t>50% hallarda xəstəlik asimptomatik keçir. </a:t>
            </a:r>
          </a:p>
          <a:p>
            <a:pPr marL="171450" lvl="8">
              <a:spcBef>
                <a:spcPts val="750"/>
              </a:spcBef>
            </a:pPr>
            <a:r>
              <a:rPr lang="az-Latn-AZ" sz="4000" dirty="0"/>
              <a:t>Asimptomatik - kiçik ölçülü timomalarda yerli əlamətlər qeyd edilmir. </a:t>
            </a:r>
          </a:p>
          <a:p>
            <a:pPr>
              <a:buNone/>
            </a:pPr>
            <a:r>
              <a:rPr lang="az-Latn-AZ" sz="4000" dirty="0"/>
              <a:t> Şişin ölçüsü 2-3 sm-dən 10-30 sm-dək ola bilər.</a:t>
            </a:r>
            <a:endParaRPr lang="ru-RU" sz="4000" dirty="0"/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az-Latn-AZ" sz="3600" dirty="0"/>
              <a:t>Klinika</a:t>
            </a: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az-Latn-AZ" sz="3200" dirty="0"/>
              <a:t> Şiş yalnız böyük ölçülərə çatdıqda </a:t>
            </a:r>
            <a:r>
              <a:rPr lang="az-Latn-AZ" sz="3200" b="1" dirty="0">
                <a:solidFill>
                  <a:schemeClr val="accent5">
                    <a:lumMod val="75000"/>
                  </a:schemeClr>
                </a:solidFill>
              </a:rPr>
              <a:t>sıxılma sindromu </a:t>
            </a:r>
            <a:r>
              <a:rPr lang="az-Latn-AZ" sz="3200" dirty="0"/>
              <a:t>müşahidə olunur. Timomaların təzahürü onların morfoloji quruluşundan, ölçüsündən və onun ətraf orqan və toxumalara təsirindən asılıdır.</a:t>
            </a:r>
            <a:endParaRPr lang="ru-RU" sz="3200" dirty="0"/>
          </a:p>
          <a:p>
            <a:r>
              <a:rPr lang="az-Latn-AZ" sz="3200" dirty="0"/>
              <a:t> İlkin və ən çox rast gəlinən simptom döş qəfəsində </a:t>
            </a:r>
            <a:r>
              <a:rPr lang="az-Latn-AZ" sz="3200" dirty="0">
                <a:solidFill>
                  <a:schemeClr val="accent5">
                    <a:lumMod val="75000"/>
                  </a:schemeClr>
                </a:solidFill>
              </a:rPr>
              <a:t>şiş böyüdükcə artan ağrıdır.</a:t>
            </a:r>
            <a:endParaRPr lang="ru-RU" sz="3200" dirty="0">
              <a:solidFill>
                <a:schemeClr val="accent5">
                  <a:lumMod val="75000"/>
                </a:schemeClr>
              </a:solidFill>
            </a:endParaRPr>
          </a:p>
          <a:p>
            <a:endParaRPr lang="ru-RU" dirty="0"/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az-Latn-AZ" sz="3600" dirty="0"/>
              <a:t>Klinika</a:t>
            </a: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r>
              <a:rPr lang="az-Latn-AZ" sz="3200" dirty="0"/>
              <a:t>Timoma bir sıra hallarda </a:t>
            </a:r>
            <a:r>
              <a:rPr lang="az-Latn-AZ" sz="3200" dirty="0">
                <a:solidFill>
                  <a:schemeClr val="accent5">
                    <a:lumMod val="75000"/>
                  </a:schemeClr>
                </a:solidFill>
              </a:rPr>
              <a:t>miasteniya sindromu </a:t>
            </a:r>
            <a:r>
              <a:rPr lang="az-Latn-AZ" sz="3200" dirty="0"/>
              <a:t>(30%) ilə müşayət olunur. Bu zaman xəstələrdə</a:t>
            </a:r>
          </a:p>
          <a:p>
            <a:r>
              <a:rPr lang="az-Latn-AZ" sz="3200" dirty="0"/>
              <a:t> </a:t>
            </a:r>
            <a:r>
              <a:rPr lang="az-Latn-AZ" sz="3200" dirty="0">
                <a:solidFill>
                  <a:schemeClr val="accent5">
                    <a:lumMod val="75000"/>
                  </a:schemeClr>
                </a:solidFill>
              </a:rPr>
              <a:t>əzələ zəifliyi</a:t>
            </a:r>
          </a:p>
          <a:p>
            <a:r>
              <a:rPr lang="az-Latn-AZ" sz="3200" dirty="0"/>
              <a:t> </a:t>
            </a:r>
            <a:r>
              <a:rPr lang="az-Latn-AZ" sz="3200" dirty="0">
                <a:solidFill>
                  <a:schemeClr val="accent5">
                    <a:lumMod val="75000"/>
                  </a:schemeClr>
                </a:solidFill>
              </a:rPr>
              <a:t>halsızlıq</a:t>
            </a:r>
            <a:r>
              <a:rPr lang="az-Latn-AZ" sz="3200" dirty="0"/>
              <a:t> </a:t>
            </a:r>
          </a:p>
          <a:p>
            <a:r>
              <a:rPr lang="az-Latn-AZ" sz="3200" dirty="0"/>
              <a:t> </a:t>
            </a:r>
            <a:r>
              <a:rPr lang="az-Latn-AZ" sz="3200" dirty="0">
                <a:solidFill>
                  <a:schemeClr val="accent5">
                    <a:lumMod val="75000"/>
                  </a:schemeClr>
                </a:solidFill>
              </a:rPr>
              <a:t>diplopiya </a:t>
            </a:r>
          </a:p>
          <a:p>
            <a:r>
              <a:rPr lang="az-Latn-AZ" sz="3200" dirty="0">
                <a:solidFill>
                  <a:schemeClr val="accent5">
                    <a:lumMod val="75000"/>
                  </a:schemeClr>
                </a:solidFill>
              </a:rPr>
              <a:t> çeçəmə </a:t>
            </a:r>
          </a:p>
          <a:p>
            <a:r>
              <a:rPr lang="az-Latn-AZ" sz="3200" dirty="0">
                <a:solidFill>
                  <a:schemeClr val="accent5">
                    <a:lumMod val="75000"/>
                  </a:schemeClr>
                </a:solidFill>
              </a:rPr>
              <a:t> səsin dəyişməsi </a:t>
            </a:r>
            <a:r>
              <a:rPr lang="az-Latn-AZ" sz="3200" dirty="0"/>
              <a:t>qeyd olunur.</a:t>
            </a:r>
          </a:p>
          <a:p>
            <a:pPr>
              <a:buNone/>
            </a:pPr>
            <a:r>
              <a:rPr lang="az-Latn-AZ" sz="3200" dirty="0"/>
              <a:t>  Ağır hallarda </a:t>
            </a:r>
            <a:r>
              <a:rPr lang="az-Latn-AZ" sz="3200" dirty="0">
                <a:solidFill>
                  <a:schemeClr val="accent5">
                    <a:lumMod val="75000"/>
                  </a:schemeClr>
                </a:solidFill>
              </a:rPr>
              <a:t>miastenik kriz </a:t>
            </a:r>
            <a:r>
              <a:rPr lang="az-Latn-AZ" sz="3200" dirty="0"/>
              <a:t>ola bilər.</a:t>
            </a:r>
            <a:endParaRPr lang="ru-RU" sz="3200" dirty="0"/>
          </a:p>
          <a:p>
            <a:endParaRPr lang="ru-RU" dirty="0"/>
          </a:p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az-Latn-AZ" sz="3600" dirty="0"/>
              <a:t>Klinika</a:t>
            </a: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az-Latn-AZ" sz="3200" dirty="0"/>
              <a:t>Timomalar zamanı miasteniyadan başqa digər simptomlar da </a:t>
            </a:r>
            <a:endParaRPr lang="ru-RU" sz="3200" dirty="0"/>
          </a:p>
          <a:p>
            <a:pPr lvl="0"/>
            <a:r>
              <a:rPr lang="az-Latn-AZ" sz="3200" dirty="0"/>
              <a:t> </a:t>
            </a:r>
            <a:r>
              <a:rPr lang="az-Latn-AZ" sz="3200" dirty="0">
                <a:solidFill>
                  <a:schemeClr val="accent5">
                    <a:lumMod val="75000"/>
                  </a:schemeClr>
                </a:solidFill>
              </a:rPr>
              <a:t>aregenator anemiya, </a:t>
            </a:r>
            <a:endParaRPr lang="ru-RU" sz="3200" dirty="0">
              <a:solidFill>
                <a:schemeClr val="accent5">
                  <a:lumMod val="75000"/>
                </a:schemeClr>
              </a:solidFill>
            </a:endParaRPr>
          </a:p>
          <a:p>
            <a:pPr lvl="0"/>
            <a:r>
              <a:rPr lang="az-Latn-AZ" sz="3200" dirty="0">
                <a:solidFill>
                  <a:schemeClr val="accent5">
                    <a:lumMod val="75000"/>
                  </a:schemeClr>
                </a:solidFill>
              </a:rPr>
              <a:t> aqammaqlobulinemiya, </a:t>
            </a:r>
            <a:endParaRPr lang="ru-RU" sz="3200" dirty="0">
              <a:solidFill>
                <a:schemeClr val="accent5">
                  <a:lumMod val="75000"/>
                </a:schemeClr>
              </a:solidFill>
            </a:endParaRPr>
          </a:p>
          <a:p>
            <a:pPr lvl="0"/>
            <a:r>
              <a:rPr lang="az-Latn-AZ" sz="3200" dirty="0">
                <a:solidFill>
                  <a:schemeClr val="accent5">
                    <a:lumMod val="75000"/>
                  </a:schemeClr>
                </a:solidFill>
              </a:rPr>
              <a:t> Kuşinq sindromu,</a:t>
            </a:r>
            <a:endParaRPr lang="ru-RU" sz="3200" dirty="0">
              <a:solidFill>
                <a:schemeClr val="accent5">
                  <a:lumMod val="75000"/>
                </a:schemeClr>
              </a:solidFill>
            </a:endParaRPr>
          </a:p>
          <a:p>
            <a:pPr lvl="0"/>
            <a:r>
              <a:rPr lang="az-Latn-AZ" sz="3200" dirty="0">
                <a:solidFill>
                  <a:schemeClr val="accent5">
                    <a:lumMod val="75000"/>
                  </a:schemeClr>
                </a:solidFill>
              </a:rPr>
              <a:t> dermatomiozit,</a:t>
            </a:r>
            <a:endParaRPr lang="ru-RU" sz="3200" dirty="0">
              <a:solidFill>
                <a:schemeClr val="accent5">
                  <a:lumMod val="75000"/>
                </a:schemeClr>
              </a:solidFill>
            </a:endParaRPr>
          </a:p>
          <a:p>
            <a:pPr lvl="0"/>
            <a:r>
              <a:rPr lang="az-Latn-AZ" sz="3200" dirty="0">
                <a:solidFill>
                  <a:schemeClr val="accent5">
                    <a:lumMod val="75000"/>
                  </a:schemeClr>
                </a:solidFill>
              </a:rPr>
              <a:t> sistemli qırmızı qurdeşənəyi</a:t>
            </a:r>
            <a:r>
              <a:rPr lang="az-Latn-AZ" sz="3200" dirty="0"/>
              <a:t> müşahidə olunur. </a:t>
            </a:r>
            <a:endParaRPr lang="ru-RU" dirty="0"/>
          </a:p>
          <a:p>
            <a:endParaRPr lang="ru-RU" dirty="0"/>
          </a:p>
        </p:txBody>
      </p:sp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az-Latn-AZ" dirty="0"/>
              <a:t> </a:t>
            </a:r>
            <a:r>
              <a:rPr lang="az-Latn-AZ" sz="3600" dirty="0"/>
              <a:t>Diaqnostika</a:t>
            </a: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az-Latn-AZ" sz="3200" dirty="0"/>
              <a:t>Rentgen - asimptomatik dövrdə döş qəfəsi orqanlarının rentgenoloji müayinəsində təsadüfi olaraq tapılır</a:t>
            </a:r>
            <a:endParaRPr lang="ru-RU" sz="3200" dirty="0"/>
          </a:p>
          <a:p>
            <a:pPr lvl="0"/>
            <a:r>
              <a:rPr lang="az-Latn-AZ" sz="3200" dirty="0"/>
              <a:t> </a:t>
            </a:r>
            <a:r>
              <a:rPr lang="az-Latn-AZ" sz="3200" dirty="0">
                <a:solidFill>
                  <a:schemeClr val="accent5">
                    <a:lumMod val="75000"/>
                  </a:schemeClr>
                </a:solidFill>
              </a:rPr>
              <a:t>KT və ya MRT </a:t>
            </a:r>
            <a:r>
              <a:rPr lang="az-Latn-AZ" sz="3200" dirty="0"/>
              <a:t>əsas müayinə metodudur. 3.0 sm-dək törəmələri KT ilə müəyyənləşdirmək olar.</a:t>
            </a:r>
            <a:endParaRPr lang="ru-RU" sz="3200" dirty="0"/>
          </a:p>
          <a:p>
            <a:pPr lvl="0"/>
            <a:r>
              <a:rPr lang="az-Latn-AZ" sz="3200" dirty="0"/>
              <a:t>biopsiya - diaqnozu dəqiqləşdirmək üçün lazımdır.</a:t>
            </a:r>
            <a:endParaRPr lang="ru-RU" sz="3200" dirty="0"/>
          </a:p>
          <a:p>
            <a:endParaRPr lang="ru-RU" dirty="0"/>
          </a:p>
        </p:txBody>
      </p:sp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az-Latn-AZ" sz="3600" dirty="0"/>
              <a:t>KT (timoma)</a:t>
            </a:r>
            <a:endParaRPr lang="ru-RU" sz="3600" dirty="0"/>
          </a:p>
        </p:txBody>
      </p:sp>
      <p:pic>
        <p:nvPicPr>
          <p:cNvPr id="4" name="Содержимое 3" descr="timoma"/>
          <p:cNvPicPr>
            <a:picLocks noGrp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 bwMode="auto">
          <a:xfrm>
            <a:off x="2063552" y="1556792"/>
            <a:ext cx="7992888" cy="410445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az-Latn-AZ" sz="3600" dirty="0"/>
              <a:t>Diaqnostika</a:t>
            </a: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az-Latn-AZ" sz="3600" dirty="0">
                <a:solidFill>
                  <a:schemeClr val="accent5">
                    <a:lumMod val="75000"/>
                  </a:schemeClr>
                </a:solidFill>
              </a:rPr>
              <a:t>döş qəfəsi əlamətləri </a:t>
            </a:r>
            <a:r>
              <a:rPr lang="az-Latn-AZ" sz="3600" dirty="0"/>
              <a:t>- öksürək, təngnəfəslik, yuxarı boş vena sindromu və s.)  </a:t>
            </a:r>
          </a:p>
          <a:p>
            <a:r>
              <a:rPr lang="az-Latn-AZ" sz="3600" dirty="0"/>
              <a:t> </a:t>
            </a:r>
            <a:r>
              <a:rPr lang="az-Latn-AZ" sz="3600" dirty="0">
                <a:solidFill>
                  <a:schemeClr val="accent5">
                    <a:lumMod val="75000"/>
                  </a:schemeClr>
                </a:solidFill>
              </a:rPr>
              <a:t>paraneoplastik əlamətləri </a:t>
            </a:r>
            <a:r>
              <a:rPr lang="az-Latn-AZ" sz="3600" dirty="0"/>
              <a:t>- əzələ zəifliyi, təkrarlayan infeksiyalar, anemiya, diareya və enzim yüksəkliyi) olanlarda </a:t>
            </a:r>
            <a:r>
              <a:rPr lang="az-Latn-AZ" sz="3600" dirty="0">
                <a:solidFill>
                  <a:schemeClr val="accent5">
                    <a:lumMod val="75000"/>
                  </a:schemeClr>
                </a:solidFill>
              </a:rPr>
              <a:t>şübhələnilə</a:t>
            </a:r>
            <a:r>
              <a:rPr lang="az-Latn-AZ" sz="3600" dirty="0"/>
              <a:t> bilər</a:t>
            </a:r>
            <a:r>
              <a:rPr lang="az-Latn-AZ" sz="2400" dirty="0"/>
              <a:t>.</a:t>
            </a:r>
            <a:endParaRPr lang="ru-RU" sz="2400" dirty="0"/>
          </a:p>
        </p:txBody>
      </p:sp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az-Latn-AZ" sz="3600" dirty="0"/>
              <a:t>Diaqnostika</a:t>
            </a: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az-Latn-AZ" sz="3200" dirty="0"/>
              <a:t>ön divarararlığında rast gəlinən törəmələrdən - </a:t>
            </a:r>
            <a:r>
              <a:rPr lang="az-Latn-AZ" sz="3200" dirty="0">
                <a:solidFill>
                  <a:schemeClr val="accent5">
                    <a:lumMod val="75000"/>
                  </a:schemeClr>
                </a:solidFill>
              </a:rPr>
              <a:t>limfoma, germ hüceyrəli törəmələr, tiroid törəmələri </a:t>
            </a:r>
            <a:r>
              <a:rPr lang="az-Latn-AZ" sz="3200" dirty="0"/>
              <a:t>diferensasiya edilir.  </a:t>
            </a:r>
          </a:p>
          <a:p>
            <a:pPr lvl="0"/>
            <a:r>
              <a:rPr lang="az-Latn-AZ" sz="3200" dirty="0"/>
              <a:t> </a:t>
            </a:r>
            <a:r>
              <a:rPr lang="az-Latn-AZ" sz="3200" dirty="0">
                <a:solidFill>
                  <a:schemeClr val="accent5">
                    <a:lumMod val="75000"/>
                  </a:schemeClr>
                </a:solidFill>
              </a:rPr>
              <a:t>klinik, laborator tiroid hormonları, AFP, betta-HCG,LDH)  və görüntüləmə </a:t>
            </a:r>
            <a:r>
              <a:rPr lang="az-Latn-AZ" sz="3200" dirty="0"/>
              <a:t>nəticələri nəzərə alınır.</a:t>
            </a:r>
            <a:endParaRPr lang="ru-RU" sz="3200" dirty="0"/>
          </a:p>
          <a:p>
            <a:endParaRPr lang="ru-RU" dirty="0"/>
          </a:p>
        </p:txBody>
      </p:sp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az-Latn-AZ" sz="3600" dirty="0"/>
              <a:t>Diaqnostika</a:t>
            </a:r>
            <a:endParaRPr lang="ru-RU" sz="3600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az-Latn-AZ" sz="2800" dirty="0"/>
              <a:t>Görüntüləmədə </a:t>
            </a:r>
            <a:r>
              <a:rPr lang="az-Latn-AZ" sz="2800" dirty="0">
                <a:solidFill>
                  <a:schemeClr val="accent5">
                    <a:lumMod val="75000"/>
                  </a:schemeClr>
                </a:solidFill>
              </a:rPr>
              <a:t>kalsifikasiya və digər ektodermal görüntülər teratomalar </a:t>
            </a:r>
            <a:r>
              <a:rPr lang="az-Latn-AZ" sz="2800" dirty="0"/>
              <a:t>üçün xarakteridir.</a:t>
            </a:r>
          </a:p>
          <a:p>
            <a:pPr lvl="0"/>
            <a:r>
              <a:rPr lang="az-Latn-AZ" sz="2800" dirty="0"/>
              <a:t> </a:t>
            </a:r>
            <a:r>
              <a:rPr lang="az-Latn-AZ" sz="2800" dirty="0">
                <a:solidFill>
                  <a:schemeClr val="accent5">
                    <a:lumMod val="75000"/>
                  </a:schemeClr>
                </a:solidFill>
              </a:rPr>
              <a:t>AFP və betta-HCG artması qeyri-seminoma germ hüceyrəli törəmələr </a:t>
            </a:r>
            <a:r>
              <a:rPr lang="az-Latn-AZ" sz="2800" dirty="0"/>
              <a:t>üçün xarakterikdir. </a:t>
            </a:r>
          </a:p>
          <a:p>
            <a:pPr lvl="0"/>
            <a:r>
              <a:rPr lang="az-Latn-AZ" sz="2800" dirty="0">
                <a:solidFill>
                  <a:schemeClr val="accent5">
                    <a:lumMod val="75000"/>
                  </a:schemeClr>
                </a:solidFill>
              </a:rPr>
              <a:t>Seminomalar və qeyri-seminomalar üçün xayalarda və retroperitonda törəmələr </a:t>
            </a:r>
            <a:r>
              <a:rPr lang="az-Latn-AZ" sz="2800" dirty="0"/>
              <a:t>rast gəlinir. </a:t>
            </a:r>
            <a:endParaRPr lang="ru-RU" sz="2800" dirty="0"/>
          </a:p>
          <a:p>
            <a:r>
              <a:rPr lang="az-Latn-AZ" sz="2800" dirty="0">
                <a:solidFill>
                  <a:schemeClr val="accent5">
                    <a:lumMod val="75000"/>
                  </a:schemeClr>
                </a:solidFill>
              </a:rPr>
              <a:t>Tiroid hormon </a:t>
            </a:r>
            <a:r>
              <a:rPr lang="az-Latn-AZ" sz="2800" dirty="0"/>
              <a:t>müayinələri (TSH, sərbəst T3 və T4) qalxanvari vəzidən fərqləndirmədə faydalı ola bilir </a:t>
            </a:r>
            <a:endParaRPr lang="ru-RU" sz="2800" dirty="0"/>
          </a:p>
        </p:txBody>
      </p:sp>
    </p:spTree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az-Latn-AZ" sz="3600" dirty="0"/>
              <a:t>Diaqnostika</a:t>
            </a: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az-Latn-AZ" sz="3200" dirty="0"/>
              <a:t>Ən çox diaqnostik çətinlik </a:t>
            </a:r>
            <a:r>
              <a:rPr lang="az-Latn-AZ" sz="3200" dirty="0">
                <a:solidFill>
                  <a:schemeClr val="accent5">
                    <a:lumMod val="75000"/>
                  </a:schemeClr>
                </a:solidFill>
              </a:rPr>
              <a:t>limfomalarla</a:t>
            </a:r>
            <a:r>
              <a:rPr lang="az-Latn-AZ" sz="3200" dirty="0"/>
              <a:t> diferensasiyada rast gəlinir. </a:t>
            </a:r>
          </a:p>
          <a:p>
            <a:r>
              <a:rPr lang="az-Latn-AZ" sz="3200" dirty="0"/>
              <a:t>Klinik, laborator və görüntüləmə ilə diferenasiya mümkün olmursa </a:t>
            </a:r>
            <a:r>
              <a:rPr lang="az-Latn-AZ" sz="3200" dirty="0">
                <a:solidFill>
                  <a:schemeClr val="accent5">
                    <a:lumMod val="75000"/>
                  </a:schemeClr>
                </a:solidFill>
              </a:rPr>
              <a:t>törəmənin rezektabelliyinə </a:t>
            </a:r>
            <a:r>
              <a:rPr lang="az-Latn-AZ" sz="3200" dirty="0"/>
              <a:t>əsaslanan üsul seçilir. </a:t>
            </a:r>
            <a:r>
              <a:rPr lang="az-Latn-AZ" sz="3200" dirty="0">
                <a:solidFill>
                  <a:schemeClr val="accent5">
                    <a:lumMod val="75000"/>
                  </a:schemeClr>
                </a:solidFill>
              </a:rPr>
              <a:t>Rezektabel törəmələr rezeksiya </a:t>
            </a:r>
            <a:r>
              <a:rPr lang="az-Latn-AZ" sz="3200" dirty="0"/>
              <a:t>edilir, </a:t>
            </a:r>
            <a:r>
              <a:rPr lang="az-Latn-AZ" sz="3200" dirty="0">
                <a:solidFill>
                  <a:schemeClr val="accent5">
                    <a:lumMod val="75000"/>
                  </a:schemeClr>
                </a:solidFill>
              </a:rPr>
              <a:t>qeyri-rezektabel törəmələrdə isə biopsiya</a:t>
            </a:r>
            <a:r>
              <a:rPr lang="az-Latn-AZ" sz="3200" dirty="0"/>
              <a:t> yerinə yetirilir. </a:t>
            </a:r>
          </a:p>
          <a:p>
            <a:r>
              <a:rPr lang="az-Latn-AZ" sz="3200" dirty="0"/>
              <a:t>Timus karsinoması ilə timomanı fərqləndirmək üçün </a:t>
            </a:r>
            <a:r>
              <a:rPr lang="az-Latn-AZ" sz="3200" dirty="0">
                <a:solidFill>
                  <a:schemeClr val="accent5">
                    <a:lumMod val="75000"/>
                  </a:schemeClr>
                </a:solidFill>
              </a:rPr>
              <a:t>histoloji müayinə</a:t>
            </a:r>
            <a:r>
              <a:rPr lang="az-Latn-AZ" sz="3200" dirty="0"/>
              <a:t>yə ehtiyac var </a:t>
            </a:r>
            <a:endParaRPr lang="ru-RU" sz="3200" dirty="0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az-Latn-AZ" altLang="en-US" dirty="0"/>
              <a:t> </a:t>
            </a:r>
          </a:p>
        </p:txBody>
      </p:sp>
    </p:spTree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az-Latn-AZ" sz="3600" dirty="0"/>
              <a:t>Müalicə</a:t>
            </a: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az-Latn-AZ" sz="3200" dirty="0"/>
              <a:t> Cərrahi - </a:t>
            </a:r>
            <a:r>
              <a:rPr lang="az-Latn-AZ" sz="3200" dirty="0">
                <a:solidFill>
                  <a:schemeClr val="accent5">
                    <a:lumMod val="75000"/>
                  </a:schemeClr>
                </a:solidFill>
              </a:rPr>
              <a:t>timektomiya</a:t>
            </a:r>
          </a:p>
          <a:p>
            <a:r>
              <a:rPr lang="az-Latn-AZ" sz="3200" dirty="0"/>
              <a:t> Kimyaterapiya</a:t>
            </a:r>
          </a:p>
          <a:p>
            <a:pPr lvl="0"/>
            <a:r>
              <a:rPr lang="az-Latn-AZ" sz="3200" dirty="0"/>
              <a:t> Müalicə </a:t>
            </a:r>
            <a:r>
              <a:rPr lang="az-Latn-AZ" sz="3200" b="1" dirty="0"/>
              <a:t>yanaşması</a:t>
            </a:r>
            <a:r>
              <a:rPr lang="az-Latn-AZ" sz="3200" dirty="0"/>
              <a:t> mərhələsinə əsaslanır:</a:t>
            </a:r>
          </a:p>
          <a:p>
            <a:pPr lvl="0"/>
            <a:endParaRPr lang="az-Latn-AZ" sz="3200" dirty="0"/>
          </a:p>
          <a:p>
            <a:pPr lvl="1"/>
            <a:r>
              <a:rPr lang="az-Latn-AZ" sz="2800" dirty="0"/>
              <a:t> </a:t>
            </a:r>
            <a:r>
              <a:rPr lang="az-Latn-AZ" sz="2800" dirty="0">
                <a:solidFill>
                  <a:schemeClr val="accent5">
                    <a:lumMod val="75000"/>
                  </a:schemeClr>
                </a:solidFill>
              </a:rPr>
              <a:t>Rezektabel</a:t>
            </a:r>
            <a:r>
              <a:rPr lang="az-Latn-AZ" sz="2800" dirty="0"/>
              <a:t> mərhələdə -   </a:t>
            </a:r>
            <a:r>
              <a:rPr lang="az-Latn-AZ" sz="2800" dirty="0">
                <a:solidFill>
                  <a:schemeClr val="accent5">
                    <a:lumMod val="75000"/>
                  </a:schemeClr>
                </a:solidFill>
              </a:rPr>
              <a:t>əməliyyat</a:t>
            </a:r>
            <a:r>
              <a:rPr lang="az-Latn-AZ" sz="2800" dirty="0"/>
              <a:t> sonra </a:t>
            </a:r>
            <a:r>
              <a:rPr lang="az-Latn-AZ" sz="2800" dirty="0">
                <a:solidFill>
                  <a:schemeClr val="accent5">
                    <a:lumMod val="75000"/>
                  </a:schemeClr>
                </a:solidFill>
              </a:rPr>
              <a:t>kimyaterapiya   </a:t>
            </a:r>
          </a:p>
          <a:p>
            <a:pPr lvl="1"/>
            <a:r>
              <a:rPr lang="az-Latn-AZ" sz="2800" dirty="0"/>
              <a:t> </a:t>
            </a:r>
            <a:r>
              <a:rPr lang="az-Latn-AZ" sz="2800" dirty="0">
                <a:solidFill>
                  <a:schemeClr val="accent5">
                    <a:lumMod val="75000"/>
                  </a:schemeClr>
                </a:solidFill>
              </a:rPr>
              <a:t>Qeyri-rezektabel</a:t>
            </a:r>
            <a:r>
              <a:rPr lang="az-Latn-AZ" sz="2800" dirty="0"/>
              <a:t> mərhələdə - </a:t>
            </a:r>
            <a:r>
              <a:rPr lang="az-Latn-AZ" sz="2800" dirty="0">
                <a:solidFill>
                  <a:schemeClr val="accent5">
                    <a:lumMod val="75000"/>
                  </a:schemeClr>
                </a:solidFill>
              </a:rPr>
              <a:t>kimyaterapiya , </a:t>
            </a:r>
            <a:r>
              <a:rPr lang="az-Latn-AZ" sz="2800" dirty="0"/>
              <a:t>törəmə rezektabel vəziyyətə gələrsə </a:t>
            </a:r>
            <a:r>
              <a:rPr lang="az-Latn-AZ" sz="2800" dirty="0">
                <a:solidFill>
                  <a:schemeClr val="accent5">
                    <a:lumMod val="75000"/>
                  </a:schemeClr>
                </a:solidFill>
              </a:rPr>
              <a:t>əməliyyat</a:t>
            </a:r>
            <a:r>
              <a:rPr lang="az-Latn-AZ" sz="2800" dirty="0"/>
              <a:t>.</a:t>
            </a:r>
          </a:p>
          <a:p>
            <a:pPr lvl="1"/>
            <a:r>
              <a:rPr lang="az-Latn-AZ" sz="2800" dirty="0"/>
              <a:t> </a:t>
            </a:r>
            <a:r>
              <a:rPr lang="az-Latn-AZ" sz="2800" dirty="0">
                <a:solidFill>
                  <a:schemeClr val="accent5">
                    <a:lumMod val="75000"/>
                  </a:schemeClr>
                </a:solidFill>
              </a:rPr>
              <a:t>Metastatik hallarda kimyaterapiya   </a:t>
            </a:r>
            <a:endParaRPr lang="ru-RU" sz="2800" dirty="0">
              <a:solidFill>
                <a:schemeClr val="accent5">
                  <a:lumMod val="75000"/>
                </a:schemeClr>
              </a:solidFill>
            </a:endParaRPr>
          </a:p>
          <a:p>
            <a:endParaRPr lang="ru-RU" dirty="0"/>
          </a:p>
        </p:txBody>
      </p:sp>
    </p:spTree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az-Latn-AZ" sz="3600" dirty="0"/>
              <a:t>Proqnoz</a:t>
            </a: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endParaRPr lang="az-Latn-AZ" dirty="0"/>
          </a:p>
          <a:p>
            <a:pPr lvl="0">
              <a:buNone/>
            </a:pPr>
            <a:r>
              <a:rPr lang="az-Latn-AZ" sz="3200" dirty="0"/>
              <a:t> Müalicədən sonra </a:t>
            </a:r>
            <a:r>
              <a:rPr lang="az-Latn-AZ" sz="3200" dirty="0">
                <a:solidFill>
                  <a:schemeClr val="accent5">
                    <a:lumMod val="75000"/>
                  </a:schemeClr>
                </a:solidFill>
              </a:rPr>
              <a:t>10 illik yaşam </a:t>
            </a:r>
          </a:p>
          <a:p>
            <a:pPr lvl="0"/>
            <a:endParaRPr lang="az-Latn-AZ" sz="3200" dirty="0"/>
          </a:p>
          <a:p>
            <a:pPr lvl="0"/>
            <a:r>
              <a:rPr lang="az-Latn-AZ" sz="3200" dirty="0"/>
              <a:t> </a:t>
            </a:r>
            <a:r>
              <a:rPr lang="az-Latn-AZ" sz="3200" dirty="0">
                <a:solidFill>
                  <a:schemeClr val="accent5">
                    <a:lumMod val="75000"/>
                  </a:schemeClr>
                </a:solidFill>
              </a:rPr>
              <a:t>xoşxassəli timomada -</a:t>
            </a:r>
            <a:r>
              <a:rPr lang="az-Latn-AZ" sz="3200" dirty="0"/>
              <a:t> 75-100%, </a:t>
            </a:r>
          </a:p>
          <a:p>
            <a:pPr lvl="0"/>
            <a:r>
              <a:rPr lang="az-Latn-AZ" sz="3200" dirty="0"/>
              <a:t> </a:t>
            </a:r>
            <a:r>
              <a:rPr lang="az-Latn-AZ" sz="3200" dirty="0">
                <a:solidFill>
                  <a:schemeClr val="accent5">
                    <a:lumMod val="75000"/>
                  </a:schemeClr>
                </a:solidFill>
              </a:rPr>
              <a:t>bəd xassəlidə - </a:t>
            </a:r>
            <a:r>
              <a:rPr lang="az-Latn-AZ" sz="3200" dirty="0"/>
              <a:t>25% təşkil edir.</a:t>
            </a:r>
            <a:endParaRPr lang="ru-RU" sz="3200" dirty="0"/>
          </a:p>
        </p:txBody>
      </p:sp>
    </p:spTree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az-Latn-AZ" sz="4000" dirty="0"/>
              <a:t>Neyrogen törəmələr</a:t>
            </a:r>
            <a:endParaRPr lang="ru-RU" sz="4000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>
            <a:normAutofit fontScale="92500"/>
          </a:bodyPr>
          <a:lstStyle/>
          <a:p>
            <a:r>
              <a:rPr lang="az-Latn-AZ" altLang="en-US" sz="2400" dirty="0">
                <a:solidFill>
                  <a:schemeClr val="bg1"/>
                </a:solidFill>
              </a:rPr>
              <a:t> T.ü.f.d. Xıdırova Natəva</a:t>
            </a:r>
            <a:endParaRPr lang="ru-RU" sz="2400" dirty="0"/>
          </a:p>
          <a:p>
            <a:r>
              <a:rPr lang="az-Latn-AZ" sz="3600" dirty="0"/>
              <a:t> Divararalığının neyrogen törəmələri </a:t>
            </a:r>
            <a:r>
              <a:rPr lang="az-Latn-AZ" sz="3600" dirty="0">
                <a:solidFill>
                  <a:schemeClr val="accent5">
                    <a:lumMod val="75000"/>
                  </a:schemeClr>
                </a:solidFill>
              </a:rPr>
              <a:t>qabırğaarası sinirlərin</a:t>
            </a:r>
            <a:r>
              <a:rPr lang="az-Latn-AZ" sz="3600" dirty="0"/>
              <a:t> və ya </a:t>
            </a:r>
            <a:r>
              <a:rPr lang="az-Latn-AZ" sz="3600" dirty="0">
                <a:solidFill>
                  <a:schemeClr val="accent5">
                    <a:lumMod val="75000"/>
                  </a:schemeClr>
                </a:solidFill>
              </a:rPr>
              <a:t>simpatik kələfin </a:t>
            </a:r>
            <a:r>
              <a:rPr lang="az-Latn-AZ" sz="3600" dirty="0"/>
              <a:t>sinir hüceyrələrindən və ya sinir örtüyündən inkişaf edən törəmələrdir </a:t>
            </a:r>
          </a:p>
          <a:p>
            <a:endParaRPr lang="ru-RU" sz="2400" dirty="0"/>
          </a:p>
          <a:p>
            <a:r>
              <a:rPr lang="az-Latn-AZ" sz="3600" dirty="0"/>
              <a:t> Neyrogen törəmələrin </a:t>
            </a:r>
            <a:r>
              <a:rPr lang="az-Latn-AZ" sz="3600" dirty="0">
                <a:solidFill>
                  <a:schemeClr val="accent5">
                    <a:lumMod val="75000"/>
                  </a:schemeClr>
                </a:solidFill>
              </a:rPr>
              <a:t>əksəriyyəti sinir örtüyündən </a:t>
            </a:r>
            <a:r>
              <a:rPr lang="az-Latn-AZ" sz="3600" dirty="0"/>
              <a:t>inkişaf edir (40-65%), </a:t>
            </a:r>
            <a:r>
              <a:rPr lang="az-Latn-AZ" sz="3600" dirty="0">
                <a:solidFill>
                  <a:schemeClr val="accent5">
                    <a:lumMod val="75000"/>
                  </a:schemeClr>
                </a:solidFill>
              </a:rPr>
              <a:t>arxa mediastinumda </a:t>
            </a:r>
            <a:r>
              <a:rPr lang="az-Latn-AZ" sz="3600" dirty="0"/>
              <a:t>yerləşir. </a:t>
            </a:r>
          </a:p>
          <a:p>
            <a:r>
              <a:rPr lang="az-Latn-AZ" altLang="en-US" sz="2400" dirty="0">
                <a:solidFill>
                  <a:schemeClr val="bg1"/>
                </a:solidFill>
              </a:rPr>
              <a:t>n</a:t>
            </a:r>
          </a:p>
        </p:txBody>
      </p:sp>
      <p:sp>
        <p:nvSpPr>
          <p:cNvPr id="5" name="Прямоугольник 4"/>
          <p:cNvSpPr/>
          <p:nvPr/>
        </p:nvSpPr>
        <p:spPr>
          <a:xfrm>
            <a:off x="5591944" y="6627168"/>
            <a:ext cx="1366080" cy="2308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az-Latn-AZ" altLang="en-US" sz="900" dirty="0">
                <a:solidFill>
                  <a:schemeClr val="bg1"/>
                </a:solidFill>
              </a:rPr>
              <a:t> T.ü.f.d. Xıdırova Natəvan</a:t>
            </a:r>
          </a:p>
        </p:txBody>
      </p:sp>
    </p:spTree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az-Latn-AZ" sz="4000" dirty="0"/>
              <a:t>Neyrogen törəmələr</a:t>
            </a:r>
            <a:endParaRPr lang="ru-RU" sz="4000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 dirty="0"/>
          </a:p>
          <a:p>
            <a:r>
              <a:rPr lang="az-Latn-AZ" sz="2800" dirty="0">
                <a:solidFill>
                  <a:schemeClr val="accent5">
                    <a:lumMod val="75000"/>
                  </a:schemeClr>
                </a:solidFill>
              </a:rPr>
              <a:t>Histoloji </a:t>
            </a:r>
            <a:r>
              <a:rPr lang="az-Latn-AZ" sz="2800" dirty="0"/>
              <a:t>olaraq aşağıdakı növləri var: </a:t>
            </a:r>
          </a:p>
          <a:p>
            <a:r>
              <a:rPr lang="az-Latn-AZ" sz="2800" dirty="0"/>
              <a:t> </a:t>
            </a:r>
            <a:r>
              <a:rPr lang="az-Latn-AZ" sz="2800" dirty="0">
                <a:solidFill>
                  <a:schemeClr val="accent5">
                    <a:lumMod val="75000"/>
                  </a:schemeClr>
                </a:solidFill>
              </a:rPr>
              <a:t>şvannoma</a:t>
            </a:r>
            <a:r>
              <a:rPr lang="az-Latn-AZ" sz="2800" dirty="0"/>
              <a:t> – qabırğaarası sinirlərin örtüyündəki Şvann hüceyrələrindən əmələ gəlir, </a:t>
            </a:r>
            <a:r>
              <a:rPr lang="az-Latn-AZ" sz="2800" dirty="0">
                <a:solidFill>
                  <a:schemeClr val="accent5">
                    <a:lumMod val="75000"/>
                  </a:schemeClr>
                </a:solidFill>
              </a:rPr>
              <a:t>xoşxassəlidir</a:t>
            </a:r>
            <a:r>
              <a:rPr lang="az-Latn-AZ" sz="2800" b="1" i="1" dirty="0">
                <a:solidFill>
                  <a:schemeClr val="accent5">
                    <a:lumMod val="75000"/>
                  </a:schemeClr>
                </a:solidFill>
              </a:rPr>
              <a:t> </a:t>
            </a:r>
            <a:endParaRPr lang="ru-RU" sz="2800" dirty="0">
              <a:solidFill>
                <a:schemeClr val="accent5">
                  <a:lumMod val="75000"/>
                </a:schemeClr>
              </a:solidFill>
            </a:endParaRPr>
          </a:p>
          <a:p>
            <a:r>
              <a:rPr lang="az-Latn-AZ" sz="2800" dirty="0"/>
              <a:t> </a:t>
            </a:r>
            <a:r>
              <a:rPr lang="az-Latn-AZ" sz="2800" dirty="0">
                <a:solidFill>
                  <a:schemeClr val="accent5">
                    <a:lumMod val="75000"/>
                  </a:schemeClr>
                </a:solidFill>
              </a:rPr>
              <a:t>neyrofibroma</a:t>
            </a:r>
            <a:r>
              <a:rPr lang="az-Latn-AZ" sz="2800" dirty="0"/>
              <a:t> – qabırğaarası sinirlərin örtüyündən əmələ gəlir, </a:t>
            </a:r>
            <a:r>
              <a:rPr lang="az-Latn-AZ" sz="2800" dirty="0">
                <a:solidFill>
                  <a:schemeClr val="accent5">
                    <a:lumMod val="75000"/>
                  </a:schemeClr>
                </a:solidFill>
              </a:rPr>
              <a:t>xoşxassəlidir</a:t>
            </a:r>
            <a:r>
              <a:rPr lang="az-Latn-AZ" sz="2800" dirty="0"/>
              <a:t>. </a:t>
            </a:r>
          </a:p>
          <a:p>
            <a:r>
              <a:rPr lang="az-Latn-AZ" sz="2800" dirty="0"/>
              <a:t> </a:t>
            </a:r>
            <a:r>
              <a:rPr lang="az-Latn-AZ" sz="2800" dirty="0">
                <a:solidFill>
                  <a:schemeClr val="accent5">
                    <a:lumMod val="75000"/>
                  </a:schemeClr>
                </a:solidFill>
              </a:rPr>
              <a:t>neyrosarkoma</a:t>
            </a:r>
            <a:r>
              <a:rPr lang="az-Latn-AZ" sz="2800" dirty="0"/>
              <a:t> – </a:t>
            </a:r>
            <a:r>
              <a:rPr lang="az-Latn-AZ" sz="2800" dirty="0">
                <a:solidFill>
                  <a:schemeClr val="accent5">
                    <a:lumMod val="75000"/>
                  </a:schemeClr>
                </a:solidFill>
              </a:rPr>
              <a:t>bədxassəlidir</a:t>
            </a:r>
            <a:r>
              <a:rPr lang="az-Latn-AZ" sz="2800" dirty="0"/>
              <a:t>. </a:t>
            </a:r>
          </a:p>
          <a:p>
            <a:r>
              <a:rPr lang="az-Latn-AZ" sz="2800" dirty="0"/>
              <a:t> </a:t>
            </a:r>
            <a:r>
              <a:rPr lang="az-Latn-AZ" sz="2800" dirty="0">
                <a:solidFill>
                  <a:schemeClr val="accent5">
                    <a:lumMod val="75000"/>
                  </a:schemeClr>
                </a:solidFill>
              </a:rPr>
              <a:t>qanqlioneyroma</a:t>
            </a:r>
            <a:r>
              <a:rPr lang="az-Latn-AZ" sz="2800" dirty="0"/>
              <a:t> – simpatik kələfdən əmələ gəlir, </a:t>
            </a:r>
            <a:r>
              <a:rPr lang="az-Latn-AZ" sz="2800" dirty="0">
                <a:solidFill>
                  <a:schemeClr val="accent5">
                    <a:lumMod val="75000"/>
                  </a:schemeClr>
                </a:solidFill>
              </a:rPr>
              <a:t>xoşxassəlidir</a:t>
            </a:r>
            <a:r>
              <a:rPr lang="az-Latn-AZ" sz="2800" dirty="0"/>
              <a:t>. </a:t>
            </a:r>
          </a:p>
          <a:p>
            <a:r>
              <a:rPr lang="az-Latn-AZ" sz="2800" dirty="0"/>
              <a:t> </a:t>
            </a:r>
            <a:r>
              <a:rPr lang="az-Latn-AZ" sz="2800" dirty="0">
                <a:solidFill>
                  <a:schemeClr val="accent5">
                    <a:lumMod val="75000"/>
                  </a:schemeClr>
                </a:solidFill>
              </a:rPr>
              <a:t>neyroblastoma</a:t>
            </a:r>
            <a:r>
              <a:rPr lang="az-Latn-AZ" sz="2800" dirty="0"/>
              <a:t> – simpatik kələfdən inkişaf edir, </a:t>
            </a:r>
            <a:r>
              <a:rPr lang="az-Latn-AZ" sz="2800" dirty="0">
                <a:solidFill>
                  <a:schemeClr val="accent5">
                    <a:lumMod val="75000"/>
                  </a:schemeClr>
                </a:solidFill>
              </a:rPr>
              <a:t>bədxassəlidir </a:t>
            </a:r>
          </a:p>
          <a:p>
            <a:endParaRPr lang="ru-RU" dirty="0"/>
          </a:p>
        </p:txBody>
      </p:sp>
    </p:spTree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az-Latn-AZ" sz="3600" dirty="0"/>
              <a:t>Gedişi</a:t>
            </a: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10000"/>
          </a:bodyPr>
          <a:lstStyle/>
          <a:p>
            <a:pPr>
              <a:buNone/>
            </a:pPr>
            <a:r>
              <a:rPr lang="az-Latn-AZ" sz="4000" dirty="0"/>
              <a:t>  </a:t>
            </a:r>
            <a:r>
              <a:rPr lang="az-Latn-AZ" sz="3600" dirty="0"/>
              <a:t>Bu törəmələrin</a:t>
            </a:r>
            <a:endParaRPr lang="ru-RU" sz="3200" dirty="0"/>
          </a:p>
          <a:p>
            <a:pPr>
              <a:buNone/>
            </a:pPr>
            <a:r>
              <a:rPr lang="az-Latn-AZ" sz="3600" dirty="0"/>
              <a:t> - b</a:t>
            </a:r>
            <a:r>
              <a:rPr lang="az-Latn-AZ" sz="3200" dirty="0"/>
              <a:t>öyüklərdə 95%-i</a:t>
            </a:r>
          </a:p>
          <a:p>
            <a:pPr>
              <a:buNone/>
            </a:pPr>
            <a:r>
              <a:rPr lang="az-Latn-AZ" sz="3200" dirty="0"/>
              <a:t> - uşaqlarda isə 90%-</a:t>
            </a:r>
            <a:r>
              <a:rPr lang="az-Latn-AZ" sz="3600" dirty="0"/>
              <a:t>i </a:t>
            </a:r>
            <a:r>
              <a:rPr lang="az-Latn-AZ" sz="3600" dirty="0">
                <a:solidFill>
                  <a:schemeClr val="accent5">
                    <a:lumMod val="75000"/>
                  </a:schemeClr>
                </a:solidFill>
              </a:rPr>
              <a:t>xoşxassəlidir</a:t>
            </a:r>
            <a:r>
              <a:rPr lang="az-Latn-AZ" sz="4000" dirty="0"/>
              <a:t>. </a:t>
            </a:r>
          </a:p>
          <a:p>
            <a:pPr>
              <a:buNone/>
            </a:pPr>
            <a:endParaRPr lang="az-Latn-AZ" dirty="0"/>
          </a:p>
          <a:p>
            <a:pPr>
              <a:buNone/>
            </a:pPr>
            <a:endParaRPr lang="az-Latn-AZ" dirty="0"/>
          </a:p>
          <a:p>
            <a:pPr>
              <a:buNone/>
            </a:pPr>
            <a:endParaRPr lang="az-Latn-AZ" dirty="0"/>
          </a:p>
          <a:p>
            <a:pPr>
              <a:buNone/>
            </a:pPr>
            <a:endParaRPr lang="az-Latn-AZ" dirty="0"/>
          </a:p>
          <a:p>
            <a:pPr>
              <a:buNone/>
            </a:pPr>
            <a:endParaRPr lang="az-Latn-AZ" dirty="0"/>
          </a:p>
          <a:p>
            <a:pPr>
              <a:buNone/>
            </a:pPr>
            <a:r>
              <a:rPr lang="az-Latn-AZ" dirty="0"/>
              <a:t>                                          </a:t>
            </a:r>
            <a:endParaRPr lang="ru-RU" dirty="0"/>
          </a:p>
        </p:txBody>
      </p:sp>
    </p:spTree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az-Latn-AZ" sz="4000" dirty="0"/>
              <a:t>Klinika</a:t>
            </a: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>
            <a:normAutofit fontScale="92500"/>
          </a:bodyPr>
          <a:lstStyle/>
          <a:p>
            <a:r>
              <a:rPr lang="az-Latn-AZ" sz="3600" dirty="0"/>
              <a:t> Asimptomatik</a:t>
            </a:r>
          </a:p>
          <a:p>
            <a:r>
              <a:rPr lang="az-Latn-AZ" sz="3600" dirty="0"/>
              <a:t> Simotomatik </a:t>
            </a:r>
          </a:p>
          <a:p>
            <a:r>
              <a:rPr lang="az-Latn-AZ" sz="3600" dirty="0"/>
              <a:t> </a:t>
            </a:r>
            <a:r>
              <a:rPr lang="az-Latn-AZ" sz="3600" dirty="0">
                <a:solidFill>
                  <a:schemeClr val="accent5">
                    <a:lumMod val="75000"/>
                  </a:schemeClr>
                </a:solidFill>
              </a:rPr>
              <a:t>Xoşxassəli</a:t>
            </a:r>
            <a:r>
              <a:rPr lang="az-Latn-AZ" sz="3600" dirty="0"/>
              <a:t> törəmələrin </a:t>
            </a:r>
            <a:r>
              <a:rPr lang="az-Latn-AZ" sz="3600" dirty="0">
                <a:solidFill>
                  <a:schemeClr val="accent5">
                    <a:lumMod val="75000"/>
                  </a:schemeClr>
                </a:solidFill>
              </a:rPr>
              <a:t>simptomsuz</a:t>
            </a:r>
            <a:r>
              <a:rPr lang="az-Latn-AZ" sz="3600" dirty="0"/>
              <a:t>, </a:t>
            </a:r>
            <a:r>
              <a:rPr lang="az-Latn-AZ" sz="3600" dirty="0">
                <a:solidFill>
                  <a:schemeClr val="accent5">
                    <a:lumMod val="75000"/>
                  </a:schemeClr>
                </a:solidFill>
              </a:rPr>
              <a:t>bədxassəli</a:t>
            </a:r>
            <a:r>
              <a:rPr lang="az-Latn-AZ" sz="3600" dirty="0"/>
              <a:t>lərin isə </a:t>
            </a:r>
            <a:r>
              <a:rPr lang="az-Latn-AZ" sz="3600" dirty="0">
                <a:solidFill>
                  <a:schemeClr val="accent5">
                    <a:lumMod val="75000"/>
                  </a:schemeClr>
                </a:solidFill>
              </a:rPr>
              <a:t>simptomatik</a:t>
            </a:r>
            <a:r>
              <a:rPr lang="az-Latn-AZ" sz="4000" dirty="0"/>
              <a:t> </a:t>
            </a:r>
            <a:r>
              <a:rPr lang="az-Latn-AZ" sz="3600" dirty="0"/>
              <a:t>olma ehtimalı daha çoxdur. </a:t>
            </a:r>
          </a:p>
          <a:p>
            <a:r>
              <a:rPr lang="az-Latn-AZ" sz="3600" dirty="0"/>
              <a:t> Klinik əlamətlər divararalığı strukturlarının </a:t>
            </a:r>
            <a:r>
              <a:rPr lang="az-Latn-AZ" sz="3600" dirty="0">
                <a:solidFill>
                  <a:schemeClr val="accent5">
                    <a:lumMod val="75000"/>
                  </a:schemeClr>
                </a:solidFill>
              </a:rPr>
              <a:t>sıxılmasına</a:t>
            </a:r>
            <a:r>
              <a:rPr lang="az-Latn-AZ" sz="3600" dirty="0"/>
              <a:t>, </a:t>
            </a:r>
            <a:r>
              <a:rPr lang="az-Latn-AZ" sz="3600" dirty="0">
                <a:solidFill>
                  <a:schemeClr val="accent5">
                    <a:lumMod val="75000"/>
                  </a:schemeClr>
                </a:solidFill>
              </a:rPr>
              <a:t>invaziyasına</a:t>
            </a:r>
            <a:r>
              <a:rPr lang="az-Latn-AZ" sz="3600" dirty="0"/>
              <a:t> və ya </a:t>
            </a:r>
            <a:r>
              <a:rPr lang="az-Latn-AZ" sz="3600" dirty="0">
                <a:solidFill>
                  <a:schemeClr val="accent5">
                    <a:lumMod val="75000"/>
                  </a:schemeClr>
                </a:solidFill>
              </a:rPr>
              <a:t>sistemik əlamətlərə </a:t>
            </a:r>
            <a:r>
              <a:rPr lang="az-Latn-AZ" sz="3600" dirty="0"/>
              <a:t>(metastaz, paraneoplastik sindromlar) bağlı ortaya çıxır: </a:t>
            </a:r>
            <a:endParaRPr lang="ru-RU" sz="3600" dirty="0"/>
          </a:p>
        </p:txBody>
      </p:sp>
    </p:spTree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az-Latn-AZ" sz="3600" dirty="0"/>
              <a:t>Diaqnoz</a:t>
            </a:r>
            <a:endParaRPr lang="ru-RU" sz="3600" dirty="0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838200" y="1196752"/>
            <a:ext cx="5181600" cy="4980211"/>
          </a:xfrm>
        </p:spPr>
        <p:txBody>
          <a:bodyPr>
            <a:normAutofit fontScale="40000" lnSpcReduction="20000"/>
          </a:bodyPr>
          <a:lstStyle/>
          <a:p>
            <a:endParaRPr lang="ru-RU" dirty="0"/>
          </a:p>
          <a:p>
            <a:endParaRPr lang="ru-RU" sz="3400" dirty="0"/>
          </a:p>
          <a:p>
            <a:r>
              <a:rPr lang="az-Latn-AZ" sz="7400" dirty="0">
                <a:solidFill>
                  <a:schemeClr val="accent5">
                    <a:lumMod val="75000"/>
                  </a:schemeClr>
                </a:solidFill>
              </a:rPr>
              <a:t> KT </a:t>
            </a:r>
            <a:r>
              <a:rPr lang="az-Latn-AZ" sz="7400" dirty="0"/>
              <a:t>ilkin və əksər hallarda </a:t>
            </a:r>
            <a:r>
              <a:rPr lang="az-Latn-AZ" sz="7400" dirty="0">
                <a:solidFill>
                  <a:schemeClr val="accent5">
                    <a:lumMod val="75000"/>
                  </a:schemeClr>
                </a:solidFill>
              </a:rPr>
              <a:t>həlledici üsuldur</a:t>
            </a:r>
            <a:r>
              <a:rPr lang="az-Latn-AZ" sz="7400" dirty="0"/>
              <a:t>.  </a:t>
            </a:r>
          </a:p>
          <a:p>
            <a:r>
              <a:rPr lang="az-Latn-AZ" sz="9800" dirty="0"/>
              <a:t> </a:t>
            </a:r>
            <a:r>
              <a:rPr lang="az-Latn-AZ" sz="7400" dirty="0"/>
              <a:t>Diaqnoz  </a:t>
            </a:r>
            <a:r>
              <a:rPr lang="az-Latn-AZ" sz="7400" dirty="0">
                <a:solidFill>
                  <a:schemeClr val="accent5">
                    <a:lumMod val="75000"/>
                  </a:schemeClr>
                </a:solidFill>
              </a:rPr>
              <a:t>biopsiya</a:t>
            </a:r>
            <a:r>
              <a:rPr lang="az-Latn-AZ" sz="7400" dirty="0"/>
              <a:t> ilə dəqiqləşdirilir. </a:t>
            </a:r>
          </a:p>
          <a:p>
            <a:pPr marL="0" indent="0">
              <a:buNone/>
            </a:pPr>
            <a:endParaRPr lang="az-Latn-AZ" sz="3400" dirty="0"/>
          </a:p>
          <a:p>
            <a:pPr>
              <a:buNone/>
            </a:pPr>
            <a:endParaRPr lang="az-Latn-AZ" sz="3400" b="1" i="1" dirty="0"/>
          </a:p>
          <a:p>
            <a:pPr algn="r">
              <a:buNone/>
            </a:pPr>
            <a:r>
              <a:rPr lang="az-Latn-AZ" sz="3400" b="1" i="1" dirty="0"/>
              <a:t>                                                                      KT. Şvannoma. </a:t>
            </a:r>
          </a:p>
          <a:p>
            <a:pPr algn="r">
              <a:buNone/>
            </a:pPr>
            <a:r>
              <a:rPr lang="az-Latn-AZ" sz="3400" b="1" i="1" dirty="0"/>
              <a:t>                                                                      Sol parakardial sahədə dəqiq kənarlı,</a:t>
            </a:r>
          </a:p>
          <a:p>
            <a:pPr algn="r">
              <a:buNone/>
            </a:pPr>
            <a:r>
              <a:rPr lang="az-Latn-AZ" sz="3400" b="1" i="1" dirty="0"/>
              <a:t>                                                                             homogen törəmə 	</a:t>
            </a:r>
          </a:p>
          <a:p>
            <a:endParaRPr lang="az-Latn-AZ" dirty="0"/>
          </a:p>
          <a:p>
            <a:pPr>
              <a:buNone/>
            </a:pPr>
            <a:r>
              <a:rPr lang="az-Latn-AZ" dirty="0"/>
              <a:t>                                                                                     </a:t>
            </a:r>
            <a:endParaRPr lang="ru-RU" dirty="0"/>
          </a:p>
        </p:txBody>
      </p:sp>
      <p:pic>
        <p:nvPicPr>
          <p:cNvPr id="8" name="Picture 2"/>
          <p:cNvPicPr>
            <a:picLocks noGrp="1" noChangeAspect="1" noChangeArrowheads="1"/>
          </p:cNvPicPr>
          <p:nvPr>
            <p:ph sz="half" idx="2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384032" y="1196752"/>
            <a:ext cx="4992737" cy="482453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az-Latn-AZ" sz="4000" dirty="0"/>
              <a:t>Müalicə</a:t>
            </a: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buNone/>
            </a:pPr>
            <a:r>
              <a:rPr lang="az-Latn-AZ" sz="4400" dirty="0"/>
              <a:t>Müalicəsi cərrahi eksiziyadan ibarətdir. </a:t>
            </a:r>
          </a:p>
          <a:p>
            <a:endParaRPr lang="ru-RU" dirty="0"/>
          </a:p>
        </p:txBody>
      </p:sp>
    </p:spTree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le 4"/>
          <p:cNvSpPr>
            <a:spLocks noGrp="1"/>
          </p:cNvSpPr>
          <p:nvPr>
            <p:ph type="title"/>
          </p:nvPr>
        </p:nvSpPr>
        <p:spPr>
          <a:xfrm>
            <a:off x="1631504" y="2060848"/>
            <a:ext cx="9001000" cy="2376264"/>
          </a:xfrm>
        </p:spPr>
        <p:txBody>
          <a:bodyPr>
            <a:noAutofit/>
          </a:bodyPr>
          <a:lstStyle/>
          <a:p>
            <a:r>
              <a:rPr lang="az-Latn-AZ" dirty="0"/>
              <a:t>Diqqətinizə görə təşəkkürlər.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893599208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8688288" y="3072602"/>
            <a:ext cx="3686914" cy="1373070"/>
          </a:xfrm>
        </p:spPr>
        <p:txBody>
          <a:bodyPr>
            <a:normAutofit fontScale="90000"/>
          </a:bodyPr>
          <a:lstStyle/>
          <a:p>
            <a:r>
              <a:rPr lang="az-Latn-AZ" sz="4800" dirty="0">
                <a:solidFill>
                  <a:schemeClr val="accent6">
                    <a:lumMod val="50000"/>
                  </a:schemeClr>
                </a:solidFill>
              </a:rPr>
              <a:t>      </a:t>
            </a:r>
            <a:r>
              <a:rPr lang="en-US" sz="4800" dirty="0">
                <a:solidFill>
                  <a:schemeClr val="accent6">
                    <a:lumMod val="50000"/>
                  </a:schemeClr>
                </a:solidFill>
              </a:rPr>
              <a:t>www.bck.</a:t>
            </a:r>
            <a:r>
              <a:rPr lang="az-Latn-AZ" sz="4800" dirty="0">
                <a:solidFill>
                  <a:schemeClr val="accent6">
                    <a:lumMod val="50000"/>
                  </a:schemeClr>
                </a:solidFill>
              </a:rPr>
              <a:t>az</a:t>
            </a:r>
            <a:endParaRPr lang="ru-RU" sz="4800" dirty="0">
              <a:solidFill>
                <a:schemeClr val="accent6">
                  <a:lumMod val="50000"/>
                </a:schemeClr>
              </a:solidFill>
            </a:endParaRP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428057" y="5098469"/>
            <a:ext cx="9606678" cy="705748"/>
          </a:xfrm>
        </p:spPr>
        <p:txBody>
          <a:bodyPr>
            <a:normAutofit fontScale="92500" lnSpcReduction="20000"/>
          </a:bodyPr>
          <a:lstStyle/>
          <a:p>
            <a:r>
              <a:rPr lang="en-US" sz="2800" b="1" dirty="0" err="1">
                <a:solidFill>
                  <a:schemeClr val="accent2">
                    <a:lumMod val="50000"/>
                  </a:schemeClr>
                </a:solidFill>
              </a:rPr>
              <a:t>Az</a:t>
            </a:r>
            <a:r>
              <a:rPr lang="az-Latn-AZ" sz="2800" b="1" dirty="0">
                <a:solidFill>
                  <a:schemeClr val="accent2">
                    <a:lumMod val="50000"/>
                  </a:schemeClr>
                </a:solidFill>
              </a:rPr>
              <a:t>ərbaycan Tibb Universitetinin </a:t>
            </a:r>
            <a:r>
              <a:rPr lang="en-US" sz="2800" b="1" dirty="0">
                <a:solidFill>
                  <a:schemeClr val="accent2">
                    <a:lumMod val="50000"/>
                  </a:schemeClr>
                </a:solidFill>
              </a:rPr>
              <a:t>I</a:t>
            </a:r>
            <a:r>
              <a:rPr lang="az-Latn-AZ" sz="2800" b="1" dirty="0">
                <a:solidFill>
                  <a:schemeClr val="accent2">
                    <a:lumMod val="50000"/>
                  </a:schemeClr>
                </a:solidFill>
              </a:rPr>
              <a:t>-Cərrahi Xəstəliklər kafedrası</a:t>
            </a:r>
            <a:endParaRPr lang="ru-RU" sz="2800" b="1" dirty="0">
              <a:solidFill>
                <a:schemeClr val="accent2">
                  <a:lumMod val="50000"/>
                </a:schemeClr>
              </a:solidFill>
            </a:endParaRP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3CFE757B-CEAC-467F-A917-B128234C067C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971078" y="1256213"/>
            <a:ext cx="5032582" cy="3632779"/>
          </a:xfrm>
          <a:prstGeom prst="rect">
            <a:avLst/>
          </a:prstGeom>
        </p:spPr>
      </p:pic>
      <p:pic>
        <p:nvPicPr>
          <p:cNvPr id="7" name="Picture 6" descr="Screen Clipping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9456" y="1256213"/>
            <a:ext cx="3653044" cy="363277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10076334"/>
      </p:ext>
    </p:extLst>
  </p:cSld>
  <p:clrMapOvr>
    <a:masterClrMapping/>
  </p:clrMapOvr>
</p:sld>
</file>

<file path=ppt/theme/theme1.xml><?xml version="1.0" encoding="utf-8"?>
<a:theme xmlns:a="http://schemas.openxmlformats.org/drawingml/2006/main" name="Praktiki dərs şablonu 7">
  <a:themeElements>
    <a:clrScheme name="Blue Green">
      <a:dk1>
        <a:sysClr val="windowText" lastClr="000000"/>
      </a:dk1>
      <a:lt1>
        <a:sysClr val="window" lastClr="FFFFFF"/>
      </a:lt1>
      <a:dk2>
        <a:srgbClr val="373545"/>
      </a:dk2>
      <a:lt2>
        <a:srgbClr val="CEDBE6"/>
      </a:lt2>
      <a:accent1>
        <a:srgbClr val="3494BA"/>
      </a:accent1>
      <a:accent2>
        <a:srgbClr val="58B6C0"/>
      </a:accent2>
      <a:accent3>
        <a:srgbClr val="75BDA7"/>
      </a:accent3>
      <a:accent4>
        <a:srgbClr val="7A8C8E"/>
      </a:accent4>
      <a:accent5>
        <a:srgbClr val="84ACB6"/>
      </a:accent5>
      <a:accent6>
        <a:srgbClr val="2683C6"/>
      </a:accent6>
      <a:hlink>
        <a:srgbClr val="6B9F25"/>
      </a:hlink>
      <a:folHlink>
        <a:srgbClr val="9F6715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Praktiki dərs şablonu 7" id="{CFEC8B34-B3C9-4BB5-A10A-2314B18BBEB6}" vid="{D44C3823-ACDE-4290-BE6B-68B35F616683}"/>
    </a:ext>
  </a:extLst>
</a:theme>
</file>

<file path=ppt/theme/theme2.xml><?xml version="1.0" encoding="utf-8"?>
<a:theme xmlns:a="http://schemas.openxmlformats.org/drawingml/2006/main" name="Office Them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00CC99"/>
      </a:accent1>
      <a:accent2>
        <a:srgbClr val="3333CC"/>
      </a:accent2>
      <a:accent3>
        <a:srgbClr val="FFFFFF"/>
      </a:accent3>
      <a:accent4>
        <a:srgbClr val="000000"/>
      </a:accent4>
      <a:accent5>
        <a:srgbClr val="AAE2CA"/>
      </a:accent5>
      <a:accent6>
        <a:srgbClr val="2D2DB9"/>
      </a:accent6>
      <a:hlink>
        <a:srgbClr val="CCCCFF"/>
      </a:hlink>
      <a:folHlink>
        <a:srgbClr val="B2B2B2"/>
      </a:folHlink>
    </a:clrScheme>
    <a:fontScheme name="Offic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Them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00CC99"/>
      </a:accent1>
      <a:accent2>
        <a:srgbClr val="3333CC"/>
      </a:accent2>
      <a:accent3>
        <a:srgbClr val="FFFFFF"/>
      </a:accent3>
      <a:accent4>
        <a:srgbClr val="000000"/>
      </a:accent4>
      <a:accent5>
        <a:srgbClr val="AAE2CA"/>
      </a:accent5>
      <a:accent6>
        <a:srgbClr val="2D2DB9"/>
      </a:accent6>
      <a:hlink>
        <a:srgbClr val="CCCCFF"/>
      </a:hlink>
      <a:folHlink>
        <a:srgbClr val="B2B2B2"/>
      </a:folHlink>
    </a:clrScheme>
    <a:fontScheme name="Offic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Praktiki dərs şablonu 1</Template>
  <TotalTime>2260</TotalTime>
  <Words>817</Words>
  <Application>Microsoft Office PowerPoint</Application>
  <PresentationFormat>Widescreen</PresentationFormat>
  <Paragraphs>131</Paragraphs>
  <Slides>26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26</vt:i4>
      </vt:variant>
    </vt:vector>
  </HeadingPairs>
  <TitlesOfParts>
    <vt:vector size="31" baseType="lpstr">
      <vt:lpstr>Arial</vt:lpstr>
      <vt:lpstr>Calibri</vt:lpstr>
      <vt:lpstr>Courier New</vt:lpstr>
      <vt:lpstr>Times New Roman</vt:lpstr>
      <vt:lpstr>Praktiki dərs şablonu 7</vt:lpstr>
      <vt:lpstr>  Divararalığı   törəmələri</vt:lpstr>
      <vt:lpstr> Timoma</vt:lpstr>
      <vt:lpstr>Timoma</vt:lpstr>
      <vt:lpstr>Gedişi</vt:lpstr>
      <vt:lpstr> Gedişi</vt:lpstr>
      <vt:lpstr>Klinika</vt:lpstr>
      <vt:lpstr>Klinika</vt:lpstr>
      <vt:lpstr>Klinika</vt:lpstr>
      <vt:lpstr>Klinika</vt:lpstr>
      <vt:lpstr>Klinika</vt:lpstr>
      <vt:lpstr> Diaqnostika</vt:lpstr>
      <vt:lpstr>KT (timoma)</vt:lpstr>
      <vt:lpstr>Diaqnostika</vt:lpstr>
      <vt:lpstr>Diaqnostika</vt:lpstr>
      <vt:lpstr>Diaqnostika</vt:lpstr>
      <vt:lpstr>Diaqnostika</vt:lpstr>
      <vt:lpstr>Müalicə</vt:lpstr>
      <vt:lpstr>Proqnoz</vt:lpstr>
      <vt:lpstr>Neyrogen törəmələr</vt:lpstr>
      <vt:lpstr>Neyrogen törəmələr</vt:lpstr>
      <vt:lpstr>Gedişi</vt:lpstr>
      <vt:lpstr>Klinika</vt:lpstr>
      <vt:lpstr>Diaqnoz</vt:lpstr>
      <vt:lpstr>Müalicə</vt:lpstr>
      <vt:lpstr>Diqqətinizə görə təşəkkürlər.</vt:lpstr>
      <vt:lpstr>      www.bck.az</vt:lpstr>
    </vt:vector>
  </TitlesOfParts>
  <Company>MKX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Öd daşı. K½skin xolesistit</dc:title>
  <dc:creator>Nuru Bayramov</dc:creator>
  <cp:lastModifiedBy>Nuru Bayramov</cp:lastModifiedBy>
  <cp:revision>208</cp:revision>
  <dcterms:created xsi:type="dcterms:W3CDTF">2001-04-16T20:54:45Z</dcterms:created>
  <dcterms:modified xsi:type="dcterms:W3CDTF">2021-07-12T13:43:04Z</dcterms:modified>
</cp:coreProperties>
</file>