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4"/>
  </p:notesMasterIdLst>
  <p:handoutMasterIdLst>
    <p:handoutMasterId r:id="rId15"/>
  </p:handoutMasterIdLst>
  <p:sldIdLst>
    <p:sldId id="284" r:id="rId2"/>
    <p:sldId id="290" r:id="rId3"/>
    <p:sldId id="320" r:id="rId4"/>
    <p:sldId id="315" r:id="rId5"/>
    <p:sldId id="316" r:id="rId6"/>
    <p:sldId id="293" r:id="rId7"/>
    <p:sldId id="303" r:id="rId8"/>
    <p:sldId id="322" r:id="rId9"/>
    <p:sldId id="323" r:id="rId10"/>
    <p:sldId id="317" r:id="rId11"/>
    <p:sldId id="324" r:id="rId12"/>
    <p:sldId id="325" r:id="rId1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C4B58E-2F68-49DD-B2D0-9C3CC2D4DF06}" type="doc">
      <dgm:prSet loTypeId="urn:microsoft.com/office/officeart/2005/8/layout/radial2" loCatId="relationship" qsTypeId="urn:microsoft.com/office/officeart/2005/8/quickstyle/3d2" qsCatId="3D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6BA8A474-6D87-471A-8B81-8165D78EE79E}">
      <dgm:prSet custT="1"/>
      <dgm:spPr/>
      <dgm:t>
        <a:bodyPr/>
        <a:lstStyle/>
        <a:p>
          <a:pPr rtl="0"/>
          <a:r>
            <a:rPr lang="az-Latn-AZ" sz="2000" b="0" dirty="0">
              <a:latin typeface="Arial" panose="020B0604020202020204" pitchFamily="34" charset="0"/>
              <a:cs typeface="Arial" panose="020B0604020202020204" pitchFamily="34" charset="0"/>
            </a:rPr>
            <a:t>Xəstənin yaşı, siqret çəkmə vərdişi, digər orqanlarda xərçəngin olması xəstəyə aid olan əsas risk amilləridir.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44644D-1AB2-48D8-829E-020A322D70D4}" type="parTrans" cxnId="{39379EB8-35EE-4EDD-853E-35EDF7F5E01F}">
      <dgm:prSet/>
      <dgm:spPr/>
      <dgm:t>
        <a:bodyPr/>
        <a:lstStyle/>
        <a:p>
          <a:endParaRPr lang="en-US"/>
        </a:p>
      </dgm:t>
    </dgm:pt>
    <dgm:pt modelId="{B1D09235-6B01-4975-A1B9-DEAF7F17A1A7}" type="sibTrans" cxnId="{39379EB8-35EE-4EDD-853E-35EDF7F5E01F}">
      <dgm:prSet/>
      <dgm:spPr/>
      <dgm:t>
        <a:bodyPr/>
        <a:lstStyle/>
        <a:p>
          <a:endParaRPr lang="en-US"/>
        </a:p>
      </dgm:t>
    </dgm:pt>
    <dgm:pt modelId="{B7AB4B42-3294-4B91-AC83-5696AC4B0BF8}">
      <dgm:prSet custT="1"/>
      <dgm:spPr/>
      <dgm:t>
        <a:bodyPr/>
        <a:lstStyle/>
        <a:p>
          <a:pPr rtl="0"/>
          <a:r>
            <a:rPr lang="az-Latn-AZ" sz="2000" b="0" dirty="0">
              <a:latin typeface="Arial" panose="020B0604020202020204" pitchFamily="34" charset="0"/>
              <a:cs typeface="Arial" panose="020B0604020202020204" pitchFamily="34" charset="0"/>
            </a:rPr>
            <a:t>Asimptomatikdir. Hər hansı bir simptomatik əlaməti yoxdur. Anamnezdə başqa bir orqan xərçəngi varsa, tək düyünün bədxassəli olma riski artır.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B00069-994D-429A-B92C-961EC3727303}" type="parTrans" cxnId="{C3954C1A-400B-4204-ACE8-F83A00E6482D}">
      <dgm:prSet/>
      <dgm:spPr/>
      <dgm:t>
        <a:bodyPr/>
        <a:lstStyle/>
        <a:p>
          <a:endParaRPr lang="en-US"/>
        </a:p>
      </dgm:t>
    </dgm:pt>
    <dgm:pt modelId="{D40E9A9C-0B0F-49A1-8E45-90604A429EA6}" type="sibTrans" cxnId="{C3954C1A-400B-4204-ACE8-F83A00E6482D}">
      <dgm:prSet/>
      <dgm:spPr/>
      <dgm:t>
        <a:bodyPr/>
        <a:lstStyle/>
        <a:p>
          <a:endParaRPr lang="en-US"/>
        </a:p>
      </dgm:t>
    </dgm:pt>
    <dgm:pt modelId="{F79F6847-83EB-4EAC-9AEC-7E8B982DA2AA}">
      <dgm:prSet custT="1"/>
      <dgm:spPr/>
      <dgm:t>
        <a:bodyPr/>
        <a:lstStyle/>
        <a:p>
          <a:pPr rtl="0"/>
          <a:r>
            <a:rPr lang="az-Latn-AZ" sz="1800" b="0" dirty="0">
              <a:latin typeface="Arial" panose="020B0604020202020204" pitchFamily="34" charset="0"/>
              <a:cs typeface="Arial" panose="020B0604020202020204" pitchFamily="34" charset="0"/>
            </a:rPr>
            <a:t>50 yaşı olan  qadınlarda yanaşı olaraq mammoqrafiya, ginekoloji müayinə, CEA səviyyələri, əgər kişidirsə, prostat spesifik antigen və CEA səviyyələri yoxlanmalıdır.</a:t>
          </a:r>
          <a:endParaRPr lang="en-US" sz="18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2DCAF1-E79C-43F6-A716-6421365CB882}" type="parTrans" cxnId="{4CAE9EE7-FD44-4895-AF4E-7DF416D43BBF}">
      <dgm:prSet/>
      <dgm:spPr/>
      <dgm:t>
        <a:bodyPr/>
        <a:lstStyle/>
        <a:p>
          <a:endParaRPr lang="en-US"/>
        </a:p>
      </dgm:t>
    </dgm:pt>
    <dgm:pt modelId="{5E90E22F-651D-4AEF-98D8-8828A7625E06}" type="sibTrans" cxnId="{4CAE9EE7-FD44-4895-AF4E-7DF416D43BBF}">
      <dgm:prSet/>
      <dgm:spPr/>
      <dgm:t>
        <a:bodyPr/>
        <a:lstStyle/>
        <a:p>
          <a:endParaRPr lang="en-US"/>
        </a:p>
      </dgm:t>
    </dgm:pt>
    <dgm:pt modelId="{C035A15E-5784-42A1-B4DF-BC60CD7562F7}" type="pres">
      <dgm:prSet presAssocID="{CBC4B58E-2F68-49DD-B2D0-9C3CC2D4DF06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5B02FB25-66EC-4D7C-80A9-2CA79C0B4621}" type="pres">
      <dgm:prSet presAssocID="{CBC4B58E-2F68-49DD-B2D0-9C3CC2D4DF06}" presName="cycle" presStyleCnt="0"/>
      <dgm:spPr/>
    </dgm:pt>
    <dgm:pt modelId="{41DF0EA9-F222-475C-8B82-36FEF0EF01BA}" type="pres">
      <dgm:prSet presAssocID="{CBC4B58E-2F68-49DD-B2D0-9C3CC2D4DF06}" presName="centerShape" presStyleCnt="0"/>
      <dgm:spPr/>
    </dgm:pt>
    <dgm:pt modelId="{C3AF0C8B-C1CB-404D-A334-5FB5D22C3C7F}" type="pres">
      <dgm:prSet presAssocID="{CBC4B58E-2F68-49DD-B2D0-9C3CC2D4DF06}" presName="connSite" presStyleLbl="node1" presStyleIdx="0" presStyleCnt="4"/>
      <dgm:spPr/>
    </dgm:pt>
    <dgm:pt modelId="{2E02F3C4-811B-4BF4-BF84-E328A4335444}" type="pres">
      <dgm:prSet presAssocID="{CBC4B58E-2F68-49DD-B2D0-9C3CC2D4DF06}" presName="visible" presStyleLbl="node1" presStyleIdx="0" presStyleCnt="4" custScaleX="143676" custScaleY="124709" custLinFactNeighborX="-2581" custLinFactNeighborY="-285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B26C287C-8CFC-4AC2-B0B2-9AF49843676D}" type="pres">
      <dgm:prSet presAssocID="{2944644D-1AB2-48D8-829E-020A322D70D4}" presName="Name25" presStyleLbl="parChTrans1D1" presStyleIdx="0" presStyleCnt="3"/>
      <dgm:spPr/>
    </dgm:pt>
    <dgm:pt modelId="{D33D6038-C35E-4387-8EA6-FE2C9F01D24D}" type="pres">
      <dgm:prSet presAssocID="{6BA8A474-6D87-471A-8B81-8165D78EE79E}" presName="node" presStyleCnt="0"/>
      <dgm:spPr/>
    </dgm:pt>
    <dgm:pt modelId="{796A8B9A-1D18-494F-A0CB-89765DC5BAA3}" type="pres">
      <dgm:prSet presAssocID="{6BA8A474-6D87-471A-8B81-8165D78EE79E}" presName="parentNode" presStyleLbl="node1" presStyleIdx="1" presStyleCnt="4" custScaleX="494224" custScaleY="125123" custLinFactX="100000" custLinFactNeighborX="139274" custLinFactNeighborY="-12335">
        <dgm:presLayoutVars>
          <dgm:chMax val="1"/>
          <dgm:bulletEnabled val="1"/>
        </dgm:presLayoutVars>
      </dgm:prSet>
      <dgm:spPr/>
    </dgm:pt>
    <dgm:pt modelId="{83F624E4-06EF-4F47-BF6D-AC83A58CF7D5}" type="pres">
      <dgm:prSet presAssocID="{6BA8A474-6D87-471A-8B81-8165D78EE79E}" presName="childNode" presStyleLbl="revTx" presStyleIdx="0" presStyleCnt="0">
        <dgm:presLayoutVars>
          <dgm:bulletEnabled val="1"/>
        </dgm:presLayoutVars>
      </dgm:prSet>
      <dgm:spPr/>
    </dgm:pt>
    <dgm:pt modelId="{A12DC56F-F2CD-4350-B036-DA4F3E201375}" type="pres">
      <dgm:prSet presAssocID="{B9B00069-994D-429A-B92C-961EC3727303}" presName="Name25" presStyleLbl="parChTrans1D1" presStyleIdx="1" presStyleCnt="3"/>
      <dgm:spPr/>
    </dgm:pt>
    <dgm:pt modelId="{DE45DFF1-DB32-405C-8BFA-E2FDB2511CC2}" type="pres">
      <dgm:prSet presAssocID="{B7AB4B42-3294-4B91-AC83-5696AC4B0BF8}" presName="node" presStyleCnt="0"/>
      <dgm:spPr/>
    </dgm:pt>
    <dgm:pt modelId="{70D570D0-DDB7-4A59-A226-DFED870062A9}" type="pres">
      <dgm:prSet presAssocID="{B7AB4B42-3294-4B91-AC83-5696AC4B0BF8}" presName="parentNode" presStyleLbl="node1" presStyleIdx="2" presStyleCnt="4" custScaleX="437763" custScaleY="140905" custLinFactX="100000" custLinFactNeighborX="178780" custLinFactNeighborY="-4735">
        <dgm:presLayoutVars>
          <dgm:chMax val="1"/>
          <dgm:bulletEnabled val="1"/>
        </dgm:presLayoutVars>
      </dgm:prSet>
      <dgm:spPr/>
    </dgm:pt>
    <dgm:pt modelId="{D420D6A9-87AF-4BCE-885C-5B1F84F1CDDB}" type="pres">
      <dgm:prSet presAssocID="{B7AB4B42-3294-4B91-AC83-5696AC4B0BF8}" presName="childNode" presStyleLbl="revTx" presStyleIdx="0" presStyleCnt="0">
        <dgm:presLayoutVars>
          <dgm:bulletEnabled val="1"/>
        </dgm:presLayoutVars>
      </dgm:prSet>
      <dgm:spPr/>
    </dgm:pt>
    <dgm:pt modelId="{597237AD-B7D1-4AAD-8583-BDEF406494CA}" type="pres">
      <dgm:prSet presAssocID="{982DCAF1-E79C-43F6-A716-6421365CB882}" presName="Name25" presStyleLbl="parChTrans1D1" presStyleIdx="2" presStyleCnt="3"/>
      <dgm:spPr/>
    </dgm:pt>
    <dgm:pt modelId="{2843A207-6C1E-48E5-8010-5A4D0CFD483E}" type="pres">
      <dgm:prSet presAssocID="{F79F6847-83EB-4EAC-9AEC-7E8B982DA2AA}" presName="node" presStyleCnt="0"/>
      <dgm:spPr/>
    </dgm:pt>
    <dgm:pt modelId="{2D6F2517-AD63-417F-949B-AFB317F9F13F}" type="pres">
      <dgm:prSet presAssocID="{F79F6847-83EB-4EAC-9AEC-7E8B982DA2AA}" presName="parentNode" presStyleLbl="node1" presStyleIdx="3" presStyleCnt="4" custScaleX="481504" custScaleY="117962" custLinFactX="100000" custLinFactNeighborX="139768" custLinFactNeighborY="-7517">
        <dgm:presLayoutVars>
          <dgm:chMax val="1"/>
          <dgm:bulletEnabled val="1"/>
        </dgm:presLayoutVars>
      </dgm:prSet>
      <dgm:spPr/>
    </dgm:pt>
    <dgm:pt modelId="{C9D49FEE-DCB2-4D0A-B440-6D145EE3FDE6}" type="pres">
      <dgm:prSet presAssocID="{F79F6847-83EB-4EAC-9AEC-7E8B982DA2A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2FDBA419-4DEB-4033-B1DD-E92267F01E63}" type="presOf" srcId="{6BA8A474-6D87-471A-8B81-8165D78EE79E}" destId="{796A8B9A-1D18-494F-A0CB-89765DC5BAA3}" srcOrd="0" destOrd="0" presId="urn:microsoft.com/office/officeart/2005/8/layout/radial2"/>
    <dgm:cxn modelId="{C3954C1A-400B-4204-ACE8-F83A00E6482D}" srcId="{CBC4B58E-2F68-49DD-B2D0-9C3CC2D4DF06}" destId="{B7AB4B42-3294-4B91-AC83-5696AC4B0BF8}" srcOrd="1" destOrd="0" parTransId="{B9B00069-994D-429A-B92C-961EC3727303}" sibTransId="{D40E9A9C-0B0F-49A1-8E45-90604A429EA6}"/>
    <dgm:cxn modelId="{B0BDFA33-A284-4F57-AD7E-DD066AF32397}" type="presOf" srcId="{2944644D-1AB2-48D8-829E-020A322D70D4}" destId="{B26C287C-8CFC-4AC2-B0B2-9AF49843676D}" srcOrd="0" destOrd="0" presId="urn:microsoft.com/office/officeart/2005/8/layout/radial2"/>
    <dgm:cxn modelId="{CF37E75C-1EFA-4B96-A810-8B25FE398264}" type="presOf" srcId="{B9B00069-994D-429A-B92C-961EC3727303}" destId="{A12DC56F-F2CD-4350-B036-DA4F3E201375}" srcOrd="0" destOrd="0" presId="urn:microsoft.com/office/officeart/2005/8/layout/radial2"/>
    <dgm:cxn modelId="{091D2C65-4590-400D-8B39-A0108C8296FF}" type="presOf" srcId="{B7AB4B42-3294-4B91-AC83-5696AC4B0BF8}" destId="{70D570D0-DDB7-4A59-A226-DFED870062A9}" srcOrd="0" destOrd="0" presId="urn:microsoft.com/office/officeart/2005/8/layout/radial2"/>
    <dgm:cxn modelId="{38188053-CD00-4F13-986C-BBBAD07EF506}" type="presOf" srcId="{F79F6847-83EB-4EAC-9AEC-7E8B982DA2AA}" destId="{2D6F2517-AD63-417F-949B-AFB317F9F13F}" srcOrd="0" destOrd="0" presId="urn:microsoft.com/office/officeart/2005/8/layout/radial2"/>
    <dgm:cxn modelId="{39379EB8-35EE-4EDD-853E-35EDF7F5E01F}" srcId="{CBC4B58E-2F68-49DD-B2D0-9C3CC2D4DF06}" destId="{6BA8A474-6D87-471A-8B81-8165D78EE79E}" srcOrd="0" destOrd="0" parTransId="{2944644D-1AB2-48D8-829E-020A322D70D4}" sibTransId="{B1D09235-6B01-4975-A1B9-DEAF7F17A1A7}"/>
    <dgm:cxn modelId="{53DD88D3-DF88-4845-91B2-4504B9B43770}" type="presOf" srcId="{982DCAF1-E79C-43F6-A716-6421365CB882}" destId="{597237AD-B7D1-4AAD-8583-BDEF406494CA}" srcOrd="0" destOrd="0" presId="urn:microsoft.com/office/officeart/2005/8/layout/radial2"/>
    <dgm:cxn modelId="{4CAE9EE7-FD44-4895-AF4E-7DF416D43BBF}" srcId="{CBC4B58E-2F68-49DD-B2D0-9C3CC2D4DF06}" destId="{F79F6847-83EB-4EAC-9AEC-7E8B982DA2AA}" srcOrd="2" destOrd="0" parTransId="{982DCAF1-E79C-43F6-A716-6421365CB882}" sibTransId="{5E90E22F-651D-4AEF-98D8-8828A7625E06}"/>
    <dgm:cxn modelId="{ED5456F7-4151-4814-8BEE-A9553D82E1F1}" type="presOf" srcId="{CBC4B58E-2F68-49DD-B2D0-9C3CC2D4DF06}" destId="{C035A15E-5784-42A1-B4DF-BC60CD7562F7}" srcOrd="0" destOrd="0" presId="urn:microsoft.com/office/officeart/2005/8/layout/radial2"/>
    <dgm:cxn modelId="{F40267CD-178B-4ECA-89FB-F92819CFB113}" type="presParOf" srcId="{C035A15E-5784-42A1-B4DF-BC60CD7562F7}" destId="{5B02FB25-66EC-4D7C-80A9-2CA79C0B4621}" srcOrd="0" destOrd="0" presId="urn:microsoft.com/office/officeart/2005/8/layout/radial2"/>
    <dgm:cxn modelId="{67E4E2E5-C02D-44E5-A15B-C59D92E934AB}" type="presParOf" srcId="{5B02FB25-66EC-4D7C-80A9-2CA79C0B4621}" destId="{41DF0EA9-F222-475C-8B82-36FEF0EF01BA}" srcOrd="0" destOrd="0" presId="urn:microsoft.com/office/officeart/2005/8/layout/radial2"/>
    <dgm:cxn modelId="{A0375F44-55DB-4A1B-9897-35D14AE467C2}" type="presParOf" srcId="{41DF0EA9-F222-475C-8B82-36FEF0EF01BA}" destId="{C3AF0C8B-C1CB-404D-A334-5FB5D22C3C7F}" srcOrd="0" destOrd="0" presId="urn:microsoft.com/office/officeart/2005/8/layout/radial2"/>
    <dgm:cxn modelId="{A68E81C5-07CC-4235-B9C2-93B12A730677}" type="presParOf" srcId="{41DF0EA9-F222-475C-8B82-36FEF0EF01BA}" destId="{2E02F3C4-811B-4BF4-BF84-E328A4335444}" srcOrd="1" destOrd="0" presId="urn:microsoft.com/office/officeart/2005/8/layout/radial2"/>
    <dgm:cxn modelId="{3ED96F10-DE01-423E-932A-1603B96318F9}" type="presParOf" srcId="{5B02FB25-66EC-4D7C-80A9-2CA79C0B4621}" destId="{B26C287C-8CFC-4AC2-B0B2-9AF49843676D}" srcOrd="1" destOrd="0" presId="urn:microsoft.com/office/officeart/2005/8/layout/radial2"/>
    <dgm:cxn modelId="{C0121713-CE4A-4D37-A632-D86D76E14934}" type="presParOf" srcId="{5B02FB25-66EC-4D7C-80A9-2CA79C0B4621}" destId="{D33D6038-C35E-4387-8EA6-FE2C9F01D24D}" srcOrd="2" destOrd="0" presId="urn:microsoft.com/office/officeart/2005/8/layout/radial2"/>
    <dgm:cxn modelId="{5E1A0427-C73C-4EC9-A657-D3215390C678}" type="presParOf" srcId="{D33D6038-C35E-4387-8EA6-FE2C9F01D24D}" destId="{796A8B9A-1D18-494F-A0CB-89765DC5BAA3}" srcOrd="0" destOrd="0" presId="urn:microsoft.com/office/officeart/2005/8/layout/radial2"/>
    <dgm:cxn modelId="{3F441280-108C-4849-A265-E8874EB376B5}" type="presParOf" srcId="{D33D6038-C35E-4387-8EA6-FE2C9F01D24D}" destId="{83F624E4-06EF-4F47-BF6D-AC83A58CF7D5}" srcOrd="1" destOrd="0" presId="urn:microsoft.com/office/officeart/2005/8/layout/radial2"/>
    <dgm:cxn modelId="{50536A59-F94C-438B-8D97-D542206C90E9}" type="presParOf" srcId="{5B02FB25-66EC-4D7C-80A9-2CA79C0B4621}" destId="{A12DC56F-F2CD-4350-B036-DA4F3E201375}" srcOrd="3" destOrd="0" presId="urn:microsoft.com/office/officeart/2005/8/layout/radial2"/>
    <dgm:cxn modelId="{AF6015FE-9EB1-478D-90F5-0B96CBF8C36A}" type="presParOf" srcId="{5B02FB25-66EC-4D7C-80A9-2CA79C0B4621}" destId="{DE45DFF1-DB32-405C-8BFA-E2FDB2511CC2}" srcOrd="4" destOrd="0" presId="urn:microsoft.com/office/officeart/2005/8/layout/radial2"/>
    <dgm:cxn modelId="{D03CDE4A-956C-4CAA-8AE1-3EC32DF75CBA}" type="presParOf" srcId="{DE45DFF1-DB32-405C-8BFA-E2FDB2511CC2}" destId="{70D570D0-DDB7-4A59-A226-DFED870062A9}" srcOrd="0" destOrd="0" presId="urn:microsoft.com/office/officeart/2005/8/layout/radial2"/>
    <dgm:cxn modelId="{5787B4F3-6628-449F-89FD-3C38A3E67EAA}" type="presParOf" srcId="{DE45DFF1-DB32-405C-8BFA-E2FDB2511CC2}" destId="{D420D6A9-87AF-4BCE-885C-5B1F84F1CDDB}" srcOrd="1" destOrd="0" presId="urn:microsoft.com/office/officeart/2005/8/layout/radial2"/>
    <dgm:cxn modelId="{4B898635-BC9A-4E12-BA71-B24D7BA4EDA7}" type="presParOf" srcId="{5B02FB25-66EC-4D7C-80A9-2CA79C0B4621}" destId="{597237AD-B7D1-4AAD-8583-BDEF406494CA}" srcOrd="5" destOrd="0" presId="urn:microsoft.com/office/officeart/2005/8/layout/radial2"/>
    <dgm:cxn modelId="{BE12B3C1-C770-4C0D-963B-0626FB986106}" type="presParOf" srcId="{5B02FB25-66EC-4D7C-80A9-2CA79C0B4621}" destId="{2843A207-6C1E-48E5-8010-5A4D0CFD483E}" srcOrd="6" destOrd="0" presId="urn:microsoft.com/office/officeart/2005/8/layout/radial2"/>
    <dgm:cxn modelId="{90BBF4C1-F2DF-41F4-B925-6E5BB6BA8983}" type="presParOf" srcId="{2843A207-6C1E-48E5-8010-5A4D0CFD483E}" destId="{2D6F2517-AD63-417F-949B-AFB317F9F13F}" srcOrd="0" destOrd="0" presId="urn:microsoft.com/office/officeart/2005/8/layout/radial2"/>
    <dgm:cxn modelId="{C9B10092-D1FC-4D56-94C1-4E3B3431214A}" type="presParOf" srcId="{2843A207-6C1E-48E5-8010-5A4D0CFD483E}" destId="{C9D49FEE-DCB2-4D0A-B440-6D145EE3FDE6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237AD-B7D1-4AAD-8583-BDEF406494CA}">
      <dsp:nvSpPr>
        <dsp:cNvPr id="0" name=""/>
        <dsp:cNvSpPr/>
      </dsp:nvSpPr>
      <dsp:spPr>
        <a:xfrm rot="1174145">
          <a:off x="3260233" y="2731916"/>
          <a:ext cx="1739750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739750" y="179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2DC56F-F2CD-4350-B036-DA4F3E201375}">
      <dsp:nvSpPr>
        <dsp:cNvPr id="0" name=""/>
        <dsp:cNvSpPr/>
      </dsp:nvSpPr>
      <dsp:spPr>
        <a:xfrm rot="21559613">
          <a:off x="3310424" y="2162343"/>
          <a:ext cx="1581409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581409" y="179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6C287C-8CFC-4AC2-B0B2-9AF49843676D}">
      <dsp:nvSpPr>
        <dsp:cNvPr id="0" name=""/>
        <dsp:cNvSpPr/>
      </dsp:nvSpPr>
      <dsp:spPr>
        <a:xfrm rot="20348569">
          <a:off x="3253983" y="1594257"/>
          <a:ext cx="1724303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724303" y="179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02F3C4-811B-4BF4-BF84-E328A4335444}">
      <dsp:nvSpPr>
        <dsp:cNvPr id="0" name=""/>
        <dsp:cNvSpPr/>
      </dsp:nvSpPr>
      <dsp:spPr>
        <a:xfrm>
          <a:off x="1021064" y="833762"/>
          <a:ext cx="3006186" cy="260933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6A8B9A-1D18-494F-A0CB-89765DC5BAA3}">
      <dsp:nvSpPr>
        <dsp:cNvPr id="0" name=""/>
        <dsp:cNvSpPr/>
      </dsp:nvSpPr>
      <dsp:spPr>
        <a:xfrm>
          <a:off x="3536442" y="-134344"/>
          <a:ext cx="6204500" cy="15707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0" kern="1200" dirty="0">
              <a:latin typeface="Arial" panose="020B0604020202020204" pitchFamily="34" charset="0"/>
              <a:cs typeface="Arial" panose="020B0604020202020204" pitchFamily="34" charset="0"/>
            </a:rPr>
            <a:t>Xəstənin yaşı, siqret çəkmə vərdişi, digər orqanlarda xərçəngin olması xəstəyə aid olan əsas risk amilləridir.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5070" y="95694"/>
        <a:ext cx="4387244" cy="1110721"/>
      </dsp:txXfrm>
    </dsp:sp>
    <dsp:sp modelId="{70D570D0-DDB7-4A59-A226-DFED870062A9}">
      <dsp:nvSpPr>
        <dsp:cNvPr id="0" name=""/>
        <dsp:cNvSpPr/>
      </dsp:nvSpPr>
      <dsp:spPr>
        <a:xfrm>
          <a:off x="4889951" y="1254238"/>
          <a:ext cx="5495687" cy="176892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0" kern="1200" dirty="0">
              <a:latin typeface="Arial" panose="020B0604020202020204" pitchFamily="34" charset="0"/>
              <a:cs typeface="Arial" panose="020B0604020202020204" pitchFamily="34" charset="0"/>
            </a:rPr>
            <a:t>Asimptomatikdir. Hər hansı bir simptomatik əlaməti yoxdur. Anamnezdə başqa bir orqan xərçəngi varsa, tək düyünün bədxassəli olma riski artır.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94776" y="1513291"/>
        <a:ext cx="3886037" cy="1250818"/>
      </dsp:txXfrm>
    </dsp:sp>
    <dsp:sp modelId="{2D6F2517-AD63-417F-949B-AFB317F9F13F}">
      <dsp:nvSpPr>
        <dsp:cNvPr id="0" name=""/>
        <dsp:cNvSpPr/>
      </dsp:nvSpPr>
      <dsp:spPr>
        <a:xfrm>
          <a:off x="3642448" y="2910416"/>
          <a:ext cx="6044812" cy="148089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kern="1200" dirty="0">
              <a:latin typeface="Arial" panose="020B0604020202020204" pitchFamily="34" charset="0"/>
              <a:cs typeface="Arial" panose="020B0604020202020204" pitchFamily="34" charset="0"/>
            </a:rPr>
            <a:t>50 yaşı olan  qadınlarda yanaşı olaraq mammoqrafiya, ginekoloji müayinə, CEA səviyyələri, əgər kişidirsə, prostat spesifik antigen və CEA səviyyələri yoxlanmalıdır.</a:t>
          </a:r>
          <a:endParaRPr lang="en-US" sz="18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27690" y="3127288"/>
        <a:ext cx="4274328" cy="10471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62636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2788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64598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8214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10138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7142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96603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11563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0733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3447154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1266729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Saday Ağalar oğlu Əliyev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 ağciyər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düyünü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99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8000" dirty="0"/>
              <a:t>Solid ağciyər düyünü</a:t>
            </a:r>
            <a:endParaRPr lang="en-US" sz="80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Professor </a:t>
            </a:r>
            <a:r>
              <a:rPr lang="az-Latn-AZ" altLang="en-US" sz="2400" b="1" dirty="0"/>
              <a:t>Saday Ağalar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Döş qəfəsi rentgenoloji müayinələrində təsadüfən tapılan xəstəlikdir</a:t>
            </a:r>
            <a:r>
              <a:rPr lang="en-GB" dirty="0"/>
              <a:t>. </a:t>
            </a:r>
            <a:endParaRPr lang="az-Latn-AZ" dirty="0"/>
          </a:p>
          <a:p>
            <a:pPr lvl="0"/>
            <a:r>
              <a:rPr lang="az-Latn-AZ" dirty="0"/>
              <a:t>Ağciyər toxumasından kəskin olaraq ayrıla bilən oval formalı, ölçüsü 3 sm və daha kiçik olan törəmələrdir.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Təsnifatı</a:t>
            </a:r>
            <a:r>
              <a:rPr lang="en-US" sz="3200" dirty="0"/>
              <a:t>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5507670"/>
              </p:ext>
            </p:extLst>
          </p:nvPr>
        </p:nvGraphicFramePr>
        <p:xfrm>
          <a:off x="911424" y="1124744"/>
          <a:ext cx="10515575" cy="523301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611711">
                  <a:extLst>
                    <a:ext uri="{9D8B030D-6E8A-4147-A177-3AD203B41FA5}">
                      <a16:colId xmlns:a16="http://schemas.microsoft.com/office/drawing/2014/main" val="1558426347"/>
                    </a:ext>
                  </a:extLst>
                </a:gridCol>
                <a:gridCol w="2542982">
                  <a:extLst>
                    <a:ext uri="{9D8B030D-6E8A-4147-A177-3AD203B41FA5}">
                      <a16:colId xmlns:a16="http://schemas.microsoft.com/office/drawing/2014/main" val="2585774417"/>
                    </a:ext>
                  </a:extLst>
                </a:gridCol>
                <a:gridCol w="2576045">
                  <a:extLst>
                    <a:ext uri="{9D8B030D-6E8A-4147-A177-3AD203B41FA5}">
                      <a16:colId xmlns:a16="http://schemas.microsoft.com/office/drawing/2014/main" val="3132423609"/>
                    </a:ext>
                  </a:extLst>
                </a:gridCol>
                <a:gridCol w="2784837">
                  <a:extLst>
                    <a:ext uri="{9D8B030D-6E8A-4147-A177-3AD203B41FA5}">
                      <a16:colId xmlns:a16="http://schemas.microsoft.com/office/drawing/2014/main" val="263711948"/>
                    </a:ext>
                  </a:extLst>
                </a:gridCol>
              </a:tblGrid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/>
                        <a:t>Neoplaziyalar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/>
                        <a:t>İltihabi qranuloma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/>
                        <a:t>İnfeksion düyünlər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/>
                        <a:t>Malformasiya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02258895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Hemangioma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Vərəm qranuloma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Echinococcus granulosus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Bronxogen sistlər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4687181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Hamartoma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Histoplazma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Ascaris lumbricoides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Teratoma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7062140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Misetoma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Dirofilaria immitis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Vaskulyar endotelioma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94797570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Miksoma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Massiv fibroz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Vərəm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Arterio-venoz malformasiya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8629510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Mioblastoma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Lipoid</a:t>
                      </a:r>
                      <a:r>
                        <a:rPr lang="az-Latn-AZ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pnevmoniya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24687966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Plazmasitoma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Cryptococcus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0982751"/>
                  </a:ext>
                </a:extLst>
              </a:tr>
              <a:tr h="654127">
                <a:tc>
                  <a:txBody>
                    <a:bodyPr/>
                    <a:lstStyle/>
                    <a:p>
                      <a:pPr algn="ctr"/>
                      <a:endParaRPr lang="en-US" sz="1800" b="1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Revmatoid artrit</a:t>
                      </a:r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76" marR="87276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5931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Klinikası</a:t>
            </a:r>
            <a:endParaRPr lang="en-US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5529742"/>
              </p:ext>
            </p:extLst>
          </p:nvPr>
        </p:nvGraphicFramePr>
        <p:xfrm>
          <a:off x="695400" y="148478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3664" y="-171400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Diaqnostika</a:t>
            </a:r>
            <a:endParaRPr lang="en-US" sz="3600" dirty="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auto">
          <a:xfrm>
            <a:off x="6960096" y="5180619"/>
            <a:ext cx="949278" cy="725863"/>
          </a:xfrm>
          <a:custGeom>
            <a:avLst/>
            <a:gdLst>
              <a:gd name="T0" fmla="*/ 19354798 w 21600"/>
              <a:gd name="T1" fmla="*/ 0 h 21600"/>
              <a:gd name="T2" fmla="*/ 5668434 w 21600"/>
              <a:gd name="T3" fmla="*/ 5668434 h 21600"/>
              <a:gd name="T4" fmla="*/ 0 w 21600"/>
              <a:gd name="T5" fmla="*/ 19354798 h 21600"/>
              <a:gd name="T6" fmla="*/ 5668434 w 21600"/>
              <a:gd name="T7" fmla="*/ 33041165 h 21600"/>
              <a:gd name="T8" fmla="*/ 19354798 w 21600"/>
              <a:gd name="T9" fmla="*/ 38709597 h 21600"/>
              <a:gd name="T10" fmla="*/ 33041165 w 21600"/>
              <a:gd name="T11" fmla="*/ 33041165 h 21600"/>
              <a:gd name="T12" fmla="*/ 38709597 w 21600"/>
              <a:gd name="T13" fmla="*/ 19354798 h 21600"/>
              <a:gd name="T14" fmla="*/ 33041165 w 21600"/>
              <a:gd name="T15" fmla="*/ 566843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7800" y="10800"/>
                </a:moveTo>
                <a:cubicBezTo>
                  <a:pt x="7800" y="12457"/>
                  <a:pt x="9143" y="13800"/>
                  <a:pt x="10800" y="13800"/>
                </a:cubicBezTo>
                <a:cubicBezTo>
                  <a:pt x="12457" y="13800"/>
                  <a:pt x="13800" y="12457"/>
                  <a:pt x="13800" y="10800"/>
                </a:cubicBezTo>
                <a:cubicBezTo>
                  <a:pt x="13800" y="9143"/>
                  <a:pt x="12457" y="7800"/>
                  <a:pt x="10800" y="7800"/>
                </a:cubicBezTo>
                <a:cubicBezTo>
                  <a:pt x="9143" y="7800"/>
                  <a:pt x="7800" y="9143"/>
                  <a:pt x="7800" y="10800"/>
                </a:cubicBezTo>
                <a:close/>
              </a:path>
            </a:pathLst>
          </a:custGeom>
          <a:noFill/>
          <a:ln w="571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2075" tIns="46038" rIns="92075" bIns="46038" anchor="ctr"/>
          <a:lstStyle/>
          <a:p>
            <a:endParaRPr lang="en-US"/>
          </a:p>
        </p:txBody>
      </p:sp>
      <p:sp>
        <p:nvSpPr>
          <p:cNvPr id="9" name="Line 25"/>
          <p:cNvSpPr>
            <a:spLocks noChangeShapeType="1"/>
          </p:cNvSpPr>
          <p:nvPr/>
        </p:nvSpPr>
        <p:spPr bwMode="auto">
          <a:xfrm flipV="1">
            <a:off x="5015880" y="5517232"/>
            <a:ext cx="1512168" cy="1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2293640" y="5275534"/>
            <a:ext cx="2290192" cy="40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Hədəf simptomu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289" y="1365613"/>
            <a:ext cx="10515600" cy="3575555"/>
          </a:xfrm>
        </p:spPr>
        <p:txBody>
          <a:bodyPr/>
          <a:lstStyle/>
          <a:p>
            <a:pPr lvl="0"/>
            <a:r>
              <a:rPr lang="az-Latn-AZ" sz="2000" b="1" i="1" dirty="0"/>
              <a:t>Bədxassəli tək düyünün əlamətləri</a:t>
            </a:r>
            <a:r>
              <a:rPr lang="az-Latn-AZ" sz="2000" dirty="0"/>
              <a:t> </a:t>
            </a:r>
            <a:endParaRPr lang="en-US" sz="2000" dirty="0"/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2 sm-dən böyük olması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son iki ildə böyümə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kənarlarının nahamar olması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Kalsifikasiya olmaması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000" b="1" i="1" dirty="0"/>
              <a:t>Xoşxassəli tək düyünün əlamətləri</a:t>
            </a:r>
            <a:r>
              <a:rPr lang="az-Latn-AZ" sz="2000" dirty="0"/>
              <a:t> </a:t>
            </a:r>
            <a:endParaRPr lang="en-US" sz="2000" dirty="0"/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2 sm-dən kiçik olması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son iki ildə böyümənin olmaması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Kalsifikasiyanın olması. </a:t>
            </a:r>
            <a:r>
              <a:rPr lang="az-Latn-AZ" sz="2000" i="1" dirty="0">
                <a:solidFill>
                  <a:schemeClr val="accent1">
                    <a:lumMod val="75000"/>
                  </a:schemeClr>
                </a:solidFill>
              </a:rPr>
              <a:t>Hədəf simptomu, partlamış qarğıdalı simptomu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25" name="Content Placeholder 24"/>
          <p:cNvSpPr>
            <a:spLocks noGrp="1"/>
          </p:cNvSpPr>
          <p:nvPr>
            <p:ph sz="half" idx="1"/>
          </p:nvPr>
        </p:nvSpPr>
        <p:spPr>
          <a:xfrm>
            <a:off x="6543225" y="1700808"/>
            <a:ext cx="5181600" cy="4351338"/>
          </a:xfrm>
        </p:spPr>
        <p:txBody>
          <a:bodyPr>
            <a:no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KT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-də kalsifikasiyanın lokalizasiyası, dərəcəsi bilinir. Mərkəzi kalsifikasiya  xoşxassəliliyi göstərir</a:t>
            </a:r>
          </a:p>
          <a:p>
            <a:pPr algn="ctr"/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PET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 – ağciyərdə tək düyünün xoşxassəli və ya bədxassəli olmasının ayırd edilməsində 90% informativdir. </a:t>
            </a:r>
          </a:p>
          <a:p>
            <a:pPr algn="ctr"/>
            <a:endParaRPr lang="ru-RU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Biopsiya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-güvənirliyi epitel hüceyrələrində 90%, adenokarsinomalarda 70%, böyük hüceyrəli xərçənglərdə 50%, kiçik hüceyrəli xərçəngdə 100%-dir.                 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US" sz="2000" dirty="0"/>
          </a:p>
        </p:txBody>
      </p:sp>
      <p:pic>
        <p:nvPicPr>
          <p:cNvPr id="29" name="Content Placeholder 4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00" y="1556792"/>
            <a:ext cx="5438399" cy="4392488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5680" y="1484784"/>
            <a:ext cx="607828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3524233" y="2492896"/>
            <a:ext cx="1405880" cy="720080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524233" y="5301208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Rentgenoqrafiya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20659" cy="835878"/>
          </a:xfrm>
        </p:spPr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pic>
        <p:nvPicPr>
          <p:cNvPr id="17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1484785"/>
            <a:ext cx="5181600" cy="4368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tek nodul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45578" y="1501693"/>
            <a:ext cx="477901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391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3189113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1996288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636" y="4423228"/>
            <a:ext cx="44196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969913"/>
            <a:ext cx="4176464" cy="1963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3933056"/>
            <a:ext cx="4176464" cy="178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599678" y="3244334"/>
            <a:ext cx="992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altLang="en-US" dirty="0">
                <a:latin typeface="Arial" panose="020B0604020202020204" pitchFamily="34" charset="0"/>
                <a:cs typeface="Arial" panose="020B0604020202020204" pitchFamily="34" charset="0"/>
              </a:rPr>
              <a:t>PET-KT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065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268760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az-Latn-AZ" sz="3000" b="1" dirty="0">
                <a:solidFill>
                  <a:schemeClr val="accent1">
                    <a:lumMod val="75000"/>
                  </a:schemeClr>
                </a:solidFill>
              </a:rPr>
              <a:t>Xoşxassəli</a:t>
            </a:r>
          </a:p>
          <a:p>
            <a:pPr algn="just"/>
            <a:r>
              <a:rPr lang="az-Latn-AZ" altLang="en-US" sz="32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İzləmə və ya rezeksiya </a:t>
            </a:r>
            <a:endParaRPr lang="ru-RU" altLang="en-US" sz="32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az-Latn-A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az-Latn-AZ" sz="3000" b="1" dirty="0">
                <a:solidFill>
                  <a:schemeClr val="accent1">
                    <a:lumMod val="75000"/>
                  </a:schemeClr>
                </a:solidFill>
              </a:rPr>
              <a:t>Bədxassəli </a:t>
            </a:r>
          </a:p>
          <a:p>
            <a:pPr algn="just"/>
            <a:r>
              <a:rPr lang="az-Latn-AZ" altLang="en-US" sz="32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Seqmentar vəya lobar rezeksiya</a:t>
            </a:r>
            <a:endParaRPr lang="az-Latn-AZ" sz="3200" b="1" dirty="0">
              <a:solidFill>
                <a:srgbClr val="C00000"/>
              </a:solidFill>
            </a:endParaRPr>
          </a:p>
          <a:p>
            <a:pPr algn="just"/>
            <a:endParaRPr lang="az-Latn-AZ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3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99656" y="2852936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348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5012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0104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2509</TotalTime>
  <Words>270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Praktiki dərs şablonu 7</vt:lpstr>
      <vt:lpstr>Solid ağciyər düyünü</vt:lpstr>
      <vt:lpstr>Tərifi</vt:lpstr>
      <vt:lpstr>Təsnifatı </vt:lpstr>
      <vt:lpstr>Klinikası</vt:lpstr>
      <vt:lpstr>Diaqnostika</vt:lpstr>
      <vt:lpstr>Diaqnostika</vt:lpstr>
      <vt:lpstr>Diaqnostika</vt:lpstr>
      <vt:lpstr>Diaqnostika</vt:lpstr>
      <vt:lpstr>Diaqnostika</vt:lpstr>
      <vt:lpstr>Müalicəsi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195</cp:revision>
  <dcterms:created xsi:type="dcterms:W3CDTF">2001-04-16T20:54:45Z</dcterms:created>
  <dcterms:modified xsi:type="dcterms:W3CDTF">2021-07-29T12:06:41Z</dcterms:modified>
</cp:coreProperties>
</file>