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9"/>
  </p:notesMasterIdLst>
  <p:handoutMasterIdLst>
    <p:handoutMasterId r:id="rId20"/>
  </p:handoutMasterIdLst>
  <p:sldIdLst>
    <p:sldId id="284" r:id="rId2"/>
    <p:sldId id="290" r:id="rId3"/>
    <p:sldId id="320" r:id="rId4"/>
    <p:sldId id="270" r:id="rId5"/>
    <p:sldId id="312" r:id="rId6"/>
    <p:sldId id="291" r:id="rId7"/>
    <p:sldId id="321" r:id="rId8"/>
    <p:sldId id="315" r:id="rId9"/>
    <p:sldId id="316" r:id="rId10"/>
    <p:sldId id="293" r:id="rId11"/>
    <p:sldId id="303" r:id="rId12"/>
    <p:sldId id="322" r:id="rId13"/>
    <p:sldId id="323" r:id="rId14"/>
    <p:sldId id="317" r:id="rId15"/>
    <p:sldId id="324" r:id="rId16"/>
    <p:sldId id="325" r:id="rId17"/>
    <p:sldId id="326" r:id="rId18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64" d="100"/>
          <a:sy n="64" d="100"/>
        </p:scale>
        <p:origin x="518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857B4B-022E-4D00-BDF3-850F315B7D44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/>
      <dgm:spPr/>
    </dgm:pt>
    <dgm:pt modelId="{BF47161A-BBF1-4155-8EF9-76637C834917}">
      <dgm:prSet/>
      <dgm:spPr/>
      <dgm:t>
        <a:bodyPr/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Iltihabi 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destruksiya </a:t>
          </a:r>
          <a:endParaRPr kumimoji="0" lang="ru-RU" altLang="en-US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F0896A-E578-499E-B4DF-DE08F304FA9A}" type="parTrans" cxnId="{0939A84D-8CC7-4D54-B536-D01F42C20110}">
      <dgm:prSet/>
      <dgm:spPr/>
      <dgm:t>
        <a:bodyPr/>
        <a:lstStyle/>
        <a:p>
          <a:endParaRPr lang="en-US"/>
        </a:p>
      </dgm:t>
    </dgm:pt>
    <dgm:pt modelId="{04AD8251-9AED-40E3-BA96-DBB76CBD3189}" type="sibTrans" cxnId="{0939A84D-8CC7-4D54-B536-D01F42C20110}">
      <dgm:prSet/>
      <dgm:spPr/>
      <dgm:t>
        <a:bodyPr/>
        <a:lstStyle/>
        <a:p>
          <a:endParaRPr lang="en-US"/>
        </a:p>
      </dgm:t>
    </dgm:pt>
    <dgm:pt modelId="{50070D4F-07DB-41D1-9D43-9A4AC21AA666}">
      <dgm:prSet/>
      <dgm:spPr/>
      <dgm:t>
        <a:bodyPr/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Çapıqlaşma </a:t>
          </a:r>
          <a:endParaRPr kumimoji="0" lang="ru-RU" altLang="en-US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1C153C-5B12-4C00-9B28-8A16AB82CFC8}" type="parTrans" cxnId="{891BB76A-91B8-4235-A9D7-F967FA572314}">
      <dgm:prSet/>
      <dgm:spPr/>
      <dgm:t>
        <a:bodyPr/>
        <a:lstStyle/>
        <a:p>
          <a:endParaRPr lang="en-US"/>
        </a:p>
      </dgm:t>
    </dgm:pt>
    <dgm:pt modelId="{8A16403E-3AD7-4E00-94D4-7E111C0124C9}" type="sibTrans" cxnId="{891BB76A-91B8-4235-A9D7-F967FA572314}">
      <dgm:prSet/>
      <dgm:spPr/>
      <dgm:t>
        <a:bodyPr/>
        <a:lstStyle/>
        <a:p>
          <a:endParaRPr lang="en-US"/>
        </a:p>
      </dgm:t>
    </dgm:pt>
    <dgm:pt modelId="{02BFC6F3-C52B-4DC7-AD4F-F6C41E73AEB8}">
      <dgm:prSet/>
      <dgm:spPr/>
      <dgm:t>
        <a:bodyPr/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Bronxun 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dilatasiyası</a:t>
          </a:r>
          <a:endParaRPr kumimoji="0" lang="ru-RU" altLang="en-US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214554-F61B-4543-9E60-2E0356021E17}" type="parTrans" cxnId="{FA8F160C-D2DA-4EBE-8969-7B6C887924DA}">
      <dgm:prSet/>
      <dgm:spPr/>
      <dgm:t>
        <a:bodyPr/>
        <a:lstStyle/>
        <a:p>
          <a:endParaRPr lang="en-US"/>
        </a:p>
      </dgm:t>
    </dgm:pt>
    <dgm:pt modelId="{D213CC29-BECF-4610-803D-7DF606C4ACDC}" type="sibTrans" cxnId="{FA8F160C-D2DA-4EBE-8969-7B6C887924DA}">
      <dgm:prSet/>
      <dgm:spPr/>
      <dgm:t>
        <a:bodyPr/>
        <a:lstStyle/>
        <a:p>
          <a:endParaRPr lang="en-US"/>
        </a:p>
      </dgm:t>
    </dgm:pt>
    <dgm:pt modelId="{FC8CF3C4-5674-423E-B22D-2E37BFCFD3FF}">
      <dgm:prSet/>
      <dgm:spPr/>
      <dgm:t>
        <a:bodyPr/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Bəlğəmin 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toplanması</a:t>
          </a:r>
          <a:endParaRPr kumimoji="0" lang="ru-RU" altLang="en-US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2A123B-14BA-4250-BCB1-696735959EAB}" type="parTrans" cxnId="{BC1C17B7-3BD4-4B8D-BD0F-85C70DA93234}">
      <dgm:prSet/>
      <dgm:spPr/>
      <dgm:t>
        <a:bodyPr/>
        <a:lstStyle/>
        <a:p>
          <a:endParaRPr lang="en-US"/>
        </a:p>
      </dgm:t>
    </dgm:pt>
    <dgm:pt modelId="{3BC3E069-660A-4B03-958A-DDEE72A960A2}" type="sibTrans" cxnId="{BC1C17B7-3BD4-4B8D-BD0F-85C70DA93234}">
      <dgm:prSet/>
      <dgm:spPr/>
      <dgm:t>
        <a:bodyPr/>
        <a:lstStyle/>
        <a:p>
          <a:endParaRPr lang="en-US"/>
        </a:p>
      </dgm:t>
    </dgm:pt>
    <dgm:pt modelId="{392F97EC-CB47-4027-BF2A-2CF870FBFB64}">
      <dgm:prSet/>
      <dgm:spPr/>
      <dgm:t>
        <a:bodyPr/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Infeksiya </a:t>
          </a:r>
          <a:endParaRPr kumimoji="0" lang="ru-RU" altLang="en-US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5147E9-F25E-4AE0-8E1C-EFF3042D7664}" type="parTrans" cxnId="{FFD9EAFD-7D20-4D10-BCC9-ADA11A29DBA4}">
      <dgm:prSet/>
      <dgm:spPr/>
      <dgm:t>
        <a:bodyPr/>
        <a:lstStyle/>
        <a:p>
          <a:endParaRPr lang="en-US"/>
        </a:p>
      </dgm:t>
    </dgm:pt>
    <dgm:pt modelId="{20B925C9-B3C6-4EC5-9ABC-DD17A0ACE4D0}" type="sibTrans" cxnId="{FFD9EAFD-7D20-4D10-BCC9-ADA11A29DBA4}">
      <dgm:prSet/>
      <dgm:spPr/>
      <dgm:t>
        <a:bodyPr/>
        <a:lstStyle/>
        <a:p>
          <a:endParaRPr lang="en-US"/>
        </a:p>
      </dgm:t>
    </dgm:pt>
    <dgm:pt modelId="{3229A945-EF58-4D4D-BA61-8E26DA4A2547}" type="pres">
      <dgm:prSet presAssocID="{B8857B4B-022E-4D00-BDF3-850F315B7D44}" presName="cycle" presStyleCnt="0">
        <dgm:presLayoutVars>
          <dgm:dir/>
          <dgm:resizeHandles val="exact"/>
        </dgm:presLayoutVars>
      </dgm:prSet>
      <dgm:spPr/>
    </dgm:pt>
    <dgm:pt modelId="{A105A3FD-6E60-4BB3-B89E-8B21D45E1E4E}" type="pres">
      <dgm:prSet presAssocID="{BF47161A-BBF1-4155-8EF9-76637C834917}" presName="dummy" presStyleCnt="0"/>
      <dgm:spPr/>
    </dgm:pt>
    <dgm:pt modelId="{1169D2F3-01B7-46D4-9784-0DBD3BC644D0}" type="pres">
      <dgm:prSet presAssocID="{BF47161A-BBF1-4155-8EF9-76637C834917}" presName="node" presStyleLbl="revTx" presStyleIdx="0" presStyleCnt="5">
        <dgm:presLayoutVars>
          <dgm:bulletEnabled val="1"/>
        </dgm:presLayoutVars>
      </dgm:prSet>
      <dgm:spPr/>
    </dgm:pt>
    <dgm:pt modelId="{77692091-A6EB-4F09-8CD4-B88174684B19}" type="pres">
      <dgm:prSet presAssocID="{04AD8251-9AED-40E3-BA96-DBB76CBD3189}" presName="sibTrans" presStyleLbl="node1" presStyleIdx="0" presStyleCnt="5"/>
      <dgm:spPr/>
    </dgm:pt>
    <dgm:pt modelId="{3EF09382-4D20-4E06-98B4-D11D962FDD30}" type="pres">
      <dgm:prSet presAssocID="{50070D4F-07DB-41D1-9D43-9A4AC21AA666}" presName="dummy" presStyleCnt="0"/>
      <dgm:spPr/>
    </dgm:pt>
    <dgm:pt modelId="{FF8CEE01-38DE-48CC-AEC0-98CF67C550DF}" type="pres">
      <dgm:prSet presAssocID="{50070D4F-07DB-41D1-9D43-9A4AC21AA666}" presName="node" presStyleLbl="revTx" presStyleIdx="1" presStyleCnt="5">
        <dgm:presLayoutVars>
          <dgm:bulletEnabled val="1"/>
        </dgm:presLayoutVars>
      </dgm:prSet>
      <dgm:spPr/>
    </dgm:pt>
    <dgm:pt modelId="{98694E50-4255-4EF2-9B67-39E4F2D9A8C9}" type="pres">
      <dgm:prSet presAssocID="{8A16403E-3AD7-4E00-94D4-7E111C0124C9}" presName="sibTrans" presStyleLbl="node1" presStyleIdx="1" presStyleCnt="5"/>
      <dgm:spPr/>
    </dgm:pt>
    <dgm:pt modelId="{5B791C37-34CE-4D38-928D-AF964CD74E46}" type="pres">
      <dgm:prSet presAssocID="{02BFC6F3-C52B-4DC7-AD4F-F6C41E73AEB8}" presName="dummy" presStyleCnt="0"/>
      <dgm:spPr/>
    </dgm:pt>
    <dgm:pt modelId="{FECF60C0-F7F4-4258-9F5E-DAA5AA57BAAA}" type="pres">
      <dgm:prSet presAssocID="{02BFC6F3-C52B-4DC7-AD4F-F6C41E73AEB8}" presName="node" presStyleLbl="revTx" presStyleIdx="2" presStyleCnt="5">
        <dgm:presLayoutVars>
          <dgm:bulletEnabled val="1"/>
        </dgm:presLayoutVars>
      </dgm:prSet>
      <dgm:spPr/>
    </dgm:pt>
    <dgm:pt modelId="{F3D33720-CD40-40AD-B13F-B6DCB254D490}" type="pres">
      <dgm:prSet presAssocID="{D213CC29-BECF-4610-803D-7DF606C4ACDC}" presName="sibTrans" presStyleLbl="node1" presStyleIdx="2" presStyleCnt="5"/>
      <dgm:spPr/>
    </dgm:pt>
    <dgm:pt modelId="{BB31D22E-2745-4E23-9E26-710D94CF84D5}" type="pres">
      <dgm:prSet presAssocID="{FC8CF3C4-5674-423E-B22D-2E37BFCFD3FF}" presName="dummy" presStyleCnt="0"/>
      <dgm:spPr/>
    </dgm:pt>
    <dgm:pt modelId="{DEC3301E-45D8-4672-8D71-C624F3DC4E88}" type="pres">
      <dgm:prSet presAssocID="{FC8CF3C4-5674-423E-B22D-2E37BFCFD3FF}" presName="node" presStyleLbl="revTx" presStyleIdx="3" presStyleCnt="5">
        <dgm:presLayoutVars>
          <dgm:bulletEnabled val="1"/>
        </dgm:presLayoutVars>
      </dgm:prSet>
      <dgm:spPr/>
    </dgm:pt>
    <dgm:pt modelId="{539CF0B1-EC7F-4257-917C-B10CDA44D679}" type="pres">
      <dgm:prSet presAssocID="{3BC3E069-660A-4B03-958A-DDEE72A960A2}" presName="sibTrans" presStyleLbl="node1" presStyleIdx="3" presStyleCnt="5"/>
      <dgm:spPr/>
    </dgm:pt>
    <dgm:pt modelId="{B3EDCF73-BC3F-402F-A030-E2341D9393EB}" type="pres">
      <dgm:prSet presAssocID="{392F97EC-CB47-4027-BF2A-2CF870FBFB64}" presName="dummy" presStyleCnt="0"/>
      <dgm:spPr/>
    </dgm:pt>
    <dgm:pt modelId="{5D220BC7-9BCD-4099-89EA-F3FADD21A965}" type="pres">
      <dgm:prSet presAssocID="{392F97EC-CB47-4027-BF2A-2CF870FBFB64}" presName="node" presStyleLbl="revTx" presStyleIdx="4" presStyleCnt="5">
        <dgm:presLayoutVars>
          <dgm:bulletEnabled val="1"/>
        </dgm:presLayoutVars>
      </dgm:prSet>
      <dgm:spPr/>
    </dgm:pt>
    <dgm:pt modelId="{610404D2-6439-4D26-BAE4-3F3BF049C021}" type="pres">
      <dgm:prSet presAssocID="{20B925C9-B3C6-4EC5-9ABC-DD17A0ACE4D0}" presName="sibTrans" presStyleLbl="node1" presStyleIdx="4" presStyleCnt="5"/>
      <dgm:spPr/>
    </dgm:pt>
  </dgm:ptLst>
  <dgm:cxnLst>
    <dgm:cxn modelId="{FA8F160C-D2DA-4EBE-8969-7B6C887924DA}" srcId="{B8857B4B-022E-4D00-BDF3-850F315B7D44}" destId="{02BFC6F3-C52B-4DC7-AD4F-F6C41E73AEB8}" srcOrd="2" destOrd="0" parTransId="{79214554-F61B-4543-9E60-2E0356021E17}" sibTransId="{D213CC29-BECF-4610-803D-7DF606C4ACDC}"/>
    <dgm:cxn modelId="{00E29D1E-A051-4BBF-9F4C-9FEF355CB561}" type="presOf" srcId="{392F97EC-CB47-4027-BF2A-2CF870FBFB64}" destId="{5D220BC7-9BCD-4099-89EA-F3FADD21A965}" srcOrd="0" destOrd="0" presId="urn:microsoft.com/office/officeart/2005/8/layout/cycle1"/>
    <dgm:cxn modelId="{35F8263B-7ED8-474C-87C4-73004373F933}" type="presOf" srcId="{02BFC6F3-C52B-4DC7-AD4F-F6C41E73AEB8}" destId="{FECF60C0-F7F4-4258-9F5E-DAA5AA57BAAA}" srcOrd="0" destOrd="0" presId="urn:microsoft.com/office/officeart/2005/8/layout/cycle1"/>
    <dgm:cxn modelId="{F1D64C64-703F-494A-B4AC-AD4040344BDD}" type="presOf" srcId="{BF47161A-BBF1-4155-8EF9-76637C834917}" destId="{1169D2F3-01B7-46D4-9784-0DBD3BC644D0}" srcOrd="0" destOrd="0" presId="urn:microsoft.com/office/officeart/2005/8/layout/cycle1"/>
    <dgm:cxn modelId="{891BB76A-91B8-4235-A9D7-F967FA572314}" srcId="{B8857B4B-022E-4D00-BDF3-850F315B7D44}" destId="{50070D4F-07DB-41D1-9D43-9A4AC21AA666}" srcOrd="1" destOrd="0" parTransId="{811C153C-5B12-4C00-9B28-8A16AB82CFC8}" sibTransId="{8A16403E-3AD7-4E00-94D4-7E111C0124C9}"/>
    <dgm:cxn modelId="{14EAA84B-A852-4B77-8294-19E7C4FB68F6}" type="presOf" srcId="{50070D4F-07DB-41D1-9D43-9A4AC21AA666}" destId="{FF8CEE01-38DE-48CC-AEC0-98CF67C550DF}" srcOrd="0" destOrd="0" presId="urn:microsoft.com/office/officeart/2005/8/layout/cycle1"/>
    <dgm:cxn modelId="{D239F46B-220F-4775-9ECF-4BB4D17CEE51}" type="presOf" srcId="{D213CC29-BECF-4610-803D-7DF606C4ACDC}" destId="{F3D33720-CD40-40AD-B13F-B6DCB254D490}" srcOrd="0" destOrd="0" presId="urn:microsoft.com/office/officeart/2005/8/layout/cycle1"/>
    <dgm:cxn modelId="{0939A84D-8CC7-4D54-B536-D01F42C20110}" srcId="{B8857B4B-022E-4D00-BDF3-850F315B7D44}" destId="{BF47161A-BBF1-4155-8EF9-76637C834917}" srcOrd="0" destOrd="0" parTransId="{3CF0896A-E578-499E-B4DF-DE08F304FA9A}" sibTransId="{04AD8251-9AED-40E3-BA96-DBB76CBD3189}"/>
    <dgm:cxn modelId="{EF679C58-85D1-4EFC-A8C0-4E67088B04BF}" type="presOf" srcId="{20B925C9-B3C6-4EC5-9ABC-DD17A0ACE4D0}" destId="{610404D2-6439-4D26-BAE4-3F3BF049C021}" srcOrd="0" destOrd="0" presId="urn:microsoft.com/office/officeart/2005/8/layout/cycle1"/>
    <dgm:cxn modelId="{83D9317C-DBDB-470E-A2DD-CCB9225F2756}" type="presOf" srcId="{B8857B4B-022E-4D00-BDF3-850F315B7D44}" destId="{3229A945-EF58-4D4D-BA61-8E26DA4A2547}" srcOrd="0" destOrd="0" presId="urn:microsoft.com/office/officeart/2005/8/layout/cycle1"/>
    <dgm:cxn modelId="{12B6B3AC-C625-42C9-8782-BA376CD9C342}" type="presOf" srcId="{04AD8251-9AED-40E3-BA96-DBB76CBD3189}" destId="{77692091-A6EB-4F09-8CD4-B88174684B19}" srcOrd="0" destOrd="0" presId="urn:microsoft.com/office/officeart/2005/8/layout/cycle1"/>
    <dgm:cxn modelId="{BC1C17B7-3BD4-4B8D-BD0F-85C70DA93234}" srcId="{B8857B4B-022E-4D00-BDF3-850F315B7D44}" destId="{FC8CF3C4-5674-423E-B22D-2E37BFCFD3FF}" srcOrd="3" destOrd="0" parTransId="{162A123B-14BA-4250-BCB1-696735959EAB}" sibTransId="{3BC3E069-660A-4B03-958A-DDEE72A960A2}"/>
    <dgm:cxn modelId="{126638C8-CE83-4AA7-AB4D-95FF35AFB12C}" type="presOf" srcId="{8A16403E-3AD7-4E00-94D4-7E111C0124C9}" destId="{98694E50-4255-4EF2-9B67-39E4F2D9A8C9}" srcOrd="0" destOrd="0" presId="urn:microsoft.com/office/officeart/2005/8/layout/cycle1"/>
    <dgm:cxn modelId="{A43906D4-7F57-4D9A-8994-6F034BC194F8}" type="presOf" srcId="{FC8CF3C4-5674-423E-B22D-2E37BFCFD3FF}" destId="{DEC3301E-45D8-4672-8D71-C624F3DC4E88}" srcOrd="0" destOrd="0" presId="urn:microsoft.com/office/officeart/2005/8/layout/cycle1"/>
    <dgm:cxn modelId="{2580CFFD-0F71-40E9-B852-10BBB9E6F544}" type="presOf" srcId="{3BC3E069-660A-4B03-958A-DDEE72A960A2}" destId="{539CF0B1-EC7F-4257-917C-B10CDA44D679}" srcOrd="0" destOrd="0" presId="urn:microsoft.com/office/officeart/2005/8/layout/cycle1"/>
    <dgm:cxn modelId="{FFD9EAFD-7D20-4D10-BCC9-ADA11A29DBA4}" srcId="{B8857B4B-022E-4D00-BDF3-850F315B7D44}" destId="{392F97EC-CB47-4027-BF2A-2CF870FBFB64}" srcOrd="4" destOrd="0" parTransId="{765147E9-F25E-4AE0-8E1C-EFF3042D7664}" sibTransId="{20B925C9-B3C6-4EC5-9ABC-DD17A0ACE4D0}"/>
    <dgm:cxn modelId="{49667AC1-D1F2-4B6C-A3FD-D96C74E7BDF6}" type="presParOf" srcId="{3229A945-EF58-4D4D-BA61-8E26DA4A2547}" destId="{A105A3FD-6E60-4BB3-B89E-8B21D45E1E4E}" srcOrd="0" destOrd="0" presId="urn:microsoft.com/office/officeart/2005/8/layout/cycle1"/>
    <dgm:cxn modelId="{74428CC0-BAB1-48C6-9DAD-FCC66678299E}" type="presParOf" srcId="{3229A945-EF58-4D4D-BA61-8E26DA4A2547}" destId="{1169D2F3-01B7-46D4-9784-0DBD3BC644D0}" srcOrd="1" destOrd="0" presId="urn:microsoft.com/office/officeart/2005/8/layout/cycle1"/>
    <dgm:cxn modelId="{641B2923-11C8-4505-AA30-49105F654C92}" type="presParOf" srcId="{3229A945-EF58-4D4D-BA61-8E26DA4A2547}" destId="{77692091-A6EB-4F09-8CD4-B88174684B19}" srcOrd="2" destOrd="0" presId="urn:microsoft.com/office/officeart/2005/8/layout/cycle1"/>
    <dgm:cxn modelId="{364D3451-6C7F-4DF0-A6B2-56A4C00F724A}" type="presParOf" srcId="{3229A945-EF58-4D4D-BA61-8E26DA4A2547}" destId="{3EF09382-4D20-4E06-98B4-D11D962FDD30}" srcOrd="3" destOrd="0" presId="urn:microsoft.com/office/officeart/2005/8/layout/cycle1"/>
    <dgm:cxn modelId="{8CEA6EC6-ACD5-4FF5-88A5-6E7E63A8ACBE}" type="presParOf" srcId="{3229A945-EF58-4D4D-BA61-8E26DA4A2547}" destId="{FF8CEE01-38DE-48CC-AEC0-98CF67C550DF}" srcOrd="4" destOrd="0" presId="urn:microsoft.com/office/officeart/2005/8/layout/cycle1"/>
    <dgm:cxn modelId="{382AE2CA-031A-416C-9EE2-BBEB38B370EC}" type="presParOf" srcId="{3229A945-EF58-4D4D-BA61-8E26DA4A2547}" destId="{98694E50-4255-4EF2-9B67-39E4F2D9A8C9}" srcOrd="5" destOrd="0" presId="urn:microsoft.com/office/officeart/2005/8/layout/cycle1"/>
    <dgm:cxn modelId="{2D9F1420-2F89-40A3-8D5D-4AE89963D83E}" type="presParOf" srcId="{3229A945-EF58-4D4D-BA61-8E26DA4A2547}" destId="{5B791C37-34CE-4D38-928D-AF964CD74E46}" srcOrd="6" destOrd="0" presId="urn:microsoft.com/office/officeart/2005/8/layout/cycle1"/>
    <dgm:cxn modelId="{2A50EC22-5F5D-44D2-BFF2-8327D0D64462}" type="presParOf" srcId="{3229A945-EF58-4D4D-BA61-8E26DA4A2547}" destId="{FECF60C0-F7F4-4258-9F5E-DAA5AA57BAAA}" srcOrd="7" destOrd="0" presId="urn:microsoft.com/office/officeart/2005/8/layout/cycle1"/>
    <dgm:cxn modelId="{94BCD944-3559-4997-9C1D-40271CAEBCF5}" type="presParOf" srcId="{3229A945-EF58-4D4D-BA61-8E26DA4A2547}" destId="{F3D33720-CD40-40AD-B13F-B6DCB254D490}" srcOrd="8" destOrd="0" presId="urn:microsoft.com/office/officeart/2005/8/layout/cycle1"/>
    <dgm:cxn modelId="{15727EE7-4A34-4E9E-A6A4-3C9136D1008A}" type="presParOf" srcId="{3229A945-EF58-4D4D-BA61-8E26DA4A2547}" destId="{BB31D22E-2745-4E23-9E26-710D94CF84D5}" srcOrd="9" destOrd="0" presId="urn:microsoft.com/office/officeart/2005/8/layout/cycle1"/>
    <dgm:cxn modelId="{48EF96FD-A114-4049-881E-ADE429A45954}" type="presParOf" srcId="{3229A945-EF58-4D4D-BA61-8E26DA4A2547}" destId="{DEC3301E-45D8-4672-8D71-C624F3DC4E88}" srcOrd="10" destOrd="0" presId="urn:microsoft.com/office/officeart/2005/8/layout/cycle1"/>
    <dgm:cxn modelId="{7ADC7596-3567-4776-B402-1A26A7FCCD20}" type="presParOf" srcId="{3229A945-EF58-4D4D-BA61-8E26DA4A2547}" destId="{539CF0B1-EC7F-4257-917C-B10CDA44D679}" srcOrd="11" destOrd="0" presId="urn:microsoft.com/office/officeart/2005/8/layout/cycle1"/>
    <dgm:cxn modelId="{FD53DC05-29C4-499A-8975-BCBE329AE67C}" type="presParOf" srcId="{3229A945-EF58-4D4D-BA61-8E26DA4A2547}" destId="{B3EDCF73-BC3F-402F-A030-E2341D9393EB}" srcOrd="12" destOrd="0" presId="urn:microsoft.com/office/officeart/2005/8/layout/cycle1"/>
    <dgm:cxn modelId="{EC396B34-0FA0-42A1-BA18-966600D1E3EA}" type="presParOf" srcId="{3229A945-EF58-4D4D-BA61-8E26DA4A2547}" destId="{5D220BC7-9BCD-4099-89EA-F3FADD21A965}" srcOrd="13" destOrd="0" presId="urn:microsoft.com/office/officeart/2005/8/layout/cycle1"/>
    <dgm:cxn modelId="{DFD34930-37A1-47C8-972E-5112F4B80FFD}" type="presParOf" srcId="{3229A945-EF58-4D4D-BA61-8E26DA4A2547}" destId="{610404D2-6439-4D26-BAE4-3F3BF049C021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69D2F3-01B7-46D4-9784-0DBD3BC644D0}">
      <dsp:nvSpPr>
        <dsp:cNvPr id="0" name=""/>
        <dsp:cNvSpPr/>
      </dsp:nvSpPr>
      <dsp:spPr>
        <a:xfrm>
          <a:off x="5821108" y="35755"/>
          <a:ext cx="1178383" cy="11783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sz="16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Iltihabi 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sz="16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destruksiya </a:t>
          </a:r>
          <a:endParaRPr kumimoji="0" lang="ru-RU" altLang="en-US" sz="1600" b="0" i="0" u="none" strike="noStrike" kern="1200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21108" y="35755"/>
        <a:ext cx="1178383" cy="1178383"/>
      </dsp:txXfrm>
    </dsp:sp>
    <dsp:sp modelId="{77692091-A6EB-4F09-8CD4-B88174684B19}">
      <dsp:nvSpPr>
        <dsp:cNvPr id="0" name=""/>
        <dsp:cNvSpPr/>
      </dsp:nvSpPr>
      <dsp:spPr>
        <a:xfrm>
          <a:off x="3048115" y="1543"/>
          <a:ext cx="4419368" cy="4419368"/>
        </a:xfrm>
        <a:prstGeom prst="circularArrow">
          <a:avLst>
            <a:gd name="adj1" fmla="val 5199"/>
            <a:gd name="adj2" fmla="val 335865"/>
            <a:gd name="adj3" fmla="val 21293439"/>
            <a:gd name="adj4" fmla="val 19766066"/>
            <a:gd name="adj5" fmla="val 6066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8CEE01-38DE-48CC-AEC0-98CF67C550DF}">
      <dsp:nvSpPr>
        <dsp:cNvPr id="0" name=""/>
        <dsp:cNvSpPr/>
      </dsp:nvSpPr>
      <dsp:spPr>
        <a:xfrm>
          <a:off x="6533392" y="2227941"/>
          <a:ext cx="1178383" cy="11783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sz="16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Çapıqlaşma </a:t>
          </a:r>
          <a:endParaRPr kumimoji="0" lang="ru-RU" altLang="en-US" sz="1600" b="0" i="0" u="none" strike="noStrike" kern="1200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533392" y="2227941"/>
        <a:ext cx="1178383" cy="1178383"/>
      </dsp:txXfrm>
    </dsp:sp>
    <dsp:sp modelId="{98694E50-4255-4EF2-9B67-39E4F2D9A8C9}">
      <dsp:nvSpPr>
        <dsp:cNvPr id="0" name=""/>
        <dsp:cNvSpPr/>
      </dsp:nvSpPr>
      <dsp:spPr>
        <a:xfrm>
          <a:off x="3048115" y="1543"/>
          <a:ext cx="4419368" cy="4419368"/>
        </a:xfrm>
        <a:prstGeom prst="circularArrow">
          <a:avLst>
            <a:gd name="adj1" fmla="val 5199"/>
            <a:gd name="adj2" fmla="val 335865"/>
            <a:gd name="adj3" fmla="val 4014902"/>
            <a:gd name="adj4" fmla="val 2253245"/>
            <a:gd name="adj5" fmla="val 6066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CF60C0-F7F4-4258-9F5E-DAA5AA57BAAA}">
      <dsp:nvSpPr>
        <dsp:cNvPr id="0" name=""/>
        <dsp:cNvSpPr/>
      </dsp:nvSpPr>
      <dsp:spPr>
        <a:xfrm>
          <a:off x="4668608" y="3582786"/>
          <a:ext cx="1178383" cy="11783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sz="16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Bronxun 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sz="16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dilatasiyası</a:t>
          </a:r>
          <a:endParaRPr kumimoji="0" lang="ru-RU" altLang="en-US" sz="1600" b="0" i="0" u="none" strike="noStrike" kern="1200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68608" y="3582786"/>
        <a:ext cx="1178383" cy="1178383"/>
      </dsp:txXfrm>
    </dsp:sp>
    <dsp:sp modelId="{F3D33720-CD40-40AD-B13F-B6DCB254D490}">
      <dsp:nvSpPr>
        <dsp:cNvPr id="0" name=""/>
        <dsp:cNvSpPr/>
      </dsp:nvSpPr>
      <dsp:spPr>
        <a:xfrm>
          <a:off x="3048115" y="1543"/>
          <a:ext cx="4419368" cy="4419368"/>
        </a:xfrm>
        <a:prstGeom prst="circularArrow">
          <a:avLst>
            <a:gd name="adj1" fmla="val 5199"/>
            <a:gd name="adj2" fmla="val 335865"/>
            <a:gd name="adj3" fmla="val 8210890"/>
            <a:gd name="adj4" fmla="val 6449233"/>
            <a:gd name="adj5" fmla="val 6066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C3301E-45D8-4672-8D71-C624F3DC4E88}">
      <dsp:nvSpPr>
        <dsp:cNvPr id="0" name=""/>
        <dsp:cNvSpPr/>
      </dsp:nvSpPr>
      <dsp:spPr>
        <a:xfrm>
          <a:off x="2803823" y="2227941"/>
          <a:ext cx="1178383" cy="11783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sz="16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Bəlğəmin 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sz="16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toplanması</a:t>
          </a:r>
          <a:endParaRPr kumimoji="0" lang="ru-RU" altLang="en-US" sz="1600" b="0" i="0" u="none" strike="noStrike" kern="1200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03823" y="2227941"/>
        <a:ext cx="1178383" cy="1178383"/>
      </dsp:txXfrm>
    </dsp:sp>
    <dsp:sp modelId="{539CF0B1-EC7F-4257-917C-B10CDA44D679}">
      <dsp:nvSpPr>
        <dsp:cNvPr id="0" name=""/>
        <dsp:cNvSpPr/>
      </dsp:nvSpPr>
      <dsp:spPr>
        <a:xfrm>
          <a:off x="3048115" y="1543"/>
          <a:ext cx="4419368" cy="4419368"/>
        </a:xfrm>
        <a:prstGeom prst="circularArrow">
          <a:avLst>
            <a:gd name="adj1" fmla="val 5199"/>
            <a:gd name="adj2" fmla="val 335865"/>
            <a:gd name="adj3" fmla="val 12298069"/>
            <a:gd name="adj4" fmla="val 10770696"/>
            <a:gd name="adj5" fmla="val 6066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220BC7-9BCD-4099-89EA-F3FADD21A965}">
      <dsp:nvSpPr>
        <dsp:cNvPr id="0" name=""/>
        <dsp:cNvSpPr/>
      </dsp:nvSpPr>
      <dsp:spPr>
        <a:xfrm>
          <a:off x="3516107" y="35755"/>
          <a:ext cx="1178383" cy="11783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>
              <a:schemeClr val="tx2"/>
            </a:buClr>
            <a:buSzTx/>
            <a:buFontTx/>
            <a:buNone/>
            <a:tabLst/>
          </a:pPr>
          <a:r>
            <a:rPr kumimoji="0" lang="az-Latn-AZ" altLang="en-US" sz="16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Infeksiya </a:t>
          </a:r>
          <a:endParaRPr kumimoji="0" lang="ru-RU" altLang="en-US" sz="1600" b="0" i="0" u="none" strike="noStrike" kern="1200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16107" y="35755"/>
        <a:ext cx="1178383" cy="1178383"/>
      </dsp:txXfrm>
    </dsp:sp>
    <dsp:sp modelId="{610404D2-6439-4D26-BAE4-3F3BF049C021}">
      <dsp:nvSpPr>
        <dsp:cNvPr id="0" name=""/>
        <dsp:cNvSpPr/>
      </dsp:nvSpPr>
      <dsp:spPr>
        <a:xfrm>
          <a:off x="3048115" y="1543"/>
          <a:ext cx="4419368" cy="4419368"/>
        </a:xfrm>
        <a:prstGeom prst="circularArrow">
          <a:avLst>
            <a:gd name="adj1" fmla="val 5199"/>
            <a:gd name="adj2" fmla="val 335865"/>
            <a:gd name="adj3" fmla="val 16865890"/>
            <a:gd name="adj4" fmla="val 15198245"/>
            <a:gd name="adj5" fmla="val 6066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22262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07590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59166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528260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561363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2914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301222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89566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39122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390436399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16526369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</a:t>
            </a:r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.Dr.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Saday Ağalar oğlu Əliyev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Bronxektaziya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43062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altLang="en-US" sz="8000" dirty="0"/>
              <a:t>Bronxoektaziya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Professor </a:t>
            </a:r>
            <a:r>
              <a:rPr lang="az-Latn-AZ" altLang="en-US" sz="2400" b="1" dirty="0"/>
              <a:t>Saday Ağalar oğlu Əliyev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Bronxoektaziya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bronxun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genişlənməsinə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deyilir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Bronxun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genişlənməsi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ilə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yanaşı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təkrarla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n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an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infeksiya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vars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a,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bronxoektaziya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xəstəliyi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adlanır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/>
              <a:t>Təsnifatı</a:t>
            </a:r>
            <a:r>
              <a:rPr lang="en-US" sz="3200" dirty="0"/>
              <a:t> 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8632212"/>
              </p:ext>
            </p:extLst>
          </p:nvPr>
        </p:nvGraphicFramePr>
        <p:xfrm>
          <a:off x="983432" y="1196752"/>
          <a:ext cx="10515688" cy="4443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97787">
                  <a:extLst>
                    <a:ext uri="{9D8B030D-6E8A-4147-A177-3AD203B41FA5}">
                      <a16:colId xmlns:a16="http://schemas.microsoft.com/office/drawing/2014/main" val="2432591649"/>
                    </a:ext>
                  </a:extLst>
                </a:gridCol>
                <a:gridCol w="7517901">
                  <a:extLst>
                    <a:ext uri="{9D8B030D-6E8A-4147-A177-3AD203B41FA5}">
                      <a16:colId xmlns:a16="http://schemas.microsoft.com/office/drawing/2014/main" val="710596140"/>
                    </a:ext>
                  </a:extLst>
                </a:gridCol>
              </a:tblGrid>
              <a:tr h="1084920">
                <a:tc>
                  <a:txBody>
                    <a:bodyPr/>
                    <a:lstStyle/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Səbəbinə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595" marR="84595"/>
                </a:tc>
                <a:tc>
                  <a:txBody>
                    <a:bodyPr/>
                    <a:lstStyle/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Anadangəlmə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Qazanılma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84595" marR="84595"/>
                </a:tc>
                <a:extLst>
                  <a:ext uri="{0D108BD9-81ED-4DB2-BD59-A6C34878D82A}">
                    <a16:rowId xmlns:a16="http://schemas.microsoft.com/office/drawing/2014/main" val="820005727"/>
                  </a:ext>
                </a:extLst>
              </a:tr>
              <a:tr h="1084920">
                <a:tc>
                  <a:txBody>
                    <a:bodyPr/>
                    <a:lstStyle/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Formasına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84595" marR="84595"/>
                </a:tc>
                <a:tc>
                  <a:txBody>
                    <a:bodyPr/>
                    <a:lstStyle/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Torbaşəkilli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Silindrşəkilli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Qarışıq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84595" marR="84595"/>
                </a:tc>
                <a:extLst>
                  <a:ext uri="{0D108BD9-81ED-4DB2-BD59-A6C34878D82A}">
                    <a16:rowId xmlns:a16="http://schemas.microsoft.com/office/drawing/2014/main" val="719623993"/>
                  </a:ext>
                </a:extLst>
              </a:tr>
              <a:tr h="1084920">
                <a:tc>
                  <a:txBody>
                    <a:bodyPr/>
                    <a:lstStyle/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Yerinə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595" marR="84595"/>
                </a:tc>
                <a:tc>
                  <a:txBody>
                    <a:bodyPr/>
                    <a:lstStyle/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Lokal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Diffuz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84595" marR="84595"/>
                </a:tc>
                <a:extLst>
                  <a:ext uri="{0D108BD9-81ED-4DB2-BD59-A6C34878D82A}">
                    <a16:rowId xmlns:a16="http://schemas.microsoft.com/office/drawing/2014/main" val="2769874353"/>
                  </a:ext>
                </a:extLst>
              </a:tr>
              <a:tr h="1084920">
                <a:tc>
                  <a:txBody>
                    <a:bodyPr/>
                    <a:lstStyle/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Gedişinə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595" marR="84595"/>
                </a:tc>
                <a:tc>
                  <a:txBody>
                    <a:bodyPr/>
                    <a:lstStyle/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Həqiqi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səbəb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aradan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qaldırıldıqdan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sonra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düzəlmir</a:t>
                      </a:r>
                      <a:r>
                        <a:rPr lang="az-Latn-AZ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Yalançı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səbəb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aradan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qaldırıldıqdan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sonra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düzəlir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595" marR="84595"/>
                </a:tc>
                <a:extLst>
                  <a:ext uri="{0D108BD9-81ED-4DB2-BD59-A6C34878D82A}">
                    <a16:rowId xmlns:a16="http://schemas.microsoft.com/office/drawing/2014/main" val="607122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5420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altLang="en-US" sz="4400" dirty="0"/>
              <a:t>Etiologiyası</a:t>
            </a:r>
            <a:endParaRPr lang="en-US" alt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dirty="0"/>
              <a:t>Bronx divarının anadangəlmə və qazanılma xarakterli elastik xüsusiyyətinin dəyişilməsi</a:t>
            </a:r>
          </a:p>
          <a:p>
            <a:pPr lvl="0"/>
            <a:endParaRPr lang="en-US" dirty="0"/>
          </a:p>
          <a:p>
            <a:pPr lvl="0"/>
            <a:r>
              <a:rPr lang="az-Latn-AZ" dirty="0"/>
              <a:t>Bronx mənfəzinin şişlə, irin tıxacı ilə, yad cisimlə və ya selikli qişanın ödemi nəticəsində obturasiyası.</a:t>
            </a:r>
          </a:p>
          <a:p>
            <a:pPr lvl="0"/>
            <a:endParaRPr lang="en-US" dirty="0"/>
          </a:p>
          <a:p>
            <a:pPr lvl="0"/>
            <a:r>
              <a:rPr lang="az-Latn-AZ" dirty="0"/>
              <a:t>Bronxdaxili təzyiqin artması (uzunmüddətli davam edən öskürək nəticəsində).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Patogenezi</a:t>
            </a:r>
            <a:endParaRPr lang="en-US" sz="4000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3434806"/>
              </p:ext>
            </p:extLst>
          </p:nvPr>
        </p:nvGraphicFramePr>
        <p:xfrm>
          <a:off x="838200" y="1412776"/>
          <a:ext cx="10515600" cy="4764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31327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Gedişi</a:t>
            </a: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126C86BE-E172-49F6-95B0-D63257A903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Bronxoektaziyada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xroniki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gedişin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səbəbi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dilatasiya-infeksiya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qüsurlu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dövranıdır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lnSpc>
                <a:spcPct val="110000"/>
              </a:lnSpc>
              <a:buNone/>
            </a:pP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10000"/>
              </a:lnSpc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B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ronxoektaziya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10000"/>
              </a:lnSpc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urğunlu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q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infeksiya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10000"/>
              </a:lnSpc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estruksiya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fibroz</a:t>
            </a: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10000"/>
              </a:lnSpc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O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bstruksiya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dilatasiyaya</a:t>
            </a:r>
            <a:endParaRPr lang="en-GB" altLang="en-US" sz="1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800" dirty="0"/>
              <a:t>Diaqnostika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Anamnez –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Tez-tez təkrarlanan xroniki öskürək, bəlğəm ifrazı, hemoftiz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Obyektiv müayinə –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Nəfəsvermədə uzanma, sianoz, çomaq barmaq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Radiologiya –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Ağciyər rentgen şəkli, döş qəfəsinin KT-si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Laborator –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Bəlğəmin müayinəsi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Altda yatan xəstəliklərə dair testlər –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Tər testi, alfa-1 antitripsin, İg, nazal mukosa biopsiyası, dəri testləri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297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Klinikası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Bronxoektaziya</a:t>
            </a:r>
            <a:r>
              <a:rPr lang="az-Latn-AZ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nın klinik formaları: mərkəzi, periferik, atipik</a:t>
            </a:r>
          </a:p>
          <a:p>
            <a:pPr marL="0" indent="0" algn="just">
              <a:buNone/>
            </a:pPr>
            <a:endParaRPr lang="az-Latn-AZ" sz="30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Bəlğəmli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öskürək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–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çoxlu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bəlğəm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ifrazı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ilə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xarakterizə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olunur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(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gündə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500 ml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miqdarında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xüsusən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də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səhərlər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)</a:t>
            </a:r>
            <a:endParaRPr lang="az-Latn-AZ" sz="30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Quru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öskürək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–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qranulomatoz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xəstəliklərdə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ola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bilir</a:t>
            </a:r>
            <a:endParaRPr lang="az-Latn-AZ" sz="30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Hərarət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endParaRPr lang="az-Latn-AZ" sz="30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Hemopt</a:t>
            </a:r>
            <a:r>
              <a:rPr lang="az-Latn-AZ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i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z (40-60%) </a:t>
            </a:r>
            <a:endParaRPr lang="az-Latn-AZ" sz="30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Təngnəfəslik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sianoz</a:t>
            </a:r>
            <a:r>
              <a:rPr lang="az-Latn-AZ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</a:p>
          <a:p>
            <a:pPr algn="just"/>
            <a:endParaRPr lang="az-Latn-AZ" sz="30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az-Latn-AZ" sz="3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Obyektiv müayinədə xırıltılar, xroniki infeksiya və hipoksiya əlamətləri ola bilir. </a:t>
            </a:r>
            <a:endParaRPr lang="en-US" sz="30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83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416" y="1052736"/>
            <a:ext cx="10515600" cy="525658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b="1" i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Prinsip</a:t>
            </a:r>
            <a:r>
              <a:rPr lang="en-US" sz="2800" b="1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D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iaqnozun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dəqiqləşdir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ilməsi –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KT</a:t>
            </a:r>
            <a:endParaRPr lang="az-Latn-AZ" sz="28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S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əbəbin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müəyyənləşdir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ilməsi –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bronxoskopiya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endParaRPr lang="az-Latn-AZ" sz="2800" b="1" i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800" b="1" i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Şübhə</a:t>
            </a:r>
            <a:r>
              <a:rPr lang="en-US" sz="2800" b="1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Təkrarla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an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bronxit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və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pnevmoniya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əlamətləri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Ç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oxlu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bəlğəm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ifrazı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endParaRPr lang="az-Latn-AZ" sz="28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az-Latn-AZ" sz="2800" b="1" i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800" b="1" i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Dəqiqləşdirmə</a:t>
            </a:r>
            <a:r>
              <a:rPr lang="en-US" sz="2800" b="1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İ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ncə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kəsikli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(1-1,5 mm) KT</a:t>
            </a:r>
            <a:endParaRPr lang="az-Latn-AZ" sz="28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626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</a:t>
            </a:r>
            <a:endParaRPr lang="en-US" dirty="0"/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az-Latn-AZ" altLang="en-US" sz="3200" b="1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Bronxoektaziya xəstəliyinin diaqnostik meyarları: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az-Latn-AZ" altLang="en-US" sz="3200" b="1" i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Təkrarlayan infeksiyalar </a:t>
            </a:r>
          </a:p>
          <a:p>
            <a:pPr algn="just">
              <a:lnSpc>
                <a:spcPct val="10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KT-də lokal və ya diffuz bronxial genişlənmələr </a:t>
            </a:r>
          </a:p>
          <a:p>
            <a:pPr algn="just">
              <a:lnSpc>
                <a:spcPct val="10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Səbəb aradan qaldırıldıqdan sonra dilatasiyanın aradan qalxmaması </a:t>
            </a:r>
            <a:endParaRPr lang="en-GB" altLang="en-US" sz="32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057974" y="78937"/>
            <a:ext cx="6076051" cy="7848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SC0031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27448" y="1456584"/>
            <a:ext cx="4464496" cy="4057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Picture 2" descr="F:\bronşektazi FOTO\100_175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008" y="1456583"/>
            <a:ext cx="5181600" cy="4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4" y="-99392"/>
            <a:ext cx="5862851" cy="835878"/>
          </a:xfrm>
        </p:spPr>
        <p:txBody>
          <a:bodyPr>
            <a:normAutofit/>
          </a:bodyPr>
          <a:lstStyle/>
          <a:p>
            <a:r>
              <a:rPr lang="az-Latn-AZ" dirty="0"/>
              <a:t>Diaqnostika</a:t>
            </a:r>
            <a:endParaRPr lang="en-US" dirty="0"/>
          </a:p>
        </p:txBody>
      </p:sp>
      <p:pic>
        <p:nvPicPr>
          <p:cNvPr id="12" name="Picture 2" descr="H:\erkmen abi bronşektazi\100_186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9793" y="1484784"/>
            <a:ext cx="6710591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39147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</a:t>
            </a:r>
            <a:endParaRPr lang="en-US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3" name="Picture 4" descr="f033306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12" b="14452"/>
          <a:stretch>
            <a:fillRect/>
          </a:stretch>
        </p:blipFill>
        <p:spPr bwMode="auto">
          <a:xfrm>
            <a:off x="1271464" y="1484784"/>
            <a:ext cx="4247314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1484784"/>
            <a:ext cx="4680519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90652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Müalicəsi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0728"/>
            <a:ext cx="10515600" cy="519623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Konservativ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endParaRPr lang="az-Latn-AZ" sz="18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marL="285750" indent="-285750"/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Antibiotikoterapiya</a:t>
            </a:r>
          </a:p>
          <a:p>
            <a:pPr marL="285750" indent="-285750"/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Mukolitiklər</a:t>
            </a:r>
          </a:p>
          <a:p>
            <a:pPr marL="285750" indent="-285750"/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Döş qəfəsi fizioterapiyası</a:t>
            </a:r>
          </a:p>
          <a:p>
            <a:pPr marL="285750" indent="-285750"/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Bronxodilatator</a:t>
            </a:r>
            <a:endParaRPr lang="az-Latn-AZ" sz="18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marL="0" indent="0">
              <a:buNone/>
            </a:pP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Bronxoskopik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tədbirlər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Bronxoskopik sanasiya</a:t>
            </a:r>
            <a:endParaRPr lang="az-Latn-AZ" sz="18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marL="0" indent="0">
              <a:buNone/>
            </a:pP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Cərrahi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marL="285750" indent="-285750"/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Lobektomiya</a:t>
            </a:r>
          </a:p>
          <a:p>
            <a:pPr marL="285750" indent="-285750"/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Seqmentektomiya</a:t>
            </a:r>
          </a:p>
          <a:p>
            <a:pPr marL="285750" indent="-285750"/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Pnevmoektomiya</a:t>
            </a:r>
          </a:p>
          <a:p>
            <a:pPr marL="285750" indent="-285750"/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Ağciyər transplantasiyası</a:t>
            </a:r>
          </a:p>
          <a:p>
            <a:endParaRPr lang="en-US" sz="18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459270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Ağırlaşmaları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az-Latn-AZ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Hemoftiz </a:t>
            </a:r>
          </a:p>
          <a:p>
            <a:pPr>
              <a:spcBef>
                <a:spcPct val="20000"/>
              </a:spcBef>
              <a:defRPr/>
            </a:pPr>
            <a:r>
              <a:rPr lang="az-Latn-AZ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Təkrarlanan pnevmonia</a:t>
            </a:r>
          </a:p>
          <a:p>
            <a:pPr>
              <a:spcBef>
                <a:spcPct val="20000"/>
              </a:spcBef>
              <a:defRPr/>
            </a:pPr>
            <a:r>
              <a:rPr lang="az-Latn-AZ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Empiema </a:t>
            </a:r>
          </a:p>
          <a:p>
            <a:pPr>
              <a:spcBef>
                <a:spcPct val="20000"/>
              </a:spcBef>
              <a:defRPr/>
            </a:pPr>
            <a:r>
              <a:rPr lang="az-Latn-AZ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Sepsis </a:t>
            </a:r>
          </a:p>
          <a:p>
            <a:pPr>
              <a:spcBef>
                <a:spcPct val="20000"/>
              </a:spcBef>
              <a:defRPr/>
            </a:pPr>
            <a:r>
              <a:rPr lang="az-Latn-AZ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Tənəffüs çatışmazlığı </a:t>
            </a:r>
          </a:p>
          <a:p>
            <a:pPr>
              <a:spcBef>
                <a:spcPct val="20000"/>
              </a:spcBef>
              <a:defRPr/>
            </a:pPr>
            <a:r>
              <a:rPr lang="az-Latn-AZ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Ağciyər ürəyi  </a:t>
            </a:r>
          </a:p>
          <a:p>
            <a:pPr>
              <a:spcBef>
                <a:spcPct val="20000"/>
              </a:spcBef>
              <a:defRPr/>
            </a:pPr>
            <a:r>
              <a:rPr lang="az-Latn-AZ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Amiloidoz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53943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9616" y="2924944"/>
            <a:ext cx="5862851" cy="835878"/>
          </a:xfrm>
        </p:spPr>
        <p:txBody>
          <a:bodyPr/>
          <a:lstStyle/>
          <a:p>
            <a:r>
              <a:rPr lang="az-Latn-AZ" dirty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88679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760296" y="3056986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200812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2449</TotalTime>
  <Words>358</Words>
  <Application>Microsoft Office PowerPoint</Application>
  <PresentationFormat>Widescreen</PresentationFormat>
  <Paragraphs>102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Praktiki dərs şablonu 7</vt:lpstr>
      <vt:lpstr>Bronxoektaziya</vt:lpstr>
      <vt:lpstr>Tərifi</vt:lpstr>
      <vt:lpstr>Təsnifatı </vt:lpstr>
      <vt:lpstr>Etiologiyası</vt:lpstr>
      <vt:lpstr>Patogenezi</vt:lpstr>
      <vt:lpstr>Gedişi</vt:lpstr>
      <vt:lpstr>Diaqnostika</vt:lpstr>
      <vt:lpstr>Klinikası</vt:lpstr>
      <vt:lpstr>Diaqnostika</vt:lpstr>
      <vt:lpstr>Diaqnostika</vt:lpstr>
      <vt:lpstr>Diaqnostika</vt:lpstr>
      <vt:lpstr>Diaqnostika</vt:lpstr>
      <vt:lpstr>Diaqnostika</vt:lpstr>
      <vt:lpstr>Müalicəsi</vt:lpstr>
      <vt:lpstr>Ağırlaşmaları</vt:lpstr>
      <vt:lpstr>Diqqətinizə görə təşəkkürlər.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183</cp:revision>
  <dcterms:created xsi:type="dcterms:W3CDTF">2001-04-16T20:54:45Z</dcterms:created>
  <dcterms:modified xsi:type="dcterms:W3CDTF">2021-07-29T11:58:02Z</dcterms:modified>
</cp:coreProperties>
</file>