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34"/>
  </p:notesMasterIdLst>
  <p:handoutMasterIdLst>
    <p:handoutMasterId r:id="rId35"/>
  </p:handoutMasterIdLst>
  <p:sldIdLst>
    <p:sldId id="320" r:id="rId2"/>
    <p:sldId id="290" r:id="rId3"/>
    <p:sldId id="321" r:id="rId4"/>
    <p:sldId id="326" r:id="rId5"/>
    <p:sldId id="327" r:id="rId6"/>
    <p:sldId id="270" r:id="rId7"/>
    <p:sldId id="291" r:id="rId8"/>
    <p:sldId id="328" r:id="rId9"/>
    <p:sldId id="341" r:id="rId10"/>
    <p:sldId id="342" r:id="rId11"/>
    <p:sldId id="343" r:id="rId12"/>
    <p:sldId id="344" r:id="rId13"/>
    <p:sldId id="292" r:id="rId14"/>
    <p:sldId id="315" r:id="rId15"/>
    <p:sldId id="333" r:id="rId16"/>
    <p:sldId id="334" r:id="rId17"/>
    <p:sldId id="335" r:id="rId18"/>
    <p:sldId id="336" r:id="rId19"/>
    <p:sldId id="337" r:id="rId20"/>
    <p:sldId id="316" r:id="rId21"/>
    <p:sldId id="293" r:id="rId22"/>
    <p:sldId id="338" r:id="rId23"/>
    <p:sldId id="339" r:id="rId24"/>
    <p:sldId id="303" r:id="rId25"/>
    <p:sldId id="306" r:id="rId26"/>
    <p:sldId id="340" r:id="rId27"/>
    <p:sldId id="324" r:id="rId28"/>
    <p:sldId id="317" r:id="rId29"/>
    <p:sldId id="318" r:id="rId30"/>
    <p:sldId id="305" r:id="rId31"/>
    <p:sldId id="345" r:id="rId32"/>
    <p:sldId id="346" r:id="rId33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56" autoAdjust="0"/>
    <p:restoredTop sz="94660"/>
  </p:normalViewPr>
  <p:slideViewPr>
    <p:cSldViewPr>
      <p:cViewPr varScale="1">
        <p:scale>
          <a:sx n="64" d="100"/>
          <a:sy n="64" d="100"/>
        </p:scale>
        <p:origin x="518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42212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49683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291801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00997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12133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03540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40225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854199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51833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576454878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35071997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Prof.Dr. Saday Ağalar oğlu Əliyev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Ağciyər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törəmələri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61804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m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altLang="en-US" sz="8000" dirty="0"/>
              <a:t>Ağciyər xərçəngi</a:t>
            </a:r>
            <a:endParaRPr lang="en-US" sz="8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az-Latn-AZ" altLang="en-US" dirty="0"/>
              <a:t>Professor </a:t>
            </a:r>
            <a:r>
              <a:rPr lang="az-Latn-AZ" altLang="en-US" b="1" dirty="0"/>
              <a:t>Saday Ağalar oğlu Əliyev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ATU, I cərrahi xəstəliklər kafedrası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657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Ağciyərdən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inkişaf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edən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bəd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xassəli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törəmələrdir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klinik-patoloji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xüsusiyyətlərinə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görə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kiçik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hüceyrəli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qeyri-kiçik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hüceyrəli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növləri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var.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Proqressiv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gedişli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xəstəliklərdir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Təsnifatı</a:t>
            </a:r>
            <a:endParaRPr lang="en-US" sz="4000" dirty="0"/>
          </a:p>
        </p:txBody>
      </p:sp>
      <p:sp>
        <p:nvSpPr>
          <p:cNvPr id="6" name="Text Box 7"/>
          <p:cNvSpPr txBox="1">
            <a:spLocks noGrp="1" noChangeArrowheads="1"/>
          </p:cNvSpPr>
          <p:nvPr>
            <p:ph idx="4294967295"/>
          </p:nvPr>
        </p:nvSpPr>
        <p:spPr bwMode="auto">
          <a:xfrm>
            <a:off x="3913648" y="1153350"/>
            <a:ext cx="3071813" cy="480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marL="0" indent="0" algn="ctr" eaLnBrk="1" hangingPunct="1">
              <a:buNone/>
            </a:pP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Ağciyər xərçəngi</a:t>
            </a:r>
            <a:endParaRPr lang="ru-RU" altLang="en-US" sz="2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5548606" y="2961712"/>
            <a:ext cx="5342125" cy="480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rtlCol="0">
            <a:spAutoFit/>
          </a:bodyPr>
          <a:lstStyle>
            <a:lvl1pPr marL="342900" indent="-342900" algn="l" defTabSz="685800" rtl="0" eaLnBrk="0" latinLnBrk="0" hangingPunct="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6pPr>
            <a:lvl7pPr marL="29718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7pPr>
            <a:lvl8pPr marL="34290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8pPr>
            <a:lvl9pPr marL="38862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9pPr>
          </a:lstStyle>
          <a:p>
            <a:pPr marL="0" indent="0" algn="ctr" eaLnBrk="1" hangingPunct="1">
              <a:buNone/>
            </a:pP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Qeyri – kiçik hüceyrəli xərçəng</a:t>
            </a:r>
            <a:endParaRPr lang="ru-RU" altLang="en-US" sz="2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35360" y="2961712"/>
            <a:ext cx="4623512" cy="480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rtlCol="0">
            <a:spAutoFit/>
          </a:bodyPr>
          <a:lstStyle>
            <a:lvl1pPr marL="342900" indent="-342900" algn="l" defTabSz="685800" rtl="0" eaLnBrk="0" latinLnBrk="0" hangingPunct="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6pPr>
            <a:lvl7pPr marL="29718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7pPr>
            <a:lvl8pPr marL="34290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8pPr>
            <a:lvl9pPr marL="38862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9pPr>
          </a:lstStyle>
          <a:p>
            <a:pPr marL="0" indent="0" algn="ctr" eaLnBrk="1" hangingPunct="1">
              <a:buNone/>
            </a:pP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Kiçik hüceyrəli xərçəng</a:t>
            </a:r>
            <a:endParaRPr lang="ru-RU" altLang="en-US" sz="2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3143672" y="5088828"/>
            <a:ext cx="2305883" cy="425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rtlCol="0">
            <a:spAutoFit/>
          </a:bodyPr>
          <a:lstStyle>
            <a:lvl1pPr marL="342900" indent="-342900" algn="l" defTabSz="685800" rtl="0" eaLnBrk="0" latinLnBrk="0" hangingPunct="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6pPr>
            <a:lvl7pPr marL="29718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7pPr>
            <a:lvl8pPr marL="34290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8pPr>
            <a:lvl9pPr marL="38862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9pPr>
          </a:lstStyle>
          <a:p>
            <a:pPr marL="0" indent="0" algn="ctr" eaLnBrk="1" hangingPunct="1">
              <a:buNone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Adenokarsinoma</a:t>
            </a:r>
            <a:endParaRPr lang="ru-RU" altLang="en-US" dirty="0">
              <a:solidFill>
                <a:schemeClr val="accent1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9886117" y="5088828"/>
            <a:ext cx="2305883" cy="425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rtlCol="0">
            <a:spAutoFit/>
          </a:bodyPr>
          <a:lstStyle>
            <a:lvl1pPr marL="342900" indent="-342900" algn="l" defTabSz="685800" rtl="0" eaLnBrk="0" latinLnBrk="0" hangingPunct="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6pPr>
            <a:lvl7pPr marL="29718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7pPr>
            <a:lvl8pPr marL="34290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8pPr>
            <a:lvl9pPr marL="38862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9pPr>
          </a:lstStyle>
          <a:p>
            <a:pPr marL="0" indent="0" eaLnBrk="1" hangingPunct="1">
              <a:buNone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Böyük hüceyrəli</a:t>
            </a:r>
            <a:endParaRPr lang="ru-RU" altLang="en-US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6218718" y="5088828"/>
            <a:ext cx="2973626" cy="425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rtlCol="0">
            <a:spAutoFit/>
          </a:bodyPr>
          <a:lstStyle>
            <a:lvl1pPr marL="342900" indent="-342900" algn="l" defTabSz="685800" rtl="0" eaLnBrk="0" latinLnBrk="0" hangingPunct="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defTabSz="685800" rtl="0" eaLnBrk="0" latinLnBrk="0" hangingPunct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6pPr>
            <a:lvl7pPr marL="29718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7pPr>
            <a:lvl8pPr marL="34290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8pPr>
            <a:lvl9pPr marL="3886200" indent="-228600" algn="l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 CENA" pitchFamily="2" charset="0"/>
                <a:ea typeface="+mn-ea"/>
                <a:cs typeface="Times New Roman" panose="02020603050405020304" pitchFamily="18" charset="0"/>
              </a:defRPr>
            </a:lvl9pPr>
          </a:lstStyle>
          <a:p>
            <a:pPr marL="0" indent="0" algn="ctr" eaLnBrk="1" hangingPunct="1">
              <a:buNone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Yastı epitel hüceyrəli </a:t>
            </a:r>
            <a:endParaRPr lang="ru-RU" altLang="en-US" dirty="0">
              <a:solidFill>
                <a:schemeClr val="accent1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2" name="AutoShape 6"/>
          <p:cNvSpPr>
            <a:spLocks/>
          </p:cNvSpPr>
          <p:nvPr/>
        </p:nvSpPr>
        <p:spPr bwMode="auto">
          <a:xfrm rot="5400000">
            <a:off x="4814472" y="-624072"/>
            <a:ext cx="1201587" cy="5969984"/>
          </a:xfrm>
          <a:prstGeom prst="leftBrace">
            <a:avLst>
              <a:gd name="adj1" fmla="val 34568"/>
              <a:gd name="adj2" fmla="val 49231"/>
            </a:avLst>
          </a:prstGeom>
          <a:noFill/>
          <a:ln w="76200">
            <a:solidFill>
              <a:srgbClr val="33CC33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2075" tIns="46038" rIns="92075" bIns="46038" anchor="ctr"/>
          <a:lstStyle>
            <a:lvl1pPr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ru-RU" alt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07A00777-3901-473E-81B7-DBD2F0E2B84F}"/>
              </a:ext>
            </a:extLst>
          </p:cNvPr>
          <p:cNvCxnSpPr>
            <a:stCxn id="7" idx="2"/>
            <a:endCxn id="9" idx="0"/>
          </p:cNvCxnSpPr>
          <p:nvPr/>
        </p:nvCxnSpPr>
        <p:spPr>
          <a:xfrm flipH="1">
            <a:off x="4296614" y="3442486"/>
            <a:ext cx="3923055" cy="164634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FB77C323-DF07-44D6-AE88-F834C2CCDB56}"/>
              </a:ext>
            </a:extLst>
          </p:cNvPr>
          <p:cNvCxnSpPr>
            <a:cxnSpLocks/>
            <a:stCxn id="7" idx="2"/>
            <a:endCxn id="11" idx="0"/>
          </p:cNvCxnSpPr>
          <p:nvPr/>
        </p:nvCxnSpPr>
        <p:spPr>
          <a:xfrm flipH="1">
            <a:off x="7705531" y="3442486"/>
            <a:ext cx="514138" cy="164634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D91CA12A-9233-48CC-9F4B-5647D2FD1499}"/>
              </a:ext>
            </a:extLst>
          </p:cNvPr>
          <p:cNvCxnSpPr>
            <a:cxnSpLocks/>
            <a:stCxn id="7" idx="2"/>
            <a:endCxn id="10" idx="0"/>
          </p:cNvCxnSpPr>
          <p:nvPr/>
        </p:nvCxnSpPr>
        <p:spPr>
          <a:xfrm>
            <a:off x="8219669" y="3442486"/>
            <a:ext cx="2819390" cy="164634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81832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Təsnifatı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/>
          <a:lstStyle/>
          <a:p>
            <a:pPr lvl="0"/>
            <a:r>
              <a:rPr lang="az-Latn-AZ" b="1" dirty="0"/>
              <a:t>Lokalizasiyasına görə</a:t>
            </a:r>
          </a:p>
          <a:p>
            <a:pPr marL="0" lvl="0" indent="0">
              <a:buNone/>
            </a:pPr>
            <a:r>
              <a:rPr lang="az-Latn-AZ" b="1" dirty="0"/>
              <a:t> </a:t>
            </a:r>
            <a:endParaRPr lang="en-US" dirty="0"/>
          </a:p>
          <a:p>
            <a:pPr lvl="1"/>
            <a:r>
              <a:rPr lang="az-Latn-AZ" b="1" i="1" dirty="0">
                <a:solidFill>
                  <a:schemeClr val="accent1">
                    <a:lumMod val="50000"/>
                  </a:schemeClr>
                </a:solidFill>
              </a:rPr>
              <a:t>Mərkəzi xərçəng 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az-Latn-AZ" b="1" i="1" dirty="0">
                <a:solidFill>
                  <a:schemeClr val="accent1">
                    <a:lumMod val="50000"/>
                  </a:schemeClr>
                </a:solidFill>
              </a:rPr>
              <a:t>Periferik xərçəng 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991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Təsnifatı</a:t>
            </a:r>
            <a:endParaRPr lang="en-US" sz="4000" dirty="0"/>
          </a:p>
        </p:txBody>
      </p:sp>
      <p:pic>
        <p:nvPicPr>
          <p:cNvPr id="6" name="Picture 6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4105275" cy="323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613408" y="2614716"/>
            <a:ext cx="1601688" cy="67248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Kiçik hüceyrəli </a:t>
            </a:r>
          </a:p>
          <a:p>
            <a:pPr algn="ctr" eaLnBrk="1" hangingPunct="1"/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ağciyər xərçəngi</a:t>
            </a:r>
            <a:endParaRPr lang="ru-RU" altLang="en-US" sz="1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752" y="3475676"/>
            <a:ext cx="3782978" cy="30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4007646" y="3805020"/>
            <a:ext cx="941283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traxeya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606430" y="4104947"/>
            <a:ext cx="954107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 CENA"/>
              </a:rPr>
              <a:t>Ağciyər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 CENA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735301" y="6260067"/>
            <a:ext cx="1043876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Bronxlar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362524" y="4797152"/>
            <a:ext cx="1864614" cy="64633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Yastı hüceyrəli </a:t>
            </a:r>
          </a:p>
          <a:p>
            <a:pPr algn="ctr"/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ağciyər xərçəngi</a:t>
            </a:r>
            <a:endParaRPr lang="ru-RU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4829" y="819080"/>
            <a:ext cx="3980218" cy="3110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5214989" y="3244334"/>
            <a:ext cx="1762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  <a:latin typeface="Times New Roman" panose="02020603050405020304" pitchFamily="18" charset="0"/>
              </a:rPr>
              <a:t>Adenokarsinoma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560496" y="2204862"/>
            <a:ext cx="1631504" cy="3077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az-Latn-AZ" altLang="en-US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Adenokarsinoma</a:t>
            </a:r>
            <a:endParaRPr lang="en-US" sz="14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55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altLang="en-US" sz="4000" dirty="0"/>
              <a:t>Etiologiyası</a:t>
            </a:r>
            <a:endParaRPr lang="en-US" alt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az-Latn-AZ" dirty="0"/>
              <a:t>Əmələ gəlmə səbəbləri arasında 94% siqaret çəkmək durur.</a:t>
            </a:r>
            <a:endParaRPr lang="en-US" dirty="0"/>
          </a:p>
          <a:p>
            <a:pPr lvl="0"/>
            <a:r>
              <a:rPr lang="az-Latn-AZ" dirty="0"/>
              <a:t>Siqaret çəkənlərdə ağciyər xərçəngi riski 24-36 dəfə daha çoxdur</a:t>
            </a:r>
            <a:endParaRPr lang="en-US" dirty="0"/>
          </a:p>
          <a:p>
            <a:pPr lvl="0"/>
            <a:r>
              <a:rPr lang="az-Latn-AZ" dirty="0"/>
              <a:t>Passiv siqaret çəkənlərdə risk 3,5% -dır.</a:t>
            </a:r>
          </a:p>
          <a:p>
            <a:r>
              <a:rPr lang="az-Latn-AZ" altLang="en-US" u="sng" dirty="0"/>
              <a:t>Digər səbəblər:</a:t>
            </a:r>
          </a:p>
          <a:p>
            <a:pPr lvl="1"/>
            <a:r>
              <a:rPr lang="az-Latn-AZ" altLang="en-US" dirty="0"/>
              <a:t>Sənaye tozları </a:t>
            </a:r>
          </a:p>
          <a:p>
            <a:pPr lvl="1"/>
            <a:r>
              <a:rPr lang="az-Latn-AZ" altLang="en-US" dirty="0"/>
              <a:t>Radiasiya </a:t>
            </a:r>
          </a:p>
          <a:p>
            <a:pPr lvl="1"/>
            <a:r>
              <a:rPr lang="az-Latn-AZ" altLang="en-US" dirty="0"/>
              <a:t>Yaş  </a:t>
            </a:r>
          </a:p>
          <a:p>
            <a:pPr lvl="1"/>
            <a:r>
              <a:rPr lang="az-Latn-AZ" altLang="en-US" dirty="0"/>
              <a:t>İrq</a:t>
            </a:r>
          </a:p>
          <a:p>
            <a:pPr lvl="1"/>
            <a:r>
              <a:rPr lang="az-Latn-AZ" altLang="en-US" dirty="0"/>
              <a:t>Irsiyyət </a:t>
            </a:r>
          </a:p>
          <a:p>
            <a:pPr lvl="1"/>
            <a:r>
              <a:rPr lang="az-Latn-AZ" altLang="en-US" dirty="0"/>
              <a:t>Cinsiyyət</a:t>
            </a:r>
            <a:endParaRPr lang="ru-RU" altLang="en-US" dirty="0"/>
          </a:p>
          <a:p>
            <a:pPr lvl="0"/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Patogenezi</a:t>
            </a:r>
          </a:p>
        </p:txBody>
      </p:sp>
      <p:pic>
        <p:nvPicPr>
          <p:cNvPr id="16" name="Content Placeholder 7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908720"/>
            <a:ext cx="9289032" cy="505206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Text Box 6"/>
          <p:cNvSpPr txBox="1">
            <a:spLocks noChangeArrowheads="1"/>
          </p:cNvSpPr>
          <p:nvPr/>
        </p:nvSpPr>
        <p:spPr bwMode="auto">
          <a:xfrm>
            <a:off x="1847528" y="916900"/>
            <a:ext cx="4704493" cy="5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– birincili şiş təyin edilmir.</a:t>
            </a:r>
            <a:endParaRPr lang="ru-RU" altLang="en-US" sz="2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382" name="Text Box 9"/>
          <p:cNvSpPr txBox="1">
            <a:spLocks noChangeArrowheads="1"/>
          </p:cNvSpPr>
          <p:nvPr/>
        </p:nvSpPr>
        <p:spPr bwMode="auto">
          <a:xfrm>
            <a:off x="1847528" y="1436013"/>
            <a:ext cx="7146925" cy="95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 – preinvaziv karsinoma (carcinoma in situ)</a:t>
            </a:r>
            <a:endParaRPr lang="ru-RU" altLang="en-US" sz="2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Mərhələləri – TNM təsnifatı</a:t>
            </a:r>
            <a:endParaRPr lang="en-US" dirty="0"/>
          </a:p>
        </p:txBody>
      </p:sp>
      <p:pic>
        <p:nvPicPr>
          <p:cNvPr id="12" name="Picture 7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345" y="1955126"/>
            <a:ext cx="3332808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136" y="1955126"/>
            <a:ext cx="3749328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7261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Mərhələləri – TNM təsnifatı</a:t>
            </a:r>
            <a:endParaRPr lang="en-US" dirty="0"/>
          </a:p>
        </p:txBody>
      </p:sp>
      <p:pic>
        <p:nvPicPr>
          <p:cNvPr id="10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118" y="1700808"/>
            <a:ext cx="3990751" cy="3951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T1 – şişin diametri 3 sm-dən böyük deyil, ağciyər toxuması ilə və ya visseral plevra ilə əhatə olunur. </a:t>
            </a:r>
          </a:p>
          <a:p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No – Limfa vəzilərinə metastaz yoxdur.</a:t>
            </a:r>
            <a:endParaRPr lang="ru-RU" alt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803445" y="5236724"/>
            <a:ext cx="736099" cy="400110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pPr algn="ctr"/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1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No</a:t>
            </a:r>
            <a:endParaRPr lang="ru-RU" alt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127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Mərhələləri – TNM təsnifatı</a:t>
            </a:r>
            <a:endParaRPr lang="en-US" dirty="0"/>
          </a:p>
        </p:txBody>
      </p:sp>
      <p:pic>
        <p:nvPicPr>
          <p:cNvPr id="9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096" y="1790953"/>
            <a:ext cx="4111904" cy="3870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T2 – diametri 3 sm-dən böyük, visseral plevraya sirayət edən, ağciyər kökünə yayılan lakin ağciyəri tam əhatə etməyən şiş</a:t>
            </a:r>
          </a:p>
          <a:p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N1 - Ağciyər kökünün limfa düyünlərinin zədələnməsi</a:t>
            </a:r>
            <a:endParaRPr lang="ru-RU" alt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8400256" y="5301208"/>
            <a:ext cx="1029072" cy="4572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2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N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1</a:t>
            </a:r>
            <a:endParaRPr lang="ru-RU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281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Mərhələləri – TNM təsnifatı</a:t>
            </a:r>
            <a:endParaRPr lang="en-US" dirty="0"/>
          </a:p>
        </p:txBody>
      </p:sp>
      <p:pic>
        <p:nvPicPr>
          <p:cNvPr id="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096" y="1834001"/>
            <a:ext cx="3778578" cy="3754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/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T3 – bilavasitə döş qəfəsi divarına yayılan, diafraqmanı, mediastinal plevranı, perikardı zədələyən şiş</a:t>
            </a:r>
          </a:p>
          <a:p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N2 – Mediastinal limfa düyünlərinə və ya bifurkasion limfa düyünlərinə metastaz</a:t>
            </a:r>
            <a:endParaRPr lang="ru-RU" alt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4399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Mərhələləri – TNM təsnifatı</a:t>
            </a:r>
            <a:endParaRPr lang="en-US" dirty="0"/>
          </a:p>
        </p:txBody>
      </p:sp>
      <p:pic>
        <p:nvPicPr>
          <p:cNvPr id="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016" y="1988841"/>
            <a:ext cx="5181600" cy="409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T4 – Divararalığına, ürəyə, magistral damarlara, traxeyaya, qida borusuna, fəqərə cisminə sirayət edən şiş</a:t>
            </a:r>
          </a:p>
          <a:p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N3 – mediastinal, ağciyər kökü, presakral, körpücüküstü limfa düyünlərinin zədələnməsi</a:t>
            </a:r>
          </a:p>
          <a:p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M1 – uzaq metastazlar vardır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64174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Klinik təsnifatı</a:t>
            </a:r>
            <a:endParaRPr lang="en-US" sz="4000" dirty="0"/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413423C3-08DC-4DFE-BBB5-33E34F0779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az-Latn-AZ" altLang="en-US" sz="3200" b="1" i="1" dirty="0">
                <a:solidFill>
                  <a:schemeClr val="accent1">
                    <a:lumMod val="75000"/>
                  </a:schemeClr>
                </a:solidFill>
              </a:rPr>
              <a:t>      </a:t>
            </a:r>
            <a:r>
              <a:rPr lang="en-GB" altLang="en-US" sz="3200" b="1" i="1" dirty="0">
                <a:solidFill>
                  <a:schemeClr val="accent1">
                    <a:lumMod val="75000"/>
                  </a:schemeClr>
                </a:solidFill>
              </a:rPr>
              <a:t>3 </a:t>
            </a:r>
            <a:r>
              <a:rPr lang="en-GB" altLang="en-US" sz="3200" b="1" i="1" dirty="0" err="1">
                <a:solidFill>
                  <a:schemeClr val="accent1">
                    <a:lumMod val="75000"/>
                  </a:schemeClr>
                </a:solidFill>
              </a:rPr>
              <a:t>mərhələ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yə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bölünür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en-GB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 algn="just">
              <a:lnSpc>
                <a:spcPct val="150000"/>
              </a:lnSpc>
            </a:pPr>
            <a:r>
              <a:rPr lang="en-GB" altLang="en-US" sz="3200" b="1" dirty="0" err="1">
                <a:solidFill>
                  <a:schemeClr val="accent1">
                    <a:lumMod val="75000"/>
                  </a:schemeClr>
                </a:solidFill>
              </a:rPr>
              <a:t>Erkən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b="1" dirty="0" err="1">
                <a:solidFill>
                  <a:schemeClr val="accent1">
                    <a:lumMod val="75000"/>
                  </a:schemeClr>
                </a:solidFill>
              </a:rPr>
              <a:t>mərhələ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- mediastinal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yayılma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yoxdur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(I-II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mərhələlər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) 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 algn="just">
              <a:lnSpc>
                <a:spcPct val="150000"/>
              </a:lnSpc>
            </a:pPr>
            <a:r>
              <a:rPr lang="en-GB" altLang="en-US" sz="3200" b="1" dirty="0" err="1">
                <a:solidFill>
                  <a:schemeClr val="accent1">
                    <a:lumMod val="75000"/>
                  </a:schemeClr>
                </a:solidFill>
              </a:rPr>
              <a:t>Yerli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b="1" dirty="0" err="1">
                <a:solidFill>
                  <a:schemeClr val="accent1">
                    <a:lumMod val="75000"/>
                  </a:schemeClr>
                </a:solidFill>
              </a:rPr>
              <a:t>yayılmış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b="1" dirty="0" err="1">
                <a:solidFill>
                  <a:schemeClr val="accent1">
                    <a:lumMod val="75000"/>
                  </a:schemeClr>
                </a:solidFill>
              </a:rPr>
              <a:t>mərhələ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-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mediastinuma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yayılma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var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(IIIA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B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mərhələlər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) 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 algn="just">
              <a:lnSpc>
                <a:spcPct val="150000"/>
              </a:lnSpc>
            </a:pPr>
            <a:r>
              <a:rPr lang="en-GB" altLang="en-US" sz="3200" b="1" dirty="0" err="1">
                <a:solidFill>
                  <a:schemeClr val="accent1">
                    <a:lumMod val="75000"/>
                  </a:schemeClr>
                </a:solidFill>
              </a:rPr>
              <a:t>Metastaz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b="1" dirty="0" err="1">
                <a:solidFill>
                  <a:schemeClr val="accent1">
                    <a:lumMod val="75000"/>
                  </a:schemeClr>
                </a:solidFill>
              </a:rPr>
              <a:t>mərhələsi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- distal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metastazlar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var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(IV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mərhələ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)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Klinikası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Ağciyər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xərçəngi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klinik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olaraq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bir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neçə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formada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ortaya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çıxa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bilir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endParaRPr lang="az-Latn-AZ" sz="32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Asimptomatik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Bronxopulmonar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əlamətlər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Ekstrapulmonar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əlamətlər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Paraneoplastik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sindromlar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837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i="1" dirty="0"/>
              <a:t>Klinikası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1464" y="1340768"/>
            <a:ext cx="9650288" cy="47833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altLang="en-US" dirty="0">
                <a:latin typeface="AR CENA"/>
              </a:rPr>
              <a:t>Bronxopulmonar əlamətlər </a:t>
            </a:r>
            <a:endParaRPr lang="ru-RU" altLang="en-US" dirty="0">
              <a:latin typeface="AR CENA"/>
            </a:endParaRPr>
          </a:p>
          <a:p>
            <a:pPr>
              <a:buFont typeface="Wingdings" panose="05000000000000000000" pitchFamily="2" charset="2"/>
              <a:buChar char="Ø"/>
            </a:pPr>
            <a:endParaRPr lang="az-Latn-AZ" altLang="en-US" dirty="0">
              <a:solidFill>
                <a:schemeClr val="accent1">
                  <a:lumMod val="75000"/>
                </a:schemeClr>
              </a:solidFill>
              <a:latin typeface="AR CENA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Öskürək </a:t>
            </a:r>
          </a:p>
          <a:p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Qanhayxırma </a:t>
            </a:r>
          </a:p>
          <a:p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Bəlğəm ifrazı </a:t>
            </a:r>
          </a:p>
          <a:p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Təngənəfəslik </a:t>
            </a:r>
            <a:endParaRPr lang="ru-RU" alt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4944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>
                <a:latin typeface="+mn-lt"/>
              </a:rPr>
              <a:t>Ekstrapulmonar əlamətlər </a:t>
            </a:r>
            <a:endParaRPr lang="en-US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3432" y="1412776"/>
            <a:ext cx="5181600" cy="4479925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Döş qəfəsi ağrısı </a:t>
            </a:r>
          </a:p>
          <a:p>
            <a:pPr>
              <a:buFont typeface="Wingdings" panose="05000000000000000000" pitchFamily="2" charset="2"/>
              <a:buChar char="Ø"/>
            </a:pP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Səsin dəyişməsi </a:t>
            </a:r>
          </a:p>
          <a:p>
            <a:pPr>
              <a:buFont typeface="Wingdings" panose="05000000000000000000" pitchFamily="2" charset="2"/>
              <a:buChar char="Ø"/>
            </a:pP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Yuxarı boş vena simptomu </a:t>
            </a:r>
          </a:p>
          <a:p>
            <a:pPr>
              <a:buFont typeface="Wingdings" panose="05000000000000000000" pitchFamily="2" charset="2"/>
              <a:buChar char="Ø"/>
            </a:pP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Horner simptomu </a:t>
            </a:r>
          </a:p>
          <a:p>
            <a:pPr>
              <a:buFont typeface="Wingdings" panose="05000000000000000000" pitchFamily="2" charset="2"/>
              <a:buChar char="Ø"/>
            </a:pP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Disfaqiya </a:t>
            </a:r>
            <a:endParaRPr lang="ru-RU" alt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12" name="Content Placeholder 9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080" y="1412776"/>
            <a:ext cx="4536504" cy="4608512"/>
          </a:xfrm>
        </p:spPr>
      </p:pic>
    </p:spTree>
    <p:extLst>
      <p:ext uri="{BB962C8B-B14F-4D97-AF65-F5344CB8AC3E}">
        <p14:creationId xmlns:p14="http://schemas.microsoft.com/office/powerpoint/2010/main" val="2062969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az-Latn-AZ" dirty="0"/>
              <a:t>Paraneoplastik sindromlar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7290" y="1352389"/>
            <a:ext cx="10515600" cy="4351338"/>
          </a:xfrm>
        </p:spPr>
        <p:txBody>
          <a:bodyPr>
            <a:normAutofit lnSpcReduction="10000"/>
          </a:bodyPr>
          <a:lstStyle/>
          <a:p>
            <a:pPr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Kuşinq sindromu 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Şəkərsiz diabet 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Hiperkalsemiya 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Hiponatremiya 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Karsinoid sindrom </a:t>
            </a:r>
            <a:endParaRPr lang="ru-RU" alt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057065" y="51819"/>
            <a:ext cx="6076051" cy="7848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02832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3" name="Text Box 12"/>
          <p:cNvSpPr txBox="1">
            <a:spLocks noChangeArrowheads="1"/>
          </p:cNvSpPr>
          <p:nvPr/>
        </p:nvSpPr>
        <p:spPr bwMode="auto">
          <a:xfrm>
            <a:off x="737044" y="1636302"/>
            <a:ext cx="186013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ru-RU" altLang="en-US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Diaqnostikası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az-Latn-AZ" altLang="en-US" dirty="0"/>
              <a:t>Rentgenoloji müayinə</a:t>
            </a:r>
            <a:endParaRPr lang="ru-RU" altLang="en-US" dirty="0"/>
          </a:p>
          <a:p>
            <a:r>
              <a:rPr lang="az-Latn-AZ" altLang="en-US" dirty="0"/>
              <a:t>KT</a:t>
            </a:r>
            <a:endParaRPr lang="ru-RU" altLang="en-US" dirty="0"/>
          </a:p>
          <a:p>
            <a:r>
              <a:rPr lang="az-Latn-AZ" altLang="en-US" dirty="0"/>
              <a:t>PET</a:t>
            </a:r>
            <a:endParaRPr lang="ru-RU" altLang="en-US" dirty="0"/>
          </a:p>
          <a:p>
            <a:r>
              <a:rPr lang="az-Latn-AZ" altLang="en-US" dirty="0"/>
              <a:t>Bronxoskopiya</a:t>
            </a:r>
          </a:p>
          <a:p>
            <a:r>
              <a:rPr lang="az-Latn-AZ" altLang="en-US" dirty="0"/>
              <a:t>Biopsiya</a:t>
            </a:r>
            <a:endParaRPr lang="en-US" dirty="0"/>
          </a:p>
        </p:txBody>
      </p:sp>
      <p:pic>
        <p:nvPicPr>
          <p:cNvPr id="18" name="Picture 2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00056" y="1668278"/>
            <a:ext cx="4369590" cy="3924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85408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054" y="908720"/>
            <a:ext cx="33528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595" name="Rectangle 5"/>
          <p:cNvSpPr>
            <a:spLocks noChangeArrowheads="1"/>
          </p:cNvSpPr>
          <p:nvPr/>
        </p:nvSpPr>
        <p:spPr bwMode="auto">
          <a:xfrm>
            <a:off x="1297058" y="4045597"/>
            <a:ext cx="2819400" cy="381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lIns="92075" tIns="46038" rIns="92075" bIns="46038"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Torakosentez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endParaRPr lang="ru-RU" alt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059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550" y="2857499"/>
            <a:ext cx="3463097" cy="2803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597" name="Rectangle 8"/>
          <p:cNvSpPr>
            <a:spLocks noChangeArrowheads="1"/>
          </p:cNvSpPr>
          <p:nvPr/>
        </p:nvSpPr>
        <p:spPr bwMode="auto">
          <a:xfrm>
            <a:off x="4939447" y="5877272"/>
            <a:ext cx="31242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lIns="92075" tIns="46038" rIns="92075" bIns="46038"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Torakoskopiya </a:t>
            </a:r>
            <a:endParaRPr lang="ru-RU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059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5044" y="1188876"/>
            <a:ext cx="29718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599" name="Rectangle 11"/>
          <p:cNvSpPr>
            <a:spLocks noChangeArrowheads="1"/>
          </p:cNvSpPr>
          <p:nvPr/>
        </p:nvSpPr>
        <p:spPr bwMode="auto">
          <a:xfrm>
            <a:off x="8547739" y="4334380"/>
            <a:ext cx="25146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lIns="92075" tIns="46038" rIns="92075" bIns="46038"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Mediastinoskopiya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endParaRPr lang="ru-RU" alt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Diaqnostikası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4303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Diaqnostika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392" y="980728"/>
            <a:ext cx="11017224" cy="54006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i="1" dirty="0" err="1">
                <a:solidFill>
                  <a:schemeClr val="accent1">
                    <a:lumMod val="75000"/>
                  </a:schemeClr>
                </a:solidFill>
              </a:rPr>
              <a:t>Prinsip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0" indent="0" algn="just">
              <a:buNone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Ağciyər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xərçənginin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diaqnozu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biopsiya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ilə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dəqiqləşdirilir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görüntüləmə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cərrahi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üsullarla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mərhələsi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təyin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olunur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.  </a:t>
            </a:r>
          </a:p>
          <a:p>
            <a:pPr marL="0" indent="0" algn="just">
              <a:buNone/>
            </a:pPr>
            <a:endParaRPr lang="az-Latn-AZ" sz="2400" b="1" i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n-US" sz="2400" b="1" i="1" dirty="0" err="1">
                <a:solidFill>
                  <a:schemeClr val="accent1">
                    <a:lumMod val="75000"/>
                  </a:schemeClr>
                </a:solidFill>
              </a:rPr>
              <a:t>Şübhə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0" indent="0" algn="just">
              <a:buNone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Ağciyər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xərçənginə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klinik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görüntüləmə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əlamətləri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şübhə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yarada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bilər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Klinik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şübhə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əlamətləri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bronxopulmonar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ekstrapulmonar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paraneoplastik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əlamətlər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i</a:t>
            </a:r>
          </a:p>
          <a:p>
            <a:pPr algn="just"/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Görüntüləmə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əlamətləri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: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rentgenoloji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KT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müayinələrində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ağciyərdə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kütlə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kütlələr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),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bronxoskopiyada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bronxial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kütlənin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görünməsini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USM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KT-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qaraciyərdə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sümüklərdə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böyrəküstü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vəzidə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beyində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kütlələrin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tapılması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6266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</a:t>
            </a:r>
            <a:endParaRPr lang="en-US" dirty="0"/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az-Latn-AZ" altLang="en-US" sz="2800" b="1" i="1" dirty="0">
                <a:solidFill>
                  <a:schemeClr val="accent1">
                    <a:lumMod val="75000"/>
                  </a:schemeClr>
                </a:solidFill>
              </a:rPr>
              <a:t>Dəqiqləşdirmə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</a:rPr>
              <a:t>Biopsiya </a:t>
            </a:r>
          </a:p>
          <a:p>
            <a:pPr algn="just">
              <a:lnSpc>
                <a:spcPct val="100000"/>
              </a:lnSpc>
            </a:pP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</a:rPr>
              <a:t>Bronxoskopik</a:t>
            </a:r>
          </a:p>
          <a:p>
            <a:pPr algn="just">
              <a:lnSpc>
                <a:spcPct val="100000"/>
              </a:lnSpc>
            </a:pP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</a:rPr>
              <a:t>Perkutan iynə və ya torakoskopiya</a:t>
            </a:r>
          </a:p>
          <a:p>
            <a:pPr algn="just">
              <a:lnSpc>
                <a:spcPct val="100000"/>
              </a:lnSpc>
            </a:pP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</a:rPr>
              <a:t>Torakotomiya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az-Latn-AZ" altLang="en-US" sz="2800" b="1" i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az-Latn-AZ" altLang="en-US" sz="2800" b="1" i="1" dirty="0">
                <a:solidFill>
                  <a:schemeClr val="accent1">
                    <a:lumMod val="75000"/>
                  </a:schemeClr>
                </a:solidFill>
              </a:rPr>
              <a:t>Ağciyər xərçənginin diaqnostik əlamətləri: </a:t>
            </a:r>
          </a:p>
          <a:p>
            <a:pPr algn="just">
              <a:lnSpc>
                <a:spcPct val="100000"/>
              </a:lnSpc>
            </a:pP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</a:rPr>
              <a:t>Klinik olaraq bronxo-pulmonar, ekstrapulmonar, paraneoplastik əlamətlər, bəzən də asimptomatik </a:t>
            </a:r>
          </a:p>
          <a:p>
            <a:pPr algn="just">
              <a:lnSpc>
                <a:spcPct val="100000"/>
              </a:lnSpc>
            </a:pP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</a:rPr>
              <a:t>Biopsiyada xərçəng hüceyrələri</a:t>
            </a:r>
            <a:r>
              <a:rPr lang="az-Latn-AZ" altLang="en-US" sz="28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GB" alt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057974" y="78937"/>
            <a:ext cx="6076051" cy="7848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4400" dirty="0">
                <a:latin typeface="+mn-lt"/>
              </a:rPr>
              <a:t>Diaqnostikası</a:t>
            </a:r>
            <a:endParaRPr lang="ru-RU" altLang="en-US" sz="4400" dirty="0">
              <a:latin typeface="+mn-lt"/>
            </a:endParaRPr>
          </a:p>
        </p:txBody>
      </p:sp>
      <p:pic>
        <p:nvPicPr>
          <p:cNvPr id="9" name="Picture 7" descr="kanser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088" y="1844823"/>
            <a:ext cx="4536504" cy="42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abse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231" y="1906486"/>
            <a:ext cx="4825538" cy="4189615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5131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4"/>
          <p:cNvSpPr>
            <a:spLocks noGrp="1" noChangeArrowheads="1"/>
          </p:cNvSpPr>
          <p:nvPr>
            <p:ph type="title"/>
          </p:nvPr>
        </p:nvSpPr>
        <p:spPr>
          <a:xfrm>
            <a:off x="3071664" y="-99392"/>
            <a:ext cx="5862851" cy="835878"/>
          </a:xfrm>
        </p:spPr>
        <p:txBody>
          <a:bodyPr>
            <a:normAutofit/>
          </a:bodyPr>
          <a:lstStyle/>
          <a:p>
            <a:pPr eaLnBrk="1" hangingPunct="1"/>
            <a:r>
              <a:rPr lang="az-Latn-AZ" altLang="en-US" sz="3600" dirty="0"/>
              <a:t>Diaqnostikası-KT </a:t>
            </a:r>
            <a:endParaRPr lang="ru-RU" altLang="en-US" sz="3600" dirty="0"/>
          </a:p>
        </p:txBody>
      </p:sp>
      <p:pic>
        <p:nvPicPr>
          <p:cNvPr id="7" name="Picture 5" descr="akciğer-kanseri-resmi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584" y="1916832"/>
            <a:ext cx="6905278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423592" y="1916832"/>
            <a:ext cx="5400600" cy="21602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6174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Mərhələnin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təyini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b="1" i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en-US" b="1" i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Mediastinal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strukturlara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yayılma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just"/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Mediastinal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limfa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düyünlərinə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yayılma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just"/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Uzaq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metastazaları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Mərhələnin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dəqiq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təyini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xüsusən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də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yerli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yayılma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dərəcəsi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əsasən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əməliyyat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vaxtı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müəyyənləşdirilir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Müalicəsi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i="1" dirty="0" err="1">
                <a:solidFill>
                  <a:schemeClr val="accent1">
                    <a:lumMod val="75000"/>
                  </a:schemeClr>
                </a:solidFill>
              </a:rPr>
              <a:t>Kiçik-hüceyrəli</a:t>
            </a:r>
            <a:r>
              <a:rPr lang="en-US" sz="32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i="1" dirty="0" err="1">
                <a:solidFill>
                  <a:schemeClr val="accent1">
                    <a:lumMod val="75000"/>
                  </a:schemeClr>
                </a:solidFill>
              </a:rPr>
              <a:t>karsinomada</a:t>
            </a:r>
            <a:r>
              <a:rPr lang="en-US" sz="32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i="1" dirty="0" err="1">
                <a:solidFill>
                  <a:schemeClr val="accent1">
                    <a:lumMod val="75000"/>
                  </a:schemeClr>
                </a:solidFill>
              </a:rPr>
              <a:t>kimy</a:t>
            </a:r>
            <a:r>
              <a:rPr lang="az-Latn-AZ" sz="3200" i="1" dirty="0">
                <a:solidFill>
                  <a:schemeClr val="accent1">
                    <a:lumMod val="75000"/>
                  </a:schemeClr>
                </a:solidFill>
              </a:rPr>
              <a:t>əvi dərman müalicəsi</a:t>
            </a:r>
            <a:r>
              <a:rPr lang="en-US" sz="32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i="1" dirty="0" err="1">
                <a:solidFill>
                  <a:schemeClr val="accent1">
                    <a:lumMod val="75000"/>
                  </a:schemeClr>
                </a:solidFill>
              </a:rPr>
              <a:t>əsas</a:t>
            </a:r>
            <a:r>
              <a:rPr lang="en-US" sz="32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i="1" dirty="0" err="1">
                <a:solidFill>
                  <a:schemeClr val="accent1">
                    <a:lumMod val="75000"/>
                  </a:schemeClr>
                </a:solidFill>
              </a:rPr>
              <a:t>müalicədir</a:t>
            </a:r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az-Latn-AZ" sz="32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Qeyri-kiçik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hüceyrəli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karsinomada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əsas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müalicə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cərrahidir</a:t>
            </a:r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Müalicəsi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Cərrahi müalicə </a:t>
            </a:r>
          </a:p>
          <a:p>
            <a:pPr>
              <a:buFont typeface="Wingdings" panose="05000000000000000000" pitchFamily="2" charset="2"/>
              <a:buChar char="Ø"/>
            </a:pP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Şüa müalicəsi </a:t>
            </a:r>
          </a:p>
          <a:p>
            <a:pPr>
              <a:buFont typeface="Wingdings" panose="05000000000000000000" pitchFamily="2" charset="2"/>
              <a:buChar char="Ø"/>
            </a:pP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Kimyəvi dərman müalicəsi </a:t>
            </a:r>
          </a:p>
          <a:p>
            <a:pPr>
              <a:buFont typeface="Wingdings" panose="05000000000000000000" pitchFamily="2" charset="2"/>
              <a:buChar char="Ø"/>
            </a:pP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Simptomatik müalicə </a:t>
            </a:r>
            <a:endParaRPr lang="ru-RU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222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Müalicəsi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Müalicə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seçimi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mərhələdən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asılıdır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: 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Erkən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mərhələ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(I-II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mərhələ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) 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Y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erli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yayılmış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lakin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rezektabel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mərhələ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(IIIA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mərhələ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) 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Yerli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yayılmış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lakin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qeyri-rezektabel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mərhələ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Metastatik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mərhələ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995901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Müalicəsi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Ağciyər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xərçənginin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rezeksiya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edilə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bilməsi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üçün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3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əsas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şərt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olmalıdır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rezektabellik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meyarları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): </a:t>
            </a:r>
          </a:p>
          <a:p>
            <a:pPr>
              <a:lnSpc>
                <a:spcPct val="200000"/>
              </a:lnSpc>
            </a:pPr>
            <a:r>
              <a:rPr lang="en-US" sz="2400" b="1" i="1" dirty="0" err="1">
                <a:solidFill>
                  <a:schemeClr val="accent1">
                    <a:lumMod val="75000"/>
                  </a:schemeClr>
                </a:solidFill>
              </a:rPr>
              <a:t>xərçəng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i="1" dirty="0" err="1">
                <a:solidFill>
                  <a:schemeClr val="accent1">
                    <a:lumMod val="75000"/>
                  </a:schemeClr>
                </a:solidFill>
              </a:rPr>
              <a:t>rezektabel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i="1" dirty="0" err="1">
                <a:solidFill>
                  <a:schemeClr val="accent1">
                    <a:lumMod val="75000"/>
                  </a:schemeClr>
                </a:solidFill>
              </a:rPr>
              <a:t>olmalıdır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b="1" i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en-US" sz="2400" b="1" i="1" dirty="0" err="1">
                <a:solidFill>
                  <a:schemeClr val="accent1">
                    <a:lumMod val="75000"/>
                  </a:schemeClr>
                </a:solidFill>
              </a:rPr>
              <a:t>ağciyərin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i="1" dirty="0" err="1">
                <a:solidFill>
                  <a:schemeClr val="accent1">
                    <a:lumMod val="75000"/>
                  </a:schemeClr>
                </a:solidFill>
              </a:rPr>
              <a:t>funksional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i="1" dirty="0" err="1">
                <a:solidFill>
                  <a:schemeClr val="accent1">
                    <a:lumMod val="75000"/>
                  </a:schemeClr>
                </a:solidFill>
              </a:rPr>
              <a:t>rezervləri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adekvat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olmalıdır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əməliyyata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ümumi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i="1" dirty="0" err="1">
                <a:solidFill>
                  <a:schemeClr val="accent1">
                    <a:lumMod val="75000"/>
                  </a:schemeClr>
                </a:solidFill>
              </a:rPr>
              <a:t>əks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i="1" dirty="0" err="1">
                <a:solidFill>
                  <a:schemeClr val="accent1">
                    <a:lumMod val="75000"/>
                  </a:schemeClr>
                </a:solidFill>
              </a:rPr>
              <a:t>göstəriş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olmamalıdır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459270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800" dirty="0"/>
              <a:t>Müalicəsi</a:t>
            </a:r>
            <a:endParaRPr lang="en-US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Ağciyər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rezeksiyasına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i="1" dirty="0" err="1">
                <a:solidFill>
                  <a:schemeClr val="accent1">
                    <a:lumMod val="75000"/>
                  </a:schemeClr>
                </a:solidFill>
              </a:rPr>
              <a:t>əks</a:t>
            </a:r>
            <a:r>
              <a:rPr lang="en-US" sz="32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i="1" dirty="0" err="1">
                <a:solidFill>
                  <a:schemeClr val="accent1">
                    <a:lumMod val="75000"/>
                  </a:schemeClr>
                </a:solidFill>
              </a:rPr>
              <a:t>göstərişlər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Distal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metastazlar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təksaylı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beyin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metastazı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istisnadır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) </a:t>
            </a:r>
            <a:endParaRPr lang="az-Latn-AZ" sz="32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Yuxarı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boş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vena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sindromu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32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Hər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iki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bronxu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tutan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törəmə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32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Əks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tərəfdəki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yuxarıdakı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limfa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düyünlərinə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metastaz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32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Plevral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mayedə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bədxassəli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hüceyrələr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32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FEV1 1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litrdən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az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olarsa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32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Hiperkapniya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(arterial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qanda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PaCO2 45 mm Hg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st-dən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çoxdursa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) </a:t>
            </a:r>
            <a:endParaRPr lang="az-Latn-AZ" sz="32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Miokard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infarktı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8152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</a:t>
            </a:r>
            <a:endParaRPr lang="en-US" sz="4000" dirty="0"/>
          </a:p>
        </p:txBody>
      </p:sp>
      <p:pic>
        <p:nvPicPr>
          <p:cNvPr id="6" name="Content Placeholder 5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79" y="764704"/>
            <a:ext cx="10398933" cy="5523365"/>
          </a:xfrm>
        </p:spPr>
      </p:pic>
    </p:spTree>
    <p:extLst>
      <p:ext uri="{BB962C8B-B14F-4D97-AF65-F5344CB8AC3E}">
        <p14:creationId xmlns:p14="http://schemas.microsoft.com/office/powerpoint/2010/main" val="24914486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927648" y="2708920"/>
            <a:ext cx="5862851" cy="835878"/>
          </a:xfrm>
        </p:spPr>
        <p:txBody>
          <a:bodyPr/>
          <a:lstStyle/>
          <a:p>
            <a:r>
              <a:rPr lang="az-Latn-AZ" dirty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93011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0508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773051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2530</TotalTime>
  <Words>661</Words>
  <Application>Microsoft Office PowerPoint</Application>
  <PresentationFormat>Widescreen</PresentationFormat>
  <Paragraphs>175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 CENA</vt:lpstr>
      <vt:lpstr>Arial</vt:lpstr>
      <vt:lpstr>Calibri</vt:lpstr>
      <vt:lpstr>Times New Roman</vt:lpstr>
      <vt:lpstr>Wingdings</vt:lpstr>
      <vt:lpstr>Praktiki dərs şablonu 7</vt:lpstr>
      <vt:lpstr>Ağciyər xərçəngi</vt:lpstr>
      <vt:lpstr>Tərifi</vt:lpstr>
      <vt:lpstr>Təsnifatı</vt:lpstr>
      <vt:lpstr>Təsnifatı</vt:lpstr>
      <vt:lpstr>Təsnifatı</vt:lpstr>
      <vt:lpstr>Etiologiyası</vt:lpstr>
      <vt:lpstr>Patogenezi</vt:lpstr>
      <vt:lpstr>Mərhələləri – TNM təsnifatı</vt:lpstr>
      <vt:lpstr>Mərhələləri – TNM təsnifatı</vt:lpstr>
      <vt:lpstr>Mərhələləri – TNM təsnifatı</vt:lpstr>
      <vt:lpstr>Mərhələləri – TNM təsnifatı</vt:lpstr>
      <vt:lpstr>Mərhələləri – TNM təsnifatı</vt:lpstr>
      <vt:lpstr>Klinik təsnifatı</vt:lpstr>
      <vt:lpstr>Klinikası</vt:lpstr>
      <vt:lpstr>Klinikası</vt:lpstr>
      <vt:lpstr>Ekstrapulmonar əlamətlər </vt:lpstr>
      <vt:lpstr>Paraneoplastik sindromlar</vt:lpstr>
      <vt:lpstr>Diaqnostikası </vt:lpstr>
      <vt:lpstr>Diaqnostikası </vt:lpstr>
      <vt:lpstr>Diaqnostika</vt:lpstr>
      <vt:lpstr>Diaqnostika</vt:lpstr>
      <vt:lpstr>Diaqnostikası</vt:lpstr>
      <vt:lpstr>Diaqnostikası-KT </vt:lpstr>
      <vt:lpstr>Diaqnostika</vt:lpstr>
      <vt:lpstr>Müalicəsi</vt:lpstr>
      <vt:lpstr>Müalicəsi</vt:lpstr>
      <vt:lpstr>Müalicəsi</vt:lpstr>
      <vt:lpstr>Müalicəsi</vt:lpstr>
      <vt:lpstr>Müalicəsi</vt:lpstr>
      <vt:lpstr>Müalicə</vt:lpstr>
      <vt:lpstr>Diqqətinizə görə təşəkkürlər.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195</cp:revision>
  <dcterms:created xsi:type="dcterms:W3CDTF">2001-04-16T20:54:45Z</dcterms:created>
  <dcterms:modified xsi:type="dcterms:W3CDTF">2021-07-29T11:55:11Z</dcterms:modified>
</cp:coreProperties>
</file>