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35"/>
  </p:notesMasterIdLst>
  <p:handoutMasterIdLst>
    <p:handoutMasterId r:id="rId36"/>
  </p:handoutMasterIdLst>
  <p:sldIdLst>
    <p:sldId id="284" r:id="rId2"/>
    <p:sldId id="290" r:id="rId3"/>
    <p:sldId id="404" r:id="rId4"/>
    <p:sldId id="374" r:id="rId5"/>
    <p:sldId id="375" r:id="rId6"/>
    <p:sldId id="376" r:id="rId7"/>
    <p:sldId id="377" r:id="rId8"/>
    <p:sldId id="378" r:id="rId9"/>
    <p:sldId id="379" r:id="rId10"/>
    <p:sldId id="380" r:id="rId11"/>
    <p:sldId id="381" r:id="rId12"/>
    <p:sldId id="382" r:id="rId13"/>
    <p:sldId id="405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5" r:id="rId26"/>
    <p:sldId id="396" r:id="rId27"/>
    <p:sldId id="397" r:id="rId28"/>
    <p:sldId id="398" r:id="rId29"/>
    <p:sldId id="399" r:id="rId30"/>
    <p:sldId id="400" r:id="rId31"/>
    <p:sldId id="402" r:id="rId32"/>
    <p:sldId id="401" r:id="rId33"/>
    <p:sldId id="403" r:id="rId3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FF00"/>
    <a:srgbClr val="990033"/>
    <a:srgbClr val="F9B88B"/>
    <a:srgbClr val="E59E0F"/>
    <a:srgbClr val="EC3308"/>
    <a:srgbClr val="CCFF66"/>
    <a:srgbClr val="CC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>
        <p:scale>
          <a:sx n="70" d="100"/>
          <a:sy n="70" d="100"/>
        </p:scale>
        <p:origin x="-1008" y="-1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63552" y="1844824"/>
            <a:ext cx="7772400" cy="1470025"/>
          </a:xfrm>
        </p:spPr>
        <p:txBody>
          <a:bodyPr/>
          <a:lstStyle/>
          <a:p>
            <a:r>
              <a:rPr lang="az-Latn-AZ" altLang="en-US" sz="54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ru-RU" altLang="en-US" sz="5400" dirty="0" smtClean="0">
                <a:solidFill>
                  <a:schemeClr val="accent1">
                    <a:lumMod val="75000"/>
                  </a:schemeClr>
                </a:solidFill>
              </a:rPr>
              <a:t> Новообразования средостения</a:t>
            </a:r>
            <a:endParaRPr lang="az-Latn-AZ" altLang="en-US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927648" y="4005064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 smtClean="0"/>
              <a:t>К.м.н. </a:t>
            </a:r>
            <a:r>
              <a:rPr lang="ru-RU" altLang="en-US" sz="2400" dirty="0" err="1" smtClean="0"/>
              <a:t>Хыдырова</a:t>
            </a:r>
            <a:r>
              <a:rPr lang="az-Latn-AZ" altLang="en-US" sz="2400" dirty="0" smtClean="0"/>
              <a:t> </a:t>
            </a:r>
            <a:r>
              <a:rPr lang="ru-RU" altLang="en-US" sz="2400" dirty="0" err="1" smtClean="0"/>
              <a:t>Натаван</a:t>
            </a:r>
            <a:r>
              <a:rPr lang="ru-RU" altLang="en-US" sz="2400" dirty="0" smtClean="0"/>
              <a:t> </a:t>
            </a:r>
            <a:endParaRPr lang="az-Latn-AZ" altLang="en-US" sz="2400" b="1" dirty="0" smtClean="0"/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</a:t>
            </a:r>
            <a:r>
              <a:rPr lang="az-Latn-AZ" altLang="en-US" sz="2400" dirty="0" smtClean="0"/>
              <a:t>,</a:t>
            </a:r>
            <a:r>
              <a:rPr lang="ru-RU" altLang="en-US" sz="2400" dirty="0" smtClean="0"/>
              <a:t> кафедра хирургических болезней </a:t>
            </a:r>
            <a:r>
              <a:rPr lang="az-Latn-AZ" altLang="en-US" sz="2400" dirty="0" smtClean="0"/>
              <a:t>I 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000" dirty="0" smtClean="0"/>
              <a:t>T.ü.f.d  Natəvan Xıdırova </a:t>
            </a:r>
          </a:p>
          <a:p>
            <a:r>
              <a:rPr lang="az-Latn-AZ" altLang="en-US" dirty="0" smtClean="0"/>
              <a:t> 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332656"/>
            <a:ext cx="2711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Новообразования средостения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664" y="620688"/>
            <a:ext cx="6076051" cy="611546"/>
          </a:xfrm>
        </p:spPr>
        <p:txBody>
          <a:bodyPr>
            <a:noAutofit/>
          </a:bodyPr>
          <a:lstStyle/>
          <a:p>
            <a:r>
              <a:rPr lang="az-Latn-AZ" altLang="en-US" sz="5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5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5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5400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az-Latn-AZ" altLang="en-US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2276476"/>
            <a:ext cx="8229600" cy="36290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alt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T.ü.f.d. Xıdırova Natəvan</a:t>
            </a:r>
            <a:endParaRPr lang="az-Latn-AZ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32D7E84-AB7F-4BA9-BFF1-995DC8D65983}"/>
              </a:ext>
            </a:extLst>
          </p:cNvPr>
          <p:cNvSpPr txBox="1"/>
          <p:nvPr/>
        </p:nvSpPr>
        <p:spPr>
          <a:xfrm>
            <a:off x="10560496" y="188640"/>
            <a:ext cx="923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079776" y="1340768"/>
            <a:ext cx="439248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="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="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="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4545" y="152400"/>
            <a:ext cx="3729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 Новообразования средостения</a:t>
            </a:r>
            <a:endParaRPr lang="en-US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060497" y="958703"/>
            <a:ext cx="5177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Клинические данные</a:t>
            </a:r>
            <a:r>
              <a:rPr lang="az-Latn-AZ" sz="2000" dirty="0" smtClean="0"/>
              <a:t>, KT, AFP, betta-HCG, LDH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2547" y="2667000"/>
            <a:ext cx="3286732" cy="44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  Соответствующее лечение 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458811" y="2667001"/>
            <a:ext cx="4003731" cy="78319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Оценка </a:t>
            </a:r>
            <a:r>
              <a:rPr lang="ru-RU" sz="2000" dirty="0" err="1" smtClean="0"/>
              <a:t>резектабельности</a:t>
            </a:r>
            <a:endParaRPr lang="az-Latn-AZ" sz="2000" dirty="0" smtClean="0"/>
          </a:p>
          <a:p>
            <a:pPr algn="ctr"/>
            <a:r>
              <a:rPr lang="az-Latn-AZ" sz="2000" dirty="0" smtClean="0"/>
              <a:t>(</a:t>
            </a:r>
            <a:r>
              <a:rPr lang="ru-RU" sz="2000" dirty="0" smtClean="0"/>
              <a:t> метастатический</a:t>
            </a:r>
            <a:r>
              <a:rPr lang="az-Latn-AZ" sz="2000" dirty="0" smtClean="0"/>
              <a:t>, </a:t>
            </a:r>
            <a:r>
              <a:rPr lang="ru-RU" sz="2000" dirty="0" smtClean="0"/>
              <a:t>инвазия и </a:t>
            </a:r>
            <a:r>
              <a:rPr lang="ru-RU" sz="2000" dirty="0" err="1" smtClean="0"/>
              <a:t>др</a:t>
            </a:r>
            <a:r>
              <a:rPr lang="az-Latn-AZ" sz="2000" dirty="0" smtClean="0"/>
              <a:t>.)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329808" y="5317570"/>
            <a:ext cx="4486175" cy="78319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 Резекция</a:t>
            </a:r>
            <a:endParaRPr lang="az-Latn-AZ" sz="2000" b="1" dirty="0" smtClean="0"/>
          </a:p>
          <a:p>
            <a:pPr algn="ctr"/>
            <a:r>
              <a:rPr lang="az-Latn-AZ" sz="2000" dirty="0" smtClean="0"/>
              <a:t>(</a:t>
            </a:r>
            <a:r>
              <a:rPr lang="ru-RU" sz="2000" dirty="0" smtClean="0"/>
              <a:t> торакотомия или </a:t>
            </a:r>
            <a:r>
              <a:rPr lang="ru-RU" sz="2000" dirty="0" err="1" smtClean="0"/>
              <a:t>торакоскопический</a:t>
            </a:r>
            <a:r>
              <a:rPr lang="az-Latn-AZ" sz="2000" dirty="0" smtClean="0"/>
              <a:t>)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553961" y="4114800"/>
            <a:ext cx="203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 </a:t>
            </a:r>
            <a:r>
              <a:rPr lang="ru-RU" sz="2000" dirty="0" err="1" smtClean="0"/>
              <a:t>Резектабельный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6109907" y="1828800"/>
            <a:ext cx="2701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 Диагноз не уточняется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488210" y="1828800"/>
            <a:ext cx="2435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  Диагноз уточняется</a:t>
            </a:r>
            <a:endParaRPr lang="en-US" sz="2000" dirty="0"/>
          </a:p>
        </p:txBody>
      </p:sp>
      <p:cxnSp>
        <p:nvCxnSpPr>
          <p:cNvPr id="11" name="Straight Arrow Connector 10"/>
          <p:cNvCxnSpPr>
            <a:stCxn id="2" idx="2"/>
            <a:endCxn id="3" idx="0"/>
          </p:cNvCxnSpPr>
          <p:nvPr/>
        </p:nvCxnSpPr>
        <p:spPr>
          <a:xfrm flipH="1">
            <a:off x="4649123" y="552510"/>
            <a:ext cx="3" cy="4061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3" idx="2"/>
            <a:endCxn id="9" idx="0"/>
          </p:cNvCxnSpPr>
          <p:nvPr/>
        </p:nvCxnSpPr>
        <p:spPr>
          <a:xfrm flipH="1">
            <a:off x="1705915" y="1358813"/>
            <a:ext cx="2943208" cy="4699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3" idx="2"/>
            <a:endCxn id="8" idx="0"/>
          </p:cNvCxnSpPr>
          <p:nvPr/>
        </p:nvCxnSpPr>
        <p:spPr>
          <a:xfrm>
            <a:off x="4649123" y="1358813"/>
            <a:ext cx="2811539" cy="4699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2"/>
            <a:endCxn id="5" idx="0"/>
          </p:cNvCxnSpPr>
          <p:nvPr/>
        </p:nvCxnSpPr>
        <p:spPr>
          <a:xfrm>
            <a:off x="7460662" y="2228910"/>
            <a:ext cx="15" cy="4380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5" idx="2"/>
            <a:endCxn id="7" idx="0"/>
          </p:cNvCxnSpPr>
          <p:nvPr/>
        </p:nvCxnSpPr>
        <p:spPr>
          <a:xfrm flipH="1">
            <a:off x="4572894" y="3450194"/>
            <a:ext cx="2887783" cy="6646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7" idx="2"/>
            <a:endCxn id="6" idx="0"/>
          </p:cNvCxnSpPr>
          <p:nvPr/>
        </p:nvCxnSpPr>
        <p:spPr>
          <a:xfrm>
            <a:off x="4572894" y="4514910"/>
            <a:ext cx="2" cy="802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9" idx="2"/>
            <a:endCxn id="4" idx="0"/>
          </p:cNvCxnSpPr>
          <p:nvPr/>
        </p:nvCxnSpPr>
        <p:spPr>
          <a:xfrm flipH="1">
            <a:off x="1705913" y="2228910"/>
            <a:ext cx="2" cy="4380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026400" y="5317570"/>
            <a:ext cx="4020131" cy="112371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 Биопсия</a:t>
            </a:r>
            <a:endParaRPr lang="az-Latn-AZ" sz="2000" b="1" dirty="0" smtClean="0"/>
          </a:p>
          <a:p>
            <a:pPr algn="ctr"/>
            <a:r>
              <a:rPr lang="az-Latn-AZ" sz="2000" dirty="0" smtClean="0"/>
              <a:t>(</a:t>
            </a:r>
            <a:r>
              <a:rPr lang="ru-RU" sz="2000" dirty="0" smtClean="0"/>
              <a:t> </a:t>
            </a:r>
            <a:r>
              <a:rPr lang="ru-RU" sz="2000" dirty="0" err="1" smtClean="0"/>
              <a:t>чрескожно</a:t>
            </a:r>
            <a:r>
              <a:rPr lang="az-Latn-AZ" sz="2000" dirty="0" smtClean="0"/>
              <a:t>, </a:t>
            </a:r>
            <a:r>
              <a:rPr lang="ru-RU" sz="2000" dirty="0" smtClean="0"/>
              <a:t>бронхоскопический</a:t>
            </a:r>
            <a:r>
              <a:rPr lang="az-Latn-AZ" sz="2000" dirty="0" smtClean="0"/>
              <a:t>, 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dirty="0" err="1" smtClean="0"/>
              <a:t>торакоскопический</a:t>
            </a:r>
            <a:r>
              <a:rPr lang="az-Latn-AZ" sz="2000" dirty="0" smtClean="0"/>
              <a:t> </a:t>
            </a:r>
            <a:r>
              <a:rPr lang="ru-RU" sz="2000" dirty="0" smtClean="0"/>
              <a:t> </a:t>
            </a:r>
            <a:r>
              <a:rPr lang="az-Latn-AZ" sz="2000" dirty="0" smtClean="0"/>
              <a:t>)</a:t>
            </a:r>
            <a:endParaRPr lang="en-US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8870638" y="4114800"/>
            <a:ext cx="23316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 </a:t>
            </a:r>
            <a:r>
              <a:rPr lang="ru-RU" sz="2000" dirty="0" err="1" smtClean="0"/>
              <a:t>Нерезектабельный</a:t>
            </a:r>
            <a:endParaRPr lang="en-US" sz="2000" dirty="0"/>
          </a:p>
        </p:txBody>
      </p:sp>
      <p:cxnSp>
        <p:nvCxnSpPr>
          <p:cNvPr id="29" name="Straight Arrow Connector 28"/>
          <p:cNvCxnSpPr>
            <a:stCxn id="5" idx="2"/>
            <a:endCxn id="28" idx="0"/>
          </p:cNvCxnSpPr>
          <p:nvPr/>
        </p:nvCxnSpPr>
        <p:spPr>
          <a:xfrm>
            <a:off x="7460677" y="3450194"/>
            <a:ext cx="2575794" cy="6646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28" idx="2"/>
            <a:endCxn id="26" idx="0"/>
          </p:cNvCxnSpPr>
          <p:nvPr/>
        </p:nvCxnSpPr>
        <p:spPr>
          <a:xfrm flipH="1">
            <a:off x="10036466" y="4514910"/>
            <a:ext cx="5" cy="802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10560496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2268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260648"/>
            <a:ext cx="6076051" cy="611546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4400" dirty="0" err="1" smtClean="0">
                <a:solidFill>
                  <a:srgbClr val="0070C0"/>
                </a:solidFill>
              </a:rPr>
              <a:t>Тимома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i="1" dirty="0" smtClean="0"/>
              <a:t>я</a:t>
            </a:r>
            <a:r>
              <a:rPr lang="ru-RU" sz="2800" i="1" dirty="0" smtClean="0"/>
              <a:t>вляется </a:t>
            </a:r>
            <a:r>
              <a:rPr lang="ru-RU" sz="2800" i="1" dirty="0" smtClean="0"/>
              <a:t>наиболее распространенным образованием </a:t>
            </a:r>
            <a:r>
              <a:rPr lang="ru-RU" sz="2800" i="1" dirty="0" smtClean="0"/>
              <a:t>тимуса.</a:t>
            </a:r>
            <a:endParaRPr lang="ru-RU" sz="2800" i="1" dirty="0" smtClean="0"/>
          </a:p>
          <a:p>
            <a:pPr>
              <a:buNone/>
            </a:pPr>
            <a:r>
              <a:rPr lang="ru-RU" sz="2800" i="1" dirty="0" smtClean="0"/>
              <a:t>Термин </a:t>
            </a:r>
            <a:r>
              <a:rPr lang="ru-RU" sz="2800" i="1" dirty="0" smtClean="0">
                <a:solidFill>
                  <a:srgbClr val="0070C0"/>
                </a:solidFill>
              </a:rPr>
              <a:t>«</a:t>
            </a:r>
            <a:r>
              <a:rPr lang="ru-RU" sz="2800" i="1" dirty="0" err="1" smtClean="0">
                <a:solidFill>
                  <a:srgbClr val="0070C0"/>
                </a:solidFill>
              </a:rPr>
              <a:t>тимома</a:t>
            </a:r>
            <a:r>
              <a:rPr lang="ru-RU" sz="2800" i="1" dirty="0" smtClean="0">
                <a:solidFill>
                  <a:srgbClr val="0070C0"/>
                </a:solidFill>
              </a:rPr>
              <a:t>» является общим понятием</a:t>
            </a:r>
            <a:r>
              <a:rPr lang="ru-RU" sz="2800" i="1" dirty="0" smtClean="0"/>
              <a:t>,  </a:t>
            </a:r>
            <a:r>
              <a:rPr lang="ru-RU" sz="2800" i="1" dirty="0" err="1" smtClean="0"/>
              <a:t>гистологически</a:t>
            </a:r>
            <a:r>
              <a:rPr lang="ru-RU" sz="2800" i="1" dirty="0" smtClean="0"/>
              <a:t> имеется</a:t>
            </a:r>
          </a:p>
          <a:p>
            <a:r>
              <a:rPr lang="ru-RU" sz="2800" i="1" dirty="0" smtClean="0"/>
              <a:t> </a:t>
            </a:r>
            <a:r>
              <a:rPr lang="ru-RU" sz="2800" i="1" dirty="0" err="1" smtClean="0">
                <a:solidFill>
                  <a:srgbClr val="0070C0"/>
                </a:solidFill>
              </a:rPr>
              <a:t>лимфоцитарная</a:t>
            </a:r>
            <a:r>
              <a:rPr lang="ru-RU" sz="2800" i="1" dirty="0" smtClean="0">
                <a:solidFill>
                  <a:srgbClr val="0070C0"/>
                </a:solidFill>
              </a:rPr>
              <a:t> (25%),</a:t>
            </a:r>
          </a:p>
          <a:p>
            <a:r>
              <a:rPr lang="ru-RU" sz="2800" i="1" dirty="0" smtClean="0">
                <a:solidFill>
                  <a:srgbClr val="0070C0"/>
                </a:solidFill>
              </a:rPr>
              <a:t> эпителиальная (25%),</a:t>
            </a:r>
          </a:p>
          <a:p>
            <a:r>
              <a:rPr lang="ru-RU" sz="2800" i="1" dirty="0" smtClean="0">
                <a:solidFill>
                  <a:srgbClr val="0070C0"/>
                </a:solidFill>
              </a:rPr>
              <a:t> лимфоэпителиальные (50%) </a:t>
            </a:r>
            <a:r>
              <a:rPr lang="ru-RU" sz="2800" i="1" dirty="0" smtClean="0"/>
              <a:t>формы</a:t>
            </a:r>
            <a:r>
              <a:rPr lang="ru-RU" i="1" dirty="0" smtClean="0"/>
              <a:t>.</a:t>
            </a:r>
            <a:endParaRPr lang="ru-RU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60496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Течение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i="1" dirty="0" smtClean="0">
                <a:solidFill>
                  <a:srgbClr val="0070C0"/>
                </a:solidFill>
              </a:rPr>
              <a:t>Большинство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тимом</a:t>
            </a:r>
            <a:r>
              <a:rPr lang="ru-RU" sz="2800" i="1" dirty="0" smtClean="0"/>
              <a:t> </a:t>
            </a:r>
            <a:r>
              <a:rPr lang="ru-RU" sz="2800" i="1" dirty="0" smtClean="0">
                <a:solidFill>
                  <a:srgbClr val="0070C0"/>
                </a:solidFill>
              </a:rPr>
              <a:t>доброкачественные.</a:t>
            </a:r>
            <a:endParaRPr lang="ru-RU" sz="2800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800" i="1" dirty="0" smtClean="0"/>
              <a:t>В </a:t>
            </a:r>
            <a:r>
              <a:rPr lang="ru-RU" sz="2800" i="1" dirty="0" smtClean="0">
                <a:solidFill>
                  <a:srgbClr val="0070C0"/>
                </a:solidFill>
              </a:rPr>
              <a:t>30% </a:t>
            </a:r>
            <a:r>
              <a:rPr lang="ru-RU" sz="2800" i="1" dirty="0" smtClean="0"/>
              <a:t>случаев опухоли являются </a:t>
            </a:r>
            <a:r>
              <a:rPr lang="ru-RU" sz="2800" i="1" dirty="0" smtClean="0">
                <a:solidFill>
                  <a:srgbClr val="0070C0"/>
                </a:solidFill>
              </a:rPr>
              <a:t>злокачественными.</a:t>
            </a:r>
          </a:p>
          <a:p>
            <a:pPr>
              <a:buNone/>
            </a:pPr>
            <a:r>
              <a:rPr lang="ru-RU" sz="2800" i="1" dirty="0" smtClean="0"/>
              <a:t>Характерные симптомы</a:t>
            </a:r>
          </a:p>
          <a:p>
            <a:pPr>
              <a:buNone/>
            </a:pPr>
            <a:r>
              <a:rPr lang="ru-RU" sz="2800" i="1" dirty="0" smtClean="0"/>
              <a:t>  - гистологическая </a:t>
            </a:r>
            <a:r>
              <a:rPr lang="ru-RU" sz="2800" i="1" dirty="0" err="1" smtClean="0">
                <a:solidFill>
                  <a:srgbClr val="0070C0"/>
                </a:solidFill>
              </a:rPr>
              <a:t>капсулярная</a:t>
            </a:r>
            <a:r>
              <a:rPr lang="ru-RU" sz="2800" i="1" dirty="0" smtClean="0">
                <a:solidFill>
                  <a:srgbClr val="0070C0"/>
                </a:solidFill>
              </a:rPr>
              <a:t> инвазия</a:t>
            </a:r>
          </a:p>
          <a:p>
            <a:pPr>
              <a:buNone/>
            </a:pPr>
            <a:r>
              <a:rPr lang="ru-RU" sz="2800" i="1" dirty="0" smtClean="0"/>
              <a:t>  - быстрый </a:t>
            </a:r>
            <a:r>
              <a:rPr lang="ru-RU" sz="2800" i="1" dirty="0" smtClean="0">
                <a:solidFill>
                  <a:srgbClr val="0070C0"/>
                </a:solidFill>
              </a:rPr>
              <a:t>инфильтративный рост</a:t>
            </a:r>
          </a:p>
          <a:p>
            <a:pPr>
              <a:buNone/>
            </a:pPr>
            <a:r>
              <a:rPr lang="ru-RU" sz="2800" i="1" dirty="0" smtClean="0"/>
              <a:t>  - ранние и  распространенные </a:t>
            </a:r>
            <a:r>
              <a:rPr lang="ru-RU" sz="2800" i="1" dirty="0" smtClean="0">
                <a:solidFill>
                  <a:srgbClr val="0070C0"/>
                </a:solidFill>
              </a:rPr>
              <a:t>метастазы</a:t>
            </a:r>
            <a:endParaRPr lang="ru-RU" sz="2800" i="1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</a:t>
            </a:r>
            <a:r>
              <a:rPr lang="ru-RU" altLang="en-US" dirty="0" err="1" smtClean="0"/>
              <a:t>к.м.н.Хыдырова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16480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04664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Течение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i="1" dirty="0" smtClean="0">
                <a:solidFill>
                  <a:srgbClr val="C00000"/>
                </a:solidFill>
              </a:rPr>
              <a:t>У ~ 50% </a:t>
            </a:r>
            <a:r>
              <a:rPr lang="ru-RU" sz="2800" i="1" dirty="0" smtClean="0"/>
              <a:t>пациентов имеются </a:t>
            </a:r>
            <a:r>
              <a:rPr lang="ru-RU" sz="2800" i="1" dirty="0" err="1" smtClean="0">
                <a:solidFill>
                  <a:srgbClr val="C00000"/>
                </a:solidFill>
              </a:rPr>
              <a:t>паранеопластический</a:t>
            </a:r>
            <a:r>
              <a:rPr lang="ru-RU" sz="2800" i="1" dirty="0" smtClean="0">
                <a:solidFill>
                  <a:srgbClr val="C00000"/>
                </a:solidFill>
              </a:rPr>
              <a:t> синдром</a:t>
            </a:r>
          </a:p>
          <a:p>
            <a:r>
              <a:rPr lang="ru-RU" sz="2800" i="1" dirty="0" smtClean="0"/>
              <a:t> </a:t>
            </a:r>
            <a:r>
              <a:rPr lang="ru-RU" sz="2800" i="1" dirty="0" smtClean="0">
                <a:solidFill>
                  <a:srgbClr val="00B0F0"/>
                </a:solidFill>
              </a:rPr>
              <a:t>миастения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 </a:t>
            </a:r>
            <a:r>
              <a:rPr lang="ru-RU" sz="2800" i="1" dirty="0" err="1" smtClean="0">
                <a:solidFill>
                  <a:srgbClr val="00B0F0"/>
                </a:solidFill>
              </a:rPr>
              <a:t>гипогаммаглобулинемия</a:t>
            </a:r>
            <a:endParaRPr lang="ru-RU" sz="2800" i="1" dirty="0" smtClean="0">
              <a:solidFill>
                <a:srgbClr val="00B0F0"/>
              </a:solidFill>
            </a:endParaRPr>
          </a:p>
          <a:p>
            <a:r>
              <a:rPr lang="ru-RU" sz="2800" i="1" dirty="0" smtClean="0">
                <a:solidFill>
                  <a:srgbClr val="00B0F0"/>
                </a:solidFill>
              </a:rPr>
              <a:t> </a:t>
            </a:r>
            <a:r>
              <a:rPr lang="ru-RU" sz="2800" i="1" dirty="0" err="1" smtClean="0">
                <a:solidFill>
                  <a:srgbClr val="00B0F0"/>
                </a:solidFill>
              </a:rPr>
              <a:t>апластическая</a:t>
            </a:r>
            <a:r>
              <a:rPr lang="ru-RU" sz="2800" i="1" dirty="0" smtClean="0">
                <a:solidFill>
                  <a:srgbClr val="00B0F0"/>
                </a:solidFill>
              </a:rPr>
              <a:t> анемия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 </a:t>
            </a:r>
            <a:r>
              <a:rPr lang="ru-RU" sz="2800" i="1" dirty="0" err="1" smtClean="0">
                <a:solidFill>
                  <a:srgbClr val="00B0F0"/>
                </a:solidFill>
              </a:rPr>
              <a:t>мультиорганное</a:t>
            </a:r>
            <a:r>
              <a:rPr lang="ru-RU" sz="2800" i="1" dirty="0" smtClean="0">
                <a:solidFill>
                  <a:srgbClr val="00B0F0"/>
                </a:solidFill>
              </a:rPr>
              <a:t>  аутоиммунное состояние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16480" y="260648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i="1" dirty="0" smtClean="0"/>
              <a:t> имеются </a:t>
            </a:r>
            <a:r>
              <a:rPr lang="ru-RU" sz="2800" b="1" i="1" dirty="0" smtClean="0">
                <a:solidFill>
                  <a:srgbClr val="C00000"/>
                </a:solidFill>
              </a:rPr>
              <a:t>3 клинические  формы</a:t>
            </a:r>
            <a:r>
              <a:rPr lang="ru-RU" sz="2800" i="1" dirty="0" smtClean="0">
                <a:solidFill>
                  <a:srgbClr val="C00000"/>
                </a:solidFill>
              </a:rPr>
              <a:t>:</a:t>
            </a:r>
          </a:p>
          <a:p>
            <a:r>
              <a:rPr lang="ru-RU" sz="2800" b="1" i="1" dirty="0" smtClean="0">
                <a:solidFill>
                  <a:srgbClr val="00B0F0"/>
                </a:solidFill>
              </a:rPr>
              <a:t>бессимптомная</a:t>
            </a:r>
          </a:p>
          <a:p>
            <a:r>
              <a:rPr lang="ru-RU" sz="2800" b="1" i="1" dirty="0" smtClean="0">
                <a:solidFill>
                  <a:srgbClr val="00B0F0"/>
                </a:solidFill>
              </a:rPr>
              <a:t>местные симптомы </a:t>
            </a:r>
            <a:r>
              <a:rPr lang="ru-RU" sz="2800" i="1" dirty="0" smtClean="0"/>
              <a:t>(кашель, дисфагия, синдром верхней полой вены, боль и т.д.)</a:t>
            </a:r>
          </a:p>
          <a:p>
            <a:r>
              <a:rPr lang="ru-RU" sz="2800" b="1" i="1" dirty="0" err="1" smtClean="0">
                <a:solidFill>
                  <a:srgbClr val="00B0F0"/>
                </a:solidFill>
              </a:rPr>
              <a:t>паранеопластический</a:t>
            </a:r>
            <a:r>
              <a:rPr lang="ru-RU" sz="2800" b="1" i="1" dirty="0" smtClean="0">
                <a:solidFill>
                  <a:srgbClr val="00B0F0"/>
                </a:solidFill>
              </a:rPr>
              <a:t> синдром </a:t>
            </a:r>
            <a:r>
              <a:rPr lang="ru-RU" sz="2800" i="1" dirty="0" smtClean="0"/>
              <a:t>- миастения -30%, анемия, иммунодефицит, аутоиммунное состояние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60496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2132856"/>
            <a:ext cx="10515600" cy="4351338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00B0F0"/>
                </a:solidFill>
              </a:rPr>
              <a:t>В 50% случаев - </a:t>
            </a:r>
            <a:r>
              <a:rPr lang="ru-RU" sz="2800" b="1" i="1" dirty="0" smtClean="0">
                <a:solidFill>
                  <a:srgbClr val="00B0F0"/>
                </a:solidFill>
              </a:rPr>
              <a:t>бессимптомно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Бессимптомная</a:t>
            </a:r>
            <a:r>
              <a:rPr lang="ru-RU" sz="2800" i="1" dirty="0" smtClean="0"/>
              <a:t> - при малых размерах </a:t>
            </a:r>
            <a:r>
              <a:rPr lang="ru-RU" sz="2800" i="1" dirty="0" err="1" smtClean="0"/>
              <a:t>тимом</a:t>
            </a:r>
            <a:endParaRPr lang="ru-RU" sz="2800" i="1" dirty="0" smtClean="0"/>
          </a:p>
          <a:p>
            <a:pPr>
              <a:buNone/>
            </a:pPr>
            <a:r>
              <a:rPr lang="ru-RU" sz="2800" i="1" dirty="0" smtClean="0"/>
              <a:t>  Размер опухоли может варьироваться от 2-3 см до 10-30 см.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848528" y="260648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548680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2060848"/>
            <a:ext cx="10515600" cy="435133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B0F0"/>
                </a:solidFill>
              </a:rPr>
              <a:t> синдром компрессии</a:t>
            </a:r>
            <a:r>
              <a:rPr lang="ru-RU" sz="2800" i="1" dirty="0" smtClean="0"/>
              <a:t> - только при больших опухолях</a:t>
            </a:r>
          </a:p>
          <a:p>
            <a:endParaRPr lang="ru-RU" sz="2800" i="1" dirty="0" smtClean="0"/>
          </a:p>
          <a:p>
            <a:r>
              <a:rPr lang="ru-RU" sz="2800" i="1" dirty="0" smtClean="0"/>
              <a:t> </a:t>
            </a:r>
            <a:r>
              <a:rPr lang="ru-RU" sz="2800" b="1" i="1" dirty="0" smtClean="0">
                <a:solidFill>
                  <a:srgbClr val="00B0F0"/>
                </a:solidFill>
              </a:rPr>
              <a:t>усиление боли по мере роста опухоли </a:t>
            </a:r>
            <a:r>
              <a:rPr lang="ru-RU" sz="2800" i="1" dirty="0" smtClean="0"/>
              <a:t>- является первым и наиболее распространенным симптомом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32504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Синдром миастении - (30%)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 </a:t>
            </a:r>
            <a:r>
              <a:rPr lang="ru-RU" sz="2800" i="1" dirty="0" smtClean="0">
                <a:solidFill>
                  <a:srgbClr val="00B0F0"/>
                </a:solidFill>
              </a:rPr>
              <a:t>мышечная слабость</a:t>
            </a:r>
          </a:p>
          <a:p>
            <a:r>
              <a:rPr lang="ru-RU" sz="2800" i="1" dirty="0" smtClean="0"/>
              <a:t> слабость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 диплопия</a:t>
            </a:r>
          </a:p>
          <a:p>
            <a:r>
              <a:rPr lang="ru-RU" sz="2800" i="1" dirty="0" smtClean="0"/>
              <a:t> </a:t>
            </a:r>
            <a:r>
              <a:rPr lang="ru-RU" sz="2800" i="1" dirty="0" err="1" smtClean="0"/>
              <a:t>поперхивание</a:t>
            </a:r>
            <a:endParaRPr lang="ru-RU" sz="2800" i="1" dirty="0" smtClean="0"/>
          </a:p>
          <a:p>
            <a:r>
              <a:rPr lang="ru-RU" sz="2800" i="1" dirty="0" smtClean="0">
                <a:solidFill>
                  <a:srgbClr val="00B0F0"/>
                </a:solidFill>
              </a:rPr>
              <a:t> изменение голоса</a:t>
            </a:r>
          </a:p>
          <a:p>
            <a:pPr>
              <a:buNone/>
            </a:pPr>
            <a:r>
              <a:rPr lang="ru-RU" sz="2800" i="1" dirty="0" smtClean="0"/>
              <a:t>  В тяжелых случаях  возможен </a:t>
            </a:r>
            <a:r>
              <a:rPr lang="ru-RU" sz="2800" b="1" i="1" dirty="0" err="1" smtClean="0">
                <a:solidFill>
                  <a:srgbClr val="00B0F0"/>
                </a:solidFill>
              </a:rPr>
              <a:t>миастенический</a:t>
            </a:r>
            <a:r>
              <a:rPr lang="ru-RU" sz="2800" b="1" i="1" dirty="0" smtClean="0">
                <a:solidFill>
                  <a:srgbClr val="00B0F0"/>
                </a:solidFill>
              </a:rPr>
              <a:t> криз</a:t>
            </a:r>
            <a:r>
              <a:rPr lang="ru-RU" sz="2800" i="1" dirty="0" smtClean="0"/>
              <a:t>.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88488" y="260648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04664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101844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i="1" dirty="0" smtClean="0"/>
              <a:t>При </a:t>
            </a:r>
            <a:r>
              <a:rPr lang="ru-RU" sz="2800" i="1" dirty="0" err="1" smtClean="0"/>
              <a:t>тимомах</a:t>
            </a:r>
            <a:r>
              <a:rPr lang="ru-RU" sz="2800" i="1" dirty="0" smtClean="0"/>
              <a:t> помимо </a:t>
            </a:r>
            <a:r>
              <a:rPr lang="ru-RU" sz="2800" i="1" dirty="0" err="1" smtClean="0"/>
              <a:t>миостении</a:t>
            </a:r>
            <a:r>
              <a:rPr lang="ru-RU" sz="2800" i="1" dirty="0" smtClean="0"/>
              <a:t> наблюдается другие симптомы 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 </a:t>
            </a:r>
            <a:r>
              <a:rPr lang="ru-RU" sz="2800" i="1" dirty="0" err="1" smtClean="0">
                <a:solidFill>
                  <a:srgbClr val="00B0F0"/>
                </a:solidFill>
              </a:rPr>
              <a:t>арегенераторная</a:t>
            </a:r>
            <a:r>
              <a:rPr lang="ru-RU" sz="2800" i="1" dirty="0" smtClean="0">
                <a:solidFill>
                  <a:srgbClr val="00B0F0"/>
                </a:solidFill>
              </a:rPr>
              <a:t> анемия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 </a:t>
            </a:r>
            <a:r>
              <a:rPr lang="ru-RU" sz="2800" i="1" dirty="0" err="1" smtClean="0">
                <a:solidFill>
                  <a:srgbClr val="00B0F0"/>
                </a:solidFill>
              </a:rPr>
              <a:t>агаммаглобулинемия</a:t>
            </a:r>
            <a:endParaRPr lang="ru-RU" sz="2800" i="1" dirty="0" smtClean="0">
              <a:solidFill>
                <a:srgbClr val="00B0F0"/>
              </a:solidFill>
            </a:endParaRPr>
          </a:p>
          <a:p>
            <a:r>
              <a:rPr lang="ru-RU" sz="2800" i="1" dirty="0" smtClean="0">
                <a:solidFill>
                  <a:srgbClr val="00B0F0"/>
                </a:solidFill>
              </a:rPr>
              <a:t> </a:t>
            </a:r>
            <a:r>
              <a:rPr lang="ru-RU" sz="2800" i="1" dirty="0" smtClean="0">
                <a:solidFill>
                  <a:srgbClr val="00B0F0"/>
                </a:solidFill>
              </a:rPr>
              <a:t>Синдром </a:t>
            </a:r>
            <a:r>
              <a:rPr lang="ru-RU" sz="2800" i="1" dirty="0" err="1" smtClean="0">
                <a:solidFill>
                  <a:srgbClr val="00B0F0"/>
                </a:solidFill>
              </a:rPr>
              <a:t>Кушинга</a:t>
            </a:r>
            <a:endParaRPr lang="ru-RU" sz="2800" i="1" dirty="0" smtClean="0">
              <a:solidFill>
                <a:srgbClr val="00B0F0"/>
              </a:solidFill>
            </a:endParaRPr>
          </a:p>
          <a:p>
            <a:r>
              <a:rPr lang="ru-RU" sz="2800" i="1" dirty="0" smtClean="0">
                <a:solidFill>
                  <a:srgbClr val="00B0F0"/>
                </a:solidFill>
              </a:rPr>
              <a:t> </a:t>
            </a:r>
            <a:r>
              <a:rPr lang="ru-RU" sz="2800" i="1" dirty="0" smtClean="0">
                <a:solidFill>
                  <a:srgbClr val="00B0F0"/>
                </a:solidFill>
              </a:rPr>
              <a:t>дерматомиозит</a:t>
            </a:r>
            <a:endParaRPr lang="ru-RU" sz="2800" i="1" dirty="0" smtClean="0">
              <a:solidFill>
                <a:srgbClr val="00B0F0"/>
              </a:solidFill>
            </a:endParaRPr>
          </a:p>
          <a:p>
            <a:r>
              <a:rPr lang="ru-RU" sz="2800" i="1" dirty="0" smtClean="0">
                <a:solidFill>
                  <a:srgbClr val="00B0F0"/>
                </a:solidFill>
              </a:rPr>
              <a:t> </a:t>
            </a:r>
            <a:r>
              <a:rPr lang="ru-RU" sz="2800" i="1" dirty="0" smtClean="0">
                <a:solidFill>
                  <a:srgbClr val="00B0F0"/>
                </a:solidFill>
              </a:rPr>
              <a:t>системная </a:t>
            </a:r>
            <a:r>
              <a:rPr lang="ru-RU" sz="2800" i="1" dirty="0" smtClean="0">
                <a:solidFill>
                  <a:srgbClr val="00B0F0"/>
                </a:solidFill>
              </a:rPr>
              <a:t>красная волчанка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</a:t>
            </a:r>
            <a:r>
              <a:rPr lang="ru-RU" altLang="en-US" dirty="0" err="1" smtClean="0"/>
              <a:t>к.м.н.Хыдырова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344472" y="260648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404664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Диагностика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7408" y="2204864"/>
            <a:ext cx="10515600" cy="435133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B0F0"/>
                </a:solidFill>
              </a:rPr>
              <a:t>Рентген </a:t>
            </a:r>
            <a:r>
              <a:rPr lang="ru-RU" sz="2800" i="1" dirty="0" smtClean="0"/>
              <a:t>– </a:t>
            </a:r>
            <a:r>
              <a:rPr lang="ru-RU" sz="2800" i="1" dirty="0" err="1" smtClean="0"/>
              <a:t>тимома</a:t>
            </a:r>
            <a:r>
              <a:rPr lang="ru-RU" sz="2800" i="1" dirty="0" smtClean="0"/>
              <a:t> обычно бывает находкой в течение бессимптомного периода</a:t>
            </a:r>
          </a:p>
          <a:p>
            <a:r>
              <a:rPr lang="ru-RU" sz="2800" b="1" i="1" dirty="0" smtClean="0">
                <a:solidFill>
                  <a:srgbClr val="00B0F0"/>
                </a:solidFill>
              </a:rPr>
              <a:t>КТ или МРТ </a:t>
            </a:r>
            <a:r>
              <a:rPr lang="ru-RU" sz="2800" i="1" dirty="0" smtClean="0"/>
              <a:t>является основным методом обследования.</a:t>
            </a:r>
          </a:p>
          <a:p>
            <a:pPr>
              <a:buNone/>
            </a:pPr>
            <a:r>
              <a:rPr lang="ru-RU" sz="2800" i="1" dirty="0" smtClean="0"/>
              <a:t>  Новообразования до 3,0 см выявляется при помощи КТ</a:t>
            </a:r>
            <a:r>
              <a:rPr lang="ru-RU" sz="2800" i="1" dirty="0" smtClean="0"/>
              <a:t>.</a:t>
            </a:r>
            <a:endParaRPr lang="ru-RU" sz="2800" i="1" dirty="0" smtClean="0"/>
          </a:p>
          <a:p>
            <a:r>
              <a:rPr lang="ru-RU" sz="2800" b="1" i="1" dirty="0" smtClean="0">
                <a:solidFill>
                  <a:srgbClr val="00B0F0"/>
                </a:solidFill>
              </a:rPr>
              <a:t>Биопсия</a:t>
            </a:r>
            <a:r>
              <a:rPr lang="ru-RU" sz="2800" i="1" dirty="0" smtClean="0"/>
              <a:t> - необходима для уточнения диагноза.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60496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04664"/>
            <a:ext cx="6076051" cy="611546"/>
          </a:xfrm>
        </p:spPr>
        <p:txBody>
          <a:bodyPr/>
          <a:lstStyle/>
          <a:p>
            <a:r>
              <a:rPr lang="az-Latn-AZ" sz="3600" dirty="0" smtClean="0">
                <a:solidFill>
                  <a:schemeClr val="accent5">
                    <a:lumMod val="75000"/>
                  </a:schemeClr>
                </a:solidFill>
              </a:rPr>
              <a:t>KT (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ru-RU" sz="3600" dirty="0" err="1" smtClean="0">
                <a:solidFill>
                  <a:schemeClr val="accent5">
                    <a:lumMod val="75000"/>
                  </a:schemeClr>
                </a:solidFill>
              </a:rPr>
              <a:t>тимома</a:t>
            </a:r>
            <a:r>
              <a:rPr lang="az-Latn-AZ" sz="3600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timoma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0" y="2276872"/>
            <a:ext cx="5080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848528" y="188640"/>
            <a:ext cx="856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75920" y="6627168"/>
            <a:ext cx="136608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sz="900" dirty="0" smtClean="0">
                <a:solidFill>
                  <a:schemeClr val="bg1"/>
                </a:solidFill>
              </a:rPr>
              <a:t> T.ü.f.d. Xıdırova Natəvan</a:t>
            </a:r>
            <a:endParaRPr lang="az-Latn-AZ" altLang="en-U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548680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Диагностика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b="1" i="1" dirty="0" smtClean="0">
                <a:solidFill>
                  <a:srgbClr val="C00000"/>
                </a:solidFill>
              </a:rPr>
              <a:t>Подозрение 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r>
              <a:rPr lang="ru-RU" sz="2800" b="1" i="1" dirty="0" smtClean="0">
                <a:solidFill>
                  <a:srgbClr val="00B0F0"/>
                </a:solidFill>
              </a:rPr>
              <a:t>признаки </a:t>
            </a:r>
            <a:r>
              <a:rPr lang="ru-RU" sz="2800" b="1" i="1" dirty="0" smtClean="0">
                <a:solidFill>
                  <a:srgbClr val="00B0F0"/>
                </a:solidFill>
              </a:rPr>
              <a:t>грудной клетки </a:t>
            </a:r>
            <a:r>
              <a:rPr lang="ru-RU" sz="2800" i="1" dirty="0" smtClean="0"/>
              <a:t>- кашель, одышка, синдром верхней полой вены и т.д.)</a:t>
            </a:r>
          </a:p>
          <a:p>
            <a:r>
              <a:rPr lang="ru-RU" sz="2800" b="1" i="1" dirty="0" err="1" smtClean="0">
                <a:solidFill>
                  <a:srgbClr val="00B0F0"/>
                </a:solidFill>
              </a:rPr>
              <a:t>Паранеопластические</a:t>
            </a:r>
            <a:r>
              <a:rPr lang="ru-RU" sz="2800" b="1" i="1" dirty="0" smtClean="0">
                <a:solidFill>
                  <a:srgbClr val="00B0F0"/>
                </a:solidFill>
              </a:rPr>
              <a:t> </a:t>
            </a:r>
            <a:r>
              <a:rPr lang="ru-RU" sz="2800" b="1" i="1" dirty="0" smtClean="0">
                <a:solidFill>
                  <a:srgbClr val="00B0F0"/>
                </a:solidFill>
              </a:rPr>
              <a:t>симптомы</a:t>
            </a:r>
            <a:endParaRPr lang="ru-RU" sz="2800" b="1" i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ru-RU" sz="2800" i="1" dirty="0" smtClean="0"/>
              <a:t>  - мышечная слабость</a:t>
            </a:r>
          </a:p>
          <a:p>
            <a:pPr>
              <a:buNone/>
            </a:pPr>
            <a:r>
              <a:rPr lang="ru-RU" sz="2800" i="1" dirty="0" smtClean="0"/>
              <a:t>  - рецидивирующие инфекции</a:t>
            </a:r>
          </a:p>
          <a:p>
            <a:pPr>
              <a:buNone/>
            </a:pPr>
            <a:r>
              <a:rPr lang="ru-RU" sz="2800" i="1" dirty="0" smtClean="0"/>
              <a:t>  - анемия</a:t>
            </a:r>
          </a:p>
          <a:p>
            <a:pPr>
              <a:buNone/>
            </a:pPr>
            <a:r>
              <a:rPr lang="ru-RU" sz="2800" i="1" dirty="0" smtClean="0"/>
              <a:t>  - диарея и повышение уровня ферментов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16480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476672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Диагностика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i="1" dirty="0" smtClean="0"/>
              <a:t>Проводится </a:t>
            </a:r>
            <a:r>
              <a:rPr lang="ru-RU" sz="2800" i="1" dirty="0" smtClean="0">
                <a:solidFill>
                  <a:srgbClr val="00B0F0"/>
                </a:solidFill>
              </a:rPr>
              <a:t>дифференциация с образованиями</a:t>
            </a:r>
            <a:r>
              <a:rPr lang="ru-RU" sz="2800" i="1" dirty="0" smtClean="0"/>
              <a:t>, обнаруженных в </a:t>
            </a:r>
            <a:r>
              <a:rPr lang="ru-RU" sz="2800" i="1" dirty="0" smtClean="0">
                <a:solidFill>
                  <a:srgbClr val="00B0F0"/>
                </a:solidFill>
              </a:rPr>
              <a:t>передней средостении </a:t>
            </a:r>
            <a:r>
              <a:rPr lang="ru-RU" sz="2800" i="1" dirty="0" smtClean="0"/>
              <a:t>- </a:t>
            </a:r>
            <a:r>
              <a:rPr lang="ru-RU" sz="2800" i="1" dirty="0" err="1" smtClean="0"/>
              <a:t>лимфомы</a:t>
            </a:r>
            <a:r>
              <a:rPr lang="ru-RU" sz="2800" i="1" dirty="0" smtClean="0"/>
              <a:t>, </a:t>
            </a:r>
            <a:r>
              <a:rPr lang="ru-RU" sz="2800" i="1" dirty="0" err="1" smtClean="0"/>
              <a:t>дизэмбриогенетические</a:t>
            </a:r>
            <a:r>
              <a:rPr lang="ru-RU" sz="2800" i="1" dirty="0" smtClean="0"/>
              <a:t> опухоли</a:t>
            </a:r>
          </a:p>
          <a:p>
            <a:pPr>
              <a:buNone/>
            </a:pPr>
            <a:r>
              <a:rPr lang="ru-RU" sz="2800" i="1" dirty="0" smtClean="0"/>
              <a:t>  </a:t>
            </a:r>
          </a:p>
          <a:p>
            <a:r>
              <a:rPr lang="ru-RU" sz="2800" i="1" dirty="0" smtClean="0"/>
              <a:t>Учитываются </a:t>
            </a:r>
            <a:r>
              <a:rPr lang="ru-RU" sz="2800" i="1" dirty="0" smtClean="0">
                <a:solidFill>
                  <a:srgbClr val="00B0F0"/>
                </a:solidFill>
              </a:rPr>
              <a:t>данные клинических анализов и результаты инструментальных исследований </a:t>
            </a:r>
            <a:r>
              <a:rPr lang="ru-RU" sz="2800" i="1" dirty="0" smtClean="0"/>
              <a:t> (гормоны щитовидной железы, АФП, </a:t>
            </a:r>
            <a:r>
              <a:rPr lang="ru-RU" sz="2800" i="1" dirty="0" err="1" smtClean="0"/>
              <a:t>бетта-ХГЧ</a:t>
            </a:r>
            <a:r>
              <a:rPr lang="ru-RU" sz="2800" i="1" dirty="0" smtClean="0"/>
              <a:t>, ЛДГ) .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72464" y="260648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Диагностика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1090448" cy="43513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- </a:t>
            </a:r>
            <a:r>
              <a:rPr lang="ru-RU" sz="2800" b="1" i="1" dirty="0" smtClean="0">
                <a:solidFill>
                  <a:srgbClr val="C00000"/>
                </a:solidFill>
              </a:rPr>
              <a:t>Тератома</a:t>
            </a:r>
            <a:r>
              <a:rPr lang="ru-RU" sz="2800" i="1" dirty="0" smtClean="0"/>
              <a:t> - </a:t>
            </a:r>
            <a:r>
              <a:rPr lang="ru-RU" sz="2800" i="1" dirty="0" err="1" smtClean="0"/>
              <a:t>кальцификация</a:t>
            </a:r>
            <a:r>
              <a:rPr lang="ru-RU" sz="2800" i="1" dirty="0" smtClean="0"/>
              <a:t> и другие </a:t>
            </a:r>
            <a:r>
              <a:rPr lang="ru-RU" sz="2800" i="1" dirty="0" err="1" smtClean="0"/>
              <a:t>эктодермальные</a:t>
            </a:r>
            <a:r>
              <a:rPr lang="ru-RU" sz="2800" i="1" dirty="0" smtClean="0"/>
              <a:t> изображения в  исследованиях  </a:t>
            </a:r>
          </a:p>
          <a:p>
            <a:pPr>
              <a:buNone/>
            </a:pPr>
            <a:r>
              <a:rPr lang="ru-RU" sz="2800" i="1" dirty="0" smtClean="0">
                <a:solidFill>
                  <a:srgbClr val="00B0F0"/>
                </a:solidFill>
              </a:rPr>
              <a:t>- </a:t>
            </a:r>
            <a:r>
              <a:rPr lang="ru-RU" sz="2800" b="1" i="1" dirty="0" smtClean="0">
                <a:solidFill>
                  <a:srgbClr val="00B0F0"/>
                </a:solidFill>
              </a:rPr>
              <a:t>Не относящимися к </a:t>
            </a:r>
            <a:r>
              <a:rPr lang="ru-RU" sz="2800" b="1" i="1" dirty="0" err="1" smtClean="0">
                <a:solidFill>
                  <a:srgbClr val="00B0F0"/>
                </a:solidFill>
              </a:rPr>
              <a:t>семиноме</a:t>
            </a:r>
            <a:r>
              <a:rPr lang="ru-RU" sz="2800" b="1" i="1" dirty="0" smtClean="0">
                <a:solidFill>
                  <a:srgbClr val="00B0F0"/>
                </a:solidFill>
              </a:rPr>
              <a:t> </a:t>
            </a:r>
            <a:r>
              <a:rPr lang="ru-RU" sz="2800" b="1" i="1" dirty="0" err="1" smtClean="0">
                <a:solidFill>
                  <a:srgbClr val="00B0F0"/>
                </a:solidFill>
              </a:rPr>
              <a:t>герминативноклеточными</a:t>
            </a:r>
            <a:r>
              <a:rPr lang="ru-RU" sz="2800" b="1" i="1" dirty="0" smtClean="0">
                <a:solidFill>
                  <a:srgbClr val="00B0F0"/>
                </a:solidFill>
              </a:rPr>
              <a:t> опухолями - </a:t>
            </a:r>
            <a:r>
              <a:rPr lang="ru-RU" sz="2800" i="1" dirty="0" smtClean="0"/>
              <a:t>повышенный АФП и </a:t>
            </a:r>
            <a:r>
              <a:rPr lang="ru-RU" sz="2800" i="1" dirty="0" err="1" smtClean="0"/>
              <a:t>бетта-ХГЧ</a:t>
            </a:r>
            <a:r>
              <a:rPr lang="ru-RU" sz="2800" i="1" dirty="0" smtClean="0"/>
              <a:t> 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-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Семинома</a:t>
            </a:r>
            <a:r>
              <a:rPr lang="ru-RU" sz="2800" b="1" i="1" dirty="0" smtClean="0">
                <a:solidFill>
                  <a:srgbClr val="C00000"/>
                </a:solidFill>
              </a:rPr>
              <a:t> и не относящимися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семиномам</a:t>
            </a:r>
            <a:r>
              <a:rPr lang="ru-RU" sz="2800" b="1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smtClean="0"/>
              <a:t>-  образования в яичках и </a:t>
            </a:r>
            <a:r>
              <a:rPr lang="ru-RU" sz="2800" i="1" dirty="0" err="1" smtClean="0"/>
              <a:t>забрюшине</a:t>
            </a:r>
            <a:endParaRPr lang="ru-RU" sz="2800" i="1" dirty="0" smtClean="0"/>
          </a:p>
          <a:p>
            <a:pPr>
              <a:buNone/>
            </a:pPr>
            <a:r>
              <a:rPr lang="ru-RU" sz="2800" i="1" dirty="0" smtClean="0"/>
              <a:t>- Показатели </a:t>
            </a:r>
            <a:r>
              <a:rPr lang="ru-RU" sz="2800" i="1" dirty="0" err="1" smtClean="0"/>
              <a:t>тироидных</a:t>
            </a:r>
            <a:r>
              <a:rPr lang="ru-RU" sz="2800" i="1" dirty="0" smtClean="0"/>
              <a:t> гормонов  в </a:t>
            </a:r>
            <a:r>
              <a:rPr lang="ru-RU" sz="2800" b="1" i="1" dirty="0" smtClean="0">
                <a:solidFill>
                  <a:srgbClr val="00B0F0"/>
                </a:solidFill>
              </a:rPr>
              <a:t>дифференциации  образований щитовидной железы</a:t>
            </a:r>
            <a:endParaRPr lang="ru-RU" sz="2800" b="1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88488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04664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Диагностика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5400" y="1825625"/>
            <a:ext cx="11017224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  </a:t>
            </a:r>
            <a:r>
              <a:rPr lang="ru-RU" sz="2800" i="1" dirty="0" smtClean="0"/>
              <a:t>При </a:t>
            </a:r>
            <a:r>
              <a:rPr lang="ru-RU" sz="2800" b="1" i="1" dirty="0" smtClean="0">
                <a:solidFill>
                  <a:srgbClr val="C00000"/>
                </a:solidFill>
              </a:rPr>
              <a:t>невозможности дифференциации </a:t>
            </a:r>
            <a:r>
              <a:rPr lang="ru-RU" sz="2800" i="1" dirty="0" err="1" smtClean="0"/>
              <a:t>лимфом</a:t>
            </a:r>
            <a:r>
              <a:rPr lang="ru-RU" sz="2800" i="1" dirty="0" smtClean="0"/>
              <a:t> клиническими, лабораторными и  инструментальными исследованиями, выбирается метод, основанный на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резектабельность</a:t>
            </a:r>
            <a:r>
              <a:rPr lang="ru-RU" sz="2800" b="1" i="1" dirty="0" smtClean="0">
                <a:solidFill>
                  <a:srgbClr val="C00000"/>
                </a:solidFill>
              </a:rPr>
              <a:t>  образования</a:t>
            </a:r>
            <a:r>
              <a:rPr lang="ru-RU" sz="2800" i="1" dirty="0" smtClean="0"/>
              <a:t>.</a:t>
            </a:r>
          </a:p>
          <a:p>
            <a:pPr>
              <a:buNone/>
            </a:pPr>
            <a:endParaRPr lang="ru-RU" sz="2800" dirty="0" smtClean="0"/>
          </a:p>
          <a:p>
            <a:r>
              <a:rPr lang="ru-RU" sz="2800" dirty="0" smtClean="0">
                <a:solidFill>
                  <a:srgbClr val="00B0F0"/>
                </a:solidFill>
              </a:rPr>
              <a:t>при </a:t>
            </a:r>
            <a:r>
              <a:rPr lang="ru-RU" sz="2800" dirty="0" err="1" smtClean="0">
                <a:solidFill>
                  <a:srgbClr val="00B0F0"/>
                </a:solidFill>
              </a:rPr>
              <a:t>резектабельных</a:t>
            </a:r>
            <a:r>
              <a:rPr lang="ru-RU" sz="2800" dirty="0" smtClean="0">
                <a:solidFill>
                  <a:srgbClr val="00B0F0"/>
                </a:solidFill>
              </a:rPr>
              <a:t> опухолях </a:t>
            </a:r>
            <a:r>
              <a:rPr lang="ru-RU" sz="2800" dirty="0" smtClean="0"/>
              <a:t>– резекция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при </a:t>
            </a:r>
            <a:r>
              <a:rPr lang="ru-RU" sz="2800" dirty="0" err="1" smtClean="0">
                <a:solidFill>
                  <a:srgbClr val="00B0F0"/>
                </a:solidFill>
              </a:rPr>
              <a:t>нерезектабельных</a:t>
            </a:r>
            <a:r>
              <a:rPr lang="ru-RU" sz="2800" dirty="0" smtClean="0">
                <a:solidFill>
                  <a:srgbClr val="00B0F0"/>
                </a:solidFill>
              </a:rPr>
              <a:t> опухолях </a:t>
            </a:r>
            <a:r>
              <a:rPr lang="ru-RU" sz="2800" dirty="0" smtClean="0"/>
              <a:t>- биопсия 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для различия </a:t>
            </a:r>
            <a:r>
              <a:rPr lang="ru-RU" sz="2800" dirty="0" err="1" smtClean="0">
                <a:solidFill>
                  <a:srgbClr val="00B0F0"/>
                </a:solidFill>
              </a:rPr>
              <a:t>тимомы</a:t>
            </a:r>
            <a:r>
              <a:rPr lang="ru-RU" sz="2800" dirty="0" smtClean="0">
                <a:solidFill>
                  <a:srgbClr val="00B0F0"/>
                </a:solidFill>
              </a:rPr>
              <a:t> от карциномы </a:t>
            </a:r>
            <a:r>
              <a:rPr lang="ru-RU" sz="2800" dirty="0" smtClean="0"/>
              <a:t>– </a:t>
            </a:r>
            <a:r>
              <a:rPr lang="ru-RU" sz="2800" dirty="0" smtClean="0"/>
              <a:t>гистологическое исследование 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560496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Лечение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Хирургическое</a:t>
            </a:r>
            <a:r>
              <a:rPr lang="ru-RU" sz="2800" dirty="0" smtClean="0"/>
              <a:t> – </a:t>
            </a:r>
            <a:r>
              <a:rPr lang="ru-RU" sz="2800" b="1" i="1" dirty="0" err="1" smtClean="0"/>
              <a:t>тимэктомия</a:t>
            </a:r>
            <a:endParaRPr lang="ru-RU" sz="2800" b="1" i="1" dirty="0" smtClean="0"/>
          </a:p>
          <a:p>
            <a:r>
              <a:rPr lang="ru-RU" sz="2800" b="1" i="1" dirty="0" smtClean="0">
                <a:solidFill>
                  <a:srgbClr val="C00000"/>
                </a:solidFill>
              </a:rPr>
              <a:t>Химиотерапия</a:t>
            </a:r>
          </a:p>
          <a:p>
            <a:endParaRPr lang="ru-RU" sz="2800" dirty="0" smtClean="0"/>
          </a:p>
          <a:p>
            <a:r>
              <a:rPr lang="ru-RU" sz="2800" dirty="0" smtClean="0"/>
              <a:t>  </a:t>
            </a:r>
            <a:r>
              <a:rPr lang="ru-RU" sz="2800" b="1" i="1" dirty="0" err="1" smtClean="0"/>
              <a:t>Резектабельная</a:t>
            </a:r>
            <a:r>
              <a:rPr lang="ru-RU" sz="2800" dirty="0" smtClean="0"/>
              <a:t>                    </a:t>
            </a:r>
            <a:r>
              <a:rPr lang="ru-RU" sz="2800" b="1" i="1" dirty="0" smtClean="0"/>
              <a:t>операция</a:t>
            </a:r>
            <a:r>
              <a:rPr lang="ru-RU" sz="2800" dirty="0" smtClean="0"/>
              <a:t>                     </a:t>
            </a:r>
            <a:r>
              <a:rPr lang="ru-RU" sz="2800" b="1" i="1" dirty="0" smtClean="0"/>
              <a:t>химиотерапия</a:t>
            </a:r>
          </a:p>
          <a:p>
            <a:pPr>
              <a:buNone/>
            </a:pPr>
            <a:r>
              <a:rPr lang="ru-RU" sz="2800" dirty="0" smtClean="0"/>
              <a:t>   </a:t>
            </a:r>
          </a:p>
          <a:p>
            <a:r>
              <a:rPr lang="ru-RU" sz="2800" dirty="0" smtClean="0"/>
              <a:t>  </a:t>
            </a:r>
            <a:r>
              <a:rPr lang="ru-RU" sz="2800" b="1" i="1" dirty="0" smtClean="0"/>
              <a:t>Неоперабельная</a:t>
            </a:r>
            <a:r>
              <a:rPr lang="ru-RU" sz="2800" dirty="0" smtClean="0"/>
              <a:t>                </a:t>
            </a:r>
            <a:r>
              <a:rPr lang="ru-RU" sz="2800" b="1" i="1" dirty="0" smtClean="0"/>
              <a:t>химиотерапия</a:t>
            </a:r>
            <a:r>
              <a:rPr lang="ru-RU" sz="2800" dirty="0" smtClean="0"/>
              <a:t>                   </a:t>
            </a:r>
            <a:r>
              <a:rPr lang="ru-RU" sz="2800" b="1" i="1" dirty="0" smtClean="0"/>
              <a:t>операция </a:t>
            </a:r>
          </a:p>
          <a:p>
            <a:pPr>
              <a:buNone/>
            </a:pPr>
            <a:endParaRPr lang="ru-RU" sz="2800" dirty="0" smtClean="0"/>
          </a:p>
          <a:p>
            <a:r>
              <a:rPr lang="ru-RU" sz="2800" dirty="0" smtClean="0"/>
              <a:t>  </a:t>
            </a:r>
            <a:r>
              <a:rPr lang="ru-RU" sz="2800" b="1" i="1" dirty="0" smtClean="0"/>
              <a:t>При метастазах </a:t>
            </a:r>
            <a:r>
              <a:rPr lang="ru-RU" sz="2800" dirty="0" smtClean="0"/>
              <a:t>                    </a:t>
            </a:r>
            <a:r>
              <a:rPr lang="ru-RU" sz="2800" dirty="0" smtClean="0"/>
              <a:t>  </a:t>
            </a:r>
            <a:r>
              <a:rPr lang="ru-RU" sz="2800" b="1" i="1" dirty="0" smtClean="0"/>
              <a:t>химиотерапия </a:t>
            </a:r>
            <a:endParaRPr lang="ru-RU" sz="2800" b="1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00456" y="260648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4079776" y="3429000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7248128" y="3429000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3935760" y="436510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7824192" y="436510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439816" y="5301208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Прогноз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1424" y="2132856"/>
            <a:ext cx="10515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Продолжительность жизни </a:t>
            </a:r>
            <a:r>
              <a:rPr lang="ru-RU" sz="2800" b="1" dirty="0" smtClean="0">
                <a:solidFill>
                  <a:srgbClr val="00B0F0"/>
                </a:solidFill>
              </a:rPr>
              <a:t>до 10 лет </a:t>
            </a:r>
            <a:r>
              <a:rPr lang="ru-RU" sz="2800" dirty="0" smtClean="0"/>
              <a:t>после лечения:</a:t>
            </a:r>
          </a:p>
          <a:p>
            <a:endParaRPr lang="ru-RU" sz="2800" dirty="0" smtClean="0"/>
          </a:p>
          <a:p>
            <a:pPr>
              <a:buNone/>
            </a:pPr>
            <a:r>
              <a:rPr lang="ru-RU" sz="2800" i="1" dirty="0" smtClean="0">
                <a:solidFill>
                  <a:srgbClr val="00B0F0"/>
                </a:solidFill>
              </a:rPr>
              <a:t>- при доброкачественной </a:t>
            </a:r>
            <a:r>
              <a:rPr lang="ru-RU" sz="2800" i="1" dirty="0" err="1" smtClean="0">
                <a:solidFill>
                  <a:srgbClr val="00B0F0"/>
                </a:solidFill>
              </a:rPr>
              <a:t>тимоме</a:t>
            </a:r>
            <a:r>
              <a:rPr lang="ru-RU" sz="2800" i="1" dirty="0" smtClean="0">
                <a:solidFill>
                  <a:srgbClr val="00B0F0"/>
                </a:solidFill>
              </a:rPr>
              <a:t> - 75-100%</a:t>
            </a:r>
          </a:p>
          <a:p>
            <a:pPr>
              <a:buNone/>
            </a:pPr>
            <a:r>
              <a:rPr lang="ru-RU" sz="2800" i="1" dirty="0" smtClean="0">
                <a:solidFill>
                  <a:srgbClr val="00B0F0"/>
                </a:solidFill>
              </a:rPr>
              <a:t>- при злокачественной  - 25%.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16480" y="188640"/>
            <a:ext cx="8035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Тимома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1584" y="476672"/>
            <a:ext cx="712879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Нейрогенные  опухоли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2506662"/>
            <a:ext cx="105156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/>
              <a:t> </a:t>
            </a:r>
            <a:r>
              <a:rPr lang="ru-RU" sz="2800" i="1" dirty="0" smtClean="0">
                <a:solidFill>
                  <a:srgbClr val="00B0F0"/>
                </a:solidFill>
              </a:rPr>
              <a:t>наиболее часто </a:t>
            </a:r>
            <a:r>
              <a:rPr lang="ru-RU" sz="2800" i="1" dirty="0" err="1" smtClean="0">
                <a:solidFill>
                  <a:srgbClr val="00B0F0"/>
                </a:solidFill>
              </a:rPr>
              <a:t>встречающающиеся</a:t>
            </a:r>
            <a:r>
              <a:rPr lang="ru-RU" sz="2800" i="1" dirty="0" smtClean="0">
                <a:solidFill>
                  <a:srgbClr val="00B0F0"/>
                </a:solidFill>
              </a:rPr>
              <a:t> (40-65%), опухоли заднего средостения, чаще располагаются в верхнем его отделе. Развиваются из ветвей блуждающего нерва и межреберных нервов, симпатического ствола и оболочек спинного мозга.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2" y="548680"/>
            <a:ext cx="6781532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Нейрогенные образование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Гистологические типы:</a:t>
            </a:r>
          </a:p>
          <a:p>
            <a:pPr>
              <a:buNone/>
            </a:pPr>
            <a:r>
              <a:rPr lang="ru-RU" sz="2800" dirty="0" smtClean="0"/>
              <a:t>  развиваются</a:t>
            </a:r>
          </a:p>
          <a:p>
            <a:r>
              <a:rPr lang="ru-RU" sz="2800" i="1" dirty="0" err="1" smtClean="0">
                <a:solidFill>
                  <a:srgbClr val="00B0F0"/>
                </a:solidFill>
              </a:rPr>
              <a:t>шваннома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smtClean="0"/>
              <a:t>- из </a:t>
            </a:r>
            <a:r>
              <a:rPr lang="ru-RU" sz="2800" dirty="0" err="1" smtClean="0"/>
              <a:t>клетой</a:t>
            </a:r>
            <a:r>
              <a:rPr lang="ru-RU" sz="2800" dirty="0" smtClean="0"/>
              <a:t> Шванна, доброкачественная</a:t>
            </a:r>
          </a:p>
          <a:p>
            <a:r>
              <a:rPr lang="ru-RU" sz="2800" i="1" dirty="0" err="1" smtClean="0">
                <a:solidFill>
                  <a:srgbClr val="00B0F0"/>
                </a:solidFill>
              </a:rPr>
              <a:t>нейрофиброма</a:t>
            </a:r>
            <a:r>
              <a:rPr lang="ru-RU" sz="2800" dirty="0" smtClean="0"/>
              <a:t> - из межреберных нервов, доброкачественная</a:t>
            </a:r>
          </a:p>
          <a:p>
            <a:r>
              <a:rPr lang="ru-RU" sz="2800" i="1" dirty="0" err="1" smtClean="0">
                <a:solidFill>
                  <a:srgbClr val="00B0F0"/>
                </a:solidFill>
              </a:rPr>
              <a:t>нейросаркома</a:t>
            </a:r>
            <a:r>
              <a:rPr lang="ru-RU" sz="2800" dirty="0" smtClean="0"/>
              <a:t> - злокачественная.</a:t>
            </a:r>
          </a:p>
          <a:p>
            <a:r>
              <a:rPr lang="ru-RU" sz="2800" i="1" dirty="0" err="1" smtClean="0">
                <a:solidFill>
                  <a:srgbClr val="00B0F0"/>
                </a:solidFill>
              </a:rPr>
              <a:t>ганглионейрома</a:t>
            </a:r>
            <a:r>
              <a:rPr lang="ru-RU" sz="2800" dirty="0" smtClean="0"/>
              <a:t> -  из симпатического ствола, доброкачественная.</a:t>
            </a:r>
          </a:p>
          <a:p>
            <a:r>
              <a:rPr lang="ru-RU" sz="2800" i="1" dirty="0" err="1" smtClean="0">
                <a:solidFill>
                  <a:srgbClr val="00B0F0"/>
                </a:solidFill>
              </a:rPr>
              <a:t>нейробластома</a:t>
            </a:r>
            <a:r>
              <a:rPr lang="ru-RU" sz="2800" dirty="0" smtClean="0"/>
              <a:t> – из симпатического ствола, злокачественная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04664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Течение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Эти  образования </a:t>
            </a:r>
            <a:r>
              <a:rPr lang="ru-RU" sz="2800" b="1" i="1" dirty="0" smtClean="0">
                <a:solidFill>
                  <a:srgbClr val="00B0F0"/>
                </a:solidFill>
              </a:rPr>
              <a:t>доброкачественные</a:t>
            </a:r>
          </a:p>
          <a:p>
            <a:endParaRPr lang="ru-RU" sz="2800" b="1" i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00B0F0"/>
                </a:solidFill>
              </a:rPr>
              <a:t>- </a:t>
            </a:r>
            <a:r>
              <a:rPr lang="ru-RU" sz="2800" i="1" dirty="0" smtClean="0">
                <a:solidFill>
                  <a:srgbClr val="00B0F0"/>
                </a:solidFill>
              </a:rPr>
              <a:t>95 % </a:t>
            </a:r>
            <a:r>
              <a:rPr lang="ru-RU" sz="2800" i="1" dirty="0" smtClean="0">
                <a:solidFill>
                  <a:srgbClr val="00B0F0"/>
                </a:solidFill>
              </a:rPr>
              <a:t>у </a:t>
            </a:r>
            <a:r>
              <a:rPr lang="ru-RU" sz="2800" i="1" dirty="0" smtClean="0">
                <a:solidFill>
                  <a:srgbClr val="00B0F0"/>
                </a:solidFill>
              </a:rPr>
              <a:t>взрослых</a:t>
            </a:r>
            <a:endParaRPr lang="ru-RU" sz="2800" i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ru-RU" sz="2800" i="1" dirty="0" smtClean="0">
                <a:solidFill>
                  <a:srgbClr val="00B0F0"/>
                </a:solidFill>
              </a:rPr>
              <a:t>  - 90% у детей  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548680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825625"/>
            <a:ext cx="11593288" cy="435133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Бессимптомный</a:t>
            </a:r>
          </a:p>
          <a:p>
            <a:r>
              <a:rPr lang="ru-RU" sz="2800" b="1" i="1" dirty="0" smtClean="0">
                <a:solidFill>
                  <a:srgbClr val="C00000"/>
                </a:solidFill>
              </a:rPr>
              <a:t>клинически </a:t>
            </a:r>
            <a:r>
              <a:rPr lang="ru-RU" sz="2800" b="1" i="1" dirty="0" smtClean="0">
                <a:solidFill>
                  <a:srgbClr val="C00000"/>
                </a:solidFill>
              </a:rPr>
              <a:t>выраженный</a:t>
            </a:r>
          </a:p>
          <a:p>
            <a:endParaRPr lang="ru-RU" sz="2800" b="1" i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ru-RU" sz="2800" dirty="0" smtClean="0"/>
              <a:t>  </a:t>
            </a:r>
            <a:r>
              <a:rPr lang="ru-RU" sz="2800" i="1" dirty="0" smtClean="0">
                <a:solidFill>
                  <a:srgbClr val="00B0F0"/>
                </a:solidFill>
              </a:rPr>
              <a:t>доброкачественные</a:t>
            </a:r>
            <a:r>
              <a:rPr lang="ru-RU" sz="2800" i="1" dirty="0" smtClean="0"/>
              <a:t>  образования как правило протекают </a:t>
            </a:r>
            <a:r>
              <a:rPr lang="ru-RU" sz="2800" i="1" dirty="0" smtClean="0">
                <a:solidFill>
                  <a:srgbClr val="00B0F0"/>
                </a:solidFill>
              </a:rPr>
              <a:t>бессимптомно</a:t>
            </a:r>
          </a:p>
          <a:p>
            <a:pPr>
              <a:buNone/>
            </a:pPr>
            <a:r>
              <a:rPr lang="ru-RU" sz="2800" i="1" dirty="0" smtClean="0"/>
              <a:t> в </a:t>
            </a:r>
            <a:r>
              <a:rPr lang="ru-RU" sz="2800" i="1" dirty="0" smtClean="0"/>
              <a:t>то время как </a:t>
            </a:r>
            <a:r>
              <a:rPr lang="ru-RU" sz="2800" i="1" dirty="0" smtClean="0">
                <a:solidFill>
                  <a:srgbClr val="00B0F0"/>
                </a:solidFill>
              </a:rPr>
              <a:t>злокачественные</a:t>
            </a:r>
            <a:r>
              <a:rPr lang="ru-RU" sz="2800" i="1" dirty="0" smtClean="0"/>
              <a:t> протекают </a:t>
            </a:r>
            <a:r>
              <a:rPr lang="ru-RU" sz="2800" i="1" dirty="0" smtClean="0">
                <a:solidFill>
                  <a:srgbClr val="00B0F0"/>
                </a:solidFill>
              </a:rPr>
              <a:t>с клиническими проявлениями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Клиника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802416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Клинические признаки: </a:t>
            </a:r>
          </a:p>
          <a:p>
            <a:pPr>
              <a:buFontTx/>
              <a:buChar char="-"/>
            </a:pPr>
            <a:r>
              <a:rPr lang="ru-RU" sz="2800" b="1" i="1" dirty="0" smtClean="0">
                <a:solidFill>
                  <a:srgbClr val="00B0F0"/>
                </a:solidFill>
              </a:rPr>
              <a:t>компрессия</a:t>
            </a:r>
          </a:p>
          <a:p>
            <a:pPr>
              <a:buFontTx/>
              <a:buChar char="-"/>
            </a:pPr>
            <a:r>
              <a:rPr lang="ru-RU" sz="2800" b="1" i="1" dirty="0" smtClean="0">
                <a:solidFill>
                  <a:srgbClr val="00B0F0"/>
                </a:solidFill>
              </a:rPr>
              <a:t>инвазия</a:t>
            </a:r>
          </a:p>
          <a:p>
            <a:pPr>
              <a:buFontTx/>
              <a:buChar char="-"/>
            </a:pPr>
            <a:r>
              <a:rPr lang="ru-RU" sz="2800" b="1" i="1" dirty="0" smtClean="0">
                <a:solidFill>
                  <a:srgbClr val="00B0F0"/>
                </a:solidFill>
              </a:rPr>
              <a:t>системные симптомы </a:t>
            </a:r>
            <a:r>
              <a:rPr lang="ru-RU" sz="2800" i="1" dirty="0" smtClean="0"/>
              <a:t>(метастазирование, </a:t>
            </a:r>
            <a:r>
              <a:rPr lang="ru-RU" sz="2800" i="1" dirty="0" err="1" smtClean="0"/>
              <a:t>паранеопластические</a:t>
            </a:r>
            <a:r>
              <a:rPr lang="ru-RU" sz="2800" i="1" dirty="0" smtClean="0"/>
              <a:t> синдромы)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</a:t>
            </a:r>
            <a:r>
              <a:rPr lang="ru-RU" altLang="en-US" dirty="0" err="1" smtClean="0"/>
              <a:t>к.м.н.Хыдырова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332656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Диагноз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3432" y="1700808"/>
            <a:ext cx="10515600" cy="435133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КТ</a:t>
            </a:r>
            <a:r>
              <a:rPr lang="ru-RU" sz="2800" dirty="0" smtClean="0"/>
              <a:t> является </a:t>
            </a:r>
            <a:r>
              <a:rPr lang="ru-RU" sz="2800" dirty="0" smtClean="0">
                <a:solidFill>
                  <a:srgbClr val="00B0F0"/>
                </a:solidFill>
              </a:rPr>
              <a:t>основным</a:t>
            </a:r>
            <a:r>
              <a:rPr lang="ru-RU" sz="2800" dirty="0" smtClean="0"/>
              <a:t> и наиболее решающим методом.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Диагноз подтверждается биопсией.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                                                      </a:t>
            </a:r>
          </a:p>
          <a:p>
            <a:pPr>
              <a:buNone/>
            </a:pPr>
            <a:r>
              <a:rPr lang="ru-RU" sz="2400" dirty="0" smtClean="0"/>
              <a:t>                                                                        </a:t>
            </a:r>
            <a:r>
              <a:rPr lang="ru-RU" sz="2000" dirty="0" smtClean="0"/>
              <a:t>KT. </a:t>
            </a:r>
            <a:r>
              <a:rPr lang="ru-RU" sz="2000" dirty="0" smtClean="0"/>
              <a:t> </a:t>
            </a:r>
            <a:r>
              <a:rPr lang="ru-RU" sz="2000" dirty="0" err="1" smtClean="0"/>
              <a:t>Шваннома</a:t>
            </a:r>
            <a:endParaRPr lang="ru-RU" sz="2000" dirty="0" smtClean="0"/>
          </a:p>
          <a:p>
            <a:pPr>
              <a:buNone/>
            </a:pPr>
            <a:r>
              <a:rPr lang="ru-RU" sz="2400" dirty="0" smtClean="0"/>
              <a:t>                                                                       </a:t>
            </a:r>
          </a:p>
          <a:p>
            <a:pPr>
              <a:buNone/>
            </a:pPr>
            <a:r>
              <a:rPr lang="ru-RU" sz="2800" dirty="0" smtClean="0"/>
              <a:t>                                                                               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</a:t>
            </a:r>
            <a:r>
              <a:rPr lang="ru-RU" altLang="en-US" dirty="0" err="1" smtClean="0"/>
              <a:t>к.м.н.Хыдырова</a:t>
            </a:r>
            <a:endParaRPr lang="az-Latn-AZ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6200" y="2996952"/>
            <a:ext cx="3870201" cy="306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76672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rgbClr val="0070C0"/>
                </a:solidFill>
              </a:rPr>
              <a:t>Лечение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7408" y="2852936"/>
            <a:ext cx="10515600" cy="4351338"/>
          </a:xfrm>
        </p:spPr>
        <p:txBody>
          <a:bodyPr>
            <a:normAutofit/>
          </a:bodyPr>
          <a:lstStyle/>
          <a:p>
            <a:pPr lvl="6"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Лечение</a:t>
            </a:r>
            <a:r>
              <a:rPr lang="ru-RU" sz="2800" dirty="0" smtClean="0"/>
              <a:t>  -  </a:t>
            </a:r>
            <a:r>
              <a:rPr lang="ru-RU" sz="2800" b="1" i="1" dirty="0" smtClean="0">
                <a:solidFill>
                  <a:srgbClr val="0070C0"/>
                </a:solidFill>
              </a:rPr>
              <a:t>хирургическое удаление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548680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7408" y="2506662"/>
            <a:ext cx="105156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i="1" dirty="0" smtClean="0">
                <a:solidFill>
                  <a:srgbClr val="00B0F0"/>
                </a:solidFill>
              </a:rPr>
              <a:t>Это патологическое  сообщение между пищеводом и трахеей</a:t>
            </a:r>
            <a:r>
              <a:rPr lang="ru-RU" sz="2800" i="1" dirty="0" smtClean="0">
                <a:solidFill>
                  <a:srgbClr val="00B0F0"/>
                </a:solidFill>
              </a:rPr>
              <a:t>.</a:t>
            </a:r>
          </a:p>
          <a:p>
            <a:pPr algn="ctr">
              <a:buNone/>
            </a:pPr>
            <a:r>
              <a:rPr lang="ru-RU" sz="2800" i="1" dirty="0" smtClean="0">
                <a:solidFill>
                  <a:srgbClr val="00B0F0"/>
                </a:solidFill>
              </a:rPr>
              <a:t>При этом пищевые и желудочное  </a:t>
            </a:r>
            <a:r>
              <a:rPr lang="ru-RU" sz="2800" i="1" dirty="0" err="1" smtClean="0">
                <a:solidFill>
                  <a:srgbClr val="00B0F0"/>
                </a:solidFill>
              </a:rPr>
              <a:t>содержимые</a:t>
            </a:r>
            <a:r>
              <a:rPr lang="ru-RU" sz="2800" i="1" dirty="0" smtClean="0">
                <a:solidFill>
                  <a:srgbClr val="00B0F0"/>
                </a:solidFill>
              </a:rPr>
              <a:t>, попадая в дыхательные пути, могут привести к воспалительным изменениям .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7667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5400" y="2060848"/>
            <a:ext cx="7850088" cy="435133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</a:t>
            </a:r>
            <a:r>
              <a:rPr lang="ru-RU" sz="2800" b="1" i="1" dirty="0" smtClean="0">
                <a:solidFill>
                  <a:srgbClr val="00B0F0"/>
                </a:solidFill>
              </a:rPr>
              <a:t>врожденные</a:t>
            </a:r>
            <a:r>
              <a:rPr lang="ru-RU" sz="2800" dirty="0" smtClean="0"/>
              <a:t> </a:t>
            </a:r>
            <a:r>
              <a:rPr lang="ru-RU" sz="2800" i="1" dirty="0" smtClean="0"/>
              <a:t>- 1-4%</a:t>
            </a:r>
          </a:p>
          <a:p>
            <a:endParaRPr lang="ru-RU" sz="2800" i="1" dirty="0" smtClean="0"/>
          </a:p>
          <a:p>
            <a:r>
              <a:rPr lang="ru-RU" sz="2800" b="1" i="1" dirty="0" smtClean="0">
                <a:solidFill>
                  <a:srgbClr val="00B0F0"/>
                </a:solidFill>
              </a:rPr>
              <a:t>приобретенные</a:t>
            </a:r>
            <a:r>
              <a:rPr lang="ru-RU" sz="2800" i="1" dirty="0" smtClean="0"/>
              <a:t>  (80%) - осложнения злокачественных новообразований органов грудной полости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Рисунок 4" descr=" Доброкачественный пищеводно бронхиальный свищ, осложненный стенозом левого главного бронха и релаксацией левого купола диафрагм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00256" y="2348880"/>
            <a:ext cx="2763520" cy="291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548680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Причины</a:t>
            </a:r>
            <a:endParaRPr lang="ru-RU" sz="2400" b="1" i="1" dirty="0" smtClean="0">
              <a:solidFill>
                <a:srgbClr val="C00000"/>
              </a:solidFill>
            </a:endParaRPr>
          </a:p>
          <a:p>
            <a:r>
              <a:rPr lang="ru-RU" sz="2400" dirty="0" smtClean="0"/>
              <a:t>повреждение трахеи и пищевода </a:t>
            </a:r>
          </a:p>
          <a:p>
            <a:r>
              <a:rPr lang="ru-RU" sz="2400" dirty="0" smtClean="0">
                <a:solidFill>
                  <a:srgbClr val="00B0F0"/>
                </a:solidFill>
              </a:rPr>
              <a:t>туберкулез трахеи и бронхов</a:t>
            </a:r>
          </a:p>
          <a:p>
            <a:r>
              <a:rPr lang="ru-RU" sz="2400" dirty="0" smtClean="0"/>
              <a:t>операции и инструментальные исследования</a:t>
            </a:r>
          </a:p>
          <a:p>
            <a:r>
              <a:rPr lang="ru-RU" sz="2400" dirty="0" smtClean="0">
                <a:solidFill>
                  <a:srgbClr val="00B0F0"/>
                </a:solidFill>
              </a:rPr>
              <a:t>перфорация дивертикула пищевода</a:t>
            </a:r>
          </a:p>
          <a:p>
            <a:r>
              <a:rPr lang="ru-RU" sz="2400" dirty="0" smtClean="0"/>
              <a:t>длительная </a:t>
            </a:r>
            <a:r>
              <a:rPr lang="ru-RU" sz="2400" dirty="0" err="1" smtClean="0"/>
              <a:t>оротрахеальная</a:t>
            </a:r>
            <a:r>
              <a:rPr lang="ru-RU" sz="2400" dirty="0" smtClean="0"/>
              <a:t> интубация</a:t>
            </a:r>
          </a:p>
          <a:p>
            <a:r>
              <a:rPr lang="ru-RU" sz="2400" dirty="0" smtClean="0">
                <a:solidFill>
                  <a:srgbClr val="00B0F0"/>
                </a:solidFill>
              </a:rPr>
              <a:t>лучевая терапия при новообразованиях средостения</a:t>
            </a:r>
          </a:p>
          <a:p>
            <a:r>
              <a:rPr lang="ru-RU" sz="2400" dirty="0" smtClean="0"/>
              <a:t>химиотерапия при </a:t>
            </a:r>
            <a:r>
              <a:rPr lang="ru-RU" sz="2400" dirty="0" err="1" smtClean="0"/>
              <a:t>лимфомах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00B0F0"/>
                </a:solidFill>
              </a:rPr>
              <a:t>кандидоз пищевода</a:t>
            </a:r>
          </a:p>
          <a:p>
            <a:r>
              <a:rPr lang="ru-RU" sz="2400" dirty="0" smtClean="0"/>
              <a:t>злокачественные  новообразования пищевода и тра</a:t>
            </a:r>
            <a:r>
              <a:rPr lang="ru-RU" dirty="0" smtClean="0"/>
              <a:t>хеи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47667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К</a:t>
            </a:r>
            <a:r>
              <a:rPr lang="ru-RU" sz="2800" b="1" i="1" dirty="0" smtClean="0">
                <a:solidFill>
                  <a:srgbClr val="C00000"/>
                </a:solidFill>
              </a:rPr>
              <a:t>линика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r>
              <a:rPr lang="ru-RU" sz="2800" dirty="0" smtClean="0">
                <a:solidFill>
                  <a:srgbClr val="00B0F0"/>
                </a:solidFill>
              </a:rPr>
              <a:t>кашель</a:t>
            </a:r>
          </a:p>
          <a:p>
            <a:r>
              <a:rPr lang="ru-RU" sz="2800" dirty="0" smtClean="0"/>
              <a:t>приступы удушья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общая интоксикация</a:t>
            </a:r>
          </a:p>
          <a:p>
            <a:r>
              <a:rPr lang="ru-RU" sz="2800" dirty="0" smtClean="0"/>
              <a:t>признаки дыхательной недостаточности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B0F0"/>
                </a:solidFill>
              </a:rPr>
              <a:t>клиника зависит от анатомического расположения, диаметра, продолжительности, наличия или отсутствия инфекции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40466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О</a:t>
            </a:r>
            <a:r>
              <a:rPr lang="ru-RU" sz="2800" b="1" i="1" dirty="0" smtClean="0">
                <a:solidFill>
                  <a:srgbClr val="C00000"/>
                </a:solidFill>
              </a:rPr>
              <a:t>сложнения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r>
              <a:rPr lang="ru-RU" sz="2800" i="1" dirty="0" smtClean="0"/>
              <a:t> </a:t>
            </a:r>
            <a:r>
              <a:rPr lang="ru-RU" sz="2800" i="1" dirty="0" err="1" smtClean="0"/>
              <a:t>трахеобронхит</a:t>
            </a:r>
            <a:endParaRPr lang="az-Latn-AZ" sz="2800" i="1" dirty="0" smtClean="0"/>
          </a:p>
          <a:p>
            <a:r>
              <a:rPr lang="ru-RU" sz="2800" i="1" dirty="0" smtClean="0">
                <a:solidFill>
                  <a:srgbClr val="00B0F0"/>
                </a:solidFill>
              </a:rPr>
              <a:t>пневмония</a:t>
            </a:r>
          </a:p>
          <a:p>
            <a:r>
              <a:rPr lang="ru-RU" sz="2800" i="1" dirty="0" smtClean="0"/>
              <a:t>Абсцесс легкого и  гангрена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плеврит</a:t>
            </a:r>
          </a:p>
          <a:p>
            <a:r>
              <a:rPr lang="ru-RU" sz="2800" i="1" dirty="0" smtClean="0"/>
              <a:t> медиастинит</a:t>
            </a:r>
            <a:endParaRPr lang="ru-RU" sz="2800" i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332656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Д</a:t>
            </a:r>
            <a:r>
              <a:rPr lang="ru-RU" sz="2800" b="1" i="1" dirty="0" smtClean="0">
                <a:solidFill>
                  <a:srgbClr val="C00000"/>
                </a:solidFill>
              </a:rPr>
              <a:t>иагностика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r>
              <a:rPr lang="ru-RU" sz="2800" i="1" dirty="0" smtClean="0">
                <a:solidFill>
                  <a:srgbClr val="00B0F0"/>
                </a:solidFill>
              </a:rPr>
              <a:t>эзофагоскопия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бронхоскопия</a:t>
            </a:r>
          </a:p>
          <a:p>
            <a:r>
              <a:rPr lang="az-Latn-AZ" sz="2800" i="1" dirty="0" smtClean="0">
                <a:solidFill>
                  <a:srgbClr val="00B0F0"/>
                </a:solidFill>
              </a:rPr>
              <a:t>KT</a:t>
            </a:r>
            <a:endParaRPr lang="ru-RU" sz="2800" i="1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47667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 Пищеводно-трахеальные свищи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7408" y="1772816"/>
            <a:ext cx="10515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При доброкачественных свищах 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Лечение</a:t>
            </a:r>
            <a:r>
              <a:rPr lang="ru-RU" sz="2800" dirty="0" smtClean="0"/>
              <a:t> </a:t>
            </a:r>
            <a:r>
              <a:rPr lang="ru-RU" sz="2800" dirty="0" smtClean="0"/>
              <a:t>- </a:t>
            </a:r>
            <a:r>
              <a:rPr lang="ru-RU" sz="2800" dirty="0" smtClean="0"/>
              <a:t>хирургическое</a:t>
            </a:r>
          </a:p>
          <a:p>
            <a:r>
              <a:rPr lang="ru-RU" sz="2800" i="1" dirty="0" err="1" smtClean="0">
                <a:solidFill>
                  <a:srgbClr val="00B0F0"/>
                </a:solidFill>
              </a:rPr>
              <a:t>Стент</a:t>
            </a:r>
            <a:r>
              <a:rPr lang="ru-RU" sz="2800" dirty="0" smtClean="0"/>
              <a:t> - временный, </a:t>
            </a:r>
            <a:r>
              <a:rPr lang="ru-RU" sz="2800" dirty="0" err="1" smtClean="0"/>
              <a:t>предоперативный</a:t>
            </a:r>
            <a:endParaRPr lang="ru-RU" sz="2800" dirty="0" smtClean="0"/>
          </a:p>
          <a:p>
            <a:endParaRPr lang="ru-RU" sz="2800" dirty="0" smtClean="0"/>
          </a:p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При злокачественных свищах</a:t>
            </a:r>
          </a:p>
          <a:p>
            <a:r>
              <a:rPr lang="ru-RU" sz="2800" i="1" dirty="0" smtClean="0">
                <a:solidFill>
                  <a:srgbClr val="00B0F0"/>
                </a:solidFill>
              </a:rPr>
              <a:t>Лечение-</a:t>
            </a:r>
            <a:r>
              <a:rPr lang="ru-RU" sz="2800" dirty="0" smtClean="0"/>
              <a:t> </a:t>
            </a:r>
            <a:r>
              <a:rPr lang="ru-RU" sz="2800" dirty="0" err="1" smtClean="0"/>
              <a:t>поллиативное</a:t>
            </a:r>
            <a:r>
              <a:rPr lang="ru-RU" sz="2800" dirty="0" smtClean="0"/>
              <a:t> (</a:t>
            </a:r>
            <a:r>
              <a:rPr lang="ru-RU" sz="2800" dirty="0" err="1" smtClean="0"/>
              <a:t>стент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</a:t>
            </a:r>
            <a:r>
              <a:rPr lang="ru-RU" altLang="en-US" dirty="0" err="1" smtClean="0"/>
              <a:t>к.м.н.Хыдырова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pic>
        <p:nvPicPr>
          <p:cNvPr id="5" name="Рисунок 4" descr="Image result for пищеводно-бронхиальный свищ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8208" y="2276872"/>
            <a:ext cx="3168352" cy="256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2933</TotalTime>
  <Words>699</Words>
  <Application>Microsoft Office PowerPoint</Application>
  <PresentationFormat>Произвольный</PresentationFormat>
  <Paragraphs>245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Praktiki dərs şablonu 1</vt:lpstr>
      <vt:lpstr>   Новообразования средостения</vt:lpstr>
      <vt:lpstr>   Тимома</vt:lpstr>
      <vt:lpstr>Слайд 3</vt:lpstr>
      <vt:lpstr> Тимома</vt:lpstr>
      <vt:lpstr>Течение</vt:lpstr>
      <vt:lpstr>Течение</vt:lpstr>
      <vt:lpstr>Клиника</vt:lpstr>
      <vt:lpstr>Клиника</vt:lpstr>
      <vt:lpstr>Клиника</vt:lpstr>
      <vt:lpstr>Клиника</vt:lpstr>
      <vt:lpstr>Клиника</vt:lpstr>
      <vt:lpstr>Диагностика</vt:lpstr>
      <vt:lpstr>KT (  тимома)</vt:lpstr>
      <vt:lpstr>Диагностика</vt:lpstr>
      <vt:lpstr>Диагностика</vt:lpstr>
      <vt:lpstr>Диагностика</vt:lpstr>
      <vt:lpstr>Диагностика</vt:lpstr>
      <vt:lpstr>Лечение</vt:lpstr>
      <vt:lpstr>Прогноз</vt:lpstr>
      <vt:lpstr>Нейрогенные  опухоли</vt:lpstr>
      <vt:lpstr>Нейрогенные образование</vt:lpstr>
      <vt:lpstr>Течение</vt:lpstr>
      <vt:lpstr>Клиника</vt:lpstr>
      <vt:lpstr>Клиника</vt:lpstr>
      <vt:lpstr>Диагноз</vt:lpstr>
      <vt:lpstr>Лечение</vt:lpstr>
      <vt:lpstr> Пищеводно-трахеальные свищи</vt:lpstr>
      <vt:lpstr> Пищеводно-трахеальные свищи</vt:lpstr>
      <vt:lpstr> Пищеводно-трахеальные свищи</vt:lpstr>
      <vt:lpstr> Пищеводно-трахеальные свищи</vt:lpstr>
      <vt:lpstr> Пищеводно-трахеальные свищи</vt:lpstr>
      <vt:lpstr> Пищеводно-трахеальные свищи</vt:lpstr>
      <vt:lpstr> Пищеводно-трахеальные свищи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samsung</cp:lastModifiedBy>
  <cp:revision>267</cp:revision>
  <dcterms:created xsi:type="dcterms:W3CDTF">2001-04-16T20:54:45Z</dcterms:created>
  <dcterms:modified xsi:type="dcterms:W3CDTF">2020-03-16T14:42:07Z</dcterms:modified>
</cp:coreProperties>
</file>