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784975" cy="985678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2322" autoAdjust="0"/>
  </p:normalViewPr>
  <p:slideViewPr>
    <p:cSldViewPr snapToGrid="0">
      <p:cViewPr>
        <p:scale>
          <a:sx n="50" d="100"/>
          <a:sy n="50" d="100"/>
        </p:scale>
        <p:origin x="-787" y="-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07950" y="739775"/>
            <a:ext cx="6569075" cy="36957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828800" marR="0" lvl="3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286000" marR="0" lvl="4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981950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:notes"/>
          <p:cNvSpPr txBox="1">
            <a:spLocks noGrp="1"/>
          </p:cNvSpPr>
          <p:nvPr>
            <p:ph type="body" idx="1"/>
          </p:nvPr>
        </p:nvSpPr>
        <p:spPr>
          <a:xfrm>
            <a:off x="904875" y="4681538"/>
            <a:ext cx="4975225" cy="443547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" name="Google Shape;6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39775"/>
            <a:ext cx="6569075" cy="36957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:notes"/>
          <p:cNvSpPr txBox="1">
            <a:spLocks noGrp="1"/>
          </p:cNvSpPr>
          <p:nvPr>
            <p:ph type="body" idx="1"/>
          </p:nvPr>
        </p:nvSpPr>
        <p:spPr>
          <a:xfrm>
            <a:off x="904875" y="4681538"/>
            <a:ext cx="4975225" cy="443547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" name="Google Shape;7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39775"/>
            <a:ext cx="6569075" cy="36957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3:notes"/>
          <p:cNvSpPr txBox="1">
            <a:spLocks noGrp="1"/>
          </p:cNvSpPr>
          <p:nvPr>
            <p:ph type="body" idx="1"/>
          </p:nvPr>
        </p:nvSpPr>
        <p:spPr>
          <a:xfrm>
            <a:off x="904875" y="4681538"/>
            <a:ext cx="4975225" cy="443547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" name="Google Shape;8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39775"/>
            <a:ext cx="6569075" cy="36957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:notes"/>
          <p:cNvSpPr txBox="1">
            <a:spLocks noGrp="1"/>
          </p:cNvSpPr>
          <p:nvPr>
            <p:ph type="body" idx="1"/>
          </p:nvPr>
        </p:nvSpPr>
        <p:spPr>
          <a:xfrm>
            <a:off x="904875" y="4681538"/>
            <a:ext cx="4975225" cy="443547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39775"/>
            <a:ext cx="6569075" cy="36957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5:notes"/>
          <p:cNvSpPr txBox="1">
            <a:spLocks noGrp="1"/>
          </p:cNvSpPr>
          <p:nvPr>
            <p:ph type="body" idx="1"/>
          </p:nvPr>
        </p:nvSpPr>
        <p:spPr>
          <a:xfrm>
            <a:off x="904875" y="4681538"/>
            <a:ext cx="4975225" cy="443547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39775"/>
            <a:ext cx="6569075" cy="36957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6:notes"/>
          <p:cNvSpPr txBox="1">
            <a:spLocks noGrp="1"/>
          </p:cNvSpPr>
          <p:nvPr>
            <p:ph type="body" idx="1"/>
          </p:nvPr>
        </p:nvSpPr>
        <p:spPr>
          <a:xfrm>
            <a:off x="904875" y="4681538"/>
            <a:ext cx="4975225" cy="443547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39775"/>
            <a:ext cx="6569075" cy="36957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7:notes"/>
          <p:cNvSpPr txBox="1">
            <a:spLocks noGrp="1"/>
          </p:cNvSpPr>
          <p:nvPr>
            <p:ph type="body" idx="1"/>
          </p:nvPr>
        </p:nvSpPr>
        <p:spPr>
          <a:xfrm>
            <a:off x="904875" y="4681538"/>
            <a:ext cx="4975225" cy="443547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39775"/>
            <a:ext cx="6569075" cy="36957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8:notes"/>
          <p:cNvSpPr txBox="1">
            <a:spLocks noGrp="1"/>
          </p:cNvSpPr>
          <p:nvPr>
            <p:ph type="body" idx="1"/>
          </p:nvPr>
        </p:nvSpPr>
        <p:spPr>
          <a:xfrm>
            <a:off x="904875" y="4681538"/>
            <a:ext cx="4975225" cy="443547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39775"/>
            <a:ext cx="6569075" cy="36957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9:notes"/>
          <p:cNvSpPr txBox="1">
            <a:spLocks noGrp="1"/>
          </p:cNvSpPr>
          <p:nvPr>
            <p:ph type="body" idx="1"/>
          </p:nvPr>
        </p:nvSpPr>
        <p:spPr>
          <a:xfrm>
            <a:off x="904875" y="4681538"/>
            <a:ext cx="4975225" cy="443547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5" name="Google Shape;17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39775"/>
            <a:ext cx="6569075" cy="36957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0:notes"/>
          <p:cNvSpPr txBox="1">
            <a:spLocks noGrp="1"/>
          </p:cNvSpPr>
          <p:nvPr>
            <p:ph type="body" idx="1"/>
          </p:nvPr>
        </p:nvSpPr>
        <p:spPr>
          <a:xfrm>
            <a:off x="904875" y="4681538"/>
            <a:ext cx="4975225" cy="443547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39775"/>
            <a:ext cx="6569075" cy="36957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23F4F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22" name="Google Shape;22;p2"/>
          <p:cNvSpPr txBox="1">
            <a:spLocks noGrp="1"/>
          </p:cNvSpPr>
          <p:nvPr>
            <p:ph type="ftr" idx="11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"/>
          <p:cNvSpPr txBox="1"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23F4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ftr" idx="11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3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Layout">
  <p:cSld name="Custom Layou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4"/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/>
            <a:ahLst/>
            <a:cxnLst/>
            <a:rect l="l" t="t" r="r" b="b"/>
            <a:pathLst>
              <a:path w="2948366" h="749965" extrusionOk="0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" name="Google Shape;31;p4"/>
          <p:cNvSpPr/>
          <p:nvPr/>
        </p:nvSpPr>
        <p:spPr>
          <a:xfrm rot="10800000" flipH="1">
            <a:off x="3538" y="-3406"/>
            <a:ext cx="2948367" cy="749965"/>
          </a:xfrm>
          <a:custGeom>
            <a:avLst/>
            <a:gdLst/>
            <a:ahLst/>
            <a:cxnLst/>
            <a:rect l="l" t="t" r="r" b="b"/>
            <a:pathLst>
              <a:path w="2948366" h="749965" extrusionOk="0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4"/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25" b="1">
                <a:solidFill>
                  <a:srgbClr val="2F5496"/>
                </a:solidFill>
                <a:latin typeface="Calibri"/>
                <a:ea typeface="Calibri"/>
                <a:cs typeface="Calibri"/>
                <a:sym typeface="Calibri"/>
              </a:rPr>
              <a:t>I cərrrahi xəstəliklər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25" b="1">
                <a:solidFill>
                  <a:srgbClr val="2F5496"/>
                </a:solidFill>
                <a:latin typeface="Calibri"/>
                <a:ea typeface="Calibri"/>
                <a:cs typeface="Calibri"/>
                <a:sym typeface="Calibri"/>
              </a:rPr>
              <a:t>kafedrası. www.bck.az</a:t>
            </a:r>
            <a:endParaRPr/>
          </a:p>
        </p:txBody>
      </p:sp>
      <p:pic>
        <p:nvPicPr>
          <p:cNvPr id="33" name="Google Shape;33;p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Google Shape;34;p4"/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chemeClr val="accent5"/>
                </a:solidFill>
                <a:latin typeface="Calibri"/>
                <a:ea typeface="Calibri"/>
                <a:cs typeface="Calibri"/>
                <a:sym typeface="Calibri"/>
              </a:rPr>
              <a:t>BCK</a:t>
            </a:r>
            <a:endParaRPr sz="1500" b="1">
              <a:solidFill>
                <a:schemeClr val="accent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" name="Google Shape;35;p4"/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5"/>
          <p:cNvSpPr txBox="1"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23F4F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ftr" idx="11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23F4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ftr" idx="11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23F4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body" idx="2"/>
          </p:nvPr>
        </p:nvSpPr>
        <p:spPr>
          <a:xfrm>
            <a:off x="839789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body" idx="3"/>
          </p:nvPr>
        </p:nvSpPr>
        <p:spPr>
          <a:xfrm>
            <a:off x="6172201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body" idx="4"/>
          </p:nvPr>
        </p:nvSpPr>
        <p:spPr>
          <a:xfrm>
            <a:off x="6172201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ftr" idx="11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8"/>
          <p:cNvSpPr txBox="1"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23F4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8"/>
          <p:cNvSpPr txBox="1">
            <a:spLocks noGrp="1"/>
          </p:cNvSpPr>
          <p:nvPr>
            <p:ph type="ftr" idx="11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9"/>
          <p:cNvSpPr txBox="1">
            <a:spLocks noGrp="1"/>
          </p:cNvSpPr>
          <p:nvPr>
            <p:ph type="ftr" idx="11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23F4F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body" idx="1"/>
          </p:nvPr>
        </p:nvSpPr>
        <p:spPr>
          <a:xfrm>
            <a:off x="5183188" y="987427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61" name="Google Shape;61;p10"/>
          <p:cNvSpPr txBox="1">
            <a:spLocks noGrp="1"/>
          </p:cNvSpPr>
          <p:nvPr>
            <p:ph type="ftr" idx="11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23F4F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>
            <a:spLocks noGrp="1"/>
          </p:cNvSpPr>
          <p:nvPr>
            <p:ph type="pic" idx="2"/>
          </p:nvPr>
        </p:nvSpPr>
        <p:spPr>
          <a:xfrm>
            <a:off x="5183188" y="987427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23F4F"/>
              </a:buClr>
              <a:buSzPts val="2700"/>
              <a:buFont typeface="Calibri"/>
              <a:buNone/>
              <a:defRPr sz="2700" b="1" i="0" u="none" strike="noStrike" cap="none">
                <a:solidFill>
                  <a:srgbClr val="323F4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/>
            <a:ahLst/>
            <a:cxnLst/>
            <a:rect l="l" t="t" r="r" b="b"/>
            <a:pathLst>
              <a:path w="2948366" h="749965" extrusionOk="0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Google Shape;13;p1"/>
          <p:cNvSpPr/>
          <p:nvPr/>
        </p:nvSpPr>
        <p:spPr>
          <a:xfrm rot="10800000" flipH="1">
            <a:off x="3538" y="-3406"/>
            <a:ext cx="2948367" cy="749965"/>
          </a:xfrm>
          <a:custGeom>
            <a:avLst/>
            <a:gdLst/>
            <a:ahLst/>
            <a:cxnLst/>
            <a:rect l="l" t="t" r="r" b="b"/>
            <a:pathLst>
              <a:path w="2948366" h="749965" extrusionOk="0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Google Shape;14;p1"/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25" b="1" i="0" u="none" strike="noStrike" cap="none">
                <a:solidFill>
                  <a:srgbClr val="2F5496"/>
                </a:solidFill>
                <a:latin typeface="Calibri"/>
                <a:ea typeface="Calibri"/>
                <a:cs typeface="Calibri"/>
                <a:sym typeface="Calibri"/>
              </a:rPr>
              <a:t>I cərrrahi xəstəliklər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25" b="1">
                <a:solidFill>
                  <a:srgbClr val="2F5496"/>
                </a:solidFill>
                <a:latin typeface="Calibri"/>
                <a:ea typeface="Calibri"/>
                <a:cs typeface="Calibri"/>
                <a:sym typeface="Calibri"/>
              </a:rPr>
              <a:t>kafedrası. www.bck.az</a:t>
            </a:r>
            <a:endParaRPr/>
          </a:p>
        </p:txBody>
      </p:sp>
      <p:pic>
        <p:nvPicPr>
          <p:cNvPr id="15" name="Google Shape;15;p1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1"/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chemeClr val="accent5"/>
                </a:solidFill>
                <a:latin typeface="Calibri"/>
                <a:ea typeface="Calibri"/>
                <a:cs typeface="Calibri"/>
                <a:sym typeface="Calibri"/>
              </a:rPr>
              <a:t>BCK</a:t>
            </a:r>
            <a:endParaRPr sz="1500" b="1">
              <a:solidFill>
                <a:schemeClr val="accent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17;p1"/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8;p1"/>
          <p:cNvSpPr txBox="1">
            <a:spLocks noGrp="1"/>
          </p:cNvSpPr>
          <p:nvPr>
            <p:ph type="ftr" idx="11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2"/>
          <p:cNvSpPr txBox="1">
            <a:spLocks noGrp="1"/>
          </p:cNvSpPr>
          <p:nvPr>
            <p:ph type="ctrTitle"/>
          </p:nvPr>
        </p:nvSpPr>
        <p:spPr>
          <a:xfrm>
            <a:off x="2171700" y="1268414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Calibri"/>
              <a:buNone/>
            </a:pPr>
            <a:r>
              <a:rPr lang="en-US" sz="8000" b="0">
                <a:solidFill>
                  <a:schemeClr val="dk1"/>
                </a:solidFill>
              </a:rPr>
              <a:t>Heart Transplantation</a:t>
            </a:r>
            <a:endParaRPr sz="8000" b="0">
              <a:solidFill>
                <a:schemeClr val="dk1"/>
              </a:solidFill>
            </a:endParaRPr>
          </a:p>
        </p:txBody>
      </p:sp>
      <p:sp>
        <p:nvSpPr>
          <p:cNvPr id="72" name="Google Shape;72;p12"/>
          <p:cNvSpPr txBox="1">
            <a:spLocks noGrp="1"/>
          </p:cNvSpPr>
          <p:nvPr>
            <p:ph type="subTitle" idx="1"/>
          </p:nvPr>
        </p:nvSpPr>
        <p:spPr>
          <a:xfrm>
            <a:off x="2895600" y="3284538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 dirty="0" err="1" smtClean="0"/>
              <a:t>Ph.D</a:t>
            </a:r>
            <a:r>
              <a:rPr lang="en-US" sz="2400" dirty="0" smtClean="0"/>
              <a:t>  </a:t>
            </a:r>
            <a:r>
              <a:rPr lang="en-US" sz="2400" dirty="0" err="1"/>
              <a:t>Ruslan</a:t>
            </a:r>
            <a:r>
              <a:rPr lang="en-US" sz="2400" dirty="0"/>
              <a:t>  </a:t>
            </a:r>
            <a:r>
              <a:rPr lang="en-US" sz="2400" dirty="0" err="1"/>
              <a:t>Aydın</a:t>
            </a:r>
            <a:r>
              <a:rPr lang="en-US" sz="2400" dirty="0"/>
              <a:t> </a:t>
            </a:r>
            <a:r>
              <a:rPr lang="en-US" sz="2400" dirty="0" err="1"/>
              <a:t>oğlu</a:t>
            </a:r>
            <a:r>
              <a:rPr lang="en-US" sz="2400" dirty="0"/>
              <a:t> </a:t>
            </a:r>
            <a:r>
              <a:rPr lang="en-US" sz="2400" dirty="0" err="1"/>
              <a:t>Məmmədov</a:t>
            </a:r>
            <a:endParaRPr sz="2400" b="1"/>
          </a:p>
          <a:p>
            <a:pPr>
              <a:lnSpc>
                <a:spcPct val="80000"/>
              </a:lnSpc>
            </a:pPr>
            <a:r>
              <a:rPr lang="az-Latn-AZ" altLang="en-US" sz="2400" dirty="0" smtClean="0"/>
              <a:t>A</a:t>
            </a:r>
            <a:r>
              <a:rPr lang="en-US" altLang="en-US" sz="2400" dirty="0" smtClean="0"/>
              <a:t>M</a:t>
            </a:r>
            <a:r>
              <a:rPr lang="az-Latn-AZ" altLang="en-US" sz="2400" dirty="0" smtClean="0"/>
              <a:t>U, Department of Surgical Diseases</a:t>
            </a:r>
            <a:r>
              <a:rPr lang="en-US" altLang="en-US" sz="2400" dirty="0" smtClean="0"/>
              <a:t> </a:t>
            </a:r>
            <a:r>
              <a:rPr lang="az-Latn-AZ" altLang="en-US" sz="2400" dirty="0" smtClean="0"/>
              <a:t>I </a:t>
            </a:r>
            <a:endParaRPr lang="az-Latn-AZ" altLang="en-US" sz="2400" dirty="0"/>
          </a:p>
        </p:txBody>
      </p:sp>
      <p:sp>
        <p:nvSpPr>
          <p:cNvPr id="73" name="Google Shape;73;p12"/>
          <p:cNvSpPr txBox="1"/>
          <p:nvPr/>
        </p:nvSpPr>
        <p:spPr>
          <a:xfrm>
            <a:off x="9607463" y="192315"/>
            <a:ext cx="237591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Heart Transplantation</a:t>
            </a:r>
            <a:endParaRPr sz="1800" b="1" dirty="0">
              <a:solidFill>
                <a:srgbClr val="2F549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slow"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3"/>
          <p:cNvSpPr txBox="1">
            <a:spLocks noGrp="1"/>
          </p:cNvSpPr>
          <p:nvPr>
            <p:ph type="ctrTitle"/>
          </p:nvPr>
        </p:nvSpPr>
        <p:spPr>
          <a:xfrm>
            <a:off x="1487488" y="357592"/>
            <a:ext cx="9144000" cy="7224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23F4F"/>
              </a:buClr>
              <a:buSzPts val="6000"/>
              <a:buFont typeface="Calibri"/>
              <a:buNone/>
            </a:pPr>
            <a:r>
              <a:rPr lang="en-US" sz="6000"/>
              <a:t>History</a:t>
            </a:r>
            <a:endParaRPr sz="6000"/>
          </a:p>
        </p:txBody>
      </p:sp>
      <p:sp>
        <p:nvSpPr>
          <p:cNvPr id="79" name="Google Shape;79;p13"/>
          <p:cNvSpPr txBox="1">
            <a:spLocks noGrp="1"/>
          </p:cNvSpPr>
          <p:nvPr>
            <p:ph type="subTitle" idx="1"/>
          </p:nvPr>
        </p:nvSpPr>
        <p:spPr>
          <a:xfrm>
            <a:off x="0" y="1772816"/>
            <a:ext cx="12192000" cy="34849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The first successful</a:t>
            </a:r>
            <a:r>
              <a:rPr lang="en-US" sz="2400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heart transplantation  was performed by Cristian Barnard in 1963</a:t>
            </a:r>
            <a:r>
              <a:rPr lang="en-US" sz="2400" b="1">
                <a:latin typeface="Arial"/>
                <a:ea typeface="Arial"/>
                <a:cs typeface="Arial"/>
                <a:sym typeface="Arial"/>
              </a:rPr>
              <a:t>.</a:t>
            </a:r>
            <a:endParaRPr sz="2400" b="1">
              <a:latin typeface="Arial"/>
              <a:ea typeface="Arial"/>
              <a:cs typeface="Arial"/>
              <a:sym typeface="Arial"/>
            </a:endParaRPr>
          </a:p>
          <a:p>
            <a:pPr marL="0" lvl="0" indent="0" algn="ctr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/>
              <a:t> </a:t>
            </a:r>
            <a:endParaRPr sz="2400"/>
          </a:p>
        </p:txBody>
      </p:sp>
      <p:sp>
        <p:nvSpPr>
          <p:cNvPr id="80" name="Google Shape;80;p13"/>
          <p:cNvSpPr txBox="1"/>
          <p:nvPr/>
        </p:nvSpPr>
        <p:spPr>
          <a:xfrm>
            <a:off x="9632515" y="179789"/>
            <a:ext cx="237591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Heart Transplantation</a:t>
            </a:r>
            <a:endParaRPr sz="1800" b="1" dirty="0">
              <a:solidFill>
                <a:srgbClr val="2F549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1" name="Google Shape;81;p13" descr="http://peerie.adaptive.net/faces/full/8/2041-456894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120336" y="2636912"/>
            <a:ext cx="2409825" cy="297338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038600" y="6572272"/>
            <a:ext cx="4114800" cy="228600"/>
          </a:xfrm>
        </p:spPr>
        <p:txBody>
          <a:bodyPr/>
          <a:lstStyle/>
          <a:p>
            <a:r>
              <a:rPr lang="en-US" altLang="en-US" dirty="0" smtClean="0"/>
              <a:t>Ass. M</a:t>
            </a:r>
            <a:r>
              <a:rPr lang="az-Latn-AZ" altLang="en-US" dirty="0" smtClean="0"/>
              <a:t>əmməddov R. A.</a:t>
            </a:r>
            <a:endParaRPr lang="az-Latn-AZ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4"/>
          <p:cNvSpPr txBox="1"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23F4F"/>
              </a:buClr>
              <a:buSzPts val="4800"/>
              <a:buFont typeface="Calibri"/>
              <a:buNone/>
            </a:pPr>
            <a:r>
              <a:rPr lang="en-US" sz="4800"/>
              <a:t>Indications </a:t>
            </a:r>
            <a:endParaRPr sz="4400"/>
          </a:p>
        </p:txBody>
      </p:sp>
      <p:sp>
        <p:nvSpPr>
          <p:cNvPr id="87" name="Google Shape;87;p14"/>
          <p:cNvSpPr txBox="1"/>
          <p:nvPr/>
        </p:nvSpPr>
        <p:spPr>
          <a:xfrm>
            <a:off x="9695146" y="224234"/>
            <a:ext cx="239027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Heart Transplantation</a:t>
            </a:r>
            <a:endParaRPr sz="1800" b="1" dirty="0">
              <a:solidFill>
                <a:srgbClr val="2F549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4"/>
          <p:cNvSpPr/>
          <p:nvPr/>
        </p:nvSpPr>
        <p:spPr>
          <a:xfrm>
            <a:off x="432410" y="1161433"/>
            <a:ext cx="60960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Most common causes of </a:t>
            </a:r>
            <a:r>
              <a:rPr lang="en-US" sz="18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heart 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failure requiring </a:t>
            </a:r>
            <a:r>
              <a:rPr lang="en-US" sz="18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transplantation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89" name="Google Shape;89;p14"/>
          <p:cNvGrpSpPr/>
          <p:nvPr/>
        </p:nvGrpSpPr>
        <p:grpSpPr>
          <a:xfrm>
            <a:off x="3245474" y="1988840"/>
            <a:ext cx="6052101" cy="3861461"/>
            <a:chOff x="830786" y="0"/>
            <a:chExt cx="6052101" cy="3861461"/>
          </a:xfrm>
        </p:grpSpPr>
        <p:sp>
          <p:nvSpPr>
            <p:cNvPr id="90" name="Google Shape;90;p14"/>
            <p:cNvSpPr/>
            <p:nvPr/>
          </p:nvSpPr>
          <p:spPr>
            <a:xfrm rot="4396374">
              <a:off x="1810849" y="768400"/>
              <a:ext cx="3333442" cy="232466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120000"/>
                  </a:moveTo>
                  <a:quadBezTo>
                    <a:pt x="20000" y="40000"/>
                    <a:pt x="93748" y="15000"/>
                  </a:quadBezTo>
                  <a:lnTo>
                    <a:pt x="92569" y="0"/>
                  </a:lnTo>
                  <a:lnTo>
                    <a:pt x="120000" y="18786"/>
                  </a:lnTo>
                  <a:lnTo>
                    <a:pt x="96465" y="49572"/>
                  </a:lnTo>
                  <a:lnTo>
                    <a:pt x="95286" y="34572"/>
                  </a:lnTo>
                  <a:quadBezTo>
                    <a:pt x="30000" y="44572"/>
                    <a:pt x="0" y="120000"/>
                  </a:quadBezTo>
                  <a:close/>
                </a:path>
              </a:pathLst>
            </a:custGeom>
            <a:solidFill>
              <a:srgbClr val="4372C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14"/>
            <p:cNvSpPr/>
            <p:nvPr/>
          </p:nvSpPr>
          <p:spPr>
            <a:xfrm>
              <a:off x="3576500" y="1499405"/>
              <a:ext cx="84179" cy="84179"/>
            </a:xfrm>
            <a:prstGeom prst="ellipse">
              <a:avLst/>
            </a:prstGeom>
            <a:solidFill>
              <a:srgbClr val="ABBADE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14"/>
            <p:cNvSpPr/>
            <p:nvPr/>
          </p:nvSpPr>
          <p:spPr>
            <a:xfrm>
              <a:off x="830786" y="0"/>
              <a:ext cx="3084812" cy="61783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93;p14"/>
            <p:cNvSpPr txBox="1"/>
            <p:nvPr/>
          </p:nvSpPr>
          <p:spPr>
            <a:xfrm>
              <a:off x="830786" y="0"/>
              <a:ext cx="3084812" cy="61783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2850" tIns="22850" rIns="22850" bIns="22850" anchor="b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Dilatation  cardiomyopathy 54%</a:t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4" name="Google Shape;94;p14"/>
            <p:cNvSpPr/>
            <p:nvPr/>
          </p:nvSpPr>
          <p:spPr>
            <a:xfrm>
              <a:off x="3681320" y="864096"/>
              <a:ext cx="2378702" cy="61783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95;p14"/>
            <p:cNvSpPr txBox="1"/>
            <p:nvPr/>
          </p:nvSpPr>
          <p:spPr>
            <a:xfrm>
              <a:off x="3681320" y="864096"/>
              <a:ext cx="2378702" cy="61783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1575" tIns="21575" rIns="21575" bIns="215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7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İschemic cardiomyopathy45%</a:t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6" name="Google Shape;96;p14"/>
            <p:cNvSpPr/>
            <p:nvPr/>
          </p:nvSpPr>
          <p:spPr>
            <a:xfrm>
              <a:off x="4545408" y="1800200"/>
              <a:ext cx="2337479" cy="61783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97;p14"/>
            <p:cNvSpPr txBox="1"/>
            <p:nvPr/>
          </p:nvSpPr>
          <p:spPr>
            <a:xfrm>
              <a:off x="4545408" y="1800200"/>
              <a:ext cx="2337479" cy="61783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1575" tIns="21575" rIns="21575" bIns="21575" anchor="t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7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Congenital and others 1%</a:t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038600" y="6572272"/>
            <a:ext cx="4114800" cy="228600"/>
          </a:xfrm>
        </p:spPr>
        <p:txBody>
          <a:bodyPr/>
          <a:lstStyle/>
          <a:p>
            <a:r>
              <a:rPr lang="en-US" altLang="en-US" dirty="0" smtClean="0"/>
              <a:t>Ass. M</a:t>
            </a:r>
            <a:r>
              <a:rPr lang="az-Latn-AZ" altLang="en-US" dirty="0" smtClean="0"/>
              <a:t>əmməddov R. A.</a:t>
            </a:r>
            <a:endParaRPr lang="az-Latn-AZ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title"/>
          </p:nvPr>
        </p:nvSpPr>
        <p:spPr>
          <a:xfrm>
            <a:off x="3048946" y="764704"/>
            <a:ext cx="6076051" cy="611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Contraindications for heart transplantation</a:t>
            </a:r>
            <a:r>
              <a:rPr lang="en-US" sz="3600">
                <a:latin typeface="Arial"/>
                <a:ea typeface="Arial"/>
                <a:cs typeface="Arial"/>
                <a:sym typeface="Arial"/>
              </a:rPr>
              <a:t/>
            </a:r>
            <a:br>
              <a:rPr lang="en-US" sz="3600">
                <a:latin typeface="Arial"/>
                <a:ea typeface="Arial"/>
                <a:cs typeface="Arial"/>
                <a:sym typeface="Arial"/>
              </a:rPr>
            </a:br>
            <a:endParaRPr sz="3600"/>
          </a:p>
        </p:txBody>
      </p:sp>
      <p:sp>
        <p:nvSpPr>
          <p:cNvPr id="103" name="Google Shape;103;p15"/>
          <p:cNvSpPr txBox="1"/>
          <p:nvPr/>
        </p:nvSpPr>
        <p:spPr>
          <a:xfrm>
            <a:off x="9569885" y="206062"/>
            <a:ext cx="247795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Heart Transplantation</a:t>
            </a:r>
            <a:endParaRPr sz="1800" b="1" dirty="0">
              <a:solidFill>
                <a:srgbClr val="2F549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263350" y="1772833"/>
            <a:ext cx="10153200" cy="17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0" indent="-406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●"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General contraindications for surgery and immunosuppression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06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●"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Specific contraindication - Pulmonary hypertension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038600" y="6572272"/>
            <a:ext cx="4114800" cy="228600"/>
          </a:xfrm>
        </p:spPr>
        <p:txBody>
          <a:bodyPr/>
          <a:lstStyle/>
          <a:p>
            <a:r>
              <a:rPr lang="en-US" altLang="en-US" dirty="0" smtClean="0"/>
              <a:t>Ass. M</a:t>
            </a:r>
            <a:r>
              <a:rPr lang="az-Latn-AZ" altLang="en-US" dirty="0" smtClean="0"/>
              <a:t>əmməddov R. A.</a:t>
            </a:r>
            <a:endParaRPr lang="az-Latn-AZ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6"/>
          <p:cNvSpPr txBox="1"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23F4F"/>
              </a:buClr>
              <a:buSzPts val="5400"/>
              <a:buFont typeface="Calibri"/>
              <a:buNone/>
            </a:pPr>
            <a:r>
              <a:rPr lang="en-US" sz="5400"/>
              <a:t>Organ sources </a:t>
            </a:r>
            <a:endParaRPr sz="5400"/>
          </a:p>
        </p:txBody>
      </p:sp>
      <p:grpSp>
        <p:nvGrpSpPr>
          <p:cNvPr id="110" name="Google Shape;110;p16"/>
          <p:cNvGrpSpPr/>
          <p:nvPr/>
        </p:nvGrpSpPr>
        <p:grpSpPr>
          <a:xfrm>
            <a:off x="335360" y="1340768"/>
            <a:ext cx="7551936" cy="2372548"/>
            <a:chOff x="0" y="288032"/>
            <a:chExt cx="7551936" cy="2372548"/>
          </a:xfrm>
        </p:grpSpPr>
        <p:sp>
          <p:nvSpPr>
            <p:cNvPr id="111" name="Google Shape;111;p16"/>
            <p:cNvSpPr/>
            <p:nvPr/>
          </p:nvSpPr>
          <p:spPr>
            <a:xfrm>
              <a:off x="0" y="288032"/>
              <a:ext cx="7551936" cy="121680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1905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112;p16"/>
            <p:cNvSpPr txBox="1"/>
            <p:nvPr/>
          </p:nvSpPr>
          <p:spPr>
            <a:xfrm>
              <a:off x="59399" y="347431"/>
              <a:ext cx="7433138" cy="109800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82875" tIns="182875" rIns="182875" bIns="1828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4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Cadaveric</a:t>
              </a:r>
              <a:endParaRPr sz="4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" name="Google Shape;113;p16"/>
            <p:cNvSpPr/>
            <p:nvPr/>
          </p:nvSpPr>
          <p:spPr>
            <a:xfrm>
              <a:off x="0" y="1584180"/>
              <a:ext cx="7551936" cy="1076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16"/>
            <p:cNvSpPr txBox="1"/>
            <p:nvPr/>
          </p:nvSpPr>
          <p:spPr>
            <a:xfrm>
              <a:off x="0" y="1584180"/>
              <a:ext cx="7551936" cy="1076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39750" tIns="50800" rIns="284475" bIns="50800" anchor="t" anchorCtr="0">
              <a:noAutofit/>
            </a:bodyPr>
            <a:lstStyle/>
            <a:p>
              <a:pPr marL="285750" marR="0" lvl="1" indent="-28575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4000"/>
                <a:buFont typeface="Calibri"/>
                <a:buChar char="•"/>
              </a:pPr>
              <a:r>
                <a:rPr lang="en-US" sz="40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Donor after brain death</a:t>
              </a:r>
              <a:endParaRPr sz="4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5" name="Google Shape;115;p16"/>
          <p:cNvSpPr txBox="1"/>
          <p:nvPr/>
        </p:nvSpPr>
        <p:spPr>
          <a:xfrm>
            <a:off x="9588210" y="224234"/>
            <a:ext cx="244710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Heart Transplantation</a:t>
            </a:r>
            <a:endParaRPr sz="1800" b="1" dirty="0">
              <a:solidFill>
                <a:srgbClr val="2F549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6" name="Google Shape;116;p16" descr="C:\Users\Admin\Desktop\Heart-Transplant-1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96294" y="2723956"/>
            <a:ext cx="4583832" cy="3737578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038600" y="6572272"/>
            <a:ext cx="4114800" cy="228600"/>
          </a:xfrm>
        </p:spPr>
        <p:txBody>
          <a:bodyPr/>
          <a:lstStyle/>
          <a:p>
            <a:r>
              <a:rPr lang="en-US" altLang="en-US" dirty="0" smtClean="0"/>
              <a:t>Ass. M</a:t>
            </a:r>
            <a:r>
              <a:rPr lang="az-Latn-AZ" altLang="en-US" dirty="0" smtClean="0"/>
              <a:t>əmməddov R. A.</a:t>
            </a:r>
            <a:endParaRPr lang="az-Latn-AZ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7"/>
          <p:cNvSpPr txBox="1"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>
                <a:solidFill>
                  <a:schemeClr val="dk1"/>
                </a:solidFill>
              </a:rPr>
              <a:t>Preoperative preparation</a:t>
            </a:r>
            <a:endParaRPr sz="3600"/>
          </a:p>
        </p:txBody>
      </p:sp>
      <p:sp>
        <p:nvSpPr>
          <p:cNvPr id="123" name="Google Shape;123;p17"/>
          <p:cNvSpPr txBox="1"/>
          <p:nvPr/>
        </p:nvSpPr>
        <p:spPr>
          <a:xfrm>
            <a:off x="9544833" y="206062"/>
            <a:ext cx="249047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Heart Transplantation</a:t>
            </a:r>
            <a:endParaRPr sz="1800" b="1" dirty="0">
              <a:solidFill>
                <a:srgbClr val="2F549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1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lvl="0" indent="-1714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US" dirty="0"/>
              <a:t>Organ source of heart transplantation is brain-dead donors. Therefore, treatment methods called ‘bridge therapy’ are used for treatment of heart failure and management of complications during organ waiting time.</a:t>
            </a:r>
            <a:endParaRPr dirty="0"/>
          </a:p>
          <a:p>
            <a:pPr marL="17145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125" name="Google Shape;125;p17"/>
          <p:cNvGrpSpPr/>
          <p:nvPr/>
        </p:nvGrpSpPr>
        <p:grpSpPr>
          <a:xfrm>
            <a:off x="2783740" y="2877824"/>
            <a:ext cx="5936100" cy="3359487"/>
            <a:chOff x="108" y="-263144"/>
            <a:chExt cx="5936100" cy="3359487"/>
          </a:xfrm>
        </p:grpSpPr>
        <p:sp>
          <p:nvSpPr>
            <p:cNvPr id="126" name="Google Shape;126;p17"/>
            <p:cNvSpPr/>
            <p:nvPr/>
          </p:nvSpPr>
          <p:spPr>
            <a:xfrm rot="10800000">
              <a:off x="108" y="9"/>
              <a:ext cx="5936100" cy="921600"/>
            </a:xfrm>
            <a:prstGeom prst="trapezoid">
              <a:avLst>
                <a:gd name="adj" fmla="val 95858"/>
              </a:avLst>
            </a:prstGeom>
            <a:gradFill>
              <a:gsLst>
                <a:gs pos="0">
                  <a:srgbClr val="A6B6DE"/>
                </a:gs>
                <a:gs pos="50000">
                  <a:srgbClr val="97AAD8"/>
                </a:gs>
                <a:gs pos="100000">
                  <a:srgbClr val="859CD6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127;p17"/>
            <p:cNvSpPr txBox="1"/>
            <p:nvPr/>
          </p:nvSpPr>
          <p:spPr>
            <a:xfrm>
              <a:off x="1038843" y="-263144"/>
              <a:ext cx="3858600" cy="1518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36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Artificial heart pumps</a:t>
              </a:r>
              <a:endParaRPr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Google Shape;128;p17"/>
            <p:cNvSpPr/>
            <p:nvPr/>
          </p:nvSpPr>
          <p:spPr>
            <a:xfrm rot="10800000">
              <a:off x="823630" y="921609"/>
              <a:ext cx="4288947" cy="2174734"/>
            </a:xfrm>
            <a:prstGeom prst="trapezoid">
              <a:avLst>
                <a:gd name="adj" fmla="val 95858"/>
              </a:avLst>
            </a:prstGeom>
            <a:gradFill>
              <a:gsLst>
                <a:gs pos="0">
                  <a:srgbClr val="A6B6DE"/>
                </a:gs>
                <a:gs pos="50000">
                  <a:srgbClr val="97AAD8"/>
                </a:gs>
                <a:gs pos="100000">
                  <a:srgbClr val="859CD6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129;p17"/>
            <p:cNvSpPr txBox="1"/>
            <p:nvPr/>
          </p:nvSpPr>
          <p:spPr>
            <a:xfrm>
              <a:off x="939455" y="461659"/>
              <a:ext cx="4288800" cy="2174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5875" tIns="55875" rIns="55875" bIns="558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36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N</a:t>
              </a:r>
              <a:r>
                <a:rPr lang="en-US" sz="3600" dirty="0" smtClean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ew </a:t>
              </a:r>
              <a:r>
                <a:rPr lang="en-US" sz="36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groups of inotropic drugs</a:t>
              </a:r>
              <a:endParaRPr sz="3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038600" y="6572272"/>
            <a:ext cx="4114800" cy="228600"/>
          </a:xfrm>
        </p:spPr>
        <p:txBody>
          <a:bodyPr/>
          <a:lstStyle/>
          <a:p>
            <a:r>
              <a:rPr lang="en-US" altLang="en-US" dirty="0" smtClean="0"/>
              <a:t>Ass. M</a:t>
            </a:r>
            <a:r>
              <a:rPr lang="az-Latn-AZ" altLang="en-US" dirty="0" smtClean="0"/>
              <a:t>əmməddov R. A.</a:t>
            </a:r>
            <a:endParaRPr lang="az-Latn-AZ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8"/>
          <p:cNvSpPr txBox="1">
            <a:spLocks noGrp="1"/>
          </p:cNvSpPr>
          <p:nvPr>
            <p:ph type="title"/>
          </p:nvPr>
        </p:nvSpPr>
        <p:spPr>
          <a:xfrm>
            <a:off x="3057974" y="157034"/>
            <a:ext cx="6076051" cy="611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>
                <a:solidFill>
                  <a:schemeClr val="dk1"/>
                </a:solidFill>
              </a:rPr>
              <a:t>Operation technique</a:t>
            </a:r>
            <a:endParaRPr sz="4000">
              <a:solidFill>
                <a:schemeClr val="dk1"/>
              </a:solidFill>
            </a:endParaRPr>
          </a:p>
        </p:txBody>
      </p:sp>
      <p:sp>
        <p:nvSpPr>
          <p:cNvPr id="135" name="Google Shape;135;p18"/>
          <p:cNvSpPr txBox="1"/>
          <p:nvPr/>
        </p:nvSpPr>
        <p:spPr>
          <a:xfrm>
            <a:off x="9594937" y="172926"/>
            <a:ext cx="243474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Heart Transplantation</a:t>
            </a:r>
            <a:endParaRPr sz="1800" b="1" dirty="0">
              <a:solidFill>
                <a:srgbClr val="2F549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36" name="Google Shape;136;p18"/>
          <p:cNvGrpSpPr/>
          <p:nvPr/>
        </p:nvGrpSpPr>
        <p:grpSpPr>
          <a:xfrm>
            <a:off x="1049256" y="728305"/>
            <a:ext cx="5321826" cy="5329383"/>
            <a:chOff x="1021060" y="-180416"/>
            <a:chExt cx="5321826" cy="5329383"/>
          </a:xfrm>
        </p:grpSpPr>
        <p:sp>
          <p:nvSpPr>
            <p:cNvPr id="137" name="Google Shape;137;p18"/>
            <p:cNvSpPr/>
            <p:nvPr/>
          </p:nvSpPr>
          <p:spPr>
            <a:xfrm>
              <a:off x="2730760" y="-180416"/>
              <a:ext cx="1921737" cy="1971291"/>
            </a:xfrm>
            <a:prstGeom prst="ellipse">
              <a:avLst/>
            </a:prstGeom>
            <a:solidFill>
              <a:srgbClr val="4372C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38;p18"/>
            <p:cNvSpPr txBox="1"/>
            <p:nvPr/>
          </p:nvSpPr>
          <p:spPr>
            <a:xfrm>
              <a:off x="3012192" y="108273"/>
              <a:ext cx="1358873" cy="13939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2850" tIns="22850" rIns="22850" bIns="228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heart is preserved in cardioplegic and heart preservation solutions in cold temperature</a:t>
              </a:r>
              <a:endParaRPr sz="1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9" name="Google Shape;139;p18"/>
            <p:cNvSpPr/>
            <p:nvPr/>
          </p:nvSpPr>
          <p:spPr>
            <a:xfrm rot="2700000">
              <a:off x="4409944" y="1358316"/>
              <a:ext cx="205928" cy="536385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ABBAD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140;p18"/>
            <p:cNvSpPr txBox="1"/>
            <p:nvPr/>
          </p:nvSpPr>
          <p:spPr>
            <a:xfrm rot="2700000">
              <a:off x="4418991" y="1443751"/>
              <a:ext cx="144150" cy="3218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18"/>
            <p:cNvSpPr/>
            <p:nvPr/>
          </p:nvSpPr>
          <p:spPr>
            <a:xfrm>
              <a:off x="4418384" y="1387241"/>
              <a:ext cx="1924502" cy="2213991"/>
            </a:xfrm>
            <a:prstGeom prst="ellipse">
              <a:avLst/>
            </a:prstGeom>
            <a:solidFill>
              <a:srgbClr val="4372C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142;p18"/>
            <p:cNvSpPr txBox="1"/>
            <p:nvPr/>
          </p:nvSpPr>
          <p:spPr>
            <a:xfrm>
              <a:off x="4700221" y="1711472"/>
              <a:ext cx="1360828" cy="15655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6500" tIns="16500" rIns="16500" bIns="165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recipient is connected to a heart-lung machine, and the native heart is removed</a:t>
              </a:r>
              <a:endParaRPr sz="1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3" name="Google Shape;143;p18"/>
            <p:cNvSpPr/>
            <p:nvPr/>
          </p:nvSpPr>
          <p:spPr>
            <a:xfrm rot="8100000">
              <a:off x="4403673" y="3093716"/>
              <a:ext cx="218581" cy="536385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ABBAD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144;p18"/>
            <p:cNvSpPr txBox="1"/>
            <p:nvPr/>
          </p:nvSpPr>
          <p:spPr>
            <a:xfrm rot="-2700000">
              <a:off x="4459644" y="3177809"/>
              <a:ext cx="153007" cy="3218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5" name="Google Shape;145;p18"/>
            <p:cNvSpPr/>
            <p:nvPr/>
          </p:nvSpPr>
          <p:spPr>
            <a:xfrm>
              <a:off x="2758231" y="3217520"/>
              <a:ext cx="1866795" cy="1931447"/>
            </a:xfrm>
            <a:prstGeom prst="ellipse">
              <a:avLst/>
            </a:prstGeom>
            <a:solidFill>
              <a:srgbClr val="4372C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" name="Google Shape;146;p18"/>
            <p:cNvSpPr txBox="1"/>
            <p:nvPr/>
          </p:nvSpPr>
          <p:spPr>
            <a:xfrm>
              <a:off x="3031617" y="3500374"/>
              <a:ext cx="1320023" cy="136573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6500" tIns="16500" rIns="16500" bIns="165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5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Heterotopic (auxiliary) heart transplantation can be used in pulmonary hypertension</a:t>
              </a:r>
              <a:endParaRPr sz="1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7" name="Google Shape;147;p18"/>
            <p:cNvSpPr/>
            <p:nvPr/>
          </p:nvSpPr>
          <p:spPr>
            <a:xfrm rot="-8100000">
              <a:off x="2743134" y="3087450"/>
              <a:ext cx="241785" cy="536385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ABBAD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148;p18"/>
            <p:cNvSpPr txBox="1"/>
            <p:nvPr/>
          </p:nvSpPr>
          <p:spPr>
            <a:xfrm rot="2700000">
              <a:off x="2805046" y="3220372"/>
              <a:ext cx="169250" cy="3218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9" name="Google Shape;149;p18"/>
            <p:cNvSpPr/>
            <p:nvPr/>
          </p:nvSpPr>
          <p:spPr>
            <a:xfrm>
              <a:off x="1021060" y="1509250"/>
              <a:ext cx="1963122" cy="1969972"/>
            </a:xfrm>
            <a:prstGeom prst="ellipse">
              <a:avLst/>
            </a:prstGeom>
            <a:solidFill>
              <a:srgbClr val="4372C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18"/>
            <p:cNvSpPr txBox="1"/>
            <p:nvPr/>
          </p:nvSpPr>
          <p:spPr>
            <a:xfrm>
              <a:off x="1308553" y="1797746"/>
              <a:ext cx="1388136" cy="139298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775" tIns="17775" rIns="17775" bIns="177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the donor heart is removed with the great vessels (aorta, pulmonary artery, superior and inferior vena cava, pulmonary vein)</a:t>
              </a:r>
              <a:endParaRPr sz="1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1" name="Google Shape;151;p18"/>
            <p:cNvSpPr/>
            <p:nvPr/>
          </p:nvSpPr>
          <p:spPr>
            <a:xfrm rot="-2700000">
              <a:off x="2731596" y="1382502"/>
              <a:ext cx="229133" cy="536385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ABBAD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152;p18"/>
            <p:cNvSpPr txBox="1"/>
            <p:nvPr/>
          </p:nvSpPr>
          <p:spPr>
            <a:xfrm rot="-2700000">
              <a:off x="2741663" y="1514082"/>
              <a:ext cx="160393" cy="3218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026" name="Picture 2" descr="C:\Users\Admin\Desktop\shheki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3430" y="826718"/>
            <a:ext cx="5566247" cy="554903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038600" y="6572272"/>
            <a:ext cx="4114800" cy="228600"/>
          </a:xfrm>
        </p:spPr>
        <p:txBody>
          <a:bodyPr/>
          <a:lstStyle/>
          <a:p>
            <a:r>
              <a:rPr lang="en-US" altLang="en-US" dirty="0" smtClean="0"/>
              <a:t>Ass. M</a:t>
            </a:r>
            <a:r>
              <a:rPr lang="az-Latn-AZ" altLang="en-US" dirty="0" smtClean="0"/>
              <a:t>əmməddov R. A.</a:t>
            </a:r>
            <a:endParaRPr lang="az-Latn-AZ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9"/>
          <p:cNvSpPr txBox="1">
            <a:spLocks noGrp="1"/>
          </p:cNvSpPr>
          <p:nvPr>
            <p:ph type="title"/>
          </p:nvPr>
        </p:nvSpPr>
        <p:spPr>
          <a:xfrm>
            <a:off x="3071664" y="524698"/>
            <a:ext cx="6076051" cy="611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23F4F"/>
              </a:buClr>
              <a:buSzPts val="3200"/>
              <a:buFont typeface="Calibri"/>
              <a:buNone/>
            </a:pPr>
            <a:r>
              <a:rPr lang="en-US" sz="3200"/>
              <a:t>Postoperative Treatments</a:t>
            </a:r>
            <a:br>
              <a:rPr lang="en-US" sz="3200"/>
            </a:br>
            <a:r>
              <a:rPr lang="en-US" sz="3200"/>
              <a:t/>
            </a:r>
            <a:br>
              <a:rPr lang="en-US" sz="3200"/>
            </a:br>
            <a:endParaRPr sz="3200"/>
          </a:p>
        </p:txBody>
      </p:sp>
      <p:sp>
        <p:nvSpPr>
          <p:cNvPr id="159" name="Google Shape;159;p19"/>
          <p:cNvSpPr txBox="1"/>
          <p:nvPr/>
        </p:nvSpPr>
        <p:spPr>
          <a:xfrm>
            <a:off x="9695145" y="194773"/>
            <a:ext cx="247148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Heart Transplantation</a:t>
            </a:r>
            <a:endParaRPr sz="1800" b="1" dirty="0">
              <a:solidFill>
                <a:srgbClr val="2F549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60" name="Google Shape;160;p19"/>
          <p:cNvGrpSpPr/>
          <p:nvPr/>
        </p:nvGrpSpPr>
        <p:grpSpPr>
          <a:xfrm>
            <a:off x="2218186" y="1136239"/>
            <a:ext cx="8127998" cy="5412493"/>
            <a:chOff x="1" y="3086"/>
            <a:chExt cx="8127998" cy="5412493"/>
          </a:xfrm>
        </p:grpSpPr>
        <p:sp>
          <p:nvSpPr>
            <p:cNvPr id="161" name="Google Shape;161;p19"/>
            <p:cNvSpPr/>
            <p:nvPr/>
          </p:nvSpPr>
          <p:spPr>
            <a:xfrm rot="5400000">
              <a:off x="-289718" y="292805"/>
              <a:ext cx="1931458" cy="1352020"/>
            </a:xfrm>
            <a:prstGeom prst="chevron">
              <a:avLst>
                <a:gd name="adj" fmla="val 50000"/>
              </a:avLst>
            </a:prstGeom>
            <a:gradFill>
              <a:gsLst>
                <a:gs pos="0">
                  <a:srgbClr val="A6B6DE"/>
                </a:gs>
                <a:gs pos="50000">
                  <a:srgbClr val="98AAD9"/>
                </a:gs>
                <a:gs pos="100000">
                  <a:srgbClr val="859CD7"/>
                </a:gs>
              </a:gsLst>
              <a:lin ang="5400000" scaled="0"/>
            </a:gradFill>
            <a:ln w="9525" cap="flat" cmpd="sng">
              <a:solidFill>
                <a:schemeClr val="accen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19"/>
            <p:cNvSpPr txBox="1"/>
            <p:nvPr/>
          </p:nvSpPr>
          <p:spPr>
            <a:xfrm>
              <a:off x="1" y="679096"/>
              <a:ext cx="1352020" cy="5794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4125" tIns="24125" rIns="24125" bIns="241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3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endParaRPr sz="3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3" name="Google Shape;163;p19"/>
            <p:cNvSpPr/>
            <p:nvPr/>
          </p:nvSpPr>
          <p:spPr>
            <a:xfrm rot="5400000">
              <a:off x="4112286" y="-2757179"/>
              <a:ext cx="1255447" cy="6775979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lt1">
                <a:alpha val="89803"/>
              </a:schemeClr>
            </a:solidFill>
            <a:ln w="12700" cap="flat" cmpd="sng">
              <a:solidFill>
                <a:srgbClr val="4372C3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19"/>
            <p:cNvSpPr txBox="1"/>
            <p:nvPr/>
          </p:nvSpPr>
          <p:spPr>
            <a:xfrm>
              <a:off x="1352020" y="64373"/>
              <a:ext cx="6714693" cy="113287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56450" tIns="13950" rIns="13950" bIns="13950" anchor="ctr" anchorCtr="0">
              <a:noAutofit/>
            </a:bodyPr>
            <a:lstStyle/>
            <a:p>
              <a:pPr marL="228600" marR="0" lvl="1" indent="-2286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200"/>
                <a:buFont typeface="Calibri"/>
                <a:buChar char="•"/>
              </a:pPr>
              <a:r>
                <a:rPr lang="en-US" sz="22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Calcium levels are a major consideration, as the activity of graft  is regulated not by the nervous system but by mechanical (Starling's law) and calcium levels.</a:t>
              </a:r>
              <a:endParaRPr sz="2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5" name="Google Shape;165;p19"/>
            <p:cNvSpPr/>
            <p:nvPr/>
          </p:nvSpPr>
          <p:spPr>
            <a:xfrm rot="5400000">
              <a:off x="-289718" y="2033323"/>
              <a:ext cx="1931458" cy="1352020"/>
            </a:xfrm>
            <a:prstGeom prst="chevron">
              <a:avLst>
                <a:gd name="adj" fmla="val 50000"/>
              </a:avLst>
            </a:prstGeom>
            <a:gradFill>
              <a:gsLst>
                <a:gs pos="0">
                  <a:srgbClr val="A6B6DE"/>
                </a:gs>
                <a:gs pos="50000">
                  <a:srgbClr val="98AAD9"/>
                </a:gs>
                <a:gs pos="100000">
                  <a:srgbClr val="859CD7"/>
                </a:gs>
              </a:gsLst>
              <a:lin ang="5400000" scaled="0"/>
            </a:gradFill>
            <a:ln w="9525" cap="flat" cmpd="sng">
              <a:solidFill>
                <a:schemeClr val="accen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166;p19"/>
            <p:cNvSpPr txBox="1"/>
            <p:nvPr/>
          </p:nvSpPr>
          <p:spPr>
            <a:xfrm>
              <a:off x="1" y="2419614"/>
              <a:ext cx="1352020" cy="5794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4125" tIns="24125" rIns="24125" bIns="241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3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7" name="Google Shape;167;p19"/>
            <p:cNvSpPr/>
            <p:nvPr/>
          </p:nvSpPr>
          <p:spPr>
            <a:xfrm rot="5400000">
              <a:off x="4112286" y="-1016661"/>
              <a:ext cx="1255447" cy="6775979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lt1">
                <a:alpha val="89803"/>
              </a:schemeClr>
            </a:solidFill>
            <a:ln w="12700" cap="flat" cmpd="sng">
              <a:solidFill>
                <a:srgbClr val="4372C3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19"/>
            <p:cNvSpPr txBox="1"/>
            <p:nvPr/>
          </p:nvSpPr>
          <p:spPr>
            <a:xfrm>
              <a:off x="1352020" y="1804891"/>
              <a:ext cx="6714693" cy="113287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56450" tIns="13950" rIns="13950" bIns="13950" anchor="ctr" anchorCtr="0">
              <a:noAutofit/>
            </a:bodyPr>
            <a:lstStyle/>
            <a:p>
              <a:pPr marL="228600" marR="0" lvl="1" indent="-2286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200"/>
                <a:buFont typeface="Calibri"/>
                <a:buChar char="•"/>
              </a:pPr>
              <a:r>
                <a:rPr lang="en-US" sz="22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Va</a:t>
              </a:r>
              <a:r>
                <a:rPr lang="en-US" sz="2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</a:t>
              </a:r>
              <a:r>
                <a:rPr lang="en-US" sz="22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opressor</a:t>
              </a:r>
              <a:r>
                <a:rPr lang="en-US" sz="2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 and energetic substances are used</a:t>
              </a:r>
              <a:endParaRPr sz="2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9" name="Google Shape;169;p19"/>
            <p:cNvSpPr/>
            <p:nvPr/>
          </p:nvSpPr>
          <p:spPr>
            <a:xfrm rot="5400000">
              <a:off x="-289718" y="3773840"/>
              <a:ext cx="1931458" cy="1352020"/>
            </a:xfrm>
            <a:prstGeom prst="chevron">
              <a:avLst>
                <a:gd name="adj" fmla="val 50000"/>
              </a:avLst>
            </a:prstGeom>
            <a:gradFill>
              <a:gsLst>
                <a:gs pos="0">
                  <a:srgbClr val="A6B6DE"/>
                </a:gs>
                <a:gs pos="50000">
                  <a:srgbClr val="98AAD9"/>
                </a:gs>
                <a:gs pos="100000">
                  <a:srgbClr val="859CD7"/>
                </a:gs>
              </a:gsLst>
              <a:lin ang="5400000" scaled="0"/>
            </a:gradFill>
            <a:ln w="9525" cap="flat" cmpd="sng">
              <a:solidFill>
                <a:schemeClr val="accen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0;p19"/>
            <p:cNvSpPr txBox="1"/>
            <p:nvPr/>
          </p:nvSpPr>
          <p:spPr>
            <a:xfrm>
              <a:off x="1" y="4160131"/>
              <a:ext cx="1352020" cy="5794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4125" tIns="24125" rIns="24125" bIns="241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3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endParaRPr sz="3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1" name="Google Shape;171;p19"/>
            <p:cNvSpPr/>
            <p:nvPr/>
          </p:nvSpPr>
          <p:spPr>
            <a:xfrm rot="5400000">
              <a:off x="4112286" y="723856"/>
              <a:ext cx="1255447" cy="6775979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lt1">
                <a:alpha val="89803"/>
              </a:schemeClr>
            </a:solidFill>
            <a:ln w="12700" cap="flat" cmpd="sng">
              <a:solidFill>
                <a:srgbClr val="4372C3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19"/>
            <p:cNvSpPr txBox="1"/>
            <p:nvPr/>
          </p:nvSpPr>
          <p:spPr>
            <a:xfrm>
              <a:off x="1352020" y="3545408"/>
              <a:ext cx="6714693" cy="113287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56450" tIns="13950" rIns="13950" bIns="13950" anchor="ctr" anchorCtr="0">
              <a:noAutofit/>
            </a:bodyPr>
            <a:lstStyle/>
            <a:p>
              <a:pPr marL="228600" marR="0" lvl="1" indent="-2286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200"/>
                <a:buFont typeface="Calibri"/>
                <a:buChar char="•"/>
              </a:pPr>
              <a:r>
                <a:rPr lang="en-US" sz="2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İnduction immunosuppression is used, and continuous immunosuppression should be started early</a:t>
              </a:r>
              <a:endParaRPr sz="2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7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038600" y="6572272"/>
            <a:ext cx="4114800" cy="228600"/>
          </a:xfrm>
        </p:spPr>
        <p:txBody>
          <a:bodyPr/>
          <a:lstStyle/>
          <a:p>
            <a:r>
              <a:rPr lang="en-US" altLang="en-US" dirty="0" smtClean="0"/>
              <a:t>Ass. M</a:t>
            </a:r>
            <a:r>
              <a:rPr lang="az-Latn-AZ" altLang="en-US" dirty="0" smtClean="0"/>
              <a:t>əmməddov R. A.</a:t>
            </a:r>
            <a:endParaRPr lang="az-Latn-AZ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0"/>
          <p:cNvSpPr txBox="1">
            <a:spLocks noGrp="1"/>
          </p:cNvSpPr>
          <p:nvPr>
            <p:ph type="title"/>
          </p:nvPr>
        </p:nvSpPr>
        <p:spPr>
          <a:xfrm>
            <a:off x="3071664" y="198358"/>
            <a:ext cx="6076051" cy="611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23F4F"/>
              </a:buClr>
              <a:buSzPts val="4000"/>
              <a:buFont typeface="Calibri"/>
              <a:buNone/>
            </a:pPr>
            <a:r>
              <a:rPr lang="en-US" sz="4000"/>
              <a:t>Postoperative complications</a:t>
            </a:r>
            <a:endParaRPr sz="4000"/>
          </a:p>
        </p:txBody>
      </p:sp>
      <p:grpSp>
        <p:nvGrpSpPr>
          <p:cNvPr id="178" name="Google Shape;178;p20"/>
          <p:cNvGrpSpPr/>
          <p:nvPr/>
        </p:nvGrpSpPr>
        <p:grpSpPr>
          <a:xfrm>
            <a:off x="3431699" y="1055356"/>
            <a:ext cx="5358680" cy="5413425"/>
            <a:chOff x="1368147" y="2620"/>
            <a:chExt cx="5358680" cy="5413425"/>
          </a:xfrm>
        </p:grpSpPr>
        <p:sp>
          <p:nvSpPr>
            <p:cNvPr id="179" name="Google Shape;179;p20"/>
            <p:cNvSpPr/>
            <p:nvPr/>
          </p:nvSpPr>
          <p:spPr>
            <a:xfrm>
              <a:off x="3334742" y="2620"/>
              <a:ext cx="1458515" cy="948035"/>
            </a:xfrm>
            <a:prstGeom prst="roundRect">
              <a:avLst>
                <a:gd name="adj" fmla="val 16667"/>
              </a:avLst>
            </a:prstGeom>
            <a:solidFill>
              <a:srgbClr val="4372C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180;p20"/>
            <p:cNvSpPr txBox="1"/>
            <p:nvPr/>
          </p:nvSpPr>
          <p:spPr>
            <a:xfrm>
              <a:off x="3381021" y="48899"/>
              <a:ext cx="1365957" cy="85547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9525" tIns="49525" rIns="49525" bIns="495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Rejection</a:t>
              </a: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1" name="Google Shape;181;p20"/>
            <p:cNvSpPr/>
            <p:nvPr/>
          </p:nvSpPr>
          <p:spPr>
            <a:xfrm>
              <a:off x="1831304" y="476638"/>
              <a:ext cx="4465390" cy="446539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79848" y="3378"/>
                  </a:moveTo>
                  <a:lnTo>
                    <a:pt x="79848" y="3378"/>
                  </a:lnTo>
                  <a:cubicBezTo>
                    <a:pt x="88118" y="6277"/>
                    <a:pt x="95653" y="10953"/>
                    <a:pt x="101923" y="17076"/>
                  </a:cubicBezTo>
                </a:path>
              </a:pathLst>
            </a:custGeom>
            <a:noFill/>
            <a:ln w="9525" cap="flat" cmpd="sng">
              <a:solidFill>
                <a:srgbClr val="4372C3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182;p20"/>
            <p:cNvSpPr/>
            <p:nvPr/>
          </p:nvSpPr>
          <p:spPr>
            <a:xfrm>
              <a:off x="5268312" y="1118968"/>
              <a:ext cx="1458515" cy="948035"/>
            </a:xfrm>
            <a:prstGeom prst="roundRect">
              <a:avLst>
                <a:gd name="adj" fmla="val 16667"/>
              </a:avLst>
            </a:prstGeom>
            <a:solidFill>
              <a:srgbClr val="4372C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183;p20"/>
            <p:cNvSpPr txBox="1"/>
            <p:nvPr/>
          </p:nvSpPr>
          <p:spPr>
            <a:xfrm>
              <a:off x="5314591" y="1165247"/>
              <a:ext cx="1365957" cy="85547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9525" tIns="49525" rIns="49525" bIns="495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300" b="0" i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Infections (CMV, Pneumocyst carinii)</a:t>
              </a: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4" name="Google Shape;184;p20"/>
            <p:cNvSpPr/>
            <p:nvPr/>
          </p:nvSpPr>
          <p:spPr>
            <a:xfrm>
              <a:off x="1831304" y="476638"/>
              <a:ext cx="4465390" cy="446539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17562" y="43069"/>
                  </a:moveTo>
                  <a:lnTo>
                    <a:pt x="117562" y="43069"/>
                  </a:lnTo>
                  <a:cubicBezTo>
                    <a:pt x="120813" y="54122"/>
                    <a:pt x="120813" y="65877"/>
                    <a:pt x="117562" y="76930"/>
                  </a:cubicBezTo>
                </a:path>
              </a:pathLst>
            </a:custGeom>
            <a:noFill/>
            <a:ln w="9525" cap="flat" cmpd="sng">
              <a:solidFill>
                <a:srgbClr val="4372C3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185;p20"/>
            <p:cNvSpPr/>
            <p:nvPr/>
          </p:nvSpPr>
          <p:spPr>
            <a:xfrm>
              <a:off x="5268312" y="3351663"/>
              <a:ext cx="1458515" cy="948035"/>
            </a:xfrm>
            <a:prstGeom prst="roundRect">
              <a:avLst>
                <a:gd name="adj" fmla="val 16667"/>
              </a:avLst>
            </a:prstGeom>
            <a:solidFill>
              <a:srgbClr val="4372C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20"/>
            <p:cNvSpPr txBox="1"/>
            <p:nvPr/>
          </p:nvSpPr>
          <p:spPr>
            <a:xfrm>
              <a:off x="5314591" y="3397942"/>
              <a:ext cx="1365957" cy="85547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9525" tIns="49525" rIns="49525" bIns="495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Acute rejection (within 1 month)</a:t>
              </a: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7" name="Google Shape;187;p20"/>
            <p:cNvSpPr/>
            <p:nvPr/>
          </p:nvSpPr>
          <p:spPr>
            <a:xfrm>
              <a:off x="1831304" y="476638"/>
              <a:ext cx="4465390" cy="446539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01923" y="102924"/>
                  </a:moveTo>
                  <a:cubicBezTo>
                    <a:pt x="95653" y="109047"/>
                    <a:pt x="88118" y="113723"/>
                    <a:pt x="79848" y="116622"/>
                  </a:cubicBezTo>
                </a:path>
              </a:pathLst>
            </a:custGeom>
            <a:noFill/>
            <a:ln w="9525" cap="flat" cmpd="sng">
              <a:solidFill>
                <a:srgbClr val="4372C3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20"/>
            <p:cNvSpPr/>
            <p:nvPr/>
          </p:nvSpPr>
          <p:spPr>
            <a:xfrm>
              <a:off x="3334742" y="4468010"/>
              <a:ext cx="1458515" cy="948035"/>
            </a:xfrm>
            <a:prstGeom prst="roundRect">
              <a:avLst>
                <a:gd name="adj" fmla="val 16667"/>
              </a:avLst>
            </a:prstGeom>
            <a:solidFill>
              <a:srgbClr val="4372C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20"/>
            <p:cNvSpPr txBox="1"/>
            <p:nvPr/>
          </p:nvSpPr>
          <p:spPr>
            <a:xfrm>
              <a:off x="3381021" y="4514289"/>
              <a:ext cx="1365957" cy="85547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9525" tIns="49525" rIns="49525" bIns="495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300" b="0" i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Vascular miointimal hyperplasia in graft</a:t>
              </a: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0" name="Google Shape;190;p20"/>
            <p:cNvSpPr/>
            <p:nvPr/>
          </p:nvSpPr>
          <p:spPr>
            <a:xfrm>
              <a:off x="1732267" y="444974"/>
              <a:ext cx="4465390" cy="446539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42807" y="117484"/>
                  </a:moveTo>
                  <a:lnTo>
                    <a:pt x="42807" y="117484"/>
                  </a:lnTo>
                  <a:cubicBezTo>
                    <a:pt x="34324" y="114947"/>
                    <a:pt x="26507" y="110563"/>
                    <a:pt x="19918" y="104648"/>
                  </a:cubicBezTo>
                </a:path>
              </a:pathLst>
            </a:custGeom>
            <a:noFill/>
            <a:ln w="9525" cap="flat" cmpd="sng">
              <a:solidFill>
                <a:srgbClr val="4372C3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20"/>
            <p:cNvSpPr/>
            <p:nvPr/>
          </p:nvSpPr>
          <p:spPr>
            <a:xfrm>
              <a:off x="1368147" y="3384381"/>
              <a:ext cx="1458515" cy="948035"/>
            </a:xfrm>
            <a:prstGeom prst="roundRect">
              <a:avLst>
                <a:gd name="adj" fmla="val 16667"/>
              </a:avLst>
            </a:prstGeom>
            <a:solidFill>
              <a:srgbClr val="4372C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20"/>
            <p:cNvSpPr txBox="1"/>
            <p:nvPr/>
          </p:nvSpPr>
          <p:spPr>
            <a:xfrm>
              <a:off x="1414426" y="3430660"/>
              <a:ext cx="1365957" cy="85547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9525" tIns="49525" rIns="49525" bIns="495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Psychiatric</a:t>
              </a: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3" name="Google Shape;193;p20"/>
            <p:cNvSpPr/>
            <p:nvPr/>
          </p:nvSpPr>
          <p:spPr>
            <a:xfrm>
              <a:off x="1806874" y="552966"/>
              <a:ext cx="4465390" cy="446539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2104" y="75748"/>
                  </a:moveTo>
                  <a:cubicBezTo>
                    <a:pt x="-1002" y="64330"/>
                    <a:pt x="-662" y="52248"/>
                    <a:pt x="3081" y="41023"/>
                  </a:cubicBezTo>
                </a:path>
              </a:pathLst>
            </a:custGeom>
            <a:noFill/>
            <a:ln w="9525" cap="flat" cmpd="sng">
              <a:solidFill>
                <a:srgbClr val="4372C3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94;p20"/>
            <p:cNvSpPr/>
            <p:nvPr/>
          </p:nvSpPr>
          <p:spPr>
            <a:xfrm>
              <a:off x="1401171" y="1118968"/>
              <a:ext cx="1458515" cy="948035"/>
            </a:xfrm>
            <a:prstGeom prst="roundRect">
              <a:avLst>
                <a:gd name="adj" fmla="val 16667"/>
              </a:avLst>
            </a:prstGeom>
            <a:solidFill>
              <a:srgbClr val="4372C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20"/>
            <p:cNvSpPr txBox="1"/>
            <p:nvPr/>
          </p:nvSpPr>
          <p:spPr>
            <a:xfrm>
              <a:off x="1447450" y="1165247"/>
              <a:ext cx="1365957" cy="85547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9525" tIns="49525" rIns="49525" bIns="495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Bleeding from sutures</a:t>
              </a: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6" name="Google Shape;196;p20"/>
            <p:cNvSpPr/>
            <p:nvPr/>
          </p:nvSpPr>
          <p:spPr>
            <a:xfrm>
              <a:off x="1831304" y="476638"/>
              <a:ext cx="4465390" cy="446539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8077" y="17076"/>
                  </a:moveTo>
                  <a:lnTo>
                    <a:pt x="18077" y="17076"/>
                  </a:lnTo>
                  <a:cubicBezTo>
                    <a:pt x="24347" y="10953"/>
                    <a:pt x="31882" y="6277"/>
                    <a:pt x="40152" y="3378"/>
                  </a:cubicBezTo>
                </a:path>
              </a:pathLst>
            </a:custGeom>
            <a:noFill/>
            <a:ln w="9525" cap="flat" cmpd="sng">
              <a:solidFill>
                <a:srgbClr val="4372C3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97" name="Google Shape;197;p20"/>
          <p:cNvSpPr txBox="1"/>
          <p:nvPr/>
        </p:nvSpPr>
        <p:spPr>
          <a:xfrm>
            <a:off x="9632515" y="172926"/>
            <a:ext cx="240096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Heart Transplantation</a:t>
            </a:r>
            <a:endParaRPr sz="1800" b="1" dirty="0">
              <a:solidFill>
                <a:srgbClr val="2F549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038600" y="6572272"/>
            <a:ext cx="4114800" cy="228600"/>
          </a:xfrm>
        </p:spPr>
        <p:txBody>
          <a:bodyPr/>
          <a:lstStyle/>
          <a:p>
            <a:r>
              <a:rPr lang="en-US" altLang="en-US" dirty="0" smtClean="0"/>
              <a:t>Ass. M</a:t>
            </a:r>
            <a:r>
              <a:rPr lang="az-Latn-AZ" altLang="en-US" dirty="0" smtClean="0"/>
              <a:t>əmməddov R. A.</a:t>
            </a:r>
            <a:endParaRPr lang="az-Latn-AZ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21"/>
          <p:cNvSpPr txBox="1"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23F4F"/>
              </a:buClr>
              <a:buSzPts val="2700"/>
              <a:buFont typeface="Calibri"/>
              <a:buNone/>
            </a:pPr>
            <a:r>
              <a:rPr lang="en-US"/>
              <a:t>Prognosis</a:t>
            </a:r>
            <a:endParaRPr/>
          </a:p>
        </p:txBody>
      </p:sp>
      <p:sp>
        <p:nvSpPr>
          <p:cNvPr id="203" name="Google Shape;203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lvl="0" indent="-1714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US"/>
              <a:t>After heart transplantation the 1-year survival rate of patients is 81%,   5-year survival rate of patients is 70% </a:t>
            </a:r>
            <a:endParaRPr/>
          </a:p>
        </p:txBody>
      </p:sp>
      <p:sp>
        <p:nvSpPr>
          <p:cNvPr id="204" name="Google Shape;204;p21"/>
          <p:cNvSpPr txBox="1"/>
          <p:nvPr/>
        </p:nvSpPr>
        <p:spPr>
          <a:xfrm>
            <a:off x="9682619" y="132143"/>
            <a:ext cx="241901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Heart Transplantation</a:t>
            </a:r>
            <a:endParaRPr sz="1800" b="1" dirty="0">
              <a:solidFill>
                <a:srgbClr val="2F549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038600" y="6572272"/>
            <a:ext cx="4114800" cy="228600"/>
          </a:xfrm>
        </p:spPr>
        <p:txBody>
          <a:bodyPr/>
          <a:lstStyle/>
          <a:p>
            <a:r>
              <a:rPr lang="en-US" altLang="en-US" dirty="0" smtClean="0"/>
              <a:t>Ass. M</a:t>
            </a:r>
            <a:r>
              <a:rPr lang="az-Latn-AZ" altLang="en-US" dirty="0" smtClean="0"/>
              <a:t>əmməddov R. A.</a:t>
            </a:r>
            <a:endParaRPr lang="az-Latn-AZ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365</Words>
  <Application>Microsoft Office PowerPoint</Application>
  <PresentationFormat>Произвольный</PresentationFormat>
  <Paragraphs>61</Paragraphs>
  <Slides>10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Praktiki dərs şablonu 1</vt:lpstr>
      <vt:lpstr>Heart Transplantation</vt:lpstr>
      <vt:lpstr>History</vt:lpstr>
      <vt:lpstr>Indications </vt:lpstr>
      <vt:lpstr>Contraindications for heart transplantation </vt:lpstr>
      <vt:lpstr>Organ sources </vt:lpstr>
      <vt:lpstr>Preoperative preparation</vt:lpstr>
      <vt:lpstr>Operation technique</vt:lpstr>
      <vt:lpstr>Postoperative Treatments  </vt:lpstr>
      <vt:lpstr>Postoperative complications</vt:lpstr>
      <vt:lpstr>Prognosis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Heart Transplantation</dc:title>
  <dc:creator>windows-user</dc:creator>
  <cp:lastModifiedBy>windows-user</cp:lastModifiedBy>
  <cp:revision>4</cp:revision>
  <dcterms:modified xsi:type="dcterms:W3CDTF">2020-04-09T07:55:50Z</dcterms:modified>
</cp:coreProperties>
</file>