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66"/>
  </p:notesMasterIdLst>
  <p:handoutMasterIdLst>
    <p:handoutMasterId r:id="rId67"/>
  </p:handoutMasterIdLst>
  <p:sldIdLst>
    <p:sldId id="284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  <p:sldId id="330" r:id="rId43"/>
    <p:sldId id="331" r:id="rId44"/>
    <p:sldId id="332" r:id="rId45"/>
    <p:sldId id="333" r:id="rId46"/>
    <p:sldId id="334" r:id="rId47"/>
    <p:sldId id="335" r:id="rId48"/>
    <p:sldId id="336" r:id="rId49"/>
    <p:sldId id="337" r:id="rId50"/>
    <p:sldId id="338" r:id="rId51"/>
    <p:sldId id="339" r:id="rId52"/>
    <p:sldId id="340" r:id="rId53"/>
    <p:sldId id="341" r:id="rId54"/>
    <p:sldId id="342" r:id="rId55"/>
    <p:sldId id="343" r:id="rId56"/>
    <p:sldId id="344" r:id="rId57"/>
    <p:sldId id="345" r:id="rId58"/>
    <p:sldId id="346" r:id="rId59"/>
    <p:sldId id="347" r:id="rId60"/>
    <p:sldId id="348" r:id="rId61"/>
    <p:sldId id="349" r:id="rId62"/>
    <p:sldId id="350" r:id="rId63"/>
    <p:sldId id="351" r:id="rId64"/>
    <p:sldId id="352" r:id="rId6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FEFF"/>
    <a:srgbClr val="E1A6D3"/>
    <a:srgbClr val="CCF0AD"/>
    <a:srgbClr val="990033"/>
    <a:srgbClr val="F9B88B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3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560601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0136706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59.xml.rels><?xml version="1.0" encoding="UTF-8" standalone="yes"?>
<Relationships xmlns="http://schemas.openxmlformats.org/package/2006/relationships"><Relationship Id="rId8" Type="http://schemas.microsoft.com/office/2007/relationships/media" Target="file:///C:\Documents%20and%20Settings\marmara\Desktop\MPM%20Major%20cerrahi\extrapleural%20dissection.WMV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7.jpeg"/><Relationship Id="rId2" Type="http://schemas.openxmlformats.org/officeDocument/2006/relationships/video" Target="file:///C:\Documents%20and%20Settings\marmara\Desktop\MPM%20Major%20cerrahi\extrapleural%20dissection.WMV" TargetMode="External"/><Relationship Id="rId1" Type="http://schemas.openxmlformats.org/officeDocument/2006/relationships/video" Target="file:///D:\SUNUMLAR\TTD_8.Kongre_sunumlar&#305;%202005\cd5\29%20NISAN\SALON%201\16_00%2017_30\M_YUKSEL\incisionfinal.WMV" TargetMode="External"/><Relationship Id="rId6" Type="http://schemas.openxmlformats.org/officeDocument/2006/relationships/image" Target="../media/image56.jpeg"/><Relationship Id="rId5" Type="http://schemas.microsoft.com/office/2007/relationships/media" Target="file:///D:\SUNUMLAR\TTD_8.Kongre_sunumlar&#305;%202005\cd5\29%20NISAN\SALON%201\16_00%2017_30\M_YUKSEL\incisionfinal.WMV" TargetMode="External"/><Relationship Id="rId4" Type="http://schemas.openxmlformats.org/officeDocument/2006/relationships/image" Target="../media/image55.jpeg"/><Relationship Id="rId9" Type="http://schemas.openxmlformats.org/officeDocument/2006/relationships/image" Target="../media/image58.png"/></Relationships>
</file>

<file path=ppt/slides/_rels/slide60.xml.rels><?xml version="1.0" encoding="UTF-8" standalone="yes"?>
<Relationships xmlns="http://schemas.openxmlformats.org/package/2006/relationships"><Relationship Id="rId8" Type="http://schemas.microsoft.com/office/2007/relationships/media" Target="file:///C:\Documents%20and%20Settings\marmara\Desktop\MPM%20Major%20cerrahi\excision%20of%20pericardium%20and%20vessels.WMV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61.jpeg"/><Relationship Id="rId2" Type="http://schemas.openxmlformats.org/officeDocument/2006/relationships/video" Target="file:///C:\Documents%20and%20Settings\marmara\Desktop\MPM%20Major%20cerrahi\excision%20of%20pericardium%20and%20vessels.WMV" TargetMode="External"/><Relationship Id="rId1" Type="http://schemas.openxmlformats.org/officeDocument/2006/relationships/video" Target="file:///D:\SUNUMLAR\TTD_8.Kongre_sunumlar&#305;%202005\cd5\29%20NISAN\SALON%201\16_00%2017_30\M_YUKSEL\excision%20of%20the%20diaphragm.WMV" TargetMode="External"/><Relationship Id="rId6" Type="http://schemas.openxmlformats.org/officeDocument/2006/relationships/image" Target="../media/image60.png"/><Relationship Id="rId5" Type="http://schemas.microsoft.com/office/2007/relationships/media" Target="file:///D:\SUNUMLAR\TTD_8.Kongre_sunumlar&#305;%202005\cd5\29%20NISAN\SALON%201\16_00%2017_30\M_YUKSEL\excision%20of%20the%20diaphragm.WMV" TargetMode="External"/><Relationship Id="rId4" Type="http://schemas.openxmlformats.org/officeDocument/2006/relationships/image" Target="../media/image59.jpeg"/><Relationship Id="rId9" Type="http://schemas.openxmlformats.org/officeDocument/2006/relationships/image" Target="../media/image62.png"/></Relationships>
</file>

<file path=ppt/slides/_rels/slide61.xml.rels><?xml version="1.0" encoding="UTF-8" standalone="yes"?>
<Relationships xmlns="http://schemas.openxmlformats.org/package/2006/relationships"><Relationship Id="rId8" Type="http://schemas.microsoft.com/office/2007/relationships/media" Target="file:///C:\Documents%20and%20Settings\marmara\Desktop\MPM%20Major%20cerrahi\final%20reconstruction.WMV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65.jpeg"/><Relationship Id="rId2" Type="http://schemas.openxmlformats.org/officeDocument/2006/relationships/video" Target="file:///C:\Documents%20and%20Settings\marmara\Desktop\MPM%20Major%20cerrahi\final%20reconstruction.WMV" TargetMode="External"/><Relationship Id="rId1" Type="http://schemas.openxmlformats.org/officeDocument/2006/relationships/video" Target="file:///D:\SUNUMLAR\TTD_8.Kongre_sunumlar&#305;%202005\cd5\29%20NISAN\SALON%201\16_00%2017_30\M_YUKSEL\construction%20of%20diaphragm.WMV" TargetMode="External"/><Relationship Id="rId6" Type="http://schemas.openxmlformats.org/officeDocument/2006/relationships/image" Target="../media/image64.png"/><Relationship Id="rId5" Type="http://schemas.microsoft.com/office/2007/relationships/media" Target="file:///D:\SUNUMLAR\TTD_8.Kongre_sunumlar&#305;%202005\cd5\29%20NISAN\SALON%201\16_00%2017_30\M_YUKSEL\construction%20of%20diaphragm.WMV" TargetMode="External"/><Relationship Id="rId4" Type="http://schemas.openxmlformats.org/officeDocument/2006/relationships/image" Target="../media/image63.jpeg"/><Relationship Id="rId9" Type="http://schemas.openxmlformats.org/officeDocument/2006/relationships/image" Target="../media/image66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764704"/>
            <a:ext cx="7772400" cy="1973735"/>
          </a:xfrm>
        </p:spPr>
        <p:txBody>
          <a:bodyPr/>
          <a:lstStyle/>
          <a:p>
            <a:r>
              <a:rPr lang="ru-RU" altLang="en-US" sz="6600" dirty="0" smtClean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az-Latn-AZ" altLang="en-US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b="1" dirty="0"/>
              <a:t>Dos. Babək Zeynalov</a:t>
            </a:r>
          </a:p>
          <a:p>
            <a:pPr>
              <a:lnSpc>
                <a:spcPct val="80000"/>
              </a:lnSpc>
            </a:pPr>
            <a:r>
              <a:rPr lang="ru-RU" altLang="en-US" sz="2400" dirty="0" smtClean="0"/>
              <a:t>АМУ</a:t>
            </a:r>
            <a:r>
              <a:rPr lang="ru-RU" altLang="en-US" sz="2400" dirty="0"/>
              <a:t>, I отделение хирургических </a:t>
            </a:r>
            <a:r>
              <a:rPr lang="ru-RU" altLang="en-US" sz="2400" dirty="0" smtClean="0"/>
              <a:t>болезней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Анатомия 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плевры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Плевра-тонкая серозная оболочка которая состоит из двух листков: париетальной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висцеральной  плевры.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Париетальная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плевра состоит из 3 частей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ре­берная, медиастинальная и диафрагмальная плевра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Париетальные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висцеральные  листки плевры  образуют мешок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плевры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Внутри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плеврального мешка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находится плевральная полость.</a:t>
            </a:r>
          </a:p>
          <a:p>
            <a:pPr algn="just"/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768408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xmlns="" id="{8EF959F7-5AEF-E94F-8C79-7CBF55C6B49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4112" y="1412776"/>
            <a:ext cx="3479428" cy="4008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16">
            <a:extLst>
              <a:ext uri="{FF2B5EF4-FFF2-40B4-BE49-F238E27FC236}">
                <a16:creationId xmlns:a16="http://schemas.microsoft.com/office/drawing/2014/main" xmlns="" id="{422DC0E6-3DC5-BE4B-8813-51FB18A28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4112" y="1412776"/>
            <a:ext cx="1368152" cy="2873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100" dirty="0"/>
              <a:t>плевральная полость</a:t>
            </a:r>
          </a:p>
        </p:txBody>
      </p:sp>
      <p:sp>
        <p:nvSpPr>
          <p:cNvPr id="11" name="Rectangle 14">
            <a:extLst>
              <a:ext uri="{FF2B5EF4-FFF2-40B4-BE49-F238E27FC236}">
                <a16:creationId xmlns:a16="http://schemas.microsoft.com/office/drawing/2014/main" xmlns="" id="{20100C5E-FED4-3245-AD1C-A5B29BE839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4112" y="1917583"/>
            <a:ext cx="792163" cy="2159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dirty="0"/>
              <a:t>ребро</a:t>
            </a:r>
          </a:p>
        </p:txBody>
      </p:sp>
      <p:sp>
        <p:nvSpPr>
          <p:cNvPr id="12" name="Rectangle 12">
            <a:extLst>
              <a:ext uri="{FF2B5EF4-FFF2-40B4-BE49-F238E27FC236}">
                <a16:creationId xmlns:a16="http://schemas.microsoft.com/office/drawing/2014/main" xmlns="" id="{AC404C22-E554-EB46-9EE3-100E30E3F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3116" y="1412776"/>
            <a:ext cx="1643403" cy="412849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dirty="0" smtClean="0"/>
              <a:t>Меж стеночный</a:t>
            </a:r>
          </a:p>
          <a:p>
            <a:pPr algn="ctr"/>
            <a:endParaRPr lang="ru-RU" altLang="en-US" dirty="0"/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xmlns="" id="{6A4D4EDB-EC62-A944-BCD5-4861C92CF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2856" y="4365104"/>
            <a:ext cx="1081088" cy="2159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dirty="0"/>
              <a:t>диафрагма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Анатомия плевры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Плевры</a:t>
            </a: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xmlns="" id="{B3F5E9E8-9E28-A343-B400-E87A90DD595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7528" y="943992"/>
            <a:ext cx="8502171" cy="5531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5">
            <a:extLst>
              <a:ext uri="{FF2B5EF4-FFF2-40B4-BE49-F238E27FC236}">
                <a16:creationId xmlns:a16="http://schemas.microsoft.com/office/drawing/2014/main" xmlns="" id="{61DC5C21-D481-944E-8BC2-2314DECF5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8531" y="1052736"/>
            <a:ext cx="4249737" cy="10795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dirty="0" smtClean="0"/>
              <a:t>Межреберный вид Париетальной плевры </a:t>
            </a:r>
          </a:p>
          <a:p>
            <a:pPr algn="ctr"/>
            <a:r>
              <a:rPr lang="ru-RU" altLang="en-US" sz="1600" dirty="0" smtClean="0"/>
              <a:t>после снятия мышц с ребер</a:t>
            </a:r>
            <a:r>
              <a:rPr lang="ru-RU" altLang="en-US" dirty="0" smtClean="0"/>
              <a:t>.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97421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Анатомия плевры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xmlns="" id="{8683FA4D-1B71-4946-A566-F9789AE9E0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5640" y="764704"/>
            <a:ext cx="4929708" cy="435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7">
            <a:extLst>
              <a:ext uri="{FF2B5EF4-FFF2-40B4-BE49-F238E27FC236}">
                <a16:creationId xmlns:a16="http://schemas.microsoft.com/office/drawing/2014/main" xmlns="" id="{2ED42D5E-8616-4748-BED6-6BD1493B2D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032" y="3356992"/>
            <a:ext cx="3763963" cy="34163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>
            <a:spAutoFit/>
          </a:bodyPr>
          <a:lstStyle/>
          <a:p>
            <a:r>
              <a:rPr lang="ru-RU" altLang="en-US" sz="2400" b="1" i="1" dirty="0">
                <a:solidFill>
                  <a:schemeClr val="accent1">
                    <a:lumMod val="50000"/>
                  </a:schemeClr>
                </a:solidFill>
              </a:rPr>
              <a:t>Плевральная </a:t>
            </a:r>
            <a:r>
              <a:rPr lang="ru-RU" alt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полость</a:t>
            </a:r>
          </a:p>
          <a:p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В этой полости содержится 20-25 мл серозной жидкости, которая поддерживает легкие во влажном состоянии и позволяет легким свободно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совершать  дыхательные движения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9314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Анатомия плевры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E8E3B7B-6B3F-4448-A7C6-056220CA1D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25934"/>
            <a:ext cx="5181600" cy="435133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Артериальное кровоснабжение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 париетальная плевра кровоснабжается из внутренней грудной, межреберных и диафрагмальной артерий; висцеральная плевра кровоснабжается из бронхиальных и легочных артерий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Венозная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кровь через парные и непарные вены транспортируют кровь  в верхнею полую вену.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 Иннервация плевральной полости происходит через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межреберные нервы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3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Плевры</a:t>
            </a: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xmlns="" id="{08D7465F-7F20-9E47-BF73-CC4072D2A46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0056" y="1556792"/>
            <a:ext cx="4910404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53242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Физиология 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плевры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xmlns="" id="{6C6AF028-E224-9848-8ABB-43A0E8C8815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Давление в плевральной полости отрицательное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При дыхательной недостаточности становится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еще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более отрицательным.</a:t>
            </a:r>
          </a:p>
          <a:p>
            <a:pPr algn="just"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При поверхностном дыхании давление 0-2 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с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м вод. ст.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При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глубоком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дыхании давление 30 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см вод. ст. Во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время спокойного вдоха давление в плевральной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полости  15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с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м вод. ст.,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а при глубоком дыхании отрицательное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давление на уровне на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60 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см вод.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ст. 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xmlns="" id="{0AF74322-B14C-3D44-AA34-D5175A05216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Париетальная плевра - секреция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Висцеральная плевра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функцией является 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реабсорбции.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84431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олезни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Плевры</a:t>
            </a: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xmlns="" id="{A1B7C0B7-F3F1-9444-BF26-834992234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2144" y="3438439"/>
            <a:ext cx="3122127" cy="2772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98373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Обследование плевры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31">
            <a:extLst>
              <a:ext uri="{FF2B5EF4-FFF2-40B4-BE49-F238E27FC236}">
                <a16:creationId xmlns:a16="http://schemas.microsoft.com/office/drawing/2014/main" xmlns="" id="{13CE362B-4B3A-044E-A8D6-C53F2561759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8689" y="1196975"/>
            <a:ext cx="3668853" cy="2472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2" descr="24305">
            <a:extLst>
              <a:ext uri="{FF2B5EF4-FFF2-40B4-BE49-F238E27FC236}">
                <a16:creationId xmlns:a16="http://schemas.microsoft.com/office/drawing/2014/main" xmlns="" id="{272C8152-8B67-0743-AD85-125DA7261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8689" y="3882702"/>
            <a:ext cx="3638765" cy="244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5">
            <a:extLst>
              <a:ext uri="{FF2B5EF4-FFF2-40B4-BE49-F238E27FC236}">
                <a16:creationId xmlns:a16="http://schemas.microsoft.com/office/drawing/2014/main" xmlns="" id="{E6E9DF58-EC94-E04B-A890-F066730CF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49" y="1196975"/>
            <a:ext cx="5616575" cy="5032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Жалобы: боль, кашель, отек, раздражение</a:t>
            </a: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xmlns="" id="{8E96E4AB-1C19-384B-AFDB-54DDA5EC6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49" y="1844055"/>
            <a:ext cx="5616575" cy="504825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Anamnez: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операции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, болезни, травмы</a:t>
            </a:r>
          </a:p>
        </p:txBody>
      </p:sp>
      <p:sp>
        <p:nvSpPr>
          <p:cNvPr id="12" name="AutoShape 10">
            <a:extLst>
              <a:ext uri="{FF2B5EF4-FFF2-40B4-BE49-F238E27FC236}">
                <a16:creationId xmlns:a16="http://schemas.microsoft.com/office/drawing/2014/main" xmlns="" id="{78250F52-630B-3F4A-88A5-1B4143FDC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49" y="2492896"/>
            <a:ext cx="5616575" cy="576014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Физикальное обследование: пальпация, перкуссия, аускультация</a:t>
            </a:r>
          </a:p>
        </p:txBody>
      </p:sp>
      <p:sp>
        <p:nvSpPr>
          <p:cNvPr id="13" name="AutoShape 18">
            <a:extLst>
              <a:ext uri="{FF2B5EF4-FFF2-40B4-BE49-F238E27FC236}">
                <a16:creationId xmlns:a16="http://schemas.microsoft.com/office/drawing/2014/main" xmlns="" id="{630E1E95-3266-2146-9090-38968E777C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49" y="3253086"/>
            <a:ext cx="5616575" cy="679970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Л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аборатория: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СРБ, анализы крови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,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Обследование пунктата,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опухолевые маркеры</a:t>
            </a:r>
          </a:p>
        </p:txBody>
      </p:sp>
      <p:sp>
        <p:nvSpPr>
          <p:cNvPr id="16" name="AutoShape 20">
            <a:extLst>
              <a:ext uri="{FF2B5EF4-FFF2-40B4-BE49-F238E27FC236}">
                <a16:creationId xmlns:a16="http://schemas.microsoft.com/office/drawing/2014/main" xmlns="" id="{6A191608-DCA6-5348-8259-6C9E370605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873" y="4160803"/>
            <a:ext cx="2604815" cy="504825"/>
          </a:xfrm>
          <a:prstGeom prst="roundRect">
            <a:avLst>
              <a:gd name="adj" fmla="val 16667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Рентген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AutoShape 24">
            <a:extLst>
              <a:ext uri="{FF2B5EF4-FFF2-40B4-BE49-F238E27FC236}">
                <a16:creationId xmlns:a16="http://schemas.microsoft.com/office/drawing/2014/main" xmlns="" id="{7615E159-50BC-5B48-9960-4D7D481AE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873" y="4891789"/>
            <a:ext cx="2604815" cy="503238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KT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AutoShape 27">
            <a:extLst>
              <a:ext uri="{FF2B5EF4-FFF2-40B4-BE49-F238E27FC236}">
                <a16:creationId xmlns:a16="http://schemas.microsoft.com/office/drawing/2014/main" xmlns="" id="{7C82894A-AEC8-EC4E-96C4-DD9502531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392" y="5659710"/>
            <a:ext cx="2604814" cy="576263"/>
          </a:xfrm>
          <a:prstGeom prst="roundRect">
            <a:avLst>
              <a:gd name="adj" fmla="val 16667"/>
            </a:avLst>
          </a:prstGeom>
          <a:solidFill>
            <a:srgbClr val="E1A6D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Плевроскопия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AutoShape 22">
            <a:extLst>
              <a:ext uri="{FF2B5EF4-FFF2-40B4-BE49-F238E27FC236}">
                <a16:creationId xmlns:a16="http://schemas.microsoft.com/office/drawing/2014/main" xmlns="" id="{0CA26C96-CC5C-9540-9A3B-73BF7732FB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0303" y="4160804"/>
            <a:ext cx="2651721" cy="504825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УЗИ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AutoShape 25">
            <a:extLst>
              <a:ext uri="{FF2B5EF4-FFF2-40B4-BE49-F238E27FC236}">
                <a16:creationId xmlns:a16="http://schemas.microsoft.com/office/drawing/2014/main" xmlns="" id="{EEB440AB-3AE6-5A41-A266-E6C807D27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0303" y="4846474"/>
            <a:ext cx="2649126" cy="501650"/>
          </a:xfrm>
          <a:prstGeom prst="roundRect">
            <a:avLst>
              <a:gd name="adj" fmla="val 16667"/>
            </a:avLst>
          </a:prstGeom>
          <a:solidFill>
            <a:srgbClr val="8FFE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Пункция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AutoShape 28">
            <a:extLst>
              <a:ext uri="{FF2B5EF4-FFF2-40B4-BE49-F238E27FC236}">
                <a16:creationId xmlns:a16="http://schemas.microsoft.com/office/drawing/2014/main" xmlns="" id="{CDFB6E54-D4DE-4D47-9A72-A6B2D856D0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2898" y="5649254"/>
            <a:ext cx="2649126" cy="576263"/>
          </a:xfrm>
          <a:prstGeom prst="roundRect">
            <a:avLst>
              <a:gd name="adj" fmla="val 16667"/>
            </a:avLst>
          </a:prstGeom>
          <a:solidFill>
            <a:srgbClr val="CCF0A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Биопсия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190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8"/>
            <a:ext cx="6076051" cy="1000917"/>
          </a:xfrm>
        </p:spPr>
        <p:txBody>
          <a:bodyPr>
            <a:noAutofit/>
          </a:bodyPr>
          <a:lstStyle/>
          <a:p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Инвазивные обследования плевры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xmlns="" id="{6C6AF028-E224-9848-8ABB-43A0E8C881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43472" y="1340768"/>
            <a:ext cx="5181600" cy="4351338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Пункция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Плевральный дренаж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Плевродез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Биопсия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Видеоторакоскопия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Торакотомия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Торокостома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Плевралэктомия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Торакопластика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25135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xmlns="" id="{A9228E2B-0746-9748-903D-39B6569CEDD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71750" y="1147850"/>
            <a:ext cx="31750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9" descr="DSC02096 b">
            <a:extLst>
              <a:ext uri="{FF2B5EF4-FFF2-40B4-BE49-F238E27FC236}">
                <a16:creationId xmlns:a16="http://schemas.microsoft.com/office/drawing/2014/main" xmlns="" id="{F9FE3D47-0B77-EF4E-A7AC-6B88711DE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908" b="3629"/>
          <a:stretch>
            <a:fillRect/>
          </a:stretch>
        </p:blipFill>
        <p:spPr bwMode="auto">
          <a:xfrm>
            <a:off x="7633378" y="4007177"/>
            <a:ext cx="3227080" cy="2169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04084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Жидкость в 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плевре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768408" y="209884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29D5F91B-DD59-AB45-80EA-1D47CADE066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Гидроторакс - накопление серозной жидкости (экссудат, транссудат)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Пиоторакс – скопление гноя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(эмпиема)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Хилоторакс-скопление лимфатической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жидкости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Гемоторакс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- скопление крови</a:t>
            </a:r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Блиоторакс - скопление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 желчи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12" name="Object 7">
            <a:extLst>
              <a:ext uri="{FF2B5EF4-FFF2-40B4-BE49-F238E27FC236}">
                <a16:creationId xmlns:a16="http://schemas.microsoft.com/office/drawing/2014/main" xmlns="" id="{892A69EE-68F0-DE42-A36E-22AB4E28B06A}"/>
              </a:ext>
            </a:extLst>
          </p:cNvPr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533492001"/>
              </p:ext>
            </p:extLst>
          </p:nvPr>
        </p:nvGraphicFramePr>
        <p:xfrm>
          <a:off x="767408" y="1802095"/>
          <a:ext cx="5181600" cy="3880493"/>
        </p:xfrm>
        <a:graphic>
          <a:graphicData uri="http://schemas.openxmlformats.org/presentationml/2006/ole">
            <p:oleObj spid="_x0000_s8334" name="Bit Eşlem Resmi" r:id="rId3" imgW="4323810" imgH="3238952" progId="PBrush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92035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Жидкость в 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плевре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5B2E42-45EA-A946-8B77-90BED5368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816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2400" dirty="0"/>
              <a:t>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Серозная жидкость (гидроторакс) - прозрачная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жидкость</a:t>
            </a: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Транссудат -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с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низким содержанием белка (&lt;3 г / л, норма LDN, норма глюкозы),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при сердечной 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недостаточность  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циррозе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печени,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почечной недостаточности</a:t>
            </a:r>
            <a:endParaRPr lang="az-Latn-AZ" altLang="en-US" sz="3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Экссудат - с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высоким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содержанием белка (&gt; 3 г / л)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воспаление.</a:t>
            </a:r>
            <a:endParaRPr lang="az-Latn-AZ" altLang="en-US" sz="3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Пиоторакс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– мутная гнойная жидкость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, микробы,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гнойный плеврит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Ph&gt; 7</a:t>
            </a:r>
            <a:endParaRPr lang="az-Latn-AZ" altLang="en-US" sz="3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Хилоторакс - высокий уровень холестерина и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хило микронов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в жидкости. Травма лимфатических сосудов</a:t>
            </a:r>
            <a:r>
              <a:rPr lang="az-Latn-AZ" altLang="en-US" sz="31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az-Latn-AZ" altLang="en-US" sz="3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Гемоторакс </a:t>
            </a:r>
            <a:r>
              <a:rPr lang="ru-RU" altLang="en-US" sz="3100" dirty="0" smtClean="0">
                <a:solidFill>
                  <a:schemeClr val="accent1">
                    <a:lumMod val="50000"/>
                  </a:schemeClr>
                </a:solidFill>
              </a:rPr>
              <a:t>– Кровь в жидкости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или многочисленные элементы крови. Травма, злокачественный процесс, тромбоэмболия</a:t>
            </a:r>
            <a:r>
              <a:rPr lang="az-Latn-AZ" altLang="en-US" sz="31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az-Latn-AZ" altLang="en-US" sz="3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100" dirty="0">
                <a:solidFill>
                  <a:schemeClr val="accent1">
                    <a:lumMod val="50000"/>
                  </a:schemeClr>
                </a:solidFill>
              </a:rPr>
              <a:t>Блиоторакс - наличие желчных пигментов в жидкости.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</p:spTree>
    <p:extLst>
      <p:ext uri="{BB962C8B-B14F-4D97-AF65-F5344CB8AC3E}">
        <p14:creationId xmlns:p14="http://schemas.microsoft.com/office/powerpoint/2010/main" xmlns="" val="4108195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Пневмоторакс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xmlns="" id="{8FA2935C-A07E-A743-93E2-6F1B36959A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5640" y="1008157"/>
            <a:ext cx="6356424" cy="5085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6F1EA11A-7420-874F-A433-5BA2C4A9BFCF}"/>
              </a:ext>
            </a:extLst>
          </p:cNvPr>
          <p:cNvSpPr/>
          <p:nvPr/>
        </p:nvSpPr>
        <p:spPr>
          <a:xfrm>
            <a:off x="7536160" y="1340768"/>
            <a:ext cx="129614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252741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Пневмоторакс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3FA5B9D-FE61-FF4B-AADE-2F9E578C65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949183"/>
            <a:ext cx="6303008" cy="522778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Пневмоторакс - это скопление воздуха или газов в плевральной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полости</a:t>
            </a:r>
            <a:r>
              <a:rPr lang="az-Latn-AZ" altLang="en-US" sz="2200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В это время происходит легочная компрессия и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уменьшения дыхательной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поверхности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altLang="en-US" sz="2200" b="1" i="1" dirty="0" smtClean="0">
                <a:solidFill>
                  <a:schemeClr val="accent1">
                    <a:lumMod val="50000"/>
                  </a:schemeClr>
                </a:solidFill>
              </a:rPr>
              <a:t>В зависимости </a:t>
            </a:r>
            <a:r>
              <a:rPr lang="ru-RU" altLang="en-US" sz="2200" b="1" i="1" dirty="0">
                <a:solidFill>
                  <a:schemeClr val="accent1">
                    <a:lumMod val="50000"/>
                  </a:schemeClr>
                </a:solidFill>
              </a:rPr>
              <a:t>от  скопление  воздуха в плевральной </a:t>
            </a:r>
            <a:r>
              <a:rPr lang="ru-RU" altLang="en-US" sz="2200" b="1" i="1" dirty="0" smtClean="0">
                <a:solidFill>
                  <a:schemeClr val="accent1">
                    <a:lumMod val="50000"/>
                  </a:schemeClr>
                </a:solidFill>
              </a:rPr>
              <a:t>полости выделяют:</a:t>
            </a:r>
            <a:endParaRPr lang="ru-RU" altLang="en-US" sz="22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Total –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воздух заполняет всю полость плевры</a:t>
            </a: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Частичный-</a:t>
            </a:r>
            <a:r>
              <a:rPr lang="az-Latn-AZ" altLang="en-US" sz="2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Воздух покрывает легкие, но не сжимает легкие полностью</a:t>
            </a:r>
            <a:r>
              <a:rPr lang="az-Latn-AZ" altLang="en-US" sz="2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Ограниченный-охватывает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ограниченную территорию</a:t>
            </a:r>
          </a:p>
          <a:p>
            <a:pPr marL="0" indent="0">
              <a:lnSpc>
                <a:spcPct val="100000"/>
              </a:lnSpc>
              <a:buNone/>
            </a:pP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altLang="en-US" sz="2200" b="1" i="1" dirty="0" smtClean="0">
                <a:solidFill>
                  <a:schemeClr val="accent1">
                    <a:lumMod val="50000"/>
                  </a:schemeClr>
                </a:solidFill>
              </a:rPr>
              <a:t>Пневмоторакс дифференцирован как Минимальный</a:t>
            </a:r>
            <a:r>
              <a:rPr lang="ru-RU" altLang="en-US" sz="2200" b="1" i="1" dirty="0">
                <a:solidFill>
                  <a:schemeClr val="accent1">
                    <a:lumMod val="50000"/>
                  </a:schemeClr>
                </a:solidFill>
              </a:rPr>
              <a:t>, У</a:t>
            </a:r>
            <a:r>
              <a:rPr lang="ru-RU" altLang="en-US" sz="2200" b="1" i="1" dirty="0" smtClean="0">
                <a:solidFill>
                  <a:schemeClr val="accent1">
                    <a:lumMod val="50000"/>
                  </a:schemeClr>
                </a:solidFill>
              </a:rPr>
              <a:t>меренный</a:t>
            </a:r>
            <a:r>
              <a:rPr lang="ru-RU" altLang="en-US" sz="2200" b="1" i="1" dirty="0">
                <a:solidFill>
                  <a:schemeClr val="accent1">
                    <a:lumMod val="50000"/>
                  </a:schemeClr>
                </a:solidFill>
              </a:rPr>
              <a:t>, П</a:t>
            </a:r>
            <a:r>
              <a:rPr lang="ru-RU" altLang="en-US" sz="2200" b="1" i="1" dirty="0" smtClean="0">
                <a:solidFill>
                  <a:schemeClr val="accent1">
                    <a:lumMod val="50000"/>
                  </a:schemeClr>
                </a:solidFill>
              </a:rPr>
              <a:t>олный, </a:t>
            </a: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r">
              <a:lnSpc>
                <a:spcPct val="100000"/>
              </a:lnSpc>
              <a:buNone/>
            </a:pPr>
            <a:r>
              <a:rPr lang="tr-TR" altLang="en-US" sz="1600" i="1" dirty="0">
                <a:solidFill>
                  <a:schemeClr val="accent1">
                    <a:lumMod val="50000"/>
                  </a:schemeClr>
                </a:solidFill>
              </a:rPr>
              <a:t>British </a:t>
            </a:r>
            <a:r>
              <a:rPr lang="tr-TR" altLang="en-US" sz="1600" i="1" dirty="0" err="1">
                <a:solidFill>
                  <a:schemeClr val="accent1">
                    <a:lumMod val="50000"/>
                  </a:schemeClr>
                </a:solidFill>
              </a:rPr>
              <a:t>Thoracic</a:t>
            </a:r>
            <a:r>
              <a:rPr lang="tr-TR" altLang="en-US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altLang="en-US" sz="1600" i="1" dirty="0" err="1">
                <a:solidFill>
                  <a:schemeClr val="accent1">
                    <a:lumMod val="50000"/>
                  </a:schemeClr>
                </a:solidFill>
              </a:rPr>
              <a:t>Society</a:t>
            </a:r>
            <a:r>
              <a:rPr lang="tr-TR" altLang="en-US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altLang="en-US" sz="1600" i="1" dirty="0" err="1">
                <a:solidFill>
                  <a:schemeClr val="accent1">
                    <a:lumMod val="50000"/>
                  </a:schemeClr>
                </a:solidFill>
              </a:rPr>
              <a:t>guidelines</a:t>
            </a:r>
            <a:r>
              <a:rPr lang="az-Latn-AZ" altLang="en-US" sz="1600" i="1" dirty="0">
                <a:solidFill>
                  <a:schemeClr val="accent1">
                    <a:lumMod val="50000"/>
                  </a:schemeClr>
                </a:solidFill>
              </a:rPr>
              <a:t> 2003</a:t>
            </a:r>
            <a:endParaRPr lang="ru-RU" altLang="en-US" sz="1600" i="1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ru-RU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0" name="Picture 10" descr="22">
            <a:extLst>
              <a:ext uri="{FF2B5EF4-FFF2-40B4-BE49-F238E27FC236}">
                <a16:creationId xmlns:a16="http://schemas.microsoft.com/office/drawing/2014/main" xmlns="" id="{176FC534-8205-2441-86DC-40A420DF084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865"/>
          <a:stretch/>
        </p:blipFill>
        <p:spPr bwMode="auto">
          <a:xfrm>
            <a:off x="7608168" y="1237214"/>
            <a:ext cx="3672408" cy="471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1">
            <a:extLst>
              <a:ext uri="{FF2B5EF4-FFF2-40B4-BE49-F238E27FC236}">
                <a16:creationId xmlns:a16="http://schemas.microsoft.com/office/drawing/2014/main" xmlns="" id="{21BEEA88-2788-A34D-A8DE-023C07480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0216" y="3376776"/>
            <a:ext cx="865188" cy="28892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1600" dirty="0"/>
              <a:t>частичный</a:t>
            </a:r>
          </a:p>
        </p:txBody>
      </p:sp>
      <p:sp>
        <p:nvSpPr>
          <p:cNvPr id="12" name="Rectangle 12">
            <a:extLst>
              <a:ext uri="{FF2B5EF4-FFF2-40B4-BE49-F238E27FC236}">
                <a16:creationId xmlns:a16="http://schemas.microsoft.com/office/drawing/2014/main" xmlns="" id="{D4ED7F20-6A3F-2542-A0C6-50B6B51D7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40416" y="3347173"/>
            <a:ext cx="720725" cy="21590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1600" dirty="0"/>
              <a:t>ограниченный</a:t>
            </a:r>
          </a:p>
        </p:txBody>
      </p:sp>
      <p:sp>
        <p:nvSpPr>
          <p:cNvPr id="13" name="Text Box 20">
            <a:extLst>
              <a:ext uri="{FF2B5EF4-FFF2-40B4-BE49-F238E27FC236}">
                <a16:creationId xmlns:a16="http://schemas.microsoft.com/office/drawing/2014/main" xmlns="" id="{9CC21C7E-DFF1-8043-B946-6BD03606E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6320" y="5708997"/>
            <a:ext cx="69215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>
            <a:spAutoFit/>
          </a:bodyPr>
          <a:lstStyle/>
          <a:p>
            <a:r>
              <a:rPr lang="az-Latn-AZ" altLang="en-US" sz="1600" dirty="0"/>
              <a:t>Total </a:t>
            </a:r>
            <a:endParaRPr lang="ru-RU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2326927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369182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Как возникает пневмоторакс</a:t>
            </a:r>
            <a:r>
              <a:rPr lang="az-Latn-AZ" altLang="en-US" sz="4800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F24B4F38-657C-6048-B695-6E0970FB9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3256" y="1414477"/>
            <a:ext cx="4248150" cy="23745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>
              <a:solidFill>
                <a:srgbClr val="EDF30B"/>
              </a:solidFill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xmlns="" id="{52CCF60F-D3ED-A545-9A99-22FE9CEE1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9068" y="1468439"/>
            <a:ext cx="4105275" cy="23206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xmlns="" id="{9F67D2D7-98D2-BE4B-B9A4-2262D8D3B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415" y="1579655"/>
            <a:ext cx="40513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Травматический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Травма грудной клетки</a:t>
            </a:r>
          </a:p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Перелом ребер</a:t>
            </a:r>
          </a:p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Травма плевры -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перфорированные раны,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огнестрельные ранения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xmlns="" id="{B17709B3-79ED-DC4D-8492-536CD168C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0980" y="1628800"/>
            <a:ext cx="398145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Спонтанный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Воздух поступает в полость плевры без повреждения груди и легких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80CAD7D8-F285-C841-BEBB-1F129F484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784" y="4525431"/>
            <a:ext cx="3527425" cy="172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xmlns="" id="{F40D7DCE-59E4-B04A-9B94-8972DE5EA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0149" y="4525431"/>
            <a:ext cx="3384550" cy="172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7" name="Line 9">
            <a:extLst>
              <a:ext uri="{FF2B5EF4-FFF2-40B4-BE49-F238E27FC236}">
                <a16:creationId xmlns:a16="http://schemas.microsoft.com/office/drawing/2014/main" xmlns="" id="{036722DD-AC23-6840-A183-2E7F05D3363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056438" y="3561320"/>
            <a:ext cx="1512888" cy="790575"/>
          </a:xfrm>
          <a:prstGeom prst="line">
            <a:avLst/>
          </a:prstGeom>
          <a:noFill/>
          <a:ln w="57150">
            <a:solidFill>
              <a:schemeClr val="accent1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Line 10">
            <a:extLst>
              <a:ext uri="{FF2B5EF4-FFF2-40B4-BE49-F238E27FC236}">
                <a16:creationId xmlns:a16="http://schemas.microsoft.com/office/drawing/2014/main" xmlns="" id="{0EA61AF4-1E83-4343-BDAA-7484D3C99210}"/>
              </a:ext>
            </a:extLst>
          </p:cNvPr>
          <p:cNvSpPr>
            <a:spLocks noChangeShapeType="1"/>
          </p:cNvSpPr>
          <p:nvPr/>
        </p:nvSpPr>
        <p:spPr bwMode="auto">
          <a:xfrm>
            <a:off x="9552062" y="3536950"/>
            <a:ext cx="360362" cy="792162"/>
          </a:xfrm>
          <a:prstGeom prst="line">
            <a:avLst/>
          </a:prstGeom>
          <a:noFill/>
          <a:ln w="57150">
            <a:solidFill>
              <a:schemeClr val="accent1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Text Box 11">
            <a:extLst>
              <a:ext uri="{FF2B5EF4-FFF2-40B4-BE49-F238E27FC236}">
                <a16:creationId xmlns:a16="http://schemas.microsoft.com/office/drawing/2014/main" xmlns="" id="{BCF569A8-ECD0-E043-B963-0A97B5D0EC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7183" y="4581128"/>
            <a:ext cx="3476625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Первично </a:t>
            </a:r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спонтанный </a:t>
            </a:r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–</a:t>
            </a:r>
            <a:r>
              <a:rPr lang="az-Latn-AZ" altLang="en-US" sz="1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повреждение  в результате  </a:t>
            </a:r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различных патологических процессов легких, </a:t>
            </a:r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или  разрыв эмфизематозной </a:t>
            </a:r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буллы </a:t>
            </a:r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или кисты расположенных субплеврально</a:t>
            </a:r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</p:txBody>
      </p:sp>
      <p:sp>
        <p:nvSpPr>
          <p:cNvPr id="20" name="Text Box 12">
            <a:extLst>
              <a:ext uri="{FF2B5EF4-FFF2-40B4-BE49-F238E27FC236}">
                <a16:creationId xmlns:a16="http://schemas.microsoft.com/office/drawing/2014/main" xmlns="" id="{CEFDB97A-5D1C-384B-B352-44EF060868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2536" y="4646712"/>
            <a:ext cx="333216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Вторичный спонтанный является результатом различных деструктивных заболеваний легких</a:t>
            </a:r>
          </a:p>
        </p:txBody>
      </p:sp>
    </p:spTree>
    <p:extLst>
      <p:ext uri="{BB962C8B-B14F-4D97-AF65-F5344CB8AC3E}">
        <p14:creationId xmlns:p14="http://schemas.microsoft.com/office/powerpoint/2010/main" xmlns="" val="2801646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 sz="2800" dirty="0">
                <a:solidFill>
                  <a:schemeClr val="accent1">
                    <a:lumMod val="75000"/>
                  </a:schemeClr>
                </a:solidFill>
              </a:rPr>
              <a:t>Ятрогенный пневмоторакс</a:t>
            </a:r>
            <a:endParaRPr lang="az-Latn-AZ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CF645522-DC87-024F-8392-3F818884F2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6712"/>
            <a:ext cx="10515600" cy="534025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При 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катетеризация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центральной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вены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Торокоцентез 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Во время тонкой игольной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биопсии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После лапароскопических операций</a:t>
            </a: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xmlns="" id="{68F384AA-222B-824F-ADDE-EBFE0E21A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9496" y="2471379"/>
            <a:ext cx="3600450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xmlns="" id="{B2CE971E-63F4-774B-9259-814077250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0096" y="2481409"/>
            <a:ext cx="3700462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6">
            <a:extLst>
              <a:ext uri="{FF2B5EF4-FFF2-40B4-BE49-F238E27FC236}">
                <a16:creationId xmlns:a16="http://schemas.microsoft.com/office/drawing/2014/main" xmlns="" id="{D951D79E-F6CC-934E-BEAD-719D43CEE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5445224"/>
            <a:ext cx="3529012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Правосторонний пневмоторакс - 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стрелка указывает на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пневмоторакс, звезда указывает на центральный катетер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 Box 7">
            <a:extLst>
              <a:ext uri="{FF2B5EF4-FFF2-40B4-BE49-F238E27FC236}">
                <a16:creationId xmlns:a16="http://schemas.microsoft.com/office/drawing/2014/main" xmlns="" id="{D73632D3-942F-B443-867F-A25D448ED5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8052" y="5437673"/>
            <a:ext cx="33845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стрелка 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указывает на пневмоторакс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, черная стрелка указывает на часть катетера</a:t>
            </a:r>
            <a:r>
              <a:rPr lang="az-Latn-AZ" altLang="en-US" sz="16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7596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>
            <a:extLst>
              <a:ext uri="{FF2B5EF4-FFF2-40B4-BE49-F238E27FC236}">
                <a16:creationId xmlns:a16="http://schemas.microsoft.com/office/drawing/2014/main" xmlns="" id="{363CDBD3-ABF8-9C4A-AD6E-BE5ACFE248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436" y="1333799"/>
            <a:ext cx="3311525" cy="2966362"/>
          </a:xfrm>
          <a:prstGeom prst="upArrowCallout">
            <a:avLst>
              <a:gd name="adj1" fmla="val 20037"/>
              <a:gd name="adj2" fmla="val 25000"/>
              <a:gd name="adj3" fmla="val 16690"/>
              <a:gd name="adj4" fmla="val 72782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xmlns="" id="{27318F82-5A04-C441-B6BF-D5DF3E10A8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4236" y="1333798"/>
            <a:ext cx="3455988" cy="3171924"/>
          </a:xfrm>
          <a:prstGeom prst="upArrowCallout">
            <a:avLst>
              <a:gd name="adj1" fmla="val 19845"/>
              <a:gd name="adj2" fmla="val 25540"/>
              <a:gd name="adj3" fmla="val 16690"/>
              <a:gd name="adj4" fmla="val 74051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xmlns="" id="{9F736EDE-27C3-4941-A87F-04B413AD1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924" y="4069060"/>
            <a:ext cx="3887787" cy="2384276"/>
          </a:xfrm>
          <a:prstGeom prst="upArrowCallout">
            <a:avLst>
              <a:gd name="adj1" fmla="val 37492"/>
              <a:gd name="adj2" fmla="val 33771"/>
              <a:gd name="adj3" fmla="val 16667"/>
              <a:gd name="adj4" fmla="val 69014"/>
            </a:avLst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xmlns="" id="{FEF9024C-9314-4E4D-B585-6DF77B7754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8961" y="895648"/>
            <a:ext cx="12969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600" b="1" i="1" dirty="0" smtClean="0">
                <a:solidFill>
                  <a:schemeClr val="accent1">
                    <a:lumMod val="50000"/>
                  </a:schemeClr>
                </a:solidFill>
              </a:rPr>
              <a:t>Закрытый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xmlns="" id="{F651BFC5-6FF5-9D40-8E3E-059019C25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5811" y="3488035"/>
            <a:ext cx="11522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1400" b="1" i="1" dirty="0" smtClean="0">
                <a:solidFill>
                  <a:schemeClr val="accent1">
                    <a:lumMod val="50000"/>
                  </a:schemeClr>
                </a:solidFill>
              </a:rPr>
              <a:t>Открытый</a:t>
            </a:r>
            <a:endParaRPr lang="ru-RU" altLang="en-US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xmlns="" id="{197F7640-0E2F-4545-AC70-B822BE1C9F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5174" y="824210"/>
            <a:ext cx="151323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Клапанный</a:t>
            </a:r>
          </a:p>
          <a:p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 Box 13">
            <a:extLst>
              <a:ext uri="{FF2B5EF4-FFF2-40B4-BE49-F238E27FC236}">
                <a16:creationId xmlns:a16="http://schemas.microsoft.com/office/drawing/2014/main" xmlns="" id="{7427776D-E1B7-DE48-9F61-194400C5F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461" y="2268835"/>
            <a:ext cx="3260725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Воздух попадает в плевральную полость непосредственно во время травмы. Впоследствии </a:t>
            </a:r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адгезия </a:t>
            </a:r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краев </a:t>
            </a:r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раны, </a:t>
            </a:r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закупорка раневого канала мышечными волокнами и образование тромбов препятствуют проникновению воздуха. Состояние больного адекватное.</a:t>
            </a:r>
          </a:p>
        </p:txBody>
      </p:sp>
      <p:sp>
        <p:nvSpPr>
          <p:cNvPr id="13" name="Text Box 15">
            <a:extLst>
              <a:ext uri="{FF2B5EF4-FFF2-40B4-BE49-F238E27FC236}">
                <a16:creationId xmlns:a16="http://schemas.microsoft.com/office/drawing/2014/main" xmlns="" id="{19D0AA05-8911-7947-B699-B96C895EF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311" y="4861223"/>
            <a:ext cx="383698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воздух свободно поступает в плевральную полость через отверстие в стенке грудной клетки или 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бронхе, трахею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и тем же путем выходит. Пациент в тяжелом состоянии</a:t>
            </a:r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xmlns="" id="{22F99059-C3D4-F941-A168-EB0B61487E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1349" y="3492798"/>
            <a:ext cx="1296739" cy="4333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Rectangle 17">
            <a:extLst>
              <a:ext uri="{FF2B5EF4-FFF2-40B4-BE49-F238E27FC236}">
                <a16:creationId xmlns:a16="http://schemas.microsoft.com/office/drawing/2014/main" xmlns="" id="{A0607398-1B3B-974D-A66E-658DD3360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8961" y="900410"/>
            <a:ext cx="1223963" cy="3603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xmlns="" id="{918BF95E-2D19-7449-B2CD-5462B3C5F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5174" y="828973"/>
            <a:ext cx="1081087" cy="431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Text Box 20">
            <a:extLst>
              <a:ext uri="{FF2B5EF4-FFF2-40B4-BE49-F238E27FC236}">
                <a16:creationId xmlns:a16="http://schemas.microsoft.com/office/drawing/2014/main" xmlns="" id="{B89BE8E4-BE4D-8049-BE6B-F5DBE28F58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5036" y="2197398"/>
            <a:ext cx="3405188" cy="20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«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клапан» образуется 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на стенке грудной клетки, а также на поврежденных легких он открывается при дыхании, позволяя воздуху заполнить плевральную полость при 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вдохе и препятствует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его выходу обратно   Легкие полностью разрушаются.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24FF32DB-66B2-754F-B7D4-1091DA7BA220}"/>
              </a:ext>
            </a:extLst>
          </p:cNvPr>
          <p:cNvSpPr/>
          <p:nvPr/>
        </p:nvSpPr>
        <p:spPr>
          <a:xfrm>
            <a:off x="2174944" y="152798"/>
            <a:ext cx="7769435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</a:pP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В </a:t>
            </a:r>
            <a:r>
              <a:rPr lang="ru-RU" altLang="en-US" sz="32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зависимости от </a:t>
            </a: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связи с внешней средой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xmlns="" id="{9F521EFE-6185-FB45-BFFB-84D32BD65C72}"/>
              </a:ext>
            </a:extLst>
          </p:cNvPr>
          <p:cNvSpPr txBox="1">
            <a:spLocks/>
          </p:cNvSpPr>
          <p:nvPr/>
        </p:nvSpPr>
        <p:spPr>
          <a:xfrm>
            <a:off x="4002260" y="6616354"/>
            <a:ext cx="4114800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z-Latn-AZ" altLang="en-US" sz="900" b="1" dirty="0">
                <a:solidFill>
                  <a:schemeClr val="bg1"/>
                </a:solidFill>
              </a:rPr>
              <a:t>Dos. Babək Zeynalov</a:t>
            </a:r>
          </a:p>
        </p:txBody>
      </p:sp>
    </p:spTree>
    <p:extLst>
      <p:ext uri="{BB962C8B-B14F-4D97-AF65-F5344CB8AC3E}">
        <p14:creationId xmlns:p14="http://schemas.microsoft.com/office/powerpoint/2010/main" xmlns="" val="1214866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98480" y="51819"/>
            <a:ext cx="6076051" cy="611546"/>
          </a:xfrm>
        </p:spPr>
        <p:txBody>
          <a:bodyPr>
            <a:normAutofit/>
          </a:bodyPr>
          <a:lstStyle/>
          <a:p>
            <a:r>
              <a:rPr lang="ru-RU" altLang="en-US" sz="2400" dirty="0">
                <a:solidFill>
                  <a:schemeClr val="accent1">
                    <a:lumMod val="75000"/>
                  </a:schemeClr>
                </a:solidFill>
              </a:rPr>
              <a:t>Открытый пневмоторакс</a:t>
            </a: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3" name="Picture 4" descr="slide-12-638">
            <a:extLst>
              <a:ext uri="{FF2B5EF4-FFF2-40B4-BE49-F238E27FC236}">
                <a16:creationId xmlns:a16="http://schemas.microsoft.com/office/drawing/2014/main" xmlns="" id="{49E183C1-9FE4-5F45-AA8C-6C7F093C70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5560" y="812671"/>
            <a:ext cx="7704856" cy="578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xmlns="" id="{6717A2F7-A241-D74B-ABEE-7BC691634D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3632" y="2925068"/>
            <a:ext cx="935037" cy="21590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az-Latn-AZ" altLang="en-US" sz="1400" dirty="0"/>
              <a:t>nəfəsalma</a:t>
            </a:r>
            <a:endParaRPr lang="ru-RU" altLang="en-US" sz="1400" dirty="0"/>
          </a:p>
        </p:txBody>
      </p:sp>
      <p:sp>
        <p:nvSpPr>
          <p:cNvPr id="19" name="Rectangle 7">
            <a:extLst>
              <a:ext uri="{FF2B5EF4-FFF2-40B4-BE49-F238E27FC236}">
                <a16:creationId xmlns:a16="http://schemas.microsoft.com/office/drawing/2014/main" xmlns="" id="{94F77B1C-E657-0D44-A9F2-7B17FCC34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3912" y="2923242"/>
            <a:ext cx="865188" cy="21590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az-Latn-AZ" altLang="en-US" sz="1400" dirty="0"/>
              <a:t>nəfəsvermə</a:t>
            </a:r>
            <a:endParaRPr lang="ru-RU" altLang="en-US" sz="1400" dirty="0"/>
          </a:p>
        </p:txBody>
      </p:sp>
      <p:sp>
        <p:nvSpPr>
          <p:cNvPr id="20" name="Text Box 11">
            <a:extLst>
              <a:ext uri="{FF2B5EF4-FFF2-40B4-BE49-F238E27FC236}">
                <a16:creationId xmlns:a16="http://schemas.microsoft.com/office/drawing/2014/main" xmlns="" id="{B197834D-5A88-6A4F-A388-F3CA8DEADB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3592" y="3429000"/>
            <a:ext cx="397195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000" dirty="0">
                <a:solidFill>
                  <a:srgbClr val="FFFFFF"/>
                </a:solidFill>
              </a:rPr>
              <a:t>Легкие изолированы от вентиляции и </a:t>
            </a:r>
            <a:r>
              <a:rPr lang="ru-RU" altLang="en-US" sz="2000" dirty="0" smtClean="0">
                <a:solidFill>
                  <a:srgbClr val="FFFFFF"/>
                </a:solidFill>
              </a:rPr>
              <a:t>впадают в состояние коллапса. Открытый Немедленно должен быть переведен в закрытый пневмоторакс для этого необходимо срочно наложить герметизирующую повязку </a:t>
            </a:r>
            <a:r>
              <a:rPr lang="ru-RU" altLang="en-US" sz="2000" dirty="0">
                <a:solidFill>
                  <a:srgbClr val="FFFFFF"/>
                </a:solidFill>
              </a:rPr>
              <a:t>на </a:t>
            </a:r>
            <a:r>
              <a:rPr lang="ru-RU" altLang="en-US" sz="2000" dirty="0" smtClean="0">
                <a:solidFill>
                  <a:srgbClr val="FFFFFF"/>
                </a:solidFill>
              </a:rPr>
              <a:t>дефект </a:t>
            </a:r>
            <a:r>
              <a:rPr lang="ru-RU" altLang="en-US" sz="2000" dirty="0">
                <a:solidFill>
                  <a:srgbClr val="FFFFFF"/>
                </a:solidFill>
              </a:rPr>
              <a:t>грудной </a:t>
            </a:r>
            <a:r>
              <a:rPr lang="ru-RU" altLang="en-US" sz="2000" dirty="0" smtClean="0">
                <a:solidFill>
                  <a:srgbClr val="FFFFFF"/>
                </a:solidFill>
              </a:rPr>
              <a:t>клетки </a:t>
            </a:r>
            <a:r>
              <a:rPr lang="ru-RU" altLang="en-US" sz="20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565469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Закрытый пневмоторакс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4109C30A-032F-3C41-BF29-9EDC7121F1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5440" y="1268760"/>
            <a:ext cx="4249688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itchFamily="2" charset="2"/>
              <a:buChar char="ü"/>
            </a:pP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Характеризуется прогрессирующим накоплением воздуха в плевральной полости</a:t>
            </a:r>
            <a:r>
              <a:rPr lang="az-Latn-AZ" altLang="en-US" sz="2200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Каждый вдох вводит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в плевральную полость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новую порцию воздуха</a:t>
            </a:r>
            <a:r>
              <a:rPr lang="az-Latn-AZ" altLang="en-US" sz="2200" dirty="0" smtClean="0">
                <a:solidFill>
                  <a:schemeClr val="accent1">
                    <a:lumMod val="50000"/>
                  </a:schemeClr>
                </a:solidFill>
              </a:rPr>
              <a:t>,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тем самым увеличивая внутри плевральное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давление нарушая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функцию лёгких </a:t>
            </a:r>
            <a:r>
              <a:rPr lang="az-Latn-AZ" altLang="en-US" sz="2200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При помощи иглы воздух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должен быть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выпущен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и переведен в простой пневмоторакс.</a:t>
            </a:r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6" name="Picture 2" descr="Tension Pneumothorax">
            <a:extLst>
              <a:ext uri="{FF2B5EF4-FFF2-40B4-BE49-F238E27FC236}">
                <a16:creationId xmlns:a16="http://schemas.microsoft.com/office/drawing/2014/main" xmlns="" id="{8F8E0669-7823-A245-8A06-2D9C23858AE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958"/>
          <a:stretch>
            <a:fillRect/>
          </a:stretch>
        </p:blipFill>
        <p:spPr bwMode="auto">
          <a:xfrm>
            <a:off x="6384032" y="836712"/>
            <a:ext cx="5184576" cy="5664059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5">
            <a:extLst>
              <a:ext uri="{FF2B5EF4-FFF2-40B4-BE49-F238E27FC236}">
                <a16:creationId xmlns:a16="http://schemas.microsoft.com/office/drawing/2014/main" xmlns="" id="{949A713A-ECE4-E047-AFC5-B077225EE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2575" y="857136"/>
            <a:ext cx="2016125" cy="503237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Клапанный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пневмоторакс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xmlns="" id="{A324B131-826F-2C44-97FA-B1FA8F8D77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2344" y="2420888"/>
            <a:ext cx="2232025" cy="576262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Сдвиг Средостение</a:t>
            </a: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 вправо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xmlns="" id="{938B3C43-E7E2-D740-98DF-ED403A0E4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44472" y="4293988"/>
            <a:ext cx="1152525" cy="57467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Коллапс</a:t>
            </a: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лёгкого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xmlns="" id="{BFAB2249-A186-D546-BB8F-6EC5A6A81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7089" y="5036128"/>
            <a:ext cx="1728788" cy="576263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Смещение</a:t>
            </a:r>
          </a:p>
          <a:p>
            <a:pPr algn="ctr"/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диафрагмы</a:t>
            </a:r>
            <a:endParaRPr lang="ru-RU" altLang="en-US" sz="14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  </a:t>
            </a:r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вниз</a:t>
            </a:r>
            <a:endParaRPr lang="ru-RU" altLang="en-US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2503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07768" y="6656784"/>
            <a:ext cx="4114800" cy="228600"/>
          </a:xfrm>
        </p:spPr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xmlns="" id="{B1B52A14-8027-8746-9DED-962037740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3663" y="1216695"/>
            <a:ext cx="221024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Спавшие лёгкие</a:t>
            </a:r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AutoShape 5">
            <a:extLst>
              <a:ext uri="{FF2B5EF4-FFF2-40B4-BE49-F238E27FC236}">
                <a16:creationId xmlns:a16="http://schemas.microsoft.com/office/drawing/2014/main" xmlns="" id="{A8B06BB8-C6FA-DE41-AF04-98D221BA58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896" y="908720"/>
            <a:ext cx="1191516" cy="1512888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0800 w 21600"/>
              <a:gd name="T5" fmla="*/ 0 h 21600"/>
              <a:gd name="T6" fmla="*/ 2700 w 21600"/>
              <a:gd name="T7" fmla="*/ 10799 h 21600"/>
              <a:gd name="T8" fmla="*/ 10800 w 21600"/>
              <a:gd name="T9" fmla="*/ 5400 h 21600"/>
              <a:gd name="T10" fmla="*/ 24300 w 21600"/>
              <a:gd name="T11" fmla="*/ 10800 h 21600"/>
              <a:gd name="T12" fmla="*/ 18900 w 21600"/>
              <a:gd name="T13" fmla="*/ 16200 h 21600"/>
              <a:gd name="T14" fmla="*/ 13500 w 21600"/>
              <a:gd name="T15" fmla="*/ 1080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Text Box 6">
            <a:extLst>
              <a:ext uri="{FF2B5EF4-FFF2-40B4-BE49-F238E27FC236}">
                <a16:creationId xmlns:a16="http://schemas.microsoft.com/office/drawing/2014/main" xmlns="" id="{DA0CAD4F-97FC-9E4F-B773-FB84D941DF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0032" y="2367633"/>
            <a:ext cx="492917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Воздух не поступает,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нет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газообмена</a:t>
            </a:r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AutoShape 7">
            <a:extLst>
              <a:ext uri="{FF2B5EF4-FFF2-40B4-BE49-F238E27FC236}">
                <a16:creationId xmlns:a16="http://schemas.microsoft.com/office/drawing/2014/main" xmlns="" id="{BDBCE58B-5A02-1544-9728-A8975D6069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957" y="2997870"/>
            <a:ext cx="501765" cy="1008063"/>
          </a:xfrm>
          <a:prstGeom prst="downArrow">
            <a:avLst>
              <a:gd name="adj1" fmla="val 50000"/>
              <a:gd name="adj2" fmla="val 437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Text Box 8">
            <a:extLst>
              <a:ext uri="{FF2B5EF4-FFF2-40B4-BE49-F238E27FC236}">
                <a16:creationId xmlns:a16="http://schemas.microsoft.com/office/drawing/2014/main" xmlns="" id="{429B83BA-4414-234D-8D62-99EA93759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345" y="4024983"/>
            <a:ext cx="7344991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Кровь не насыщается кислородом и возвращается с тем же  углекислым газом </a:t>
            </a:r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AutoShape 9">
            <a:extLst>
              <a:ext uri="{FF2B5EF4-FFF2-40B4-BE49-F238E27FC236}">
                <a16:creationId xmlns:a16="http://schemas.microsoft.com/office/drawing/2014/main" xmlns="" id="{52B343DE-9FCD-4944-B009-FD5A1E0A7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957" y="4509170"/>
            <a:ext cx="501765" cy="1081088"/>
          </a:xfrm>
          <a:prstGeom prst="downArrow">
            <a:avLst>
              <a:gd name="adj1" fmla="val 50000"/>
              <a:gd name="adj2" fmla="val 4690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xmlns="" id="{3AE29D50-DD50-7347-9D90-A15915D0F9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5070" y="5680745"/>
            <a:ext cx="370033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Гипоксия, гиперкапния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12229843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Патогенез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5" name="AutoShape 6">
            <a:extLst>
              <a:ext uri="{FF2B5EF4-FFF2-40B4-BE49-F238E27FC236}">
                <a16:creationId xmlns:a16="http://schemas.microsoft.com/office/drawing/2014/main" xmlns="" id="{A03375D8-F2F0-E346-B348-22E196F39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848" y="1415244"/>
            <a:ext cx="3384550" cy="1942914"/>
          </a:xfrm>
          <a:prstGeom prst="homePlate">
            <a:avLst>
              <a:gd name="adj" fmla="val 51054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</a:t>
            </a:r>
            <a:r>
              <a:rPr lang="ru-RU" altLang="en-US" sz="1600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овреждение </a:t>
            </a:r>
          </a:p>
          <a:p>
            <a:pPr algn="ctr"/>
            <a:r>
              <a:rPr lang="ru-RU" altLang="en-US" sz="1600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париетальной </a:t>
            </a:r>
            <a:r>
              <a:rPr lang="ru-RU" altLang="en-US" sz="1600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или висцеральной</a:t>
            </a:r>
          </a:p>
          <a:p>
            <a:pPr algn="ctr"/>
            <a:r>
              <a:rPr lang="ru-RU" altLang="en-US" sz="1600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плевры</a:t>
            </a:r>
            <a:endParaRPr lang="ru-RU" altLang="en-US" sz="1600" i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19" name="AutoShape 8">
            <a:extLst>
              <a:ext uri="{FF2B5EF4-FFF2-40B4-BE49-F238E27FC236}">
                <a16:creationId xmlns:a16="http://schemas.microsoft.com/office/drawing/2014/main" xmlns="" id="{33C59127-8F3D-5B4B-BEDF-1B4C64448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3912" y="1415244"/>
            <a:ext cx="3887787" cy="1942914"/>
          </a:xfrm>
          <a:prstGeom prst="chevron">
            <a:avLst>
              <a:gd name="adj" fmla="val 58645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Переход воздуха </a:t>
            </a:r>
          </a:p>
          <a:p>
            <a:pPr algn="ctr"/>
            <a:r>
              <a:rPr lang="ru-RU" altLang="en-US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в </a:t>
            </a:r>
          </a:p>
          <a:p>
            <a:pPr algn="ctr"/>
            <a:r>
              <a:rPr lang="ru-RU" altLang="en-US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Плевральную полость</a:t>
            </a:r>
            <a:endParaRPr lang="ru-RU" altLang="en-US" i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0" name="AutoShape 9">
            <a:extLst>
              <a:ext uri="{FF2B5EF4-FFF2-40B4-BE49-F238E27FC236}">
                <a16:creationId xmlns:a16="http://schemas.microsoft.com/office/drawing/2014/main" xmlns="" id="{B98036C4-CF2D-F749-8737-C3ECC7C12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548" y="3789958"/>
            <a:ext cx="3960813" cy="2016125"/>
          </a:xfrm>
          <a:prstGeom prst="homePlate">
            <a:avLst>
              <a:gd name="adj" fmla="val 49114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Сжатие легких,</a:t>
            </a:r>
          </a:p>
          <a:p>
            <a:pPr algn="ctr"/>
            <a:r>
              <a:rPr lang="ru-RU" altLang="en-US" sz="2000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коллапс</a:t>
            </a:r>
          </a:p>
        </p:txBody>
      </p:sp>
      <p:sp>
        <p:nvSpPr>
          <p:cNvPr id="23" name="AutoShape 10">
            <a:extLst>
              <a:ext uri="{FF2B5EF4-FFF2-40B4-BE49-F238E27FC236}">
                <a16:creationId xmlns:a16="http://schemas.microsoft.com/office/drawing/2014/main" xmlns="" id="{37DE4C1C-16B5-074A-BB87-3E7E8A03C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9436" y="3718520"/>
            <a:ext cx="3744912" cy="2087563"/>
          </a:xfrm>
          <a:prstGeom prst="chevron">
            <a:avLst>
              <a:gd name="adj" fmla="val 43364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dirty="0" smtClean="0"/>
              <a:t>Уменьшение </a:t>
            </a:r>
          </a:p>
          <a:p>
            <a:pPr algn="ctr"/>
            <a:r>
              <a:rPr lang="ru-RU" altLang="en-US" dirty="0" smtClean="0"/>
              <a:t>венозного</a:t>
            </a:r>
          </a:p>
          <a:p>
            <a:pPr algn="ctr"/>
            <a:r>
              <a:rPr lang="ru-RU" altLang="en-US" dirty="0" smtClean="0"/>
              <a:t>оттока</a:t>
            </a:r>
            <a:endParaRPr lang="ru-RU" altLang="en-US" sz="2000" i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2707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CCD45B73-A8AA-3844-A471-F5CA89C7B0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8760"/>
            <a:ext cx="10515600" cy="490820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Острое начало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Боль отмечается на травмированной стороне,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при глубоком дыхание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кашле 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Усиливается со временим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Сухой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кашель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Одышка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цианоз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</p:spTree>
    <p:extLst>
      <p:ext uri="{BB962C8B-B14F-4D97-AF65-F5344CB8AC3E}">
        <p14:creationId xmlns:p14="http://schemas.microsoft.com/office/powerpoint/2010/main" xmlns="" val="41136260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Д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иагностика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xmlns="" id="{22E95634-15F3-3042-AFF9-9FB8E7DD1B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4365" y="671713"/>
            <a:ext cx="3981450" cy="23083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По анамнестическим данным - острое начало, травма, изменения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транс пульмонального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давления, цианоз кожи, асимметрия грудной клетки, расширение межреберного пространства и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отставание пораженной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половины грудной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клетки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в акте дыхания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xmlns="" id="{E9D508AF-2C43-3444-BC00-EE7692AAE6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6" y="2934886"/>
            <a:ext cx="3963736" cy="17543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Рентгенологическое исследование</a:t>
            </a:r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Потеря прозрачности в области, где собирается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воздух(затемнение)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Спадание легких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Смещение органов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на здоровую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сторону.</a:t>
            </a: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 Box 14">
            <a:extLst>
              <a:ext uri="{FF2B5EF4-FFF2-40B4-BE49-F238E27FC236}">
                <a16:creationId xmlns:a16="http://schemas.microsoft.com/office/drawing/2014/main" xmlns="" id="{F11F2BA1-EC6C-784A-95E7-1DA84E2B42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6" y="4921060"/>
            <a:ext cx="3963735" cy="12003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dirty="0" smtClean="0">
                <a:solidFill>
                  <a:schemeClr val="accent1">
                    <a:lumMod val="50000"/>
                  </a:schemeClr>
                </a:solidFill>
              </a:rPr>
              <a:t>KT</a:t>
            </a: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Уточняет причину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Выявляет степень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Выявляет другие патологи.</a:t>
            </a:r>
          </a:p>
        </p:txBody>
      </p:sp>
      <p:sp>
        <p:nvSpPr>
          <p:cNvPr id="17" name="Text Box 18">
            <a:extLst>
              <a:ext uri="{FF2B5EF4-FFF2-40B4-BE49-F238E27FC236}">
                <a16:creationId xmlns:a16="http://schemas.microsoft.com/office/drawing/2014/main" xmlns="" id="{29A0CBD0-C5DD-8C42-B099-77582546F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5332" y="3157720"/>
            <a:ext cx="3529013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Пальпация </a:t>
            </a:r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- снижение эластичности </a:t>
            </a:r>
            <a:r>
              <a:rPr lang="ru-RU" altLang="en-US" sz="1400" dirty="0" smtClean="0">
                <a:solidFill>
                  <a:schemeClr val="accent1">
                    <a:lumMod val="50000"/>
                  </a:schemeClr>
                </a:solidFill>
              </a:rPr>
              <a:t>на поврежденной </a:t>
            </a:r>
            <a:r>
              <a:rPr lang="ru-RU" altLang="en-US" sz="1400" dirty="0">
                <a:solidFill>
                  <a:schemeClr val="accent1">
                    <a:lumMod val="50000"/>
                  </a:schemeClr>
                </a:solidFill>
              </a:rPr>
              <a:t>половине грудной клетки, резкое ослабление звуковой вибрации или полная недостаточность.</a:t>
            </a:r>
          </a:p>
        </p:txBody>
      </p:sp>
      <p:sp>
        <p:nvSpPr>
          <p:cNvPr id="18" name="Text Box 21">
            <a:extLst>
              <a:ext uri="{FF2B5EF4-FFF2-40B4-BE49-F238E27FC236}">
                <a16:creationId xmlns:a16="http://schemas.microsoft.com/office/drawing/2014/main" xmlns="" id="{1C4813EE-1DF4-3F4B-AEA9-305EB5CB6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0056" y="4366845"/>
            <a:ext cx="3529013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Перкуссия-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барабанный звук в зоне,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скопления  воздуха.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Text Box 24">
            <a:extLst>
              <a:ext uri="{FF2B5EF4-FFF2-40B4-BE49-F238E27FC236}">
                <a16:creationId xmlns:a16="http://schemas.microsoft.com/office/drawing/2014/main" xmlns="" id="{6C041265-A46C-F445-9813-E38460A632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0056" y="5198059"/>
            <a:ext cx="3529013" cy="9233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Аускультация - острое уменьшение или отсутствие везикулярного дыхания.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19434034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Рентгенография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xmlns="" id="{43D3C939-9658-0043-B4E2-654789A98DC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1464" y="1268760"/>
            <a:ext cx="4434901" cy="384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xmlns="" id="{4ABFF713-FB6B-8E48-9EDF-1562BAC148F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268760"/>
            <a:ext cx="4434901" cy="384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CA2EB6F-CC01-F94D-9475-F1472391B0E8}"/>
              </a:ext>
            </a:extLst>
          </p:cNvPr>
          <p:cNvSpPr/>
          <p:nvPr/>
        </p:nvSpPr>
        <p:spPr>
          <a:xfrm>
            <a:off x="1323773" y="5276192"/>
            <a:ext cx="532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Коллапс правого лёгкого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и тотальный пневмоторакс</a:t>
            </a:r>
          </a:p>
        </p:txBody>
      </p:sp>
      <p:sp>
        <p:nvSpPr>
          <p:cNvPr id="11" name="Text Box 7">
            <a:extLst>
              <a:ext uri="{FF2B5EF4-FFF2-40B4-BE49-F238E27FC236}">
                <a16:creationId xmlns:a16="http://schemas.microsoft.com/office/drawing/2014/main" xmlns="" id="{03A7A91C-C837-BB4D-94A7-02B6CA589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4090" y="5245158"/>
            <a:ext cx="43817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Коллапс левого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легкого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и тотальный пневмоторакс</a:t>
            </a:r>
          </a:p>
        </p:txBody>
      </p:sp>
    </p:spTree>
    <p:extLst>
      <p:ext uri="{BB962C8B-B14F-4D97-AF65-F5344CB8AC3E}">
        <p14:creationId xmlns:p14="http://schemas.microsoft.com/office/powerpoint/2010/main" xmlns="" val="24337816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7" name="Text Box 8">
            <a:extLst>
              <a:ext uri="{FF2B5EF4-FFF2-40B4-BE49-F238E27FC236}">
                <a16:creationId xmlns:a16="http://schemas.microsoft.com/office/drawing/2014/main" xmlns="" id="{B17FDF8C-0EA5-DA43-9B6C-4E2D34E81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448" y="1187204"/>
            <a:ext cx="4052177" cy="26776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Аспирация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иглой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Дренаж плевральной полости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Плевродез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Хирургическое лечение (открытое или видеоторакоскопическое)</a:t>
            </a: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xmlns="" id="{DC745F8E-476D-AB4E-8DA9-C426E50FB4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448" y="4365104"/>
            <a:ext cx="4052177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При травматическом пневмотораксе - экстренное дренирование плевральной полости и герметичное ушивание раны.</a:t>
            </a:r>
          </a:p>
        </p:txBody>
      </p:sp>
      <p:pic>
        <p:nvPicPr>
          <p:cNvPr id="19" name="Picture 7" descr="C:\Users\Onur\Desktop\IMG_1009.JPG">
            <a:extLst>
              <a:ext uri="{FF2B5EF4-FFF2-40B4-BE49-F238E27FC236}">
                <a16:creationId xmlns:a16="http://schemas.microsoft.com/office/drawing/2014/main" xmlns="" id="{954ABB92-D0CC-C64D-9650-3E51BBEA2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2104" y="3211365"/>
            <a:ext cx="4031555" cy="3204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11">
            <a:extLst>
              <a:ext uri="{FF2B5EF4-FFF2-40B4-BE49-F238E27FC236}">
                <a16:creationId xmlns:a16="http://schemas.microsoft.com/office/drawing/2014/main" xmlns="" id="{9AD5E55A-8282-C74F-A009-2C4154632D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1482" y="1187204"/>
            <a:ext cx="4052177" cy="2308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При остром пневмотораксе - экстренная игольная аспирация и дренирование плевральной полости.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11749423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34A7C7A-7BFB-484F-B63C-9045A83F3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4932" y="1556792"/>
            <a:ext cx="3744913" cy="21236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/>
          <a:p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Первичный спонтанный пневмоторакс - динамическое наблюдение, дренирование плевральной полости,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плевродез,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хирургическое лечение.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9FA27DC-F044-D342-925F-032D5EC494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4931" y="3761776"/>
            <a:ext cx="3744913" cy="24622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При вторичном спонтанном пневмотораксе - дренирование плевральной полости, </a:t>
            </a:r>
            <a:r>
              <a:rPr lang="ru-RU" altLang="en-US" sz="2200" dirty="0" smtClean="0">
                <a:solidFill>
                  <a:schemeClr val="accent1">
                    <a:lumMod val="50000"/>
                  </a:schemeClr>
                </a:solidFill>
              </a:rPr>
              <a:t>плевродез, </a:t>
            </a:r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хирургическое лечение и лечение основного заболевания.</a:t>
            </a:r>
          </a:p>
        </p:txBody>
      </p:sp>
      <p:pic>
        <p:nvPicPr>
          <p:cNvPr id="11" name="Picture 17" descr="pnomotoraks-6">
            <a:extLst>
              <a:ext uri="{FF2B5EF4-FFF2-40B4-BE49-F238E27FC236}">
                <a16:creationId xmlns:a16="http://schemas.microsoft.com/office/drawing/2014/main" xmlns="" id="{6FF19463-628D-6043-9B19-8008840C2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3952" y="1345492"/>
            <a:ext cx="5877985" cy="460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20">
            <a:extLst>
              <a:ext uri="{FF2B5EF4-FFF2-40B4-BE49-F238E27FC236}">
                <a16:creationId xmlns:a16="http://schemas.microsoft.com/office/drawing/2014/main" xmlns="" id="{908D925D-0D8E-8B42-A591-4223FAF9C0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8208" y="1268413"/>
            <a:ext cx="1440160" cy="43239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дренаж</a:t>
            </a:r>
          </a:p>
        </p:txBody>
      </p:sp>
      <p:sp>
        <p:nvSpPr>
          <p:cNvPr id="13" name="Rectangle 18">
            <a:extLst>
              <a:ext uri="{FF2B5EF4-FFF2-40B4-BE49-F238E27FC236}">
                <a16:creationId xmlns:a16="http://schemas.microsoft.com/office/drawing/2014/main" xmlns="" id="{53125EFC-4ADB-814E-A379-9A8C9AA31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090" y="5206331"/>
            <a:ext cx="1884040" cy="503907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2200" dirty="0">
                <a:solidFill>
                  <a:schemeClr val="accent1">
                    <a:lumMod val="50000"/>
                  </a:schemeClr>
                </a:solidFill>
              </a:rPr>
              <a:t>пневмоторакс</a:t>
            </a:r>
          </a:p>
        </p:txBody>
      </p:sp>
      <p:sp>
        <p:nvSpPr>
          <p:cNvPr id="14" name="Rectangle 22">
            <a:extLst>
              <a:ext uri="{FF2B5EF4-FFF2-40B4-BE49-F238E27FC236}">
                <a16:creationId xmlns:a16="http://schemas.microsoft.com/office/drawing/2014/main" xmlns="" id="{599D4214-A36A-A142-AAD7-BAD006116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76320" y="4941168"/>
            <a:ext cx="2113191" cy="769069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Восстановленные </a:t>
            </a:r>
          </a:p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легкие</a:t>
            </a:r>
          </a:p>
          <a:p>
            <a:pPr algn="ctr"/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44522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Торакостома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5" name="Picture 4" descr="9">
            <a:extLst>
              <a:ext uri="{FF2B5EF4-FFF2-40B4-BE49-F238E27FC236}">
                <a16:creationId xmlns:a16="http://schemas.microsoft.com/office/drawing/2014/main" xmlns="" id="{539DE356-7374-9B4D-9C1F-2C19404E0B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019" b="10926"/>
          <a:stretch/>
        </p:blipFill>
        <p:spPr bwMode="auto">
          <a:xfrm>
            <a:off x="1559496" y="830679"/>
            <a:ext cx="9144000" cy="5766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19">
            <a:extLst>
              <a:ext uri="{FF2B5EF4-FFF2-40B4-BE49-F238E27FC236}">
                <a16:creationId xmlns:a16="http://schemas.microsoft.com/office/drawing/2014/main" xmlns="" id="{96DCBA54-602F-084A-9ED8-3FEDD416C0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848" y="3789040"/>
            <a:ext cx="252028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1. Пневмоторакс</a:t>
            </a:r>
          </a:p>
          <a:p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2.Гемоторакс 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или гемо пневмоторакс прокол в трех  точках.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F6BDE36-4187-E740-87C2-D3FC39B25722}"/>
              </a:ext>
            </a:extLst>
          </p:cNvPr>
          <p:cNvSpPr/>
          <p:nvPr/>
        </p:nvSpPr>
        <p:spPr>
          <a:xfrm>
            <a:off x="6960096" y="2132856"/>
            <a:ext cx="1872208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85CCC68-7700-384F-B51C-35BD6F41C056}"/>
              </a:ext>
            </a:extLst>
          </p:cNvPr>
          <p:cNvSpPr/>
          <p:nvPr/>
        </p:nvSpPr>
        <p:spPr>
          <a:xfrm>
            <a:off x="7248128" y="4005064"/>
            <a:ext cx="1584176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A8EAA56A-EB0C-D34A-A201-A539E231103D}"/>
              </a:ext>
            </a:extLst>
          </p:cNvPr>
          <p:cNvSpPr/>
          <p:nvPr/>
        </p:nvSpPr>
        <p:spPr>
          <a:xfrm>
            <a:off x="6888088" y="5013176"/>
            <a:ext cx="187220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B995F34-45ED-BD4F-9405-8C62D84CA81D}"/>
              </a:ext>
            </a:extLst>
          </p:cNvPr>
          <p:cNvSpPr/>
          <p:nvPr/>
        </p:nvSpPr>
        <p:spPr>
          <a:xfrm>
            <a:off x="6672064" y="5589240"/>
            <a:ext cx="1080120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74A6608-F65A-D440-AF99-9965C27EC44A}"/>
              </a:ext>
            </a:extLst>
          </p:cNvPr>
          <p:cNvSpPr/>
          <p:nvPr/>
        </p:nvSpPr>
        <p:spPr>
          <a:xfrm>
            <a:off x="1631504" y="2060848"/>
            <a:ext cx="1800200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77B9D86-BBDC-A74B-8236-F0E48FCA5C1A}"/>
              </a:ext>
            </a:extLst>
          </p:cNvPr>
          <p:cNvSpPr/>
          <p:nvPr/>
        </p:nvSpPr>
        <p:spPr>
          <a:xfrm>
            <a:off x="1631504" y="4365104"/>
            <a:ext cx="1656184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FBB74177-16BA-5D43-B79B-7F5650705555}"/>
              </a:ext>
            </a:extLst>
          </p:cNvPr>
          <p:cNvSpPr/>
          <p:nvPr/>
        </p:nvSpPr>
        <p:spPr>
          <a:xfrm>
            <a:off x="1631504" y="5157192"/>
            <a:ext cx="1656184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C9435090-5F6C-7F43-890D-83A7F9F644C6}"/>
              </a:ext>
            </a:extLst>
          </p:cNvPr>
          <p:cNvSpPr/>
          <p:nvPr/>
        </p:nvSpPr>
        <p:spPr>
          <a:xfrm>
            <a:off x="1559496" y="5517232"/>
            <a:ext cx="1008112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79F6B94-E1BB-2F45-BCD5-6603FA1C1422}"/>
              </a:ext>
            </a:extLst>
          </p:cNvPr>
          <p:cNvSpPr/>
          <p:nvPr/>
        </p:nvSpPr>
        <p:spPr>
          <a:xfrm>
            <a:off x="2711624" y="764704"/>
            <a:ext cx="165618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9F699241-6307-1147-8B4A-19EA79BD648F}"/>
              </a:ext>
            </a:extLst>
          </p:cNvPr>
          <p:cNvSpPr/>
          <p:nvPr/>
        </p:nvSpPr>
        <p:spPr>
          <a:xfrm>
            <a:off x="7752184" y="764704"/>
            <a:ext cx="1584176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67914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Г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емоторакс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5" name="Picture 7" descr="default">
            <a:extLst>
              <a:ext uri="{FF2B5EF4-FFF2-40B4-BE49-F238E27FC236}">
                <a16:creationId xmlns:a16="http://schemas.microsoft.com/office/drawing/2014/main" xmlns="" id="{4C86EE66-CA0E-D341-AE32-DAB23B9C7B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687"/>
          <a:stretch/>
        </p:blipFill>
        <p:spPr bwMode="auto">
          <a:xfrm>
            <a:off x="2386678" y="1052737"/>
            <a:ext cx="741682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8">
            <a:extLst>
              <a:ext uri="{FF2B5EF4-FFF2-40B4-BE49-F238E27FC236}">
                <a16:creationId xmlns:a16="http://schemas.microsoft.com/office/drawing/2014/main" xmlns="" id="{92903C56-F344-8549-8F6B-4CDA367EC5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176" y="3212976"/>
            <a:ext cx="2532533" cy="122413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 altLang="en-US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кровь</a:t>
            </a:r>
          </a:p>
          <a:p>
            <a:pPr algn="ctr"/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в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Плевральной полости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9681326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Гемоторакс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4F5EE3EA-6EBE-194C-9C7E-8CFAF617E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0728"/>
            <a:ext cx="10515600" cy="5196235"/>
          </a:xfrm>
        </p:spPr>
        <p:txBody>
          <a:bodyPr/>
          <a:lstStyle/>
          <a:p>
            <a:pPr indent="-342900" algn="ctr" defTabSz="914400">
              <a:buFont typeface="Wingdings" pitchFamily="2" charset="2"/>
              <a:buChar char="ü"/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Гемоторакс - это скопление крови в плевральной полости</a:t>
            </a:r>
          </a:p>
          <a:p>
            <a:pPr indent="-342900" algn="ctr" defTabSz="914400">
              <a:buFont typeface="Wingdings" pitchFamily="2" charset="2"/>
              <a:buChar char="ü"/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Из-за количества крови,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скопившийся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в плевральной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полости делят на: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0" name="AutoShape 7">
            <a:extLst>
              <a:ext uri="{FF2B5EF4-FFF2-40B4-BE49-F238E27FC236}">
                <a16:creationId xmlns:a16="http://schemas.microsoft.com/office/drawing/2014/main" xmlns="" id="{D7838BDC-58F9-A440-80FB-10F5BCAD260E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967830" y="1878013"/>
            <a:ext cx="4176713" cy="1943100"/>
          </a:xfrm>
          <a:custGeom>
            <a:avLst/>
            <a:gdLst>
              <a:gd name="G0" fmla="+- 6480 0 0"/>
              <a:gd name="G1" fmla="+- 8640 0 0"/>
              <a:gd name="G2" fmla="+- 6171 0 0"/>
              <a:gd name="G3" fmla="+- 21600 0 6480"/>
              <a:gd name="G4" fmla="+- 21600 0 8640"/>
              <a:gd name="G5" fmla="*/ G0 21600 G3"/>
              <a:gd name="G6" fmla="*/ G1 21600 G3"/>
              <a:gd name="G7" fmla="*/ G2 G3 21600"/>
              <a:gd name="G8" fmla="*/ 10800 21600 G3"/>
              <a:gd name="G9" fmla="*/ G4 21600 G3"/>
              <a:gd name="G10" fmla="+- 21600 0 G7"/>
              <a:gd name="G11" fmla="+- G5 0 G8"/>
              <a:gd name="G12" fmla="+- G6 0 G8"/>
              <a:gd name="G13" fmla="*/ G12 G7 G11"/>
              <a:gd name="G14" fmla="+- 21600 0 G13"/>
              <a:gd name="G15" fmla="+- G0 0 10800"/>
              <a:gd name="G16" fmla="+- G1 0 10800"/>
              <a:gd name="G17" fmla="*/ G2 G16 G15"/>
              <a:gd name="T0" fmla="*/ 10800 w 21600"/>
              <a:gd name="T1" fmla="*/ 0 h 21600"/>
              <a:gd name="T2" fmla="*/ 0 w 21600"/>
              <a:gd name="T3" fmla="*/ 15429 h 21600"/>
              <a:gd name="T4" fmla="*/ 10800 w 21600"/>
              <a:gd name="T5" fmla="*/ 18514 h 21600"/>
              <a:gd name="T6" fmla="*/ 21600 w 21600"/>
              <a:gd name="T7" fmla="*/ 1542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3 w 21600"/>
              <a:gd name="T13" fmla="*/ G6 h 21600"/>
              <a:gd name="T14" fmla="*/ G14 w 21600"/>
              <a:gd name="T15" fmla="*/ G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Oval 10">
            <a:extLst>
              <a:ext uri="{FF2B5EF4-FFF2-40B4-BE49-F238E27FC236}">
                <a16:creationId xmlns:a16="http://schemas.microsoft.com/office/drawing/2014/main" xmlns="" id="{CD4BFD85-3789-784F-AE41-F75DAEC2F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6821" y="2319783"/>
            <a:ext cx="2592387" cy="165735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Маленький или </a:t>
            </a:r>
            <a:endParaRPr lang="ru-RU" altLang="en-US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ограниченный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-</a:t>
            </a:r>
          </a:p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На уровне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синуса</a:t>
            </a:r>
          </a:p>
        </p:txBody>
      </p:sp>
      <p:sp>
        <p:nvSpPr>
          <p:cNvPr id="13" name="Oval 11">
            <a:extLst>
              <a:ext uri="{FF2B5EF4-FFF2-40B4-BE49-F238E27FC236}">
                <a16:creationId xmlns:a16="http://schemas.microsoft.com/office/drawing/2014/main" xmlns="" id="{CC8EAA1E-BAE7-0B48-80E6-046CC2B98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4092" y="3936426"/>
            <a:ext cx="3024187" cy="15843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Средний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–  </a:t>
            </a:r>
          </a:p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С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переди до 4 ребра,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Сзади до угла лопатки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Oval 12">
            <a:extLst>
              <a:ext uri="{FF2B5EF4-FFF2-40B4-BE49-F238E27FC236}">
                <a16:creationId xmlns:a16="http://schemas.microsoft.com/office/drawing/2014/main" xmlns="" id="{243DFFBC-1F3F-E34F-82F6-DE8EA406E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240" y="2319783"/>
            <a:ext cx="2700337" cy="15843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Большой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– до 2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ребра</a:t>
            </a:r>
          </a:p>
          <a:p>
            <a:pPr algn="ctr">
              <a:lnSpc>
                <a:spcPct val="90000"/>
              </a:lnSpc>
              <a:spcBef>
                <a:spcPts val="750"/>
              </a:spcBef>
            </a:pP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4E587836-7638-FB4E-B717-3212B28BBC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3568" y="5704681"/>
            <a:ext cx="7345362" cy="6985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ts val="750"/>
              </a:spcBef>
            </a:pP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Полный (</a:t>
            </a:r>
            <a:r>
              <a:rPr lang="en-US" altLang="en-US" dirty="0" smtClean="0">
                <a:solidFill>
                  <a:schemeClr val="accent1">
                    <a:lumMod val="50000"/>
                  </a:schemeClr>
                </a:solidFill>
              </a:rPr>
              <a:t>Total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)гемоторакс-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полностью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заполняет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плевральную полость.</a:t>
            </a:r>
          </a:p>
        </p:txBody>
      </p:sp>
    </p:spTree>
    <p:extLst>
      <p:ext uri="{BB962C8B-B14F-4D97-AF65-F5344CB8AC3E}">
        <p14:creationId xmlns:p14="http://schemas.microsoft.com/office/powerpoint/2010/main" xmlns="" val="17715870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Причины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5" name="Text Box 8">
            <a:extLst>
              <a:ext uri="{FF2B5EF4-FFF2-40B4-BE49-F238E27FC236}">
                <a16:creationId xmlns:a16="http://schemas.microsoft.com/office/drawing/2014/main" xmlns="" id="{180FE282-BD70-F04B-9908-97EA297308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992" y="1067252"/>
            <a:ext cx="4355098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Травматический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Открытое и закрытое повреждение груди</a:t>
            </a: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xmlns="" id="{AE99A3CB-55A2-D74B-ADB6-3140555A3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391" y="2418683"/>
            <a:ext cx="4489450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Ятрогенный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Катетеризации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центральных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вен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Пункция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плевральной полости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Плеврит или легочная гипоксия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Разрыв аневризмы аорты или кисты лёгкого.</a:t>
            </a:r>
            <a:endParaRPr lang="ru-RU" altLang="en-US" sz="2000" b="1" dirty="0"/>
          </a:p>
        </p:txBody>
      </p:sp>
      <p:pic>
        <p:nvPicPr>
          <p:cNvPr id="18" name="Picture 11" descr="slide-4-638">
            <a:extLst>
              <a:ext uri="{FF2B5EF4-FFF2-40B4-BE49-F238E27FC236}">
                <a16:creationId xmlns:a16="http://schemas.microsoft.com/office/drawing/2014/main" xmlns="" id="{9E94B25D-8B47-944E-9C69-3608A20EA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7448" y="3083805"/>
            <a:ext cx="4355098" cy="317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53313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Течение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9" name="AutoShape 5">
            <a:extLst>
              <a:ext uri="{FF2B5EF4-FFF2-40B4-BE49-F238E27FC236}">
                <a16:creationId xmlns:a16="http://schemas.microsoft.com/office/drawing/2014/main" xmlns="" id="{ED4D16F6-0B7A-C149-8139-CD28790FD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4" y="925002"/>
            <a:ext cx="3529012" cy="2393439"/>
          </a:xfrm>
          <a:prstGeom prst="rightArrow">
            <a:avLst>
              <a:gd name="adj1" fmla="val 50000"/>
              <a:gd name="adj2" fmla="val 32236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Wingdings" pitchFamily="2" charset="2"/>
            </a:pP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Скопление и продолжающийся</a:t>
            </a:r>
          </a:p>
          <a:p>
            <a:pPr>
              <a:buFont typeface="Wingdings" pitchFamily="2" charset="2"/>
            </a:pP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 скапливания </a:t>
            </a:r>
          </a:p>
          <a:p>
            <a:pPr>
              <a:buFont typeface="Wingdings" pitchFamily="2" charset="2"/>
            </a:pP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Крови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в плевральной </a:t>
            </a:r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полости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xmlns="" id="{0B9F898C-E35E-E44C-8B16-F435C1711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080" y="1086416"/>
            <a:ext cx="3743325" cy="2232025"/>
          </a:xfrm>
          <a:prstGeom prst="rightArrow">
            <a:avLst>
              <a:gd name="adj1" fmla="val 50000"/>
              <a:gd name="adj2" fmla="val 4192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Wingdings" pitchFamily="2" charset="2"/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Спадение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легких</a:t>
            </a:r>
          </a:p>
          <a:p>
            <a:pPr>
              <a:buFont typeface="Wingdings" pitchFamily="2" charset="2"/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Atelektazı)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AutoShape 7">
            <a:extLst>
              <a:ext uri="{FF2B5EF4-FFF2-40B4-BE49-F238E27FC236}">
                <a16:creationId xmlns:a16="http://schemas.microsoft.com/office/drawing/2014/main" xmlns="" id="{F403F313-DA85-CF41-BA77-993249365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4" y="3665909"/>
            <a:ext cx="3744912" cy="2355479"/>
          </a:xfrm>
          <a:prstGeom prst="rightArrow">
            <a:avLst>
              <a:gd name="adj1" fmla="val 50000"/>
              <a:gd name="adj2" fmla="val 35146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Развитие шока</a:t>
            </a:r>
          </a:p>
        </p:txBody>
      </p:sp>
      <p:sp>
        <p:nvSpPr>
          <p:cNvPr id="12" name="AutoShape 8">
            <a:extLst>
              <a:ext uri="{FF2B5EF4-FFF2-40B4-BE49-F238E27FC236}">
                <a16:creationId xmlns:a16="http://schemas.microsoft.com/office/drawing/2014/main" xmlns="" id="{6D16D0E1-EE5A-1F43-9155-2AC63E3B0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079" y="3789363"/>
            <a:ext cx="3743325" cy="2232025"/>
          </a:xfrm>
          <a:prstGeom prst="rightArrow">
            <a:avLst>
              <a:gd name="adj1" fmla="val 50000"/>
              <a:gd name="adj2" fmla="val 37891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Инфицирование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крови и</a:t>
            </a:r>
          </a:p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формирование пиоторакса</a:t>
            </a:r>
          </a:p>
        </p:txBody>
      </p:sp>
    </p:spTree>
    <p:extLst>
      <p:ext uri="{BB962C8B-B14F-4D97-AF65-F5344CB8AC3E}">
        <p14:creationId xmlns:p14="http://schemas.microsoft.com/office/powerpoint/2010/main" xmlns="" val="26985995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200AB877-BCD5-4E44-A9FD-0B304D3FD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7488" y="1825625"/>
            <a:ext cx="9866312" cy="435133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боль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одышка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Нарушения гемодинамики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Шок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С падение шейных вен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</p:spTree>
    <p:extLst>
      <p:ext uri="{BB962C8B-B14F-4D97-AF65-F5344CB8AC3E}">
        <p14:creationId xmlns:p14="http://schemas.microsoft.com/office/powerpoint/2010/main" xmlns="" val="6190445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Д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иагностика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xmlns="" id="{3A0C9A66-757B-D340-9149-92381DEB2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5663" y="1504950"/>
            <a:ext cx="4064273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Рентген -</a:t>
            </a:r>
          </a:p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жидкость в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плевральной полости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 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-легочный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ателектаз</a:t>
            </a:r>
          </a:p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 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-смещение на здоровую сторону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 Box 13">
            <a:extLst>
              <a:ext uri="{FF2B5EF4-FFF2-40B4-BE49-F238E27FC236}">
                <a16:creationId xmlns:a16="http://schemas.microsoft.com/office/drawing/2014/main" xmlns="" id="{C64BAA32-9921-384F-80E7-7339CA351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5663" y="3788639"/>
            <a:ext cx="4064273" cy="13234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USM –</a:t>
            </a:r>
          </a:p>
          <a:p>
            <a:endParaRPr lang="az-Latn-AZ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жидкость в плевральной полости</a:t>
            </a:r>
          </a:p>
        </p:txBody>
      </p:sp>
      <p:sp>
        <p:nvSpPr>
          <p:cNvPr id="14" name="Text Box 15">
            <a:extLst>
              <a:ext uri="{FF2B5EF4-FFF2-40B4-BE49-F238E27FC236}">
                <a16:creationId xmlns:a16="http://schemas.microsoft.com/office/drawing/2014/main" xmlns="" id="{41FFC08E-53CE-2342-813A-320AF5A803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064" y="1511298"/>
            <a:ext cx="4064273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KT – </a:t>
            </a:r>
          </a:p>
          <a:p>
            <a:endParaRPr lang="az-Latn-AZ" altLang="en-US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жидкость в плевральной полости</a:t>
            </a:r>
          </a:p>
        </p:txBody>
      </p:sp>
      <p:sp>
        <p:nvSpPr>
          <p:cNvPr id="15" name="Text Box 17">
            <a:extLst>
              <a:ext uri="{FF2B5EF4-FFF2-40B4-BE49-F238E27FC236}">
                <a16:creationId xmlns:a16="http://schemas.microsoft.com/office/drawing/2014/main" xmlns="" id="{3DC6254C-6A2D-3243-8471-D961517437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064" y="3749798"/>
            <a:ext cx="4064273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П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ункция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 –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проводится под</a:t>
            </a:r>
            <a:endParaRPr lang="az-Latn-AZ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Физикальным 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радиологическим исследованием.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2636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219FB95D-9AFB-0C44-8EE2-9F9D421583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Для того чтобы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увидеть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гемоторакс на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рентгенограммах проводимых стоя (вертикально) ,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необходимо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количество скопившейся крови 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как минимум 300-500 мл крови в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плевральной полости.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В л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ежачем положение(горизонтально) более 1000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мл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объём крови препятствует постановлению правильного диагноза.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Ч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тобы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поставить точный диагноз должен быть </a:t>
            </a: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выполнен Торакоцентез, </a:t>
            </a:r>
            <a:endParaRPr lang="ru-RU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xmlns="" id="{31441854-CEF8-E544-9050-593D2B21ECF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9286" y="1825625"/>
            <a:ext cx="4267427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470909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Picture 7">
            <a:extLst>
              <a:ext uri="{FF2B5EF4-FFF2-40B4-BE49-F238E27FC236}">
                <a16:creationId xmlns:a16="http://schemas.microsoft.com/office/drawing/2014/main" xmlns="" id="{D17BCED3-3559-0B43-85C0-2ABF49C24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2329" y="836712"/>
            <a:ext cx="2843213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xmlns="" id="{555E99D0-B810-DC42-BD29-2DA08CF04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1442" y="836712"/>
            <a:ext cx="2736850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>
            <a:extLst>
              <a:ext uri="{FF2B5EF4-FFF2-40B4-BE49-F238E27FC236}">
                <a16:creationId xmlns:a16="http://schemas.microsoft.com/office/drawing/2014/main" xmlns="" id="{76B36966-7BED-6641-81BF-0A50241BA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4192" y="836712"/>
            <a:ext cx="3132137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0">
            <a:extLst>
              <a:ext uri="{FF2B5EF4-FFF2-40B4-BE49-F238E27FC236}">
                <a16:creationId xmlns:a16="http://schemas.microsoft.com/office/drawing/2014/main" xmlns="" id="{58599C06-289D-DF45-8A41-CFE708896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154" y="5516662"/>
            <a:ext cx="8569325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а.Гемопневматоракс уровни 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воздуха и жидкости справа</a:t>
            </a:r>
            <a:endParaRPr lang="ru-RU" alt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dirty="0" smtClean="0">
                <a:solidFill>
                  <a:schemeClr val="accent1">
                    <a:lumMod val="50000"/>
                  </a:schemeClr>
                </a:solidFill>
              </a:rPr>
              <a:t>б</a:t>
            </a:r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. Компьютерная томография</a:t>
            </a:r>
          </a:p>
          <a:p>
            <a:pPr algn="ctr"/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с. После торакостомии</a:t>
            </a:r>
          </a:p>
        </p:txBody>
      </p:sp>
    </p:spTree>
    <p:extLst>
      <p:ext uri="{BB962C8B-B14F-4D97-AF65-F5344CB8AC3E}">
        <p14:creationId xmlns:p14="http://schemas.microsoft.com/office/powerpoint/2010/main" xmlns="" val="7107426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219FB95D-9AFB-0C44-8EE2-9F9D421583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021656"/>
            <a:ext cx="5181600" cy="51553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Пункция плевральной полости</a:t>
            </a:r>
          </a:p>
          <a:p>
            <a:pPr marL="0" indent="0">
              <a:buNone/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с дренированием и аспирацией.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167C0FC-04D0-254B-8404-FC60B4ACD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64087" y="1093886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Хирургическое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вмешательство: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-При неэффективности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лечения</a:t>
            </a:r>
          </a:p>
          <a:p>
            <a:pPr marL="0" indent="0">
              <a:buNone/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-Продолжительном кровотечение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-При наличие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б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олее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1500 мл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 крови в дренаже.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-При кровотечение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б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олее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250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мл крови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час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İçerik Yer Tutucusu 3">
            <a:extLst>
              <a:ext uri="{FF2B5EF4-FFF2-40B4-BE49-F238E27FC236}">
                <a16:creationId xmlns:a16="http://schemas.microsoft.com/office/drawing/2014/main" xmlns="" id="{BBA2527E-1280-734A-8992-F2B9B35A6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2249" y="3650853"/>
            <a:ext cx="4105275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7048">
            <a:extLst>
              <a:ext uri="{FF2B5EF4-FFF2-40B4-BE49-F238E27FC236}">
                <a16:creationId xmlns:a16="http://schemas.microsoft.com/office/drawing/2014/main" xmlns="" id="{4DF9590B-22C8-2F4A-AE73-7DA876E54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4253" y="2358001"/>
            <a:ext cx="480169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96649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xmlns="" id="{D5AE0A42-5DDE-2F40-8D75-2854EA225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5520" y="764703"/>
            <a:ext cx="8280400" cy="58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7">
            <a:extLst>
              <a:ext uri="{FF2B5EF4-FFF2-40B4-BE49-F238E27FC236}">
                <a16:creationId xmlns:a16="http://schemas.microsoft.com/office/drawing/2014/main" xmlns="" id="{541959ED-E74D-4D49-AC1E-10C993431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859" y="2437063"/>
            <a:ext cx="2016125" cy="199849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dirty="0"/>
              <a:t>гемоторакс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xmlns="" id="{E18FF210-1989-004C-9828-5BF01F37C1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088" y="2420888"/>
            <a:ext cx="2233613" cy="46582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sz="2000" dirty="0" smtClean="0"/>
              <a:t>Гемо-пневмоторакс</a:t>
            </a:r>
            <a:endParaRPr lang="ru-RU" altLang="en-US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6544917-28E3-9C47-BDB2-B206786F2C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7727" y="3471091"/>
            <a:ext cx="1512888" cy="733271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dirty="0"/>
              <a:t>минимальный</a:t>
            </a:r>
          </a:p>
          <a:p>
            <a:pPr algn="ctr"/>
            <a:r>
              <a:rPr lang="ru-RU" altLang="en-US" dirty="0"/>
              <a:t>гемоторакс</a:t>
            </a:r>
          </a:p>
          <a:p>
            <a:pPr algn="ctr"/>
            <a:r>
              <a:rPr lang="ru-RU" altLang="en-US" dirty="0"/>
              <a:t>300500</a:t>
            </a:r>
            <a:r>
              <a:rPr lang="az-Latn-AZ" altLang="en-US" dirty="0"/>
              <a:t>ml</a:t>
            </a:r>
            <a:endParaRPr lang="ru-RU" altLang="en-US" dirty="0"/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xmlns="" id="{23A5CBD5-F930-0D4B-8895-B5DC9F5DBA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2822" y="3428229"/>
            <a:ext cx="1800225" cy="733271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dirty="0"/>
              <a:t>Hb низкий, Htc низкий</a:t>
            </a:r>
          </a:p>
          <a:p>
            <a:pPr algn="ctr"/>
            <a:r>
              <a:rPr lang="ru-RU" altLang="en-US" dirty="0"/>
              <a:t>симптомы шока</a:t>
            </a:r>
          </a:p>
        </p:txBody>
      </p:sp>
      <p:sp>
        <p:nvSpPr>
          <p:cNvPr id="15" name="Rectangle 16">
            <a:extLst>
              <a:ext uri="{FF2B5EF4-FFF2-40B4-BE49-F238E27FC236}">
                <a16:creationId xmlns:a16="http://schemas.microsoft.com/office/drawing/2014/main" xmlns="" id="{EE65E780-109C-4F4D-8214-D7C71C763F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552" y="4850089"/>
            <a:ext cx="1728787" cy="667143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altLang="en-US" dirty="0" smtClean="0"/>
              <a:t>Торокоцентез</a:t>
            </a:r>
            <a:endParaRPr lang="az-Latn-AZ" altLang="en-US" dirty="0"/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altLang="en-US" dirty="0"/>
              <a:t>дренаж</a:t>
            </a:r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xmlns="" id="{63AE0DFF-CFAE-F04B-B393-CC9C20322F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7750" y="3464215"/>
            <a:ext cx="1511300" cy="467294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dirty="0"/>
              <a:t>дренаж</a:t>
            </a: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FE047866-67D6-E246-941B-853596DC6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4150" y="4492963"/>
            <a:ext cx="2374900" cy="999247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dirty="0"/>
              <a:t>Более 1500 мл кровотечения,</a:t>
            </a:r>
          </a:p>
          <a:p>
            <a:pPr algn="ctr"/>
            <a:r>
              <a:rPr lang="ru-RU" altLang="en-US" dirty="0"/>
              <a:t>400 мл в первые 2 часа</a:t>
            </a:r>
          </a:p>
          <a:p>
            <a:pPr algn="ctr"/>
            <a:r>
              <a:rPr lang="ru-RU" altLang="en-US" dirty="0" smtClean="0"/>
              <a:t>сильное кровотечение</a:t>
            </a:r>
            <a:endParaRPr lang="ru-RU" altLang="en-US" dirty="0"/>
          </a:p>
        </p:txBody>
      </p:sp>
      <p:sp>
        <p:nvSpPr>
          <p:cNvPr id="18" name="Rectangle 22">
            <a:extLst>
              <a:ext uri="{FF2B5EF4-FFF2-40B4-BE49-F238E27FC236}">
                <a16:creationId xmlns:a16="http://schemas.microsoft.com/office/drawing/2014/main" xmlns="" id="{0CB36232-554E-3449-9637-214069B995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4450" y="6221103"/>
            <a:ext cx="1943100" cy="26597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b="1" dirty="0" smtClean="0"/>
              <a:t>Торакотомия</a:t>
            </a:r>
            <a:r>
              <a:rPr lang="az-Latn-AZ" altLang="en-US" b="1" dirty="0" smtClean="0"/>
              <a:t> </a:t>
            </a:r>
            <a:endParaRPr lang="ru-RU" alt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4594374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9" name="Picture 4">
            <a:extLst>
              <a:ext uri="{FF2B5EF4-FFF2-40B4-BE49-F238E27FC236}">
                <a16:creationId xmlns:a16="http://schemas.microsoft.com/office/drawing/2014/main" xmlns="" id="{D087E674-32BD-C74C-831D-A74D5D8F7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7648" y="182053"/>
            <a:ext cx="2376536" cy="28787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" name="Picture 5">
            <a:extLst>
              <a:ext uri="{FF2B5EF4-FFF2-40B4-BE49-F238E27FC236}">
                <a16:creationId xmlns:a16="http://schemas.microsoft.com/office/drawing/2014/main" xmlns="" id="{65BB9108-4255-AB4F-8B22-20E35F068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480" y="182053"/>
            <a:ext cx="2470454" cy="28787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1" name="Picture 6">
            <a:extLst>
              <a:ext uri="{FF2B5EF4-FFF2-40B4-BE49-F238E27FC236}">
                <a16:creationId xmlns:a16="http://schemas.microsoft.com/office/drawing/2014/main" xmlns="" id="{2AB3BC54-B0F7-3146-9966-C0B64E573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7648" y="3621238"/>
            <a:ext cx="2376536" cy="29400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2" name="Picture 7">
            <a:extLst>
              <a:ext uri="{FF2B5EF4-FFF2-40B4-BE49-F238E27FC236}">
                <a16:creationId xmlns:a16="http://schemas.microsoft.com/office/drawing/2014/main" xmlns="" id="{5739A2BA-D5D1-6D4A-B892-511EF5D62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666" y="3286763"/>
            <a:ext cx="2531705" cy="13584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3" name="Picture 8">
            <a:extLst>
              <a:ext uri="{FF2B5EF4-FFF2-40B4-BE49-F238E27FC236}">
                <a16:creationId xmlns:a16="http://schemas.microsoft.com/office/drawing/2014/main" xmlns="" id="{9F1E9091-9E09-AD41-A082-927462401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666" y="4918398"/>
            <a:ext cx="2531705" cy="1642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sp>
        <p:nvSpPr>
          <p:cNvPr id="25" name="Rectangle 10">
            <a:extLst>
              <a:ext uri="{FF2B5EF4-FFF2-40B4-BE49-F238E27FC236}">
                <a16:creationId xmlns:a16="http://schemas.microsoft.com/office/drawing/2014/main" xmlns="" id="{001FD517-2EDF-8F42-9945-BF96549F9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6666" y="6463994"/>
            <a:ext cx="2531705" cy="972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AutoShape 11">
            <a:extLst>
              <a:ext uri="{FF2B5EF4-FFF2-40B4-BE49-F238E27FC236}">
                <a16:creationId xmlns:a16="http://schemas.microsoft.com/office/drawing/2014/main" xmlns="" id="{7D770855-75C9-5C42-A817-3A8E93821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44717" y="1483891"/>
            <a:ext cx="2407842" cy="3808981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Разрез </a:t>
            </a:r>
            <a:endParaRPr lang="ru-RU" altLang="en-US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производится </a:t>
            </a: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по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ходу 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5-6 ребра</a:t>
            </a: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от края </a:t>
            </a: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грудины</a:t>
            </a: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до </a:t>
            </a:r>
            <a:endParaRPr lang="ru-RU" altLang="en-US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средней </a:t>
            </a:r>
          </a:p>
          <a:p>
            <a:pPr algn="ctr"/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подмышечной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линии</a:t>
            </a:r>
            <a:endParaRPr lang="az-Latn-AZ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27473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Гнойный плеврит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11" descr="plevrit123">
            <a:extLst>
              <a:ext uri="{FF2B5EF4-FFF2-40B4-BE49-F238E27FC236}">
                <a16:creationId xmlns:a16="http://schemas.microsoft.com/office/drawing/2014/main" xmlns="" id="{1DBD0F68-5B85-624A-AF56-46C387F8B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9696" y="1412776"/>
            <a:ext cx="568457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42803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Гнойный плеврит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343F423C-2291-1346-BD79-6A311D0B3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>
            <a:normAutofit/>
          </a:bodyPr>
          <a:lstStyle/>
          <a:p>
            <a:pPr marL="0" defTabSz="914400">
              <a:buFont typeface="Wingdings" pitchFamily="2" charset="2"/>
              <a:buChar char="ü"/>
            </a:pPr>
            <a:r>
              <a:rPr lang="ru-RU" altLang="en-US" sz="2800" i="1" dirty="0">
                <a:solidFill>
                  <a:schemeClr val="accent1">
                    <a:lumMod val="50000"/>
                  </a:schemeClr>
                </a:solidFill>
              </a:rPr>
              <a:t>При гнойном воспалении париетальной и висцеральной </a:t>
            </a:r>
            <a:r>
              <a:rPr lang="ru-RU" altLang="en-US" sz="2800" i="1" dirty="0" smtClean="0">
                <a:solidFill>
                  <a:schemeClr val="accent1">
                    <a:lumMod val="50000"/>
                  </a:schemeClr>
                </a:solidFill>
              </a:rPr>
              <a:t>плевры </a:t>
            </a:r>
          </a:p>
          <a:p>
            <a:pPr marL="0" indent="0" defTabSz="914400">
              <a:buNone/>
            </a:pPr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Происходит накопление </a:t>
            </a:r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гноя в плевральной полости.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AutoShape 7">
            <a:extLst>
              <a:ext uri="{FF2B5EF4-FFF2-40B4-BE49-F238E27FC236}">
                <a16:creationId xmlns:a16="http://schemas.microsoft.com/office/drawing/2014/main" xmlns="" id="{74443EA1-CF47-A348-9DA3-F57ACB734C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1464" y="2173516"/>
            <a:ext cx="4897438" cy="649287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В зависимости от причин</a:t>
            </a:r>
          </a:p>
        </p:txBody>
      </p:sp>
      <p:sp>
        <p:nvSpPr>
          <p:cNvPr id="11" name="Oval 9">
            <a:extLst>
              <a:ext uri="{FF2B5EF4-FFF2-40B4-BE49-F238E27FC236}">
                <a16:creationId xmlns:a16="http://schemas.microsoft.com/office/drawing/2014/main" xmlns="" id="{075CE6C2-00AA-714A-BE9A-648C4F19AA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6169" y="3111513"/>
            <a:ext cx="3600450" cy="71913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800" dirty="0">
                <a:solidFill>
                  <a:schemeClr val="accent1">
                    <a:lumMod val="50000"/>
                  </a:schemeClr>
                </a:solidFill>
              </a:rPr>
              <a:t>Неспецифический</a:t>
            </a:r>
          </a:p>
        </p:txBody>
      </p:sp>
      <p:sp>
        <p:nvSpPr>
          <p:cNvPr id="12" name="Oval 10">
            <a:extLst>
              <a:ext uri="{FF2B5EF4-FFF2-40B4-BE49-F238E27FC236}">
                <a16:creationId xmlns:a16="http://schemas.microsoft.com/office/drawing/2014/main" xmlns="" id="{9CA2A464-7375-DC43-9600-5930B88F1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1864" y="4097344"/>
            <a:ext cx="3816350" cy="86518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Специфические</a:t>
            </a:r>
            <a:endParaRPr lang="ru-RU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Oval 11">
            <a:extLst>
              <a:ext uri="{FF2B5EF4-FFF2-40B4-BE49-F238E27FC236}">
                <a16:creationId xmlns:a16="http://schemas.microsoft.com/office/drawing/2014/main" xmlns="" id="{62AD23F7-EF3D-8248-A002-FB5867B456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040" y="5229225"/>
            <a:ext cx="4105275" cy="85244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800" dirty="0" smtClean="0">
                <a:solidFill>
                  <a:schemeClr val="accent1">
                    <a:lumMod val="50000"/>
                  </a:schemeClr>
                </a:solidFill>
              </a:rPr>
              <a:t>Смешанный</a:t>
            </a:r>
            <a:endParaRPr lang="ru-RU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32383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Этиология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4" name="AutoShape 4">
            <a:extLst>
              <a:ext uri="{FF2B5EF4-FFF2-40B4-BE49-F238E27FC236}">
                <a16:creationId xmlns:a16="http://schemas.microsoft.com/office/drawing/2014/main" xmlns="" id="{5A3FC9D7-B75A-744E-AB90-76D26E9E06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081" y="1090613"/>
            <a:ext cx="3960812" cy="2663825"/>
          </a:xfrm>
          <a:prstGeom prst="downArrowCallout">
            <a:avLst>
              <a:gd name="adj1" fmla="val 37172"/>
              <a:gd name="adj2" fmla="val 37172"/>
              <a:gd name="adj3" fmla="val 16667"/>
              <a:gd name="adj4" fmla="val 66667"/>
            </a:avLst>
          </a:prstGeom>
          <a:solidFill>
            <a:srgbClr val="FFA89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5" name="AutoShape 5">
            <a:extLst>
              <a:ext uri="{FF2B5EF4-FFF2-40B4-BE49-F238E27FC236}">
                <a16:creationId xmlns:a16="http://schemas.microsoft.com/office/drawing/2014/main" xmlns="" id="{BFB81F6F-3DD7-D048-971A-9CB7FD821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0337" y="1068001"/>
            <a:ext cx="3887788" cy="3024188"/>
          </a:xfrm>
          <a:prstGeom prst="downArrowCallout">
            <a:avLst>
              <a:gd name="adj1" fmla="val 32139"/>
              <a:gd name="adj2" fmla="val 32139"/>
              <a:gd name="adj3" fmla="val 16667"/>
              <a:gd name="adj4" fmla="val 66667"/>
            </a:avLst>
          </a:prstGeom>
          <a:solidFill>
            <a:srgbClr val="F6F6A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6" name="Oval 6">
            <a:extLst>
              <a:ext uri="{FF2B5EF4-FFF2-40B4-BE49-F238E27FC236}">
                <a16:creationId xmlns:a16="http://schemas.microsoft.com/office/drawing/2014/main" xmlns="" id="{9E2EC334-7AEE-8143-8C07-7C3CB5EB5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3655" y="3987799"/>
            <a:ext cx="3743325" cy="792163"/>
          </a:xfrm>
          <a:prstGeom prst="ellipse">
            <a:avLst/>
          </a:prstGeom>
          <a:solidFill>
            <a:srgbClr val="FFA89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Первичный гнойный плеврит</a:t>
            </a:r>
          </a:p>
        </p:txBody>
      </p:sp>
      <p:sp>
        <p:nvSpPr>
          <p:cNvPr id="17" name="Oval 7">
            <a:extLst>
              <a:ext uri="{FF2B5EF4-FFF2-40B4-BE49-F238E27FC236}">
                <a16:creationId xmlns:a16="http://schemas.microsoft.com/office/drawing/2014/main" xmlns="" id="{527C8925-E2F9-AC4E-B92A-F5D9DEFCE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4897" y="4329906"/>
            <a:ext cx="3673475" cy="792163"/>
          </a:xfrm>
          <a:prstGeom prst="ellipse">
            <a:avLst/>
          </a:prstGeom>
          <a:solidFill>
            <a:srgbClr val="F6F6A8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Вторичный гнойный плеврит</a:t>
            </a:r>
          </a:p>
        </p:txBody>
      </p:sp>
      <p:sp>
        <p:nvSpPr>
          <p:cNvPr id="19" name="Text Box 12">
            <a:extLst>
              <a:ext uri="{FF2B5EF4-FFF2-40B4-BE49-F238E27FC236}">
                <a16:creationId xmlns:a16="http://schemas.microsoft.com/office/drawing/2014/main" xmlns="" id="{3F726497-7E56-E042-9C7A-D1D8225DD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9993" y="1125420"/>
            <a:ext cx="383698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en-US" sz="2000" b="1" dirty="0"/>
              <a:t>Открытое и закрытое повреждение груди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2000" b="1" dirty="0"/>
              <a:t>  Во время хирургических операций </a:t>
            </a:r>
            <a:r>
              <a:rPr lang="ru-RU" altLang="en-US" sz="2000" b="1" dirty="0" smtClean="0"/>
              <a:t> проводимых в </a:t>
            </a:r>
            <a:r>
              <a:rPr lang="ru-RU" altLang="en-US" sz="2000" b="1" dirty="0"/>
              <a:t>грудной полости</a:t>
            </a:r>
            <a:endParaRPr lang="az-Latn-AZ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xmlns="" id="{50AC0691-C217-A14B-96C6-8E502B5FA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032" y="1126456"/>
            <a:ext cx="3744912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Различные гнойные Заболевания 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легких - деструктивные заболевания легких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Инфекционно- гнойно воспалительные процессы  в соседних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органов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altLang="en-US" sz="1600" dirty="0" smtClean="0">
                <a:solidFill>
                  <a:schemeClr val="accent1">
                    <a:lumMod val="50000"/>
                  </a:schemeClr>
                </a:solidFill>
              </a:rPr>
              <a:t> С Переходом </a:t>
            </a:r>
            <a:r>
              <a:rPr lang="ru-RU" altLang="en-US" sz="1600" dirty="0">
                <a:solidFill>
                  <a:schemeClr val="accent1">
                    <a:lumMod val="50000"/>
                  </a:schemeClr>
                </a:solidFill>
              </a:rPr>
              <a:t>инфекции в плевральную полость</a:t>
            </a: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xmlns="" id="{771027ED-C504-1D47-B768-94733D85E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6408" y="5406231"/>
            <a:ext cx="2881313" cy="6492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Пневмония - 60%</a:t>
            </a:r>
          </a:p>
        </p:txBody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xmlns="" id="{9CF61F12-34E0-AE4C-9B5D-500FC0A91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2180" y="5695950"/>
            <a:ext cx="2447925" cy="576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Операция - 20%</a:t>
            </a:r>
          </a:p>
        </p:txBody>
      </p:sp>
      <p:sp>
        <p:nvSpPr>
          <p:cNvPr id="23" name="Rectangle 18">
            <a:extLst>
              <a:ext uri="{FF2B5EF4-FFF2-40B4-BE49-F238E27FC236}">
                <a16:creationId xmlns:a16="http://schemas.microsoft.com/office/drawing/2014/main" xmlns="" id="{430D174E-5D10-914F-98AE-EDF42A72F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2264" y="5877272"/>
            <a:ext cx="2159000" cy="5762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Травма - 10%</a:t>
            </a:r>
          </a:p>
        </p:txBody>
      </p:sp>
    </p:spTree>
    <p:extLst>
      <p:ext uri="{BB962C8B-B14F-4D97-AF65-F5344CB8AC3E}">
        <p14:creationId xmlns:p14="http://schemas.microsoft.com/office/powerpoint/2010/main" xmlns="" val="6650951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Классификация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24" name="Rectangle 6">
            <a:extLst>
              <a:ext uri="{FF2B5EF4-FFF2-40B4-BE49-F238E27FC236}">
                <a16:creationId xmlns:a16="http://schemas.microsoft.com/office/drawing/2014/main" xmlns="" id="{063FF30F-BD90-0A4A-A733-44071D2B6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464" y="930731"/>
            <a:ext cx="2879725" cy="576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По течени</a:t>
            </a:r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ю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xmlns="" id="{F628BC75-D616-CB48-BD1E-65558C14D9B8}"/>
              </a:ext>
            </a:extLst>
          </p:cNvPr>
          <p:cNvSpPr>
            <a:spLocks noChangeArrowheads="1"/>
          </p:cNvSpPr>
          <p:nvPr/>
        </p:nvSpPr>
        <p:spPr bwMode="auto">
          <a:xfrm rot="21147047">
            <a:off x="768612" y="1704453"/>
            <a:ext cx="4103688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Острая эмпиема (длится 4 недели)</a:t>
            </a:r>
          </a:p>
        </p:txBody>
      </p:sp>
      <p:sp>
        <p:nvSpPr>
          <p:cNvPr id="26" name="Rectangle 8">
            <a:extLst>
              <a:ext uri="{FF2B5EF4-FFF2-40B4-BE49-F238E27FC236}">
                <a16:creationId xmlns:a16="http://schemas.microsoft.com/office/drawing/2014/main" xmlns="" id="{88BC4C1F-7D93-B74D-94E7-888F6BBA4928}"/>
              </a:ext>
            </a:extLst>
          </p:cNvPr>
          <p:cNvSpPr>
            <a:spLocks noChangeArrowheads="1"/>
          </p:cNvSpPr>
          <p:nvPr/>
        </p:nvSpPr>
        <p:spPr bwMode="auto">
          <a:xfrm rot="21262219">
            <a:off x="848410" y="2334215"/>
            <a:ext cx="3959050" cy="5222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dirty="0">
                <a:solidFill>
                  <a:schemeClr val="accent1">
                    <a:lumMod val="50000"/>
                  </a:schemeClr>
                </a:solidFill>
              </a:rPr>
              <a:t>Хроническая эмпиема (более 4 недель)</a:t>
            </a:r>
          </a:p>
        </p:txBody>
      </p:sp>
      <p:sp>
        <p:nvSpPr>
          <p:cNvPr id="27" name="Rectangle 12">
            <a:extLst>
              <a:ext uri="{FF2B5EF4-FFF2-40B4-BE49-F238E27FC236}">
                <a16:creationId xmlns:a16="http://schemas.microsoft.com/office/drawing/2014/main" xmlns="" id="{1DB20416-8C9A-5D4D-9EEC-8E207B847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6398" y="3013797"/>
            <a:ext cx="3384550" cy="5032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В зависимости от характера </a:t>
            </a:r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экссудата</a:t>
            </a:r>
            <a:endParaRPr lang="ru-RU" alt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8" name="Rectangle 13">
            <a:extLst>
              <a:ext uri="{FF2B5EF4-FFF2-40B4-BE49-F238E27FC236}">
                <a16:creationId xmlns:a16="http://schemas.microsoft.com/office/drawing/2014/main" xmlns="" id="{6EDF16CE-D4E8-F24A-B9D9-19516CD1465A}"/>
              </a:ext>
            </a:extLst>
          </p:cNvPr>
          <p:cNvSpPr>
            <a:spLocks noChangeArrowheads="1"/>
          </p:cNvSpPr>
          <p:nvPr/>
        </p:nvSpPr>
        <p:spPr bwMode="auto">
          <a:xfrm rot="301916">
            <a:off x="3056649" y="3655542"/>
            <a:ext cx="2952750" cy="5032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гнойный</a:t>
            </a:r>
          </a:p>
        </p:txBody>
      </p:sp>
      <p:sp>
        <p:nvSpPr>
          <p:cNvPr id="29" name="Rectangle 14">
            <a:extLst>
              <a:ext uri="{FF2B5EF4-FFF2-40B4-BE49-F238E27FC236}">
                <a16:creationId xmlns:a16="http://schemas.microsoft.com/office/drawing/2014/main" xmlns="" id="{054D0C16-73D8-6545-BD0F-D6B93260C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1919" y="4142313"/>
            <a:ext cx="2592387" cy="5032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Не гнойный</a:t>
            </a:r>
            <a:r>
              <a:rPr lang="az-Latn-AZ" alt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0" name="Rectangle 18">
            <a:extLst>
              <a:ext uri="{FF2B5EF4-FFF2-40B4-BE49-F238E27FC236}">
                <a16:creationId xmlns:a16="http://schemas.microsoft.com/office/drawing/2014/main" xmlns="" id="{6A996F4D-D4FB-D74C-A97C-E310A36AA1A7}"/>
              </a:ext>
            </a:extLst>
          </p:cNvPr>
          <p:cNvSpPr>
            <a:spLocks noChangeArrowheads="1"/>
          </p:cNvSpPr>
          <p:nvPr/>
        </p:nvSpPr>
        <p:spPr bwMode="auto">
          <a:xfrm rot="1120283">
            <a:off x="7609179" y="1221485"/>
            <a:ext cx="3779837" cy="431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Из-за </a:t>
            </a:r>
            <a:r>
              <a:rPr lang="ru-RU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характера микрофлоры</a:t>
            </a:r>
            <a:endParaRPr lang="ru-RU" alt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1" name="Rectangle 19">
            <a:extLst>
              <a:ext uri="{FF2B5EF4-FFF2-40B4-BE49-F238E27FC236}">
                <a16:creationId xmlns:a16="http://schemas.microsoft.com/office/drawing/2014/main" xmlns="" id="{9DDE5ADF-BB84-FF40-9913-82AE3D4741D7}"/>
              </a:ext>
            </a:extLst>
          </p:cNvPr>
          <p:cNvSpPr>
            <a:spLocks noChangeArrowheads="1"/>
          </p:cNvSpPr>
          <p:nvPr/>
        </p:nvSpPr>
        <p:spPr bwMode="auto">
          <a:xfrm rot="1367064">
            <a:off x="7406270" y="1709072"/>
            <a:ext cx="3457575" cy="4333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/>
              <a:t>специфический</a:t>
            </a:r>
            <a:endParaRPr lang="ru-RU" altLang="en-US" sz="2000" dirty="0"/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xmlns="" id="{8D3607AC-3808-DF4B-8EEC-7C73277C1869}"/>
              </a:ext>
            </a:extLst>
          </p:cNvPr>
          <p:cNvSpPr>
            <a:spLocks noChangeArrowheads="1"/>
          </p:cNvSpPr>
          <p:nvPr/>
        </p:nvSpPr>
        <p:spPr bwMode="auto">
          <a:xfrm rot="1175519">
            <a:off x="7262285" y="2232568"/>
            <a:ext cx="3447482" cy="3603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/>
              <a:t>Неспецифический</a:t>
            </a:r>
          </a:p>
        </p:txBody>
      </p:sp>
      <p:sp>
        <p:nvSpPr>
          <p:cNvPr id="33" name="Rectangle 21">
            <a:extLst>
              <a:ext uri="{FF2B5EF4-FFF2-40B4-BE49-F238E27FC236}">
                <a16:creationId xmlns:a16="http://schemas.microsoft.com/office/drawing/2014/main" xmlns="" id="{00719F05-3DA5-B445-A03E-D06CAB788E19}"/>
              </a:ext>
            </a:extLst>
          </p:cNvPr>
          <p:cNvSpPr>
            <a:spLocks noChangeArrowheads="1"/>
          </p:cNvSpPr>
          <p:nvPr/>
        </p:nvSpPr>
        <p:spPr bwMode="auto">
          <a:xfrm rot="1382698">
            <a:off x="7095316" y="2675719"/>
            <a:ext cx="3368440" cy="3603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/>
              <a:t>смешанный</a:t>
            </a:r>
          </a:p>
        </p:txBody>
      </p:sp>
      <p:sp>
        <p:nvSpPr>
          <p:cNvPr id="34" name="Rectangle 26">
            <a:extLst>
              <a:ext uri="{FF2B5EF4-FFF2-40B4-BE49-F238E27FC236}">
                <a16:creationId xmlns:a16="http://schemas.microsoft.com/office/drawing/2014/main" xmlns="" id="{DB716908-1BE9-964D-9A3B-8E2EC7BDB759}"/>
              </a:ext>
            </a:extLst>
          </p:cNvPr>
          <p:cNvSpPr>
            <a:spLocks noChangeArrowheads="1"/>
          </p:cNvSpPr>
          <p:nvPr/>
        </p:nvSpPr>
        <p:spPr bwMode="auto">
          <a:xfrm rot="20925643">
            <a:off x="6617461" y="4067794"/>
            <a:ext cx="3527425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400" b="1" dirty="0" smtClean="0">
                <a:solidFill>
                  <a:schemeClr val="accent1">
                    <a:lumMod val="50000"/>
                  </a:schemeClr>
                </a:solidFill>
              </a:rPr>
              <a:t>В зависимости от распространения </a:t>
            </a:r>
            <a:r>
              <a:rPr lang="ru-RU" altLang="en-US" sz="1400" b="1" dirty="0">
                <a:solidFill>
                  <a:schemeClr val="accent1">
                    <a:lumMod val="50000"/>
                  </a:schemeClr>
                </a:solidFill>
              </a:rPr>
              <a:t>процесса</a:t>
            </a:r>
          </a:p>
        </p:txBody>
      </p:sp>
      <p:sp>
        <p:nvSpPr>
          <p:cNvPr id="35" name="Rectangle 27">
            <a:extLst>
              <a:ext uri="{FF2B5EF4-FFF2-40B4-BE49-F238E27FC236}">
                <a16:creationId xmlns:a16="http://schemas.microsoft.com/office/drawing/2014/main" xmlns="" id="{F71D7BBD-7F61-4647-9DC2-66F24DF07056}"/>
              </a:ext>
            </a:extLst>
          </p:cNvPr>
          <p:cNvSpPr>
            <a:spLocks noChangeArrowheads="1"/>
          </p:cNvSpPr>
          <p:nvPr/>
        </p:nvSpPr>
        <p:spPr bwMode="auto">
          <a:xfrm rot="20815841">
            <a:off x="7033832" y="4631174"/>
            <a:ext cx="3168650" cy="431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Total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6" name="Rectangle 28">
            <a:extLst>
              <a:ext uri="{FF2B5EF4-FFF2-40B4-BE49-F238E27FC236}">
                <a16:creationId xmlns:a16="http://schemas.microsoft.com/office/drawing/2014/main" xmlns="" id="{8E0B5E37-3662-0640-87DB-842603803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0948" y="5090339"/>
            <a:ext cx="3600450" cy="431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Subtotal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7" name="Rectangle 29">
            <a:extLst>
              <a:ext uri="{FF2B5EF4-FFF2-40B4-BE49-F238E27FC236}">
                <a16:creationId xmlns:a16="http://schemas.microsoft.com/office/drawing/2014/main" xmlns="" id="{E12FE978-F589-F740-9489-BFE4F33152F5}"/>
              </a:ext>
            </a:extLst>
          </p:cNvPr>
          <p:cNvSpPr>
            <a:spLocks noChangeArrowheads="1"/>
          </p:cNvSpPr>
          <p:nvPr/>
        </p:nvSpPr>
        <p:spPr bwMode="auto">
          <a:xfrm rot="21142616">
            <a:off x="6943592" y="5567972"/>
            <a:ext cx="3671887" cy="358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ограниченный</a:t>
            </a:r>
          </a:p>
        </p:txBody>
      </p:sp>
      <p:sp>
        <p:nvSpPr>
          <p:cNvPr id="38" name="Rectangle 34">
            <a:extLst>
              <a:ext uri="{FF2B5EF4-FFF2-40B4-BE49-F238E27FC236}">
                <a16:creationId xmlns:a16="http://schemas.microsoft.com/office/drawing/2014/main" xmlns="" id="{DAB05C4D-F1E6-3140-9443-266929F9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587" y="4784007"/>
            <a:ext cx="3600450" cy="5762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Из-за  связи с </a:t>
            </a:r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внешней средой</a:t>
            </a:r>
          </a:p>
        </p:txBody>
      </p:sp>
      <p:sp>
        <p:nvSpPr>
          <p:cNvPr id="39" name="Rectangle 35">
            <a:extLst>
              <a:ext uri="{FF2B5EF4-FFF2-40B4-BE49-F238E27FC236}">
                <a16:creationId xmlns:a16="http://schemas.microsoft.com/office/drawing/2014/main" xmlns="" id="{7CAFD1F6-5C62-CC41-856E-527C4C9E2150}"/>
              </a:ext>
            </a:extLst>
          </p:cNvPr>
          <p:cNvSpPr>
            <a:spLocks noChangeArrowheads="1"/>
          </p:cNvSpPr>
          <p:nvPr/>
        </p:nvSpPr>
        <p:spPr bwMode="auto">
          <a:xfrm rot="394628">
            <a:off x="961963" y="5413278"/>
            <a:ext cx="3168650" cy="431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 smtClean="0">
                <a:solidFill>
                  <a:schemeClr val="accent1">
                    <a:lumMod val="50000"/>
                  </a:schemeClr>
                </a:solidFill>
              </a:rPr>
              <a:t>закрытый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0" name="Rectangle 36">
            <a:extLst>
              <a:ext uri="{FF2B5EF4-FFF2-40B4-BE49-F238E27FC236}">
                <a16:creationId xmlns:a16="http://schemas.microsoft.com/office/drawing/2014/main" xmlns="" id="{9E1386C7-EF48-794A-A899-8081EA57583C}"/>
              </a:ext>
            </a:extLst>
          </p:cNvPr>
          <p:cNvSpPr>
            <a:spLocks noChangeArrowheads="1"/>
          </p:cNvSpPr>
          <p:nvPr/>
        </p:nvSpPr>
        <p:spPr bwMode="auto">
          <a:xfrm rot="377921">
            <a:off x="1120379" y="5805980"/>
            <a:ext cx="2808287" cy="431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открытый</a:t>
            </a:r>
          </a:p>
        </p:txBody>
      </p:sp>
    </p:spTree>
    <p:extLst>
      <p:ext uri="{BB962C8B-B14F-4D97-AF65-F5344CB8AC3E}">
        <p14:creationId xmlns:p14="http://schemas.microsoft.com/office/powerpoint/2010/main" xmlns="" val="2749782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Gedişi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8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Plevra xəstəlikləri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AutoShape 2">
            <a:extLst>
              <a:ext uri="{FF2B5EF4-FFF2-40B4-BE49-F238E27FC236}">
                <a16:creationId xmlns:a16="http://schemas.microsoft.com/office/drawing/2014/main" xmlns="" id="{59549BFE-6FFC-E047-8D39-E29FD5EC1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9261" y="1008953"/>
            <a:ext cx="7273925" cy="19431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Rectangle 4">
            <a:extLst>
              <a:ext uri="{FF2B5EF4-FFF2-40B4-BE49-F238E27FC236}">
                <a16:creationId xmlns:a16="http://schemas.microsoft.com/office/drawing/2014/main" xmlns="" id="{FB6B0206-2561-F344-AFF7-9305947E7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4250" y="2121862"/>
            <a:ext cx="1926810" cy="77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Seroz iltihab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eaLnBrk="0" hangingPunct="0"/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(ilk 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24-48 saat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42" name="Rectangle 5">
            <a:extLst>
              <a:ext uri="{FF2B5EF4-FFF2-40B4-BE49-F238E27FC236}">
                <a16:creationId xmlns:a16="http://schemas.microsoft.com/office/drawing/2014/main" xmlns="" id="{CCAB9921-6C0C-B743-BE55-0A6335A2F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3729" y="2150333"/>
            <a:ext cx="1925527" cy="77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Fibrinoz iltihab</a:t>
            </a:r>
            <a:endParaRPr lang="en-US" altLang="en-US" sz="22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 eaLnBrk="0" hangingPunct="0"/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1-3 həftə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43" name="Rectangle 6">
            <a:extLst>
              <a:ext uri="{FF2B5EF4-FFF2-40B4-BE49-F238E27FC236}">
                <a16:creationId xmlns:a16="http://schemas.microsoft.com/office/drawing/2014/main" xmlns="" id="{6EBDB355-E8E1-2943-B727-B656F484B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7793" y="3494077"/>
            <a:ext cx="3589338" cy="77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Müalicə olunmayan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 f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istul</a:t>
            </a:r>
            <a:endParaRPr lang="en-US" altLang="en-US" sz="22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 marL="0" lvl="1" eaLnBrk="0" hangingPunct="0"/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Ağciyər destruksiyası</a:t>
            </a:r>
            <a:endParaRPr lang="en-US" altLang="en-US" sz="22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4" name="Rectangle 7">
            <a:extLst>
              <a:ext uri="{FF2B5EF4-FFF2-40B4-BE49-F238E27FC236}">
                <a16:creationId xmlns:a16="http://schemas.microsoft.com/office/drawing/2014/main" xmlns="" id="{BC8B46A2-79D5-A944-9FCF-7535E1779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8778" y="4882169"/>
            <a:ext cx="3248025" cy="77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XRONİK  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empiema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fibrozlaşma 7-28 günlər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) </a:t>
            </a:r>
          </a:p>
        </p:txBody>
      </p:sp>
      <p:sp>
        <p:nvSpPr>
          <p:cNvPr id="45" name="Rectangle 8">
            <a:extLst>
              <a:ext uri="{FF2B5EF4-FFF2-40B4-BE49-F238E27FC236}">
                <a16:creationId xmlns:a16="http://schemas.microsoft.com/office/drawing/2014/main" xmlns="" id="{C7B1D80D-D76D-9B43-A45F-8F7D03B16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0823" y="1108520"/>
            <a:ext cx="2994409" cy="585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Kəskin empiema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6" name="AutoShape 9">
            <a:extLst>
              <a:ext uri="{FF2B5EF4-FFF2-40B4-BE49-F238E27FC236}">
                <a16:creationId xmlns:a16="http://schemas.microsoft.com/office/drawing/2014/main" xmlns="" id="{43ACA57D-2E5D-C74E-B63A-E29187A76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1755" y="2238110"/>
            <a:ext cx="1584325" cy="539750"/>
          </a:xfrm>
          <a:prstGeom prst="rightArrow">
            <a:avLst>
              <a:gd name="adj1" fmla="val 50000"/>
              <a:gd name="adj2" fmla="val 73382"/>
            </a:avLst>
          </a:prstGeom>
          <a:solidFill>
            <a:srgbClr val="F84724"/>
          </a:solidFill>
          <a:ln w="12700">
            <a:solidFill>
              <a:srgbClr val="F84724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AutoShape 10">
            <a:extLst>
              <a:ext uri="{FF2B5EF4-FFF2-40B4-BE49-F238E27FC236}">
                <a16:creationId xmlns:a16="http://schemas.microsoft.com/office/drawing/2014/main" xmlns="" id="{7E789A57-30D2-DC4A-A529-EAB76321D50F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8465916" y="2881410"/>
            <a:ext cx="793750" cy="466725"/>
          </a:xfrm>
          <a:prstGeom prst="rightArrow">
            <a:avLst>
              <a:gd name="adj1" fmla="val 50000"/>
              <a:gd name="adj2" fmla="val 42517"/>
            </a:avLst>
          </a:prstGeom>
          <a:solidFill>
            <a:srgbClr val="F84724"/>
          </a:solidFill>
          <a:ln w="12700">
            <a:solidFill>
              <a:srgbClr val="F84724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AutoShape 11">
            <a:extLst>
              <a:ext uri="{FF2B5EF4-FFF2-40B4-BE49-F238E27FC236}">
                <a16:creationId xmlns:a16="http://schemas.microsoft.com/office/drawing/2014/main" xmlns="" id="{64894F3D-CFB2-3148-A730-4857172B285C}"/>
              </a:ext>
            </a:extLst>
          </p:cNvPr>
          <p:cNvSpPr>
            <a:spLocks noChangeArrowheads="1"/>
          </p:cNvSpPr>
          <p:nvPr/>
        </p:nvSpPr>
        <p:spPr bwMode="auto">
          <a:xfrm rot="1473593">
            <a:off x="8592916" y="4305580"/>
            <a:ext cx="539750" cy="4397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84724"/>
          </a:solidFill>
          <a:ln w="12700">
            <a:solidFill>
              <a:srgbClr val="F84724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9" name="Text Box 12">
            <a:extLst>
              <a:ext uri="{FF2B5EF4-FFF2-40B4-BE49-F238E27FC236}">
                <a16:creationId xmlns:a16="http://schemas.microsoft.com/office/drawing/2014/main" xmlns="" id="{1F8BAA3F-4B3B-0F4F-ABE5-39DA8615E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9070" y="4070136"/>
            <a:ext cx="331236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Sepsis</a:t>
            </a:r>
          </a:p>
          <a:p>
            <a:endParaRPr lang="az-Latn-AZ" alt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Ağciyər yetməzliyi</a:t>
            </a:r>
          </a:p>
        </p:txBody>
      </p:sp>
      <p:sp>
        <p:nvSpPr>
          <p:cNvPr id="50" name="AutoShape 13">
            <a:extLst>
              <a:ext uri="{FF2B5EF4-FFF2-40B4-BE49-F238E27FC236}">
                <a16:creationId xmlns:a16="http://schemas.microsoft.com/office/drawing/2014/main" xmlns="" id="{5CCB52E2-7118-EE44-B668-2435D4E96D6E}"/>
              </a:ext>
            </a:extLst>
          </p:cNvPr>
          <p:cNvSpPr>
            <a:spLocks noChangeArrowheads="1"/>
          </p:cNvSpPr>
          <p:nvPr/>
        </p:nvSpPr>
        <p:spPr bwMode="auto">
          <a:xfrm rot="3063986">
            <a:off x="4460949" y="2998981"/>
            <a:ext cx="539750" cy="1114425"/>
          </a:xfrm>
          <a:prstGeom prst="downArrow">
            <a:avLst>
              <a:gd name="adj1" fmla="val 31176"/>
              <a:gd name="adj2" fmla="val 82732"/>
            </a:avLst>
          </a:prstGeom>
          <a:solidFill>
            <a:schemeClr val="accent1"/>
          </a:solidFill>
          <a:ln w="12700">
            <a:solidFill>
              <a:srgbClr val="BCF4FC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1" name="AutoShape 14">
            <a:extLst>
              <a:ext uri="{FF2B5EF4-FFF2-40B4-BE49-F238E27FC236}">
                <a16:creationId xmlns:a16="http://schemas.microsoft.com/office/drawing/2014/main" xmlns="" id="{75A6D986-3A25-E64D-A193-8C0F8DF5C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3861" y="5148152"/>
            <a:ext cx="1260475" cy="431800"/>
          </a:xfrm>
          <a:prstGeom prst="leftArrow">
            <a:avLst>
              <a:gd name="adj1" fmla="val 50000"/>
              <a:gd name="adj2" fmla="val 72978"/>
            </a:avLst>
          </a:prstGeom>
          <a:solidFill>
            <a:schemeClr val="accent1"/>
          </a:solidFill>
          <a:ln w="12700">
            <a:solidFill>
              <a:srgbClr val="BCF4FC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AutoShape 16">
            <a:extLst>
              <a:ext uri="{FF2B5EF4-FFF2-40B4-BE49-F238E27FC236}">
                <a16:creationId xmlns:a16="http://schemas.microsoft.com/office/drawing/2014/main" xmlns="" id="{BC7E8ED7-8F2A-AB4B-B4E1-103F7C207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4149" y="5652253"/>
            <a:ext cx="468313" cy="503238"/>
          </a:xfrm>
          <a:prstGeom prst="downArrow">
            <a:avLst>
              <a:gd name="adj1" fmla="val 49833"/>
              <a:gd name="adj2" fmla="val 50490"/>
            </a:avLst>
          </a:prstGeom>
          <a:solidFill>
            <a:schemeClr val="accent1"/>
          </a:solidFill>
          <a:ln w="12700">
            <a:solidFill>
              <a:srgbClr val="BCF4FC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3" name="Text Box 17">
            <a:extLst>
              <a:ext uri="{FF2B5EF4-FFF2-40B4-BE49-F238E27FC236}">
                <a16:creationId xmlns:a16="http://schemas.microsoft.com/office/drawing/2014/main" xmlns="" id="{CD54A0A0-A582-9D4A-BD80-86C1F286FD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5836" y="6166876"/>
            <a:ext cx="165735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Amiloidoz </a:t>
            </a:r>
            <a:endParaRPr lang="ru-RU" altLang="en-US" sz="22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65CA5A8-83F2-1C44-9BB1-BFD9B35F5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8" y="27384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5577442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К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линика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139E64E9-A933-BF4C-B3FD-5424B202CD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15480" y="1825625"/>
            <a:ext cx="4604320" cy="435133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Боль в груди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Одышка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Кашель с болью в горле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Повышение температуры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Признаки интоксикации организма</a:t>
            </a:r>
            <a:endParaRPr lang="az-Latn-AZ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21" name="Picture 10" descr="plevritik">
            <a:extLst>
              <a:ext uri="{FF2B5EF4-FFF2-40B4-BE49-F238E27FC236}">
                <a16:creationId xmlns:a16="http://schemas.microsoft.com/office/drawing/2014/main" xmlns="" id="{670BF957-D0A5-CB4D-8439-D6B29612782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2144" y="1825625"/>
            <a:ext cx="34563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871602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2" name="AutoShape 5">
            <a:extLst>
              <a:ext uri="{FF2B5EF4-FFF2-40B4-BE49-F238E27FC236}">
                <a16:creationId xmlns:a16="http://schemas.microsoft.com/office/drawing/2014/main" xmlns="" id="{01F2E696-7562-D14A-AF1A-9BFD4F55D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5752" y="2458406"/>
            <a:ext cx="3544531" cy="1152525"/>
          </a:xfrm>
          <a:prstGeom prst="roundRect">
            <a:avLst>
              <a:gd name="adj" fmla="val 16667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3" name="AutoShape 6">
            <a:extLst>
              <a:ext uri="{FF2B5EF4-FFF2-40B4-BE49-F238E27FC236}">
                <a16:creationId xmlns:a16="http://schemas.microsoft.com/office/drawing/2014/main" xmlns="" id="{6534143D-356B-2142-911D-EC9073707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6120" y="920899"/>
            <a:ext cx="3554955" cy="1139949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4" name="AutoShape 7">
            <a:extLst>
              <a:ext uri="{FF2B5EF4-FFF2-40B4-BE49-F238E27FC236}">
                <a16:creationId xmlns:a16="http://schemas.microsoft.com/office/drawing/2014/main" xmlns="" id="{33F4A7FD-177B-C84A-B201-9079B9CD5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7911" y="3818958"/>
            <a:ext cx="3598224" cy="2617638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5" name="AutoShape 8">
            <a:extLst>
              <a:ext uri="{FF2B5EF4-FFF2-40B4-BE49-F238E27FC236}">
                <a16:creationId xmlns:a16="http://schemas.microsoft.com/office/drawing/2014/main" xmlns="" id="{84D590A3-C4D4-464B-A251-0FCFF5D57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6120" y="2263490"/>
            <a:ext cx="3554955" cy="597588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УЗИ </a:t>
            </a:r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- жидкость в плевральной полости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xmlns="" id="{A5DB608A-E83D-8447-8E37-8BD280B16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0059" y="2508305"/>
            <a:ext cx="354806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</a:rPr>
              <a:t>Клинические признаки - </a:t>
            </a:r>
            <a:r>
              <a:rPr lang="ru-RU" altLang="en-US" b="1" dirty="0" smtClean="0">
                <a:solidFill>
                  <a:schemeClr val="accent1">
                    <a:lumMod val="50000"/>
                  </a:schemeClr>
                </a:solidFill>
              </a:rPr>
              <a:t>ССВ, </a:t>
            </a:r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</a:rPr>
              <a:t>местные воспалительные симптомы, симптомы </a:t>
            </a:r>
            <a:r>
              <a:rPr lang="ru-RU" altLang="en-US" b="1" dirty="0" smtClean="0">
                <a:solidFill>
                  <a:schemeClr val="accent1">
                    <a:lumMod val="50000"/>
                  </a:schemeClr>
                </a:solidFill>
              </a:rPr>
              <a:t> наличия плевральной </a:t>
            </a:r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</a:rPr>
              <a:t>жидкости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 Box 12">
            <a:extLst>
              <a:ext uri="{FF2B5EF4-FFF2-40B4-BE49-F238E27FC236}">
                <a16:creationId xmlns:a16="http://schemas.microsoft.com/office/drawing/2014/main" xmlns="" id="{8B0729F2-A822-7E47-B8AC-EB05DC3D1E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1618" y="3882051"/>
            <a:ext cx="354806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Пальпация </a:t>
            </a:r>
            <a:r>
              <a:rPr lang="ru-RU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– уменьшение вибрации </a:t>
            </a:r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на стороне </a:t>
            </a:r>
            <a:r>
              <a:rPr lang="ru-RU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процесса.</a:t>
            </a:r>
            <a:endParaRPr lang="ru-RU" altLang="en-US" sz="20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При перкуссии </a:t>
            </a:r>
            <a:r>
              <a:rPr lang="ru-RU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– наличие тупости над  экссудатом</a:t>
            </a:r>
            <a:endParaRPr lang="ru-RU" altLang="en-US" sz="20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При аускультации - снижение или отсутствие передачи звука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 Box 14">
            <a:extLst>
              <a:ext uri="{FF2B5EF4-FFF2-40B4-BE49-F238E27FC236}">
                <a16:creationId xmlns:a16="http://schemas.microsoft.com/office/drawing/2014/main" xmlns="" id="{3CDFFC09-E699-3B4F-BAB5-55C41B35FA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7100" y="1003790"/>
            <a:ext cx="354965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Рентгенология </a:t>
            </a:r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- жидкость в плевральной полости, симптомы </a:t>
            </a:r>
            <a:r>
              <a:rPr lang="ru-RU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деструкции </a:t>
            </a:r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легких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AutoShape 16">
            <a:extLst>
              <a:ext uri="{FF2B5EF4-FFF2-40B4-BE49-F238E27FC236}">
                <a16:creationId xmlns:a16="http://schemas.microsoft.com/office/drawing/2014/main" xmlns="" id="{E178EAEB-9445-8943-A373-25CCE8480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6120" y="3063720"/>
            <a:ext cx="3554955" cy="936625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КТ - жидкость в плевральной </a:t>
            </a:r>
            <a:endParaRPr lang="ru-RU" altLang="en-US" sz="16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полости</a:t>
            </a:r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,</a:t>
            </a:r>
          </a:p>
          <a:p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Деструкция границ легких</a:t>
            </a:r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AutoShape 17">
            <a:extLst>
              <a:ext uri="{FF2B5EF4-FFF2-40B4-BE49-F238E27FC236}">
                <a16:creationId xmlns:a16="http://schemas.microsoft.com/office/drawing/2014/main" xmlns="" id="{F00BB9F7-234D-0F4C-8EB2-73CAA1A625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6120" y="4202136"/>
            <a:ext cx="3554955" cy="741984"/>
          </a:xfrm>
          <a:prstGeom prst="roundRect">
            <a:avLst>
              <a:gd name="adj" fmla="val 16667"/>
            </a:avLst>
          </a:prstGeom>
          <a:solidFill>
            <a:srgbClr val="E1A6D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Пункция </a:t>
            </a:r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- серозная или </a:t>
            </a:r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пиотораксная</a:t>
            </a:r>
            <a:endParaRPr lang="ru-RU" altLang="en-US" sz="16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жидкость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AutoShape 20">
            <a:extLst>
              <a:ext uri="{FF2B5EF4-FFF2-40B4-BE49-F238E27FC236}">
                <a16:creationId xmlns:a16="http://schemas.microsoft.com/office/drawing/2014/main" xmlns="" id="{6E3E6B69-6790-8E4C-8EE8-C32BFDE84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080" y="5216149"/>
            <a:ext cx="3554955" cy="792163"/>
          </a:xfrm>
          <a:prstGeom prst="roundRect">
            <a:avLst>
              <a:gd name="adj" fmla="val 16667"/>
            </a:avLst>
          </a:prstGeom>
          <a:solidFill>
            <a:srgbClr val="8FFE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</a:rPr>
              <a:t>Торакоскопия -</a:t>
            </a:r>
            <a:r>
              <a:rPr lang="ru-RU" altLang="en-US" b="1" dirty="0" smtClean="0">
                <a:solidFill>
                  <a:schemeClr val="accent1">
                    <a:lumMod val="50000"/>
                  </a:schemeClr>
                </a:solidFill>
              </a:rPr>
              <a:t>исследование </a:t>
            </a:r>
          </a:p>
          <a:p>
            <a:r>
              <a:rPr lang="ru-RU" altLang="en-US" b="1" dirty="0" smtClean="0">
                <a:solidFill>
                  <a:schemeClr val="accent1">
                    <a:lumMod val="50000"/>
                  </a:schemeClr>
                </a:solidFill>
              </a:rPr>
              <a:t>плевральной </a:t>
            </a:r>
            <a:r>
              <a:rPr lang="ru-RU" altLang="en-US" b="1" dirty="0">
                <a:solidFill>
                  <a:schemeClr val="accent1">
                    <a:lumMod val="50000"/>
                  </a:schemeClr>
                </a:solidFill>
              </a:rPr>
              <a:t>полости 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AutoShape 22">
            <a:extLst>
              <a:ext uri="{FF2B5EF4-FFF2-40B4-BE49-F238E27FC236}">
                <a16:creationId xmlns:a16="http://schemas.microsoft.com/office/drawing/2014/main" xmlns="" id="{225C0C92-084D-7D4F-A7F2-0D4637A85C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512" y="962124"/>
            <a:ext cx="3529012" cy="1296988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24" name="Text Box 24">
            <a:extLst>
              <a:ext uri="{FF2B5EF4-FFF2-40B4-BE49-F238E27FC236}">
                <a16:creationId xmlns:a16="http://schemas.microsoft.com/office/drawing/2014/main" xmlns="" id="{8E284E2F-1BFC-B747-B755-DEF9CC0F5F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8774" y="975779"/>
            <a:ext cx="333375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2000" b="1" dirty="0">
                <a:solidFill>
                  <a:schemeClr val="accent1">
                    <a:lumMod val="50000"/>
                  </a:schemeClr>
                </a:solidFill>
              </a:rPr>
              <a:t>Анамнез - пневмония, операция, травма и другие заболевания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71767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Пункция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FDA01FB-9556-564C-A5CF-05E8325F7DD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белок&gt; 3 ц / 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дл.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рН &lt;7</a:t>
            </a:r>
          </a:p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глюкоза &lt;40мкв / 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дл.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анаэробные и аэробные микробы</a:t>
            </a:r>
          </a:p>
        </p:txBody>
      </p:sp>
      <p:sp>
        <p:nvSpPr>
          <p:cNvPr id="7" name="Pentagon 6">
            <a:extLst>
              <a:ext uri="{FF2B5EF4-FFF2-40B4-BE49-F238E27FC236}">
                <a16:creationId xmlns:a16="http://schemas.microsoft.com/office/drawing/2014/main" xmlns="" id="{176508E7-2ADB-484B-BB00-37A578172A87}"/>
              </a:ext>
            </a:extLst>
          </p:cNvPr>
          <p:cNvSpPr/>
          <p:nvPr/>
        </p:nvSpPr>
        <p:spPr>
          <a:xfrm>
            <a:off x="1775520" y="1841054"/>
            <a:ext cx="4032448" cy="2160240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</a:rPr>
              <a:t>В пунктате</a:t>
            </a:r>
            <a:endParaRPr lang="en-US" sz="4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54927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9" name="Picture 5" descr="Plevral Drenaj">
            <a:extLst>
              <a:ext uri="{FF2B5EF4-FFF2-40B4-BE49-F238E27FC236}">
                <a16:creationId xmlns:a16="http://schemas.microsoft.com/office/drawing/2014/main" xmlns="" id="{15213AA3-A56B-E24C-AD88-2D50585C1D8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416" y="1484784"/>
            <a:ext cx="5181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8" descr="Empiema">
            <a:extLst>
              <a:ext uri="{FF2B5EF4-FFF2-40B4-BE49-F238E27FC236}">
                <a16:creationId xmlns:a16="http://schemas.microsoft.com/office/drawing/2014/main" xmlns="" id="{93CA0C63-210D-684E-B797-826A31C3B04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0016" y="1498313"/>
            <a:ext cx="5181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54736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Принципы лечения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A4666529-109D-5F42-A30D-67D1868F9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736"/>
            <a:ext cx="10515600" cy="5124227"/>
          </a:xfrm>
        </p:spPr>
        <p:txBody>
          <a:bodyPr>
            <a:normAutofit fontScale="92500" lnSpcReduction="20000"/>
          </a:bodyPr>
          <a:lstStyle/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Раннее и полное удаление экссудата из плевральной полости (путем пункции и дренирования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Эффективная антибактериальная терапия (местная и общая)</a:t>
            </a: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Этиологическое лечение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Инфузионная 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терапия</a:t>
            </a: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Обеспечение ранней аспирации легких и устранение ателектаза и очистки 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пространства</a:t>
            </a: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Стимулирующая терапия - 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переливание </a:t>
            </a: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компонентов крови, 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кровезаменителей,  </a:t>
            </a: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нутриевая 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поддержка</a:t>
            </a: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Регуляция сердечно-сосудистой системы в процессе лечения является важным 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условием</a:t>
            </a:r>
            <a:r>
              <a:rPr lang="az-Latn-AZ" altLang="en-US" sz="32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az-Latn-AZ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</p:spTree>
    <p:extLst>
      <p:ext uri="{BB962C8B-B14F-4D97-AF65-F5344CB8AC3E}">
        <p14:creationId xmlns:p14="http://schemas.microsoft.com/office/powerpoint/2010/main" xmlns="" val="38612293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Тактика лечения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9" name="Text Box 3">
            <a:extLst>
              <a:ext uri="{FF2B5EF4-FFF2-40B4-BE49-F238E27FC236}">
                <a16:creationId xmlns:a16="http://schemas.microsoft.com/office/drawing/2014/main" xmlns="" id="{F32344F6-39B0-D941-A07F-4DB3F56B27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1642" y="2595451"/>
            <a:ext cx="25260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en-US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altLang="en-US" sz="2400" b="1" dirty="0" smtClean="0">
                <a:solidFill>
                  <a:schemeClr val="accent1">
                    <a:lumMod val="50000"/>
                  </a:schemeClr>
                </a:solidFill>
              </a:rPr>
              <a:t>Гнойный плеврит</a:t>
            </a:r>
            <a:endParaRPr lang="az-Latn-AZ" alt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xmlns="" id="{0253D4EA-47A3-8B48-B55C-5893A824CF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3305" y="1827101"/>
            <a:ext cx="13067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b="1" i="1" dirty="0" smtClean="0">
                <a:solidFill>
                  <a:srgbClr val="FF0000"/>
                </a:solidFill>
              </a:rPr>
              <a:t>Острый</a:t>
            </a:r>
            <a:endParaRPr lang="az-Latn-AZ" alt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xmlns="" id="{1EDC2D10-3145-084B-97DB-6E1772CDC7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7405" y="3555889"/>
            <a:ext cx="18822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b="1" i="1" dirty="0">
                <a:solidFill>
                  <a:srgbClr val="FF0000"/>
                </a:solidFill>
              </a:rPr>
              <a:t>хронический</a:t>
            </a:r>
            <a:endParaRPr lang="az-Latn-AZ" alt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2" name="Text Box 6">
            <a:extLst>
              <a:ext uri="{FF2B5EF4-FFF2-40B4-BE49-F238E27FC236}">
                <a16:creationId xmlns:a16="http://schemas.microsoft.com/office/drawing/2014/main" xmlns="" id="{736C5AD9-55C8-3645-AAF3-E3E851DB6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8217" y="1090501"/>
            <a:ext cx="21002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u="sng" dirty="0">
                <a:solidFill>
                  <a:schemeClr val="accent6">
                    <a:lumMod val="50000"/>
                  </a:schemeClr>
                </a:solidFill>
              </a:rPr>
              <a:t>Серозная фаза</a:t>
            </a:r>
            <a:endParaRPr lang="az-Latn-AZ" altLang="en-US" sz="24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Text Box 7">
            <a:extLst>
              <a:ext uri="{FF2B5EF4-FFF2-40B4-BE49-F238E27FC236}">
                <a16:creationId xmlns:a16="http://schemas.microsoft.com/office/drawing/2014/main" xmlns="" id="{9F480D91-90B3-B141-9E94-AA851F1FA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8217" y="2490676"/>
            <a:ext cx="265970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u="sng" dirty="0">
                <a:solidFill>
                  <a:schemeClr val="accent6">
                    <a:lumMod val="50000"/>
                  </a:schemeClr>
                </a:solidFill>
              </a:rPr>
              <a:t>Фибринозная фаза</a:t>
            </a:r>
            <a:endParaRPr lang="az-Latn-AZ" altLang="en-US" sz="24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Text Box 8">
            <a:extLst>
              <a:ext uri="{FF2B5EF4-FFF2-40B4-BE49-F238E27FC236}">
                <a16:creationId xmlns:a16="http://schemas.microsoft.com/office/drawing/2014/main" xmlns="" id="{E9DD546F-89E1-2A49-928B-5E1781D5F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7192" y="1088914"/>
            <a:ext cx="27379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Повторная пункция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ext Box 9">
            <a:extLst>
              <a:ext uri="{FF2B5EF4-FFF2-40B4-BE49-F238E27FC236}">
                <a16:creationId xmlns:a16="http://schemas.microsoft.com/office/drawing/2014/main" xmlns="" id="{36F3ED14-DF18-7A42-AA93-072402EE53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8042" y="1738201"/>
            <a:ext cx="18008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Нет эффекта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xmlns="" id="{11976A57-56B8-C14F-9976-C6723E78A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9180" y="2490676"/>
            <a:ext cx="1021433" cy="46166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i="1" dirty="0">
                <a:solidFill>
                  <a:schemeClr val="accent1">
                    <a:lumMod val="50000"/>
                  </a:schemeClr>
                </a:solidFill>
              </a:rPr>
              <a:t>Drenaj</a:t>
            </a:r>
          </a:p>
        </p:txBody>
      </p:sp>
      <p:sp>
        <p:nvSpPr>
          <p:cNvPr id="17" name="Text Box 11">
            <a:extLst>
              <a:ext uri="{FF2B5EF4-FFF2-40B4-BE49-F238E27FC236}">
                <a16:creationId xmlns:a16="http://schemas.microsoft.com/office/drawing/2014/main" xmlns="" id="{F3FD00A5-A161-9C49-904A-34FF3CC98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6767" y="3232039"/>
            <a:ext cx="18008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Нет эффекта</a:t>
            </a:r>
          </a:p>
        </p:txBody>
      </p:sp>
      <p:sp>
        <p:nvSpPr>
          <p:cNvPr id="18" name="Text Box 12">
            <a:extLst>
              <a:ext uri="{FF2B5EF4-FFF2-40B4-BE49-F238E27FC236}">
                <a16:creationId xmlns:a16="http://schemas.microsoft.com/office/drawing/2014/main" xmlns="" id="{260A18D9-726C-4843-AF33-AA25CD938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6567" y="4611576"/>
            <a:ext cx="26048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свищ</a:t>
            </a:r>
          </a:p>
          <a:p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деструкция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легких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Text Box 13">
            <a:extLst>
              <a:ext uri="{FF2B5EF4-FFF2-40B4-BE49-F238E27FC236}">
                <a16:creationId xmlns:a16="http://schemas.microsoft.com/office/drawing/2014/main" xmlns="" id="{58999ED5-D929-054A-ABC3-1CCA1C042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830" y="5679964"/>
            <a:ext cx="24966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Tompanada </a:t>
            </a:r>
          </a:p>
          <a:p>
            <a:r>
              <a:rPr lang="az-Latn-AZ" alt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Pulmonektomiya  </a:t>
            </a:r>
            <a:endParaRPr lang="az-Latn-AZ" altLang="en-US" sz="2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xmlns="" id="{055984E1-A8AB-BB47-92A5-EA0DE3A63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6530" y="4611576"/>
            <a:ext cx="362144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Удовлетворительное состояние</a:t>
            </a:r>
            <a:endParaRPr lang="az-Latn-AZ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Text Box 15">
            <a:extLst>
              <a:ext uri="{FF2B5EF4-FFF2-40B4-BE49-F238E27FC236}">
                <a16:creationId xmlns:a16="http://schemas.microsoft.com/office/drawing/2014/main" xmlns="" id="{95A190DB-9A58-B640-B248-830316162F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2455" y="5679964"/>
            <a:ext cx="204729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Декортикация</a:t>
            </a:r>
          </a:p>
          <a:p>
            <a:r>
              <a:rPr lang="az-Latn-AZ" altLang="en-US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Text Box 16">
            <a:extLst>
              <a:ext uri="{FF2B5EF4-FFF2-40B4-BE49-F238E27FC236}">
                <a16:creationId xmlns:a16="http://schemas.microsoft.com/office/drawing/2014/main" xmlns="" id="{697DBC39-4071-D742-A38A-9B7FAA46E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3630" y="5679964"/>
            <a:ext cx="329526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000" b="1" i="1" dirty="0">
                <a:solidFill>
                  <a:schemeClr val="accent1">
                    <a:lumMod val="50000"/>
                  </a:schemeClr>
                </a:solidFill>
              </a:rPr>
              <a:t>Открытая торакостомия</a:t>
            </a:r>
            <a:endParaRPr lang="az-Latn-AZ" altLang="en-US" sz="2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xmlns="" id="{323F9022-A044-0B41-946A-7EF32297D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8217" y="4611576"/>
            <a:ext cx="276991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Тяжелое состояние</a:t>
            </a: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4" name="AutoShape 18">
            <a:extLst>
              <a:ext uri="{FF2B5EF4-FFF2-40B4-BE49-F238E27FC236}">
                <a16:creationId xmlns:a16="http://schemas.microsoft.com/office/drawing/2014/main" xmlns="" id="{15AD6D5A-6AF6-8B49-AC55-7D8BB1D5C92E}"/>
              </a:ext>
            </a:extLst>
          </p:cNvPr>
          <p:cNvCxnSpPr>
            <a:cxnSpLocks noChangeShapeType="1"/>
            <a:stCxn id="9" idx="0"/>
            <a:endCxn id="10" idx="1"/>
          </p:cNvCxnSpPr>
          <p:nvPr/>
        </p:nvCxnSpPr>
        <p:spPr bwMode="auto">
          <a:xfrm rot="5400000" flipH="1" flipV="1">
            <a:off x="3360219" y="2022365"/>
            <a:ext cx="537517" cy="608656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AutoShape 19">
            <a:extLst>
              <a:ext uri="{FF2B5EF4-FFF2-40B4-BE49-F238E27FC236}">
                <a16:creationId xmlns:a16="http://schemas.microsoft.com/office/drawing/2014/main" xmlns="" id="{DDFA79CD-10A0-FB48-B807-361FAA0C7756}"/>
              </a:ext>
            </a:extLst>
          </p:cNvPr>
          <p:cNvCxnSpPr>
            <a:cxnSpLocks noChangeShapeType="1"/>
            <a:stCxn id="9" idx="2"/>
            <a:endCxn id="11" idx="1"/>
          </p:cNvCxnSpPr>
          <p:nvPr/>
        </p:nvCxnSpPr>
        <p:spPr bwMode="auto">
          <a:xfrm rot="16200000" flipH="1">
            <a:off x="3340890" y="3410207"/>
            <a:ext cx="360274" cy="392756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" name="AutoShape 20">
            <a:extLst>
              <a:ext uri="{FF2B5EF4-FFF2-40B4-BE49-F238E27FC236}">
                <a16:creationId xmlns:a16="http://schemas.microsoft.com/office/drawing/2014/main" xmlns="" id="{B28056EC-B6CC-524A-9AF8-148F0004CFAD}"/>
              </a:ext>
            </a:extLst>
          </p:cNvPr>
          <p:cNvCxnSpPr>
            <a:cxnSpLocks noChangeShapeType="1"/>
            <a:stCxn id="10" idx="0"/>
            <a:endCxn id="12" idx="1"/>
          </p:cNvCxnSpPr>
          <p:nvPr/>
        </p:nvCxnSpPr>
        <p:spPr bwMode="auto">
          <a:xfrm rot="5400000" flipH="1" flipV="1">
            <a:off x="4609570" y="1298454"/>
            <a:ext cx="505767" cy="551528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AutoShape 21">
            <a:extLst>
              <a:ext uri="{FF2B5EF4-FFF2-40B4-BE49-F238E27FC236}">
                <a16:creationId xmlns:a16="http://schemas.microsoft.com/office/drawing/2014/main" xmlns="" id="{60AA7688-C992-2242-A538-EBB96A015281}"/>
              </a:ext>
            </a:extLst>
          </p:cNvPr>
          <p:cNvCxnSpPr>
            <a:cxnSpLocks noChangeShapeType="1"/>
            <a:stCxn id="10" idx="2"/>
            <a:endCxn id="13" idx="1"/>
          </p:cNvCxnSpPr>
          <p:nvPr/>
        </p:nvCxnSpPr>
        <p:spPr bwMode="auto">
          <a:xfrm rot="16200000" flipH="1">
            <a:off x="4646082" y="2229373"/>
            <a:ext cx="432743" cy="551528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AutoShape 22">
            <a:extLst>
              <a:ext uri="{FF2B5EF4-FFF2-40B4-BE49-F238E27FC236}">
                <a16:creationId xmlns:a16="http://schemas.microsoft.com/office/drawing/2014/main" xmlns="" id="{3BB6D564-FA34-2648-8A49-CFB7D0CEFA64}"/>
              </a:ext>
            </a:extLst>
          </p:cNvPr>
          <p:cNvCxnSpPr>
            <a:cxnSpLocks noChangeShapeType="1"/>
            <a:stCxn id="12" idx="3"/>
            <a:endCxn id="14" idx="1"/>
          </p:cNvCxnSpPr>
          <p:nvPr/>
        </p:nvCxnSpPr>
        <p:spPr bwMode="auto">
          <a:xfrm flipV="1">
            <a:off x="7238472" y="1319747"/>
            <a:ext cx="1128720" cy="1587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" name="AutoShape 23">
            <a:extLst>
              <a:ext uri="{FF2B5EF4-FFF2-40B4-BE49-F238E27FC236}">
                <a16:creationId xmlns:a16="http://schemas.microsoft.com/office/drawing/2014/main" xmlns="" id="{831CD627-F68C-A149-A931-34679FDBFD02}"/>
              </a:ext>
            </a:extLst>
          </p:cNvPr>
          <p:cNvCxnSpPr>
            <a:cxnSpLocks noChangeShapeType="1"/>
            <a:stCxn id="14" idx="2"/>
            <a:endCxn id="15" idx="0"/>
          </p:cNvCxnSpPr>
          <p:nvPr/>
        </p:nvCxnSpPr>
        <p:spPr bwMode="auto">
          <a:xfrm flipH="1">
            <a:off x="9718481" y="1550579"/>
            <a:ext cx="17708" cy="187622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AutoShape 24">
            <a:extLst>
              <a:ext uri="{FF2B5EF4-FFF2-40B4-BE49-F238E27FC236}">
                <a16:creationId xmlns:a16="http://schemas.microsoft.com/office/drawing/2014/main" xmlns="" id="{07BAC5E3-D4CB-2D4A-A201-8E6D42244088}"/>
              </a:ext>
            </a:extLst>
          </p:cNvPr>
          <p:cNvCxnSpPr>
            <a:cxnSpLocks noChangeShapeType="1"/>
            <a:stCxn id="15" idx="2"/>
            <a:endCxn id="16" idx="0"/>
          </p:cNvCxnSpPr>
          <p:nvPr/>
        </p:nvCxnSpPr>
        <p:spPr bwMode="auto">
          <a:xfrm flipH="1">
            <a:off x="9539897" y="2199866"/>
            <a:ext cx="178584" cy="29081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AutoShape 25">
            <a:extLst>
              <a:ext uri="{FF2B5EF4-FFF2-40B4-BE49-F238E27FC236}">
                <a16:creationId xmlns:a16="http://schemas.microsoft.com/office/drawing/2014/main" xmlns="" id="{5F982129-2AAE-5743-90BB-6995CB40CA61}"/>
              </a:ext>
            </a:extLst>
          </p:cNvPr>
          <p:cNvCxnSpPr>
            <a:cxnSpLocks noChangeShapeType="1"/>
            <a:stCxn id="13" idx="3"/>
            <a:endCxn id="16" idx="1"/>
          </p:cNvCxnSpPr>
          <p:nvPr/>
        </p:nvCxnSpPr>
        <p:spPr bwMode="auto">
          <a:xfrm>
            <a:off x="7797919" y="2721509"/>
            <a:ext cx="1231261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AutoShape 26">
            <a:extLst>
              <a:ext uri="{FF2B5EF4-FFF2-40B4-BE49-F238E27FC236}">
                <a16:creationId xmlns:a16="http://schemas.microsoft.com/office/drawing/2014/main" xmlns="" id="{CB31007C-8DFD-524E-9393-33C681E75C96}"/>
              </a:ext>
            </a:extLst>
          </p:cNvPr>
          <p:cNvCxnSpPr>
            <a:cxnSpLocks noChangeShapeType="1"/>
            <a:stCxn id="16" idx="2"/>
            <a:endCxn id="17" idx="0"/>
          </p:cNvCxnSpPr>
          <p:nvPr/>
        </p:nvCxnSpPr>
        <p:spPr bwMode="auto">
          <a:xfrm>
            <a:off x="9539897" y="2952341"/>
            <a:ext cx="137309" cy="279698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AutoShape 27">
            <a:extLst>
              <a:ext uri="{FF2B5EF4-FFF2-40B4-BE49-F238E27FC236}">
                <a16:creationId xmlns:a16="http://schemas.microsoft.com/office/drawing/2014/main" xmlns="" id="{618E3A10-54EF-5142-9C0F-567945319167}"/>
              </a:ext>
            </a:extLst>
          </p:cNvPr>
          <p:cNvCxnSpPr>
            <a:cxnSpLocks noChangeShapeType="1"/>
            <a:stCxn id="17" idx="2"/>
            <a:endCxn id="11" idx="3"/>
          </p:cNvCxnSpPr>
          <p:nvPr/>
        </p:nvCxnSpPr>
        <p:spPr bwMode="auto">
          <a:xfrm rot="5400000">
            <a:off x="7591920" y="1701436"/>
            <a:ext cx="93018" cy="4077554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4" name="AutoShape 28">
            <a:extLst>
              <a:ext uri="{FF2B5EF4-FFF2-40B4-BE49-F238E27FC236}">
                <a16:creationId xmlns:a16="http://schemas.microsoft.com/office/drawing/2014/main" xmlns="" id="{81971FC7-EA5B-3D41-A8E1-634EF9E0B32A}"/>
              </a:ext>
            </a:extLst>
          </p:cNvPr>
          <p:cNvCxnSpPr>
            <a:cxnSpLocks noChangeShapeType="1"/>
            <a:stCxn id="11" idx="2"/>
            <a:endCxn id="18" idx="0"/>
          </p:cNvCxnSpPr>
          <p:nvPr/>
        </p:nvCxnSpPr>
        <p:spPr bwMode="auto">
          <a:xfrm rot="5400000">
            <a:off x="3731757" y="3684804"/>
            <a:ext cx="594022" cy="1259522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5" name="AutoShape 29">
            <a:extLst>
              <a:ext uri="{FF2B5EF4-FFF2-40B4-BE49-F238E27FC236}">
                <a16:creationId xmlns:a16="http://schemas.microsoft.com/office/drawing/2014/main" xmlns="" id="{44EA751D-65F8-5E49-B7A3-D266CFC4B270}"/>
              </a:ext>
            </a:extLst>
          </p:cNvPr>
          <p:cNvCxnSpPr>
            <a:cxnSpLocks noChangeShapeType="1"/>
            <a:stCxn id="11" idx="2"/>
            <a:endCxn id="20" idx="0"/>
          </p:cNvCxnSpPr>
          <p:nvPr/>
        </p:nvCxnSpPr>
        <p:spPr bwMode="auto">
          <a:xfrm rot="16200000" flipH="1">
            <a:off x="7010879" y="1665204"/>
            <a:ext cx="594022" cy="5298722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AutoShape 30">
            <a:extLst>
              <a:ext uri="{FF2B5EF4-FFF2-40B4-BE49-F238E27FC236}">
                <a16:creationId xmlns:a16="http://schemas.microsoft.com/office/drawing/2014/main" xmlns="" id="{31D8CB36-D729-1D44-BA16-2102568F0B26}"/>
              </a:ext>
            </a:extLst>
          </p:cNvPr>
          <p:cNvCxnSpPr>
            <a:cxnSpLocks noChangeShapeType="1"/>
            <a:stCxn id="11" idx="2"/>
            <a:endCxn id="23" idx="0"/>
          </p:cNvCxnSpPr>
          <p:nvPr/>
        </p:nvCxnSpPr>
        <p:spPr bwMode="auto">
          <a:xfrm rot="16200000" flipH="1">
            <a:off x="5293842" y="3382241"/>
            <a:ext cx="594022" cy="186464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AutoShape 31">
            <a:extLst>
              <a:ext uri="{FF2B5EF4-FFF2-40B4-BE49-F238E27FC236}">
                <a16:creationId xmlns:a16="http://schemas.microsoft.com/office/drawing/2014/main" xmlns="" id="{E7C1B8CC-C438-A846-815E-8015AC087BCE}"/>
              </a:ext>
            </a:extLst>
          </p:cNvPr>
          <p:cNvCxnSpPr>
            <a:cxnSpLocks noChangeShapeType="1"/>
            <a:stCxn id="18" idx="2"/>
            <a:endCxn id="19" idx="0"/>
          </p:cNvCxnSpPr>
          <p:nvPr/>
        </p:nvCxnSpPr>
        <p:spPr bwMode="auto">
          <a:xfrm>
            <a:off x="3399007" y="5442573"/>
            <a:ext cx="141146" cy="237391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" name="AutoShape 32">
            <a:extLst>
              <a:ext uri="{FF2B5EF4-FFF2-40B4-BE49-F238E27FC236}">
                <a16:creationId xmlns:a16="http://schemas.microsoft.com/office/drawing/2014/main" xmlns="" id="{38CA05CF-F98D-5A4A-9DD3-5ACC15BDB5A3}"/>
              </a:ext>
            </a:extLst>
          </p:cNvPr>
          <p:cNvCxnSpPr>
            <a:cxnSpLocks noChangeShapeType="1"/>
            <a:stCxn id="20" idx="2"/>
            <a:endCxn id="21" idx="0"/>
          </p:cNvCxnSpPr>
          <p:nvPr/>
        </p:nvCxnSpPr>
        <p:spPr bwMode="auto">
          <a:xfrm rot="5400000">
            <a:off x="9437537" y="5160250"/>
            <a:ext cx="668278" cy="37115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AutoShape 33">
            <a:extLst>
              <a:ext uri="{FF2B5EF4-FFF2-40B4-BE49-F238E27FC236}">
                <a16:creationId xmlns:a16="http://schemas.microsoft.com/office/drawing/2014/main" xmlns="" id="{D2F9E65A-437A-A84D-B277-5BE84C350B18}"/>
              </a:ext>
            </a:extLst>
          </p:cNvPr>
          <p:cNvCxnSpPr>
            <a:cxnSpLocks noChangeShapeType="1"/>
            <a:stCxn id="23" idx="2"/>
            <a:endCxn id="22" idx="0"/>
          </p:cNvCxnSpPr>
          <p:nvPr/>
        </p:nvCxnSpPr>
        <p:spPr bwMode="auto">
          <a:xfrm>
            <a:off x="6523177" y="5073241"/>
            <a:ext cx="388084" cy="606723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xmlns="" val="365905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  <p:bldP spid="12" grpId="0"/>
      <p:bldP spid="13" grpId="0"/>
      <p:bldP spid="14" grpId="0"/>
      <p:bldP spid="15" grpId="0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Тактика лечения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A4666529-109D-5F42-A30D-67D1868F9A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8761"/>
            <a:ext cx="10515600" cy="496855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000" b="1" i="1" dirty="0">
                <a:solidFill>
                  <a:schemeClr val="accent1">
                    <a:lumMod val="50000"/>
                  </a:schemeClr>
                </a:solidFill>
              </a:rPr>
              <a:t>Серозная фаза - антибиотик, плевральный дренаж, поддерживающая </a:t>
            </a:r>
            <a:r>
              <a:rPr lang="ru-RU" altLang="en-US" sz="3000" b="1" i="1" dirty="0" smtClean="0">
                <a:solidFill>
                  <a:schemeClr val="accent1">
                    <a:lumMod val="50000"/>
                  </a:schemeClr>
                </a:solidFill>
              </a:rPr>
              <a:t>терапия</a:t>
            </a:r>
          </a:p>
          <a:p>
            <a:pPr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000" b="1" i="1" dirty="0" smtClean="0">
                <a:solidFill>
                  <a:schemeClr val="accent1">
                    <a:lumMod val="50000"/>
                  </a:schemeClr>
                </a:solidFill>
              </a:rPr>
              <a:t>Фибринозная</a:t>
            </a:r>
            <a:r>
              <a:rPr lang="en-US" altLang="en-US" sz="300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000" b="1" i="1" dirty="0" smtClean="0">
                <a:solidFill>
                  <a:schemeClr val="accent1">
                    <a:lumMod val="50000"/>
                  </a:schemeClr>
                </a:solidFill>
              </a:rPr>
              <a:t>Фаза </a:t>
            </a:r>
            <a:r>
              <a:rPr lang="en-US" altLang="en-US" sz="300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00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000" b="1" i="1" dirty="0">
                <a:solidFill>
                  <a:schemeClr val="accent1">
                    <a:lumMod val="50000"/>
                  </a:schemeClr>
                </a:solidFill>
              </a:rPr>
              <a:t>- антибиотик, плевральный дренаж, фибринолитическое орошение</a:t>
            </a:r>
          </a:p>
          <a:p>
            <a:pPr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endParaRPr lang="ru-RU" altLang="en-US" sz="30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ru-RU" altLang="en-US" sz="3000" b="1" i="1" dirty="0">
                <a:solidFill>
                  <a:schemeClr val="accent1">
                    <a:lumMod val="50000"/>
                  </a:schemeClr>
                </a:solidFill>
              </a:rPr>
              <a:t>Фаза фиброза - антибиотик, торакостомия, торакопластика</a:t>
            </a:r>
            <a:endParaRPr lang="ru-RU" altLang="en-US" sz="3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</p:spTree>
    <p:extLst>
      <p:ext uri="{BB962C8B-B14F-4D97-AF65-F5344CB8AC3E}">
        <p14:creationId xmlns:p14="http://schemas.microsoft.com/office/powerpoint/2010/main" xmlns="" val="33224830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Опухоли плевры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xmlns="" id="{00921F97-AEDC-1A48-AAFC-6711D2A1A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5596" y="1484784"/>
            <a:ext cx="5629404" cy="4212973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D58C9AF-4FEA-8E44-B0AD-85B0484C64E1}"/>
              </a:ext>
            </a:extLst>
          </p:cNvPr>
          <p:cNvSpPr txBox="1"/>
          <p:nvPr/>
        </p:nvSpPr>
        <p:spPr>
          <a:xfrm>
            <a:off x="7104112" y="2132856"/>
            <a:ext cx="1368152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Этап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II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1AB847E-C132-EC41-8D1B-15F249C966E8}"/>
              </a:ext>
            </a:extLst>
          </p:cNvPr>
          <p:cNvSpPr txBox="1"/>
          <p:nvPr/>
        </p:nvSpPr>
        <p:spPr>
          <a:xfrm>
            <a:off x="7392144" y="3387663"/>
            <a:ext cx="1656184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Этап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III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IV</a:t>
            </a:r>
          </a:p>
        </p:txBody>
      </p:sp>
    </p:spTree>
    <p:extLst>
      <p:ext uri="{BB962C8B-B14F-4D97-AF65-F5344CB8AC3E}">
        <p14:creationId xmlns:p14="http://schemas.microsoft.com/office/powerpoint/2010/main" xmlns="" val="25038627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Опухоли плевры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1" name="AutoShape 4">
            <a:extLst>
              <a:ext uri="{FF2B5EF4-FFF2-40B4-BE49-F238E27FC236}">
                <a16:creationId xmlns:a16="http://schemas.microsoft.com/office/drawing/2014/main" xmlns="" id="{441C81EA-E828-9D4A-8699-80F68AC14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0143" y="2205509"/>
            <a:ext cx="2087563" cy="431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AutoShape 5">
            <a:extLst>
              <a:ext uri="{FF2B5EF4-FFF2-40B4-BE49-F238E27FC236}">
                <a16:creationId xmlns:a16="http://schemas.microsoft.com/office/drawing/2014/main" xmlns="" id="{E02889CD-85B7-FD40-914F-646554929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5861" y="4288196"/>
            <a:ext cx="2051845" cy="431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Oval 6">
            <a:extLst>
              <a:ext uri="{FF2B5EF4-FFF2-40B4-BE49-F238E27FC236}">
                <a16:creationId xmlns:a16="http://schemas.microsoft.com/office/drawing/2014/main" xmlns="" id="{8821F66A-6E6D-FC42-AAD8-70502DB35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893" y="1557809"/>
            <a:ext cx="1657350" cy="136842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Первичные</a:t>
            </a:r>
          </a:p>
          <a:p>
            <a:pPr algn="ctr"/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 опухоли</a:t>
            </a:r>
            <a:endParaRPr lang="ru-RU" alt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Oval 7">
            <a:extLst>
              <a:ext uri="{FF2B5EF4-FFF2-40B4-BE49-F238E27FC236}">
                <a16:creationId xmlns:a16="http://schemas.microsoft.com/office/drawing/2014/main" xmlns="" id="{47901680-DA47-7D4D-BB25-DABE0B7F9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893" y="3820678"/>
            <a:ext cx="1657350" cy="136683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Метастатические</a:t>
            </a:r>
          </a:p>
          <a:p>
            <a:pPr algn="ctr"/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 опухоли</a:t>
            </a:r>
            <a:endParaRPr lang="ru-RU" alt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Oval 10">
            <a:extLst>
              <a:ext uri="{FF2B5EF4-FFF2-40B4-BE49-F238E27FC236}">
                <a16:creationId xmlns:a16="http://schemas.microsoft.com/office/drawing/2014/main" xmlns="" id="{1E539E85-8BEA-2848-8677-6D6D155D4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7725" y="3863292"/>
            <a:ext cx="4321175" cy="1584325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Злокачественные опухоли других </a:t>
            </a:r>
            <a:r>
              <a:rPr lang="ru-RU" altLang="en-US" sz="1600" b="1" dirty="0" smtClean="0">
                <a:solidFill>
                  <a:schemeClr val="accent1">
                    <a:lumMod val="50000"/>
                  </a:schemeClr>
                </a:solidFill>
              </a:rPr>
              <a:t>органов</a:t>
            </a:r>
            <a:endParaRPr lang="ru-RU" altLang="en-US" sz="16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в результате плевральных метастазов.</a:t>
            </a:r>
          </a:p>
        </p:txBody>
      </p:sp>
      <p:sp>
        <p:nvSpPr>
          <p:cNvPr id="17" name="Oval 12">
            <a:extLst>
              <a:ext uri="{FF2B5EF4-FFF2-40B4-BE49-F238E27FC236}">
                <a16:creationId xmlns:a16="http://schemas.microsoft.com/office/drawing/2014/main" xmlns="" id="{803F8FDF-8A49-714C-8F6F-6449AC2B06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3606" y="1484784"/>
            <a:ext cx="4319587" cy="1368425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Местная мезотелиома,</a:t>
            </a:r>
          </a:p>
          <a:p>
            <a:pPr algn="ctr"/>
            <a:r>
              <a:rPr lang="ru-RU" altLang="en-US" sz="1600" b="1" dirty="0">
                <a:solidFill>
                  <a:schemeClr val="accent1">
                    <a:lumMod val="50000"/>
                  </a:schemeClr>
                </a:solidFill>
              </a:rPr>
              <a:t>  диффузная злокачественная мезотелиома</a:t>
            </a:r>
          </a:p>
        </p:txBody>
      </p:sp>
    </p:spTree>
    <p:extLst>
      <p:ext uri="{BB962C8B-B14F-4D97-AF65-F5344CB8AC3E}">
        <p14:creationId xmlns:p14="http://schemas.microsoft.com/office/powerpoint/2010/main" xmlns="" val="16724878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Lokal mezotelioma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xmlns="" id="{BAC3C620-B16E-7C41-8DDD-18CC7AC7F7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202" y="1120019"/>
            <a:ext cx="6408738" cy="7207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Субплевральный фиброз развивается из ткани</a:t>
            </a:r>
          </a:p>
        </p:txBody>
      </p:sp>
      <p:sp>
        <p:nvSpPr>
          <p:cNvPr id="15" name="Oval 7">
            <a:extLst>
              <a:ext uri="{FF2B5EF4-FFF2-40B4-BE49-F238E27FC236}">
                <a16:creationId xmlns:a16="http://schemas.microsoft.com/office/drawing/2014/main" xmlns="" id="{D1462C51-857D-5841-9DAB-03D7F1E8C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3106" y="1928134"/>
            <a:ext cx="6408737" cy="92480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В 70% случаев это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доброкачественные,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а </a:t>
            </a:r>
            <a:endParaRPr lang="ru-RU" altLang="en-US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30% - </a:t>
            </a:r>
            <a:r>
              <a:rPr lang="ru-RU" altLang="en-US" sz="2400" dirty="0" smtClean="0">
                <a:solidFill>
                  <a:schemeClr val="accent1">
                    <a:lumMod val="50000"/>
                  </a:schemeClr>
                </a:solidFill>
              </a:rPr>
              <a:t>злокачественные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xmlns="" id="{7E35F7EC-4B84-8049-8D7B-030768D37C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203" y="2957512"/>
            <a:ext cx="6408738" cy="7548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dirty="0"/>
              <a:t>У 50% таких пациентов они подвергаются азбестозу.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xmlns="" id="{43E6EEDB-4003-FC4E-932F-1A29F07DA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4977" y="3783844"/>
            <a:ext cx="3635375" cy="2624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2">
            <a:extLst>
              <a:ext uri="{FF2B5EF4-FFF2-40B4-BE49-F238E27FC236}">
                <a16:creationId xmlns:a16="http://schemas.microsoft.com/office/drawing/2014/main" xmlns="" id="{CE6ED031-A4AE-574D-AA42-A772E3DA0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214" y="6160332"/>
            <a:ext cx="28702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amphibole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asbestos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9" name="Oval 15">
            <a:extLst>
              <a:ext uri="{FF2B5EF4-FFF2-40B4-BE49-F238E27FC236}">
                <a16:creationId xmlns:a16="http://schemas.microsoft.com/office/drawing/2014/main" xmlns="" id="{45604042-C4A7-7047-AB9E-7B840693D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3106" y="3873914"/>
            <a:ext cx="4934982" cy="142281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Азбестоз не подвергается метаболизму и</a:t>
            </a:r>
          </a:p>
          <a:p>
            <a:pPr algn="ctr"/>
            <a:r>
              <a:rPr lang="ru-RU" altLang="en-US" sz="2000" dirty="0">
                <a:solidFill>
                  <a:schemeClr val="accent1">
                    <a:lumMod val="50000"/>
                  </a:schemeClr>
                </a:solidFill>
              </a:rPr>
              <a:t>оно остается в теле до конца жизни</a:t>
            </a:r>
          </a:p>
        </p:txBody>
      </p:sp>
      <p:sp>
        <p:nvSpPr>
          <p:cNvPr id="20" name="AutoShape 18">
            <a:extLst>
              <a:ext uri="{FF2B5EF4-FFF2-40B4-BE49-F238E27FC236}">
                <a16:creationId xmlns:a16="http://schemas.microsoft.com/office/drawing/2014/main" xmlns="" id="{071430E0-789A-624B-B434-E0660BE9952C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5025827" y="5296732"/>
            <a:ext cx="1584325" cy="588962"/>
          </a:xfrm>
          <a:prstGeom prst="curvedDownArrow">
            <a:avLst>
              <a:gd name="adj1" fmla="val 53801"/>
              <a:gd name="adj2" fmla="val 107601"/>
              <a:gd name="adj3" fmla="val 33333"/>
            </a:avLst>
          </a:prstGeom>
          <a:solidFill>
            <a:srgbClr val="F5A9E7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0123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Lokal mezotelioma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CAF108F2-7194-1145-A467-2B1F3E715E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altLang="en-US" sz="28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Мезотелиома </a:t>
            </a:r>
            <a:r>
              <a:rPr lang="ru-RU" altLang="en-US" sz="28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располагается в закругленной  </a:t>
            </a:r>
            <a:r>
              <a:rPr lang="ru-RU" altLang="en-US" sz="28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или </a:t>
            </a:r>
            <a:r>
              <a:rPr lang="ru-RU" altLang="en-US" sz="28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овальной форме </a:t>
            </a:r>
            <a:r>
              <a:rPr lang="ru-RU" altLang="en-US" sz="28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и окружена капсулой с хорошим кровоснабжением</a:t>
            </a:r>
            <a:r>
              <a:rPr lang="ru-RU" altLang="en-US" sz="28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.</a:t>
            </a:r>
            <a:endParaRPr lang="az-Latn-AZ" altLang="en-US" sz="28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21" name="Picture 4">
            <a:extLst>
              <a:ext uri="{FF2B5EF4-FFF2-40B4-BE49-F238E27FC236}">
                <a16:creationId xmlns:a16="http://schemas.microsoft.com/office/drawing/2014/main" xmlns="" id="{42EBA4C0-C7F4-864F-A45F-5960FD59042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2229" y="1556792"/>
            <a:ext cx="5481773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8">
            <a:extLst>
              <a:ext uri="{FF2B5EF4-FFF2-40B4-BE49-F238E27FC236}">
                <a16:creationId xmlns:a16="http://schemas.microsoft.com/office/drawing/2014/main" xmlns="" id="{25201004-8254-764C-AE9E-1DABD9117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7927" y="5085184"/>
            <a:ext cx="5526075" cy="4318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Многочисленные узлы </a:t>
            </a:r>
            <a:r>
              <a:rPr lang="ru-RU" altLang="en-US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на </a:t>
            </a:r>
            <a:r>
              <a:rPr lang="ru-RU" altLang="en-US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париетальной </a:t>
            </a:r>
            <a:r>
              <a:rPr lang="ru-RU" altLang="en-US" i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плевре</a:t>
            </a:r>
          </a:p>
        </p:txBody>
      </p:sp>
    </p:spTree>
    <p:extLst>
      <p:ext uri="{BB962C8B-B14F-4D97-AF65-F5344CB8AC3E}">
        <p14:creationId xmlns:p14="http://schemas.microsoft.com/office/powerpoint/2010/main" xmlns="" val="240358777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Lokal mezotelioma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905A3FFC-75C2-0D43-B114-FB388566A9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0728"/>
            <a:ext cx="10515600" cy="5196235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altLang="en-US" sz="24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Злокачественная мезотелиома начинается локально </a:t>
            </a:r>
            <a:r>
              <a:rPr lang="ru-RU" altLang="en-US" sz="24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т.е. местно и </a:t>
            </a:r>
            <a:r>
              <a:rPr lang="ru-RU" altLang="en-US" sz="24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со временем распространяется </a:t>
            </a:r>
            <a:r>
              <a:rPr lang="ru-RU" altLang="en-US" sz="24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на противоположную  сторону плевральной полости. </a:t>
            </a:r>
            <a:r>
              <a:rPr lang="ru-RU" altLang="en-US" sz="24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Отдаленные метастазы редки.</a:t>
            </a:r>
            <a:endParaRPr lang="ru-RU" altLang="en-US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xmlns="" id="{9A29281B-2854-C440-A31A-311642AEA0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68"/>
          <a:stretch/>
        </p:blipFill>
        <p:spPr bwMode="auto">
          <a:xfrm>
            <a:off x="2494690" y="1982714"/>
            <a:ext cx="7200800" cy="4420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4925392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xmlns="" id="{65422C82-EAC5-2145-B09F-E3C79C700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53510" y="1935386"/>
            <a:ext cx="5184775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AutoShape 7">
            <a:extLst>
              <a:ext uri="{FF2B5EF4-FFF2-40B4-BE49-F238E27FC236}">
                <a16:creationId xmlns:a16="http://schemas.microsoft.com/office/drawing/2014/main" xmlns="" id="{F36248DE-8039-F54C-90D1-DE674B6A6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4" y="1212774"/>
            <a:ext cx="4895850" cy="1938992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xmlns="" id="{87155DFD-3B40-974D-8C5E-C0008A62E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213" y="1259122"/>
            <a:ext cx="4608512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6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Маленького размера </a:t>
            </a:r>
            <a:r>
              <a:rPr lang="ru-RU" altLang="en-US" sz="16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мезотелиома клинически протекает бессимптомно.</a:t>
            </a:r>
          </a:p>
          <a:p>
            <a:r>
              <a:rPr lang="ru-RU" altLang="en-US" sz="16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При больших </a:t>
            </a:r>
            <a:r>
              <a:rPr lang="ru-RU" altLang="en-US" sz="16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размерах опухоли грудная </a:t>
            </a:r>
            <a:r>
              <a:rPr lang="ru-RU" altLang="en-US" sz="16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клетка искажается </a:t>
            </a:r>
            <a:r>
              <a:rPr lang="ru-RU" altLang="en-US" sz="16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(выбухает)в </a:t>
            </a:r>
            <a:r>
              <a:rPr lang="ru-RU" altLang="en-US" sz="16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соответствии с локализацией </a:t>
            </a:r>
            <a:r>
              <a:rPr lang="ru-RU" altLang="en-US" sz="16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мезателеомы</a:t>
            </a:r>
            <a:r>
              <a:rPr lang="ru-RU" altLang="en-US" sz="16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, </a:t>
            </a:r>
            <a:r>
              <a:rPr lang="ru-RU" altLang="en-US" sz="16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перкуссионный </a:t>
            </a:r>
            <a:r>
              <a:rPr lang="ru-RU" altLang="en-US" sz="16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звук </a:t>
            </a:r>
            <a:r>
              <a:rPr lang="ru-RU" altLang="en-US" sz="16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становится тупым, </a:t>
            </a:r>
            <a:r>
              <a:rPr lang="ru-RU" altLang="en-US" sz="16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дыхание ослаблено, появляется боль.</a:t>
            </a:r>
          </a:p>
        </p:txBody>
      </p:sp>
      <p:sp>
        <p:nvSpPr>
          <p:cNvPr id="13" name="AutoShape 10">
            <a:extLst>
              <a:ext uri="{FF2B5EF4-FFF2-40B4-BE49-F238E27FC236}">
                <a16:creationId xmlns:a16="http://schemas.microsoft.com/office/drawing/2014/main" xmlns="" id="{3BE440B4-27B6-7247-BA9F-6B8BAE4C3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4" y="3500035"/>
            <a:ext cx="4895850" cy="243216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6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858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en-US" sz="2000" dirty="0"/>
          </a:p>
        </p:txBody>
      </p:sp>
      <p:sp>
        <p:nvSpPr>
          <p:cNvPr id="15" name="Text Box 13">
            <a:extLst>
              <a:ext uri="{FF2B5EF4-FFF2-40B4-BE49-F238E27FC236}">
                <a16:creationId xmlns:a16="http://schemas.microsoft.com/office/drawing/2014/main" xmlns="" id="{5A690370-644A-EC45-863A-6B27B2354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38800" y="1052735"/>
            <a:ext cx="1045832" cy="50167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ru-RU" altLang="en-US" sz="40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Гистологическая структура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9F77350-BE6E-C649-BCBC-27C616C428AD}"/>
              </a:ext>
            </a:extLst>
          </p:cNvPr>
          <p:cNvSpPr txBox="1"/>
          <p:nvPr/>
        </p:nvSpPr>
        <p:spPr>
          <a:xfrm>
            <a:off x="2135213" y="3592730"/>
            <a:ext cx="4608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20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КТ и рентгенография играют важную роль в диагностике. Для уточнения диагноза проводится пункционная аспирационная биопсия 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(</a:t>
            </a:r>
            <a:r>
              <a:rPr lang="ru-RU" altLang="en-US" sz="20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гистологическое и цитологическое исследование для выяснения морфологического строения опухоли).</a:t>
            </a:r>
          </a:p>
        </p:txBody>
      </p:sp>
    </p:spTree>
    <p:extLst>
      <p:ext uri="{BB962C8B-B14F-4D97-AF65-F5344CB8AC3E}">
        <p14:creationId xmlns:p14="http://schemas.microsoft.com/office/powerpoint/2010/main" xmlns="" val="42580130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xmlns="" id="{55EDF7F9-1BFD-CF49-8C4B-E46AF0A48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8600" y="4579052"/>
            <a:ext cx="7559675" cy="14398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Rectangle 4">
            <a:extLst>
              <a:ext uri="{FF2B5EF4-FFF2-40B4-BE49-F238E27FC236}">
                <a16:creationId xmlns:a16="http://schemas.microsoft.com/office/drawing/2014/main" xmlns="" id="{9C78FE9D-EC3D-104B-8397-7C098D6CF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4" y="908720"/>
            <a:ext cx="8713788" cy="7206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3 </a:t>
            </a:r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маркера </a:t>
            </a:r>
            <a:r>
              <a:rPr lang="ru-RU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используются для диагностики мезотелиомы</a:t>
            </a:r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xmlns="" id="{AFF22639-908B-5B49-AC6C-79A96D863C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1544" y="2097633"/>
            <a:ext cx="2233613" cy="6477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Мезотелин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4" name="Rectangle 7">
            <a:extLst>
              <a:ext uri="{FF2B5EF4-FFF2-40B4-BE49-F238E27FC236}">
                <a16:creationId xmlns:a16="http://schemas.microsoft.com/office/drawing/2014/main" xmlns="" id="{F2DC8E2B-383C-D049-BDB2-597AD57FC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1804" y="2748352"/>
            <a:ext cx="3887787" cy="6477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16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Фактор</a:t>
            </a:r>
            <a:endParaRPr lang="ru-RU" altLang="en-US" sz="16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algn="ctr"/>
            <a:r>
              <a:rPr lang="ru-RU" altLang="en-US" sz="16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стимулирующий мегакариоциты</a:t>
            </a:r>
            <a:endParaRPr lang="ru-RU" altLang="en-US" sz="16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xmlns="" id="{5F04B8A2-8334-F241-AD71-E3396B9944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6239" y="2097633"/>
            <a:ext cx="1870075" cy="6477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Остеопонтин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6" name="Rectangle 12">
            <a:extLst>
              <a:ext uri="{FF2B5EF4-FFF2-40B4-BE49-F238E27FC236}">
                <a16:creationId xmlns:a16="http://schemas.microsoft.com/office/drawing/2014/main" xmlns="" id="{DB9E5868-1F28-CA43-A275-274CBD724F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6172" y="4698818"/>
            <a:ext cx="763905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20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Растворимый белок, связанный с мезотелином (SMRP) 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– его уровни </a:t>
            </a:r>
            <a:r>
              <a:rPr lang="ru-RU" altLang="en-US" sz="20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SMRP в крови идут параллельно росту опухоли и помогают в определении эффективности лечения.</a:t>
            </a:r>
          </a:p>
        </p:txBody>
      </p:sp>
      <p:sp>
        <p:nvSpPr>
          <p:cNvPr id="27" name="Line 15">
            <a:extLst>
              <a:ext uri="{FF2B5EF4-FFF2-40B4-BE49-F238E27FC236}">
                <a16:creationId xmlns:a16="http://schemas.microsoft.com/office/drawing/2014/main" xmlns="" id="{5A45118A-8950-1443-8D7E-FD5E5D4CF6B7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8350" y="2850264"/>
            <a:ext cx="1009650" cy="15843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928605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KT </a:t>
            </a:r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и</a:t>
            </a:r>
            <a:r>
              <a:rPr lang="az-Latn-AZ" altLang="en-US" sz="4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MRT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8" name="Picture 5" descr="MRI1">
            <a:extLst>
              <a:ext uri="{FF2B5EF4-FFF2-40B4-BE49-F238E27FC236}">
                <a16:creationId xmlns:a16="http://schemas.microsoft.com/office/drawing/2014/main" xmlns="" id="{849375FB-26B6-0A49-9261-3488D244C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8709" y="839173"/>
            <a:ext cx="5233928" cy="5685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CT1">
            <a:extLst>
              <a:ext uri="{FF2B5EF4-FFF2-40B4-BE49-F238E27FC236}">
                <a16:creationId xmlns:a16="http://schemas.microsoft.com/office/drawing/2014/main" xmlns="" id="{F2A8DA26-20A0-594E-BC62-D7A53085A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8128" y="835399"/>
            <a:ext cx="4032250" cy="2453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XR1">
            <a:extLst>
              <a:ext uri="{FF2B5EF4-FFF2-40B4-BE49-F238E27FC236}">
                <a16:creationId xmlns:a16="http://schemas.microsoft.com/office/drawing/2014/main" xmlns="" id="{6BA0C069-101A-3142-964D-74F98902E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8128" y="3429055"/>
            <a:ext cx="403225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726640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KT </a:t>
            </a:r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и</a:t>
            </a:r>
            <a:r>
              <a:rPr lang="az-Latn-AZ" altLang="en-US" sz="4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MRT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1" name="Picture 1028" descr="Figure 3A">
            <a:extLst>
              <a:ext uri="{FF2B5EF4-FFF2-40B4-BE49-F238E27FC236}">
                <a16:creationId xmlns:a16="http://schemas.microsoft.com/office/drawing/2014/main" xmlns="" id="{59B42D5A-59D2-F643-9051-B34742C71E0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5440" y="1445189"/>
            <a:ext cx="4950202" cy="4125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29" descr="Figure 3B">
            <a:extLst>
              <a:ext uri="{FF2B5EF4-FFF2-40B4-BE49-F238E27FC236}">
                <a16:creationId xmlns:a16="http://schemas.microsoft.com/office/drawing/2014/main" xmlns="" id="{20989B74-A358-4445-81B9-B33500B822F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445189"/>
            <a:ext cx="4248472" cy="4147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4419145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PET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1" name="Picture 4" descr="anterior meso">
            <a:extLst>
              <a:ext uri="{FF2B5EF4-FFF2-40B4-BE49-F238E27FC236}">
                <a16:creationId xmlns:a16="http://schemas.microsoft.com/office/drawing/2014/main" xmlns="" id="{A32C3129-E4D0-8043-A1E5-7618EB344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1544" y="980728"/>
            <a:ext cx="371792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 descr="lateral meso">
            <a:extLst>
              <a:ext uri="{FF2B5EF4-FFF2-40B4-BE49-F238E27FC236}">
                <a16:creationId xmlns:a16="http://schemas.microsoft.com/office/drawing/2014/main" xmlns="" id="{78B7BE0E-2778-824E-98A4-FBB97A3FE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5814" y="971891"/>
            <a:ext cx="3024188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meso CT cut">
            <a:extLst>
              <a:ext uri="{FF2B5EF4-FFF2-40B4-BE49-F238E27FC236}">
                <a16:creationId xmlns:a16="http://schemas.microsoft.com/office/drawing/2014/main" xmlns="" id="{08EE9C44-BBE4-D24D-A6AF-809BFD362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0096" y="3469485"/>
            <a:ext cx="309562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6492423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8" name="Picture 1027" descr="Untitled-1">
            <a:extLst>
              <a:ext uri="{FF2B5EF4-FFF2-40B4-BE49-F238E27FC236}">
                <a16:creationId xmlns:a16="http://schemas.microsoft.com/office/drawing/2014/main" xmlns="" id="{14CC9107-1C9C-9E40-B571-04912FDEA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5748" y="1213830"/>
            <a:ext cx="3147544" cy="2303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ncisionfinal.WMV">
            <a:hlinkClick r:id="" action="ppaction://media"/>
            <a:extLst>
              <a:ext uri="{FF2B5EF4-FFF2-40B4-BE49-F238E27FC236}">
                <a16:creationId xmlns:a16="http://schemas.microsoft.com/office/drawing/2014/main" xmlns="" id="{51489D79-B273-924B-A0A1-EFC014283DF2}"/>
              </a:ext>
            </a:extLst>
          </p:cNvPr>
          <p:cNvPicPr>
            <a:picLocks noGrp="1" noRot="1" noChangeAspect="1" noChangeArrowheads="1"/>
          </p:cNvPicPr>
          <p:nvPr>
            <p:ph sz="half" idx="1"/>
            <a:videoFile r:link="rId1"/>
            <p:extLst>
              <p:ext uri="{DAA4B4D4-6D71-4841-9C94-3DE7FCFB9230}">
                <p14:media xmlns:p14="http://schemas.microsoft.com/office/powerpoint/2010/main" xmlns="" r:link="rId5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032104" y="1213830"/>
            <a:ext cx="3048000" cy="2286000"/>
          </a:xfrm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1032" descr="Untitled-3">
            <a:extLst>
              <a:ext uri="{FF2B5EF4-FFF2-40B4-BE49-F238E27FC236}">
                <a16:creationId xmlns:a16="http://schemas.microsoft.com/office/drawing/2014/main" xmlns="" id="{C6907926-F6B4-8F47-A593-F98B5B452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1544" y="3792934"/>
            <a:ext cx="314174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extrapleural dissection.WMV">
            <a:hlinkClick r:id="" action="ppaction://media"/>
            <a:extLst>
              <a:ext uri="{FF2B5EF4-FFF2-40B4-BE49-F238E27FC236}">
                <a16:creationId xmlns:a16="http://schemas.microsoft.com/office/drawing/2014/main" xmlns="" id="{07894F2C-BA31-0044-9FAD-702E7FB11A9F}"/>
              </a:ext>
            </a:extLst>
          </p:cNvPr>
          <p:cNvPicPr>
            <a:picLocks noRot="1"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xmlns="" r:link="rId8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032104" y="3792934"/>
            <a:ext cx="3048000" cy="2286000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" name="Text Box 11">
            <a:extLst>
              <a:ext uri="{FF2B5EF4-FFF2-40B4-BE49-F238E27FC236}">
                <a16:creationId xmlns:a16="http://schemas.microsoft.com/office/drawing/2014/main" xmlns="" id="{A054D239-215F-B44C-8C79-D6D057679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912" y="2158392"/>
            <a:ext cx="165160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Торакотомия</a:t>
            </a:r>
          </a:p>
          <a:p>
            <a:r>
              <a:rPr lang="az-Latn-AZ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16" name="Text Box 12">
            <a:extLst>
              <a:ext uri="{FF2B5EF4-FFF2-40B4-BE49-F238E27FC236}">
                <a16:creationId xmlns:a16="http://schemas.microsoft.com/office/drawing/2014/main" xmlns="" id="{0701008C-E47A-1648-9428-8AD39CA97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3292" y="4585096"/>
            <a:ext cx="209794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16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Экстраплевральная</a:t>
            </a:r>
          </a:p>
          <a:p>
            <a:r>
              <a:rPr lang="ru-RU" altLang="en-US" sz="16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дисекция</a:t>
            </a:r>
            <a:endParaRPr lang="az-Latn-AZ" altLang="en-US" sz="16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197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3" name="Picture 3" descr="Untitled-4">
            <a:extLst>
              <a:ext uri="{FF2B5EF4-FFF2-40B4-BE49-F238E27FC236}">
                <a16:creationId xmlns:a16="http://schemas.microsoft.com/office/drawing/2014/main" xmlns="" id="{4A124E86-03BD-944F-9A52-89D8AEAD0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19536" y="946044"/>
            <a:ext cx="31242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excision of the diaphragm.WMV">
            <a:hlinkClick r:id="" action="ppaction://media"/>
            <a:extLst>
              <a:ext uri="{FF2B5EF4-FFF2-40B4-BE49-F238E27FC236}">
                <a16:creationId xmlns:a16="http://schemas.microsoft.com/office/drawing/2014/main" xmlns="" id="{30C8E45B-0078-BE46-BAE1-B4343EFD2C1A}"/>
              </a:ext>
            </a:extLst>
          </p:cNvPr>
          <p:cNvPicPr>
            <a:picLocks noRot="1"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link="rId5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5963" y="946045"/>
            <a:ext cx="31242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Untitled-6">
            <a:extLst>
              <a:ext uri="{FF2B5EF4-FFF2-40B4-BE49-F238E27FC236}">
                <a16:creationId xmlns:a16="http://schemas.microsoft.com/office/drawing/2014/main" xmlns="" id="{6B0BE9E6-EDC8-9043-AA73-1CE06B407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19536" y="3787721"/>
            <a:ext cx="31242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xcision of pericardium and vessels.WMV">
            <a:hlinkClick r:id="" action="ppaction://media"/>
            <a:extLst>
              <a:ext uri="{FF2B5EF4-FFF2-40B4-BE49-F238E27FC236}">
                <a16:creationId xmlns:a16="http://schemas.microsoft.com/office/drawing/2014/main" xmlns="" id="{052B715A-13B8-F248-8866-5073181562E5}"/>
              </a:ext>
            </a:extLst>
          </p:cNvPr>
          <p:cNvPicPr>
            <a:picLocks noRot="1"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xmlns="" r:link="rId8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5963" y="3787721"/>
            <a:ext cx="31242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8">
            <a:extLst>
              <a:ext uri="{FF2B5EF4-FFF2-40B4-BE49-F238E27FC236}">
                <a16:creationId xmlns:a16="http://schemas.microsoft.com/office/drawing/2014/main" xmlns="" id="{9C34D09B-CEC6-E64C-9F09-98C741EE35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1483" y="1795246"/>
            <a:ext cx="157742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Удаление</a:t>
            </a:r>
          </a:p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Диафрагмы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1" name="Text Box 9">
            <a:extLst>
              <a:ext uri="{FF2B5EF4-FFF2-40B4-BE49-F238E27FC236}">
                <a16:creationId xmlns:a16="http://schemas.microsoft.com/office/drawing/2014/main" xmlns="" id="{74E201F2-FA6B-E84F-9208-74ACCA470B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4800" y="4228739"/>
            <a:ext cx="287972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Р</a:t>
            </a:r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езекция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перикарда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И дисекция 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легочной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артерии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593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1" name="Picture 3" descr="Untitled-8">
            <a:extLst>
              <a:ext uri="{FF2B5EF4-FFF2-40B4-BE49-F238E27FC236}">
                <a16:creationId xmlns:a16="http://schemas.microsoft.com/office/drawing/2014/main" xmlns="" id="{6BE6C150-6EE3-F447-AFA9-57EB06DE1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3512" y="922018"/>
            <a:ext cx="3200400" cy="240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onstruction of diaphragm.WMV">
            <a:hlinkClick r:id="" action="ppaction://media"/>
            <a:extLst>
              <a:ext uri="{FF2B5EF4-FFF2-40B4-BE49-F238E27FC236}">
                <a16:creationId xmlns:a16="http://schemas.microsoft.com/office/drawing/2014/main" xmlns="" id="{8EC3F206-B394-364C-B465-C17A342FAC56}"/>
              </a:ext>
            </a:extLst>
          </p:cNvPr>
          <p:cNvPicPr>
            <a:picLocks noRot="1"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link="rId5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0136" y="922018"/>
            <a:ext cx="3200400" cy="240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 descr="Untitled-9">
            <a:extLst>
              <a:ext uri="{FF2B5EF4-FFF2-40B4-BE49-F238E27FC236}">
                <a16:creationId xmlns:a16="http://schemas.microsoft.com/office/drawing/2014/main" xmlns="" id="{938AC413-9176-C24D-84B6-B727217DF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3512" y="3781840"/>
            <a:ext cx="3200400" cy="238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final reconstruction.WMV">
            <a:hlinkClick r:id="" action="ppaction://media"/>
            <a:extLst>
              <a:ext uri="{FF2B5EF4-FFF2-40B4-BE49-F238E27FC236}">
                <a16:creationId xmlns:a16="http://schemas.microsoft.com/office/drawing/2014/main" xmlns="" id="{EF48356B-C457-3942-B446-D5B9957B1F29}"/>
              </a:ext>
            </a:extLst>
          </p:cNvPr>
          <p:cNvPicPr>
            <a:picLocks noRot="1"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xmlns="" r:link="rId8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0136" y="3776502"/>
            <a:ext cx="32004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8">
            <a:extLst>
              <a:ext uri="{FF2B5EF4-FFF2-40B4-BE49-F238E27FC236}">
                <a16:creationId xmlns:a16="http://schemas.microsoft.com/office/drawing/2014/main" xmlns="" id="{503A6B2E-EBB3-2047-86C3-84B6A0451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3912" y="1615130"/>
            <a:ext cx="246055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реконструкция</a:t>
            </a:r>
          </a:p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Диафрагмы </a:t>
            </a:r>
            <a:r>
              <a:rPr lang="ru-RU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и </a:t>
            </a:r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перикарда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2" name="Text Box 9">
            <a:extLst>
              <a:ext uri="{FF2B5EF4-FFF2-40B4-BE49-F238E27FC236}">
                <a16:creationId xmlns:a16="http://schemas.microsoft.com/office/drawing/2014/main" xmlns="" id="{9343EF20-75E5-1449-8B46-9593089C8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888" y="4509120"/>
            <a:ext cx="192975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Вид после</a:t>
            </a:r>
          </a:p>
          <a:p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ru-RU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реконструкции</a:t>
            </a:r>
          </a:p>
          <a:p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8640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42257"/>
            <a:ext cx="6076051" cy="121107"/>
          </a:xfrm>
        </p:spPr>
        <p:txBody>
          <a:bodyPr>
            <a:normAutofit fontScale="90000"/>
          </a:bodyPr>
          <a:lstStyle/>
          <a:p>
            <a:r>
              <a:rPr lang="az-Latn-AZ" altLang="en-US" sz="4800" dirty="0">
                <a:solidFill>
                  <a:schemeClr val="accent1">
                    <a:lumMod val="75000"/>
                  </a:schemeClr>
                </a:solidFill>
              </a:rPr>
              <a:t>Pre-Post Neoadyuvant </a:t>
            </a:r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химиотерапия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3" name="Picture 8" descr="CXR">
            <a:extLst>
              <a:ext uri="{FF2B5EF4-FFF2-40B4-BE49-F238E27FC236}">
                <a16:creationId xmlns:a16="http://schemas.microsoft.com/office/drawing/2014/main" xmlns="" id="{CF705662-99D0-7242-9662-5E5B7CD8C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863" y="1451033"/>
            <a:ext cx="5442105" cy="5041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3" descr="preneoafj">
            <a:extLst>
              <a:ext uri="{FF2B5EF4-FFF2-40B4-BE49-F238E27FC236}">
                <a16:creationId xmlns:a16="http://schemas.microsoft.com/office/drawing/2014/main" xmlns="" id="{CBE1E2BD-B9F2-1E49-B423-7A936B4B7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1031" y="1451033"/>
            <a:ext cx="2487257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4" descr="105-0581_IMG">
            <a:extLst>
              <a:ext uri="{FF2B5EF4-FFF2-40B4-BE49-F238E27FC236}">
                <a16:creationId xmlns:a16="http://schemas.microsoft.com/office/drawing/2014/main" xmlns="" id="{81F90AC6-942B-9847-A8EB-F681A2E55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33152" y="1451033"/>
            <a:ext cx="2447925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5">
            <a:extLst>
              <a:ext uri="{FF2B5EF4-FFF2-40B4-BE49-F238E27FC236}">
                <a16:creationId xmlns:a16="http://schemas.microsoft.com/office/drawing/2014/main" xmlns="" id="{CC6CFDF7-752C-A74E-A8BF-E71CE0526300}"/>
              </a:ext>
            </a:extLst>
          </p:cNvPr>
          <p:cNvSpPr txBox="1">
            <a:spLocks noChangeArrowheads="1"/>
          </p:cNvSpPr>
          <p:nvPr/>
        </p:nvSpPr>
        <p:spPr>
          <a:xfrm>
            <a:off x="7680176" y="1097668"/>
            <a:ext cx="3810000" cy="647700"/>
          </a:xfrm>
          <a:prstGeom prst="rect">
            <a:avLst/>
          </a:prstGeom>
        </p:spPr>
        <p:txBody>
          <a:bodyPr vert="horz" lIns="92075" tIns="46038" rIns="92075" bIns="46038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defTabSz="914400">
              <a:buFontTx/>
              <a:buNone/>
            </a:pPr>
            <a:r>
              <a:rPr lang="ru-RU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до химиотерапии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xmlns="" id="{876A5FEC-EC48-FC4B-B36E-8C35BC9413A6}"/>
              </a:ext>
            </a:extLst>
          </p:cNvPr>
          <p:cNvSpPr txBox="1">
            <a:spLocks noChangeArrowheads="1"/>
          </p:cNvSpPr>
          <p:nvPr/>
        </p:nvSpPr>
        <p:spPr>
          <a:xfrm>
            <a:off x="7403012" y="3861048"/>
            <a:ext cx="4033837" cy="311150"/>
          </a:xfrm>
          <a:prstGeom prst="rect">
            <a:avLst/>
          </a:prstGeom>
        </p:spPr>
        <p:txBody>
          <a:bodyPr vert="horz" lIns="92075" tIns="46038" rIns="92075" bIns="46038" rtlCol="0">
            <a:normAutofit fontScale="85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ru-RU" altLang="en-US" sz="2400" dirty="0"/>
              <a:t>после химиотерапии</a:t>
            </a:r>
            <a:endParaRPr lang="tr-TR" altLang="en-US" sz="26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23" name="Picture 10" descr="PreneoCt2">
            <a:extLst>
              <a:ext uri="{FF2B5EF4-FFF2-40B4-BE49-F238E27FC236}">
                <a16:creationId xmlns:a16="http://schemas.microsoft.com/office/drawing/2014/main" xmlns="" id="{B7DF5744-3103-6049-9C50-E85735064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1031" y="4191745"/>
            <a:ext cx="2487257" cy="2299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" descr="postneoCT1">
            <a:extLst>
              <a:ext uri="{FF2B5EF4-FFF2-40B4-BE49-F238E27FC236}">
                <a16:creationId xmlns:a16="http://schemas.microsoft.com/office/drawing/2014/main" xmlns="" id="{827D5E9E-A580-7C4B-B48D-116BAC03F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33152" y="4191745"/>
            <a:ext cx="2447925" cy="2299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2190930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31604" y="66348"/>
            <a:ext cx="7128792" cy="582487"/>
          </a:xfrm>
        </p:spPr>
        <p:txBody>
          <a:bodyPr>
            <a:noAutofit/>
          </a:bodyPr>
          <a:lstStyle/>
          <a:p>
            <a:r>
              <a:rPr lang="ru-RU" altLang="en-US" sz="3600" dirty="0">
                <a:solidFill>
                  <a:schemeClr val="accent1">
                    <a:lumMod val="75000"/>
                  </a:schemeClr>
                </a:solidFill>
              </a:rPr>
              <a:t>Диффузная злокачественная мезотелиома</a:t>
            </a:r>
            <a:endParaRPr lang="az-Latn-AZ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sp>
        <p:nvSpPr>
          <p:cNvPr id="12" name="AutoShape 15">
            <a:extLst>
              <a:ext uri="{FF2B5EF4-FFF2-40B4-BE49-F238E27FC236}">
                <a16:creationId xmlns:a16="http://schemas.microsoft.com/office/drawing/2014/main" xmlns="" id="{26CF76C9-EB69-2740-875F-577989BB9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6885" y="4221088"/>
            <a:ext cx="2437184" cy="1835944"/>
          </a:xfrm>
          <a:prstGeom prst="triangle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xmlns="" id="{C662DDE9-BE63-4547-A9DD-2FC1A5CA7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3040" y="2966926"/>
            <a:ext cx="2581472" cy="1584325"/>
          </a:xfrm>
          <a:prstGeom prst="triangle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AutoShape 13">
            <a:extLst>
              <a:ext uri="{FF2B5EF4-FFF2-40B4-BE49-F238E27FC236}">
                <a16:creationId xmlns:a16="http://schemas.microsoft.com/office/drawing/2014/main" xmlns="" id="{0C0BB943-4643-3E43-A94D-AB8B4DA6E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6352" y="2966926"/>
            <a:ext cx="2555875" cy="1655762"/>
          </a:xfrm>
          <a:prstGeom prst="triangle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xmlns="" id="{C02A0F86-2044-DD42-9215-EB3F93955A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3440" y="1527063"/>
            <a:ext cx="7632700" cy="7921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Основное место в этиологии занимает асбест, силикат</a:t>
            </a:r>
          </a:p>
        </p:txBody>
      </p:sp>
      <p:sp>
        <p:nvSpPr>
          <p:cNvPr id="22" name="AutoShape 8">
            <a:extLst>
              <a:ext uri="{FF2B5EF4-FFF2-40B4-BE49-F238E27FC236}">
                <a16:creationId xmlns:a16="http://schemas.microsoft.com/office/drawing/2014/main" xmlns="" id="{57C16CBE-F836-4F43-8104-77002BB2B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1865" y="3398726"/>
            <a:ext cx="2016125" cy="1008062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AutoShape 9">
            <a:extLst>
              <a:ext uri="{FF2B5EF4-FFF2-40B4-BE49-F238E27FC236}">
                <a16:creationId xmlns:a16="http://schemas.microsoft.com/office/drawing/2014/main" xmlns="" id="{5DA1B83C-C01A-3440-8BF5-CC9F0BFF3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2024" y="3398726"/>
            <a:ext cx="2089150" cy="1009650"/>
          </a:xfrm>
          <a:prstGeom prst="rightArrow">
            <a:avLst>
              <a:gd name="adj1" fmla="val 50000"/>
              <a:gd name="adj2" fmla="val 51730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xmlns="" id="{B4362317-3F72-B74D-A74D-D649E304C5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5128" y="3794807"/>
            <a:ext cx="18002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en-US" sz="16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60% </a:t>
            </a:r>
            <a:r>
              <a:rPr lang="ru-RU" altLang="en-US" sz="16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правосторонний</a:t>
            </a:r>
            <a:endParaRPr lang="ru-RU" altLang="en-US" sz="16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xmlns="" id="{58787A34-935F-8E41-A69D-2F4E97A82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3757" y="3687903"/>
            <a:ext cx="161131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en-US" sz="16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35% </a:t>
            </a:r>
            <a:r>
              <a:rPr lang="ru-RU" altLang="en-US" sz="16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левосторонний</a:t>
            </a:r>
            <a:endParaRPr lang="ru-RU" altLang="en-US" sz="16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28" name="Text Box 12">
            <a:extLst>
              <a:ext uri="{FF2B5EF4-FFF2-40B4-BE49-F238E27FC236}">
                <a16:creationId xmlns:a16="http://schemas.microsoft.com/office/drawing/2014/main" xmlns="" id="{313B1952-1E57-104B-8FC9-379E259D32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7133" y="5148990"/>
            <a:ext cx="143668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en-US" sz="14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двусторонний</a:t>
            </a:r>
          </a:p>
          <a:p>
            <a:r>
              <a:rPr lang="ru-RU" altLang="en-US" sz="14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     5%</a:t>
            </a:r>
          </a:p>
        </p:txBody>
      </p:sp>
    </p:spTree>
    <p:extLst>
      <p:ext uri="{BB962C8B-B14F-4D97-AF65-F5344CB8AC3E}">
        <p14:creationId xmlns:p14="http://schemas.microsoft.com/office/powerpoint/2010/main" xmlns="" val="62276434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31604" y="66348"/>
            <a:ext cx="7128792" cy="582487"/>
          </a:xfrm>
        </p:spPr>
        <p:txBody>
          <a:bodyPr>
            <a:normAutofit fontScale="90000"/>
          </a:bodyPr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Babək Zeynalov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ED12C6C-663D-F64F-8D71-CB25E446DB59}"/>
              </a:ext>
            </a:extLst>
          </p:cNvPr>
          <p:cNvSpPr txBox="1"/>
          <p:nvPr/>
        </p:nvSpPr>
        <p:spPr>
          <a:xfrm>
            <a:off x="9912424" y="172926"/>
            <a:ext cx="186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Болезни Плевры</a:t>
            </a:r>
          </a:p>
        </p:txBody>
      </p:sp>
      <p:pic>
        <p:nvPicPr>
          <p:cNvPr id="16" name="Picture 4">
            <a:extLst>
              <a:ext uri="{FF2B5EF4-FFF2-40B4-BE49-F238E27FC236}">
                <a16:creationId xmlns:a16="http://schemas.microsoft.com/office/drawing/2014/main" xmlns="" id="{6E9E75CD-85D7-DA46-93B2-99125AC04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1128" y="2996952"/>
            <a:ext cx="6696075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xmlns="" id="{B2C829C1-2F1A-EC43-AB4A-EBA36B07E24E}"/>
              </a:ext>
            </a:extLst>
          </p:cNvPr>
          <p:cNvSpPr/>
          <p:nvPr/>
        </p:nvSpPr>
        <p:spPr>
          <a:xfrm>
            <a:off x="1847528" y="1268760"/>
            <a:ext cx="3384376" cy="14401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химиотерапия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8978E47A-2AF9-C249-BF96-A5554E12CF21}"/>
              </a:ext>
            </a:extLst>
          </p:cNvPr>
          <p:cNvSpPr/>
          <p:nvPr/>
        </p:nvSpPr>
        <p:spPr>
          <a:xfrm>
            <a:off x="7176120" y="1268760"/>
            <a:ext cx="3384376" cy="14401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хирургический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3983562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4203</TotalTime>
  <Words>2387</Words>
  <Application>Microsoft Office PowerPoint</Application>
  <PresentationFormat>Произвольный</PresentationFormat>
  <Paragraphs>565</Paragraphs>
  <Slides>64</Slides>
  <Notes>0</Notes>
  <HiddenSlides>0</HiddenSlides>
  <MMClips>6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6" baseType="lpstr">
      <vt:lpstr>Praktiki dərs şablonu 1</vt:lpstr>
      <vt:lpstr>Bit Eşlem Resmi</vt:lpstr>
      <vt:lpstr>Болезни Плевры</vt:lpstr>
      <vt:lpstr>Анатомия плевры</vt:lpstr>
      <vt:lpstr>Анатомия плевры</vt:lpstr>
      <vt:lpstr>Анатомия плевры</vt:lpstr>
      <vt:lpstr>Анатомия плевры</vt:lpstr>
      <vt:lpstr>Физиология плевры</vt:lpstr>
      <vt:lpstr>Обследование плевры</vt:lpstr>
      <vt:lpstr>Инвазивные обследования плевры</vt:lpstr>
      <vt:lpstr>Жидкость в плевре</vt:lpstr>
      <vt:lpstr>Жидкость в плевре</vt:lpstr>
      <vt:lpstr>Пневмоторакс</vt:lpstr>
      <vt:lpstr>Пневмоторакс</vt:lpstr>
      <vt:lpstr>Как возникает пневмоторакс?</vt:lpstr>
      <vt:lpstr>Ятрогенный пневмоторакс</vt:lpstr>
      <vt:lpstr>Слайд 15</vt:lpstr>
      <vt:lpstr>Открытый пневмоторакс</vt:lpstr>
      <vt:lpstr>Закрытый пневмоторакс</vt:lpstr>
      <vt:lpstr>Слайд 18</vt:lpstr>
      <vt:lpstr>Патогенез</vt:lpstr>
      <vt:lpstr>Клиника</vt:lpstr>
      <vt:lpstr>Диагностика</vt:lpstr>
      <vt:lpstr>Рентгенография</vt:lpstr>
      <vt:lpstr>Лечение</vt:lpstr>
      <vt:lpstr>Лечение</vt:lpstr>
      <vt:lpstr>Торакостома</vt:lpstr>
      <vt:lpstr>Гемоторакс</vt:lpstr>
      <vt:lpstr>Гемоторакс</vt:lpstr>
      <vt:lpstr>Причины</vt:lpstr>
      <vt:lpstr>Течение</vt:lpstr>
      <vt:lpstr>Клиника</vt:lpstr>
      <vt:lpstr>Диагностика</vt:lpstr>
      <vt:lpstr>Диагностика</vt:lpstr>
      <vt:lpstr>Слайд 33</vt:lpstr>
      <vt:lpstr>Лечение</vt:lpstr>
      <vt:lpstr>Слайд 35</vt:lpstr>
      <vt:lpstr>Слайд 36</vt:lpstr>
      <vt:lpstr>Гнойный плеврит</vt:lpstr>
      <vt:lpstr>Гнойный плеврит</vt:lpstr>
      <vt:lpstr>Этиология</vt:lpstr>
      <vt:lpstr>Классификация</vt:lpstr>
      <vt:lpstr>Gedişi</vt:lpstr>
      <vt:lpstr>Клиника</vt:lpstr>
      <vt:lpstr>Диагностика</vt:lpstr>
      <vt:lpstr>Пункция</vt:lpstr>
      <vt:lpstr>Диагностика</vt:lpstr>
      <vt:lpstr>Принципы лечения</vt:lpstr>
      <vt:lpstr>Тактика лечения</vt:lpstr>
      <vt:lpstr>Тактика лечения</vt:lpstr>
      <vt:lpstr>Опухоли плевры</vt:lpstr>
      <vt:lpstr>Опухоли плевры</vt:lpstr>
      <vt:lpstr>Lokal mezotelioma</vt:lpstr>
      <vt:lpstr>Lokal mezotelioma</vt:lpstr>
      <vt:lpstr>Lokal mezotelioma</vt:lpstr>
      <vt:lpstr>Слайд 54</vt:lpstr>
      <vt:lpstr>Слайд 55</vt:lpstr>
      <vt:lpstr>KT и MRT</vt:lpstr>
      <vt:lpstr>KT и MRT</vt:lpstr>
      <vt:lpstr>PET</vt:lpstr>
      <vt:lpstr>Лечение</vt:lpstr>
      <vt:lpstr>Лечение</vt:lpstr>
      <vt:lpstr>Лечение</vt:lpstr>
      <vt:lpstr>Pre-Post Neoadyuvant химиотерапия</vt:lpstr>
      <vt:lpstr>Диффузная злокачественная мезотелиома</vt:lpstr>
      <vt:lpstr>Лечение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299</cp:revision>
  <dcterms:created xsi:type="dcterms:W3CDTF">2001-04-16T20:54:45Z</dcterms:created>
  <dcterms:modified xsi:type="dcterms:W3CDTF">2020-03-04T18:41:44Z</dcterms:modified>
</cp:coreProperties>
</file>