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16"/>
  </p:notesMasterIdLst>
  <p:handoutMasterIdLst>
    <p:handoutMasterId r:id="rId17"/>
  </p:handoutMasterIdLst>
  <p:sldIdLst>
    <p:sldId id="284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1" r:id="rId13"/>
    <p:sldId id="300" r:id="rId14"/>
    <p:sldId id="302" r:id="rId15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9B88B"/>
    <a:srgbClr val="990033"/>
    <a:srgbClr val="E59E0F"/>
    <a:srgbClr val="EC3308"/>
    <a:srgbClr val="FFFF00"/>
    <a:srgbClr val="CC0066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55" d="100"/>
          <a:sy n="55" d="100"/>
        </p:scale>
        <p:origin x="66" y="4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5"/>
          <c:dPt>
            <c:idx val="1"/>
            <c:bubble3D val="0"/>
            <c:explosion val="13"/>
            <c:extLst xmlns:c16r2="http://schemas.microsoft.com/office/drawing/2015/06/chart">
              <c:ext xmlns:c16="http://schemas.microsoft.com/office/drawing/2014/chart" uri="{C3380CC4-5D6E-409C-BE32-E72D297353CC}">
                <c16:uniqueId val="{00000000-3F65-4CE1-B6A1-0779814887E5}"/>
              </c:ext>
            </c:extLst>
          </c:dPt>
          <c:cat>
            <c:strRef>
              <c:f>Лист1!$A$2:$A$4</c:f>
              <c:strCache>
                <c:ptCount val="3"/>
                <c:pt idx="0">
                  <c:v>Постоянный</c:v>
                </c:pt>
                <c:pt idx="1">
                  <c:v>Пароксизмальная</c:v>
                </c:pt>
                <c:pt idx="2">
                  <c:v>Гипертензии не наблюдается.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0.5</c:v>
                </c:pt>
                <c:pt idx="1">
                  <c:v>0.3</c:v>
                </c:pt>
                <c:pt idx="2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F65-4CE1-B6A1-0779814887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ayout>
        <c:manualLayout>
          <c:xMode val="edge"/>
          <c:yMode val="edge"/>
          <c:x val="0.68599228146025204"/>
          <c:y val="8.274667766016929E-4"/>
          <c:w val="0.30464152758921326"/>
          <c:h val="0.95702736253088638"/>
        </c:manualLayout>
      </c:layout>
      <c:overlay val="0"/>
      <c:txPr>
        <a:bodyPr/>
        <a:lstStyle/>
        <a:p>
          <a:pPr>
            <a:defRPr lang="en-US" sz="2400">
              <a:latin typeface="Constantia" panose="02030602050306030303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3BEAFE-FBBF-4F85-AE46-2C2850F5BB27}" type="doc">
      <dgm:prSet loTypeId="urn:microsoft.com/office/officeart/2008/layout/SquareAccentLis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11AEFE5-6F44-4568-9E8D-463278E9AF27}">
      <dgm:prSet custT="1"/>
      <dgm:spPr/>
      <dgm:t>
        <a:bodyPr/>
        <a:lstStyle/>
        <a:p>
          <a:pPr algn="just" rtl="0"/>
          <a:r>
            <a:rPr lang="ru-RU" sz="28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Гормонально активная опухоль хромаффинных клеток </a:t>
          </a:r>
          <a:r>
            <a:rPr lang="ru-RU" sz="28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мозгового вещества </a:t>
          </a:r>
          <a:r>
            <a:rPr lang="ru-RU" sz="28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надпочечников.</a:t>
          </a:r>
        </a:p>
        <a:p>
          <a:pPr algn="just" rtl="0"/>
          <a:r>
            <a:rPr lang="ru-RU" sz="28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</a:t>
          </a:r>
          <a:r>
            <a:rPr lang="ru-RU" sz="2800" b="1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Экстраадренальные</a:t>
          </a:r>
          <a:r>
            <a:rPr lang="ru-RU" sz="28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</a:t>
          </a:r>
          <a:r>
            <a:rPr lang="ru-RU" sz="2800" b="1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фехромоцитомы</a:t>
          </a:r>
          <a:r>
            <a:rPr lang="ru-RU" sz="28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</a:t>
          </a:r>
          <a:r>
            <a:rPr lang="az-Latn-AZ" sz="28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(</a:t>
          </a:r>
          <a:r>
            <a:rPr lang="ru-RU" sz="28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в симпатических ганглиях в области шеи, средостения, живота, таза и </a:t>
          </a:r>
          <a:r>
            <a:rPr lang="ru-RU" sz="2800" b="1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Цукеркандля</a:t>
          </a:r>
          <a:r>
            <a:rPr lang="az-Latn-AZ" sz="28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) </a:t>
          </a:r>
          <a:r>
            <a:rPr lang="ru-RU" sz="28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называются функциональными </a:t>
          </a:r>
          <a:r>
            <a:rPr lang="ru-RU" sz="2800" b="1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параганглиомами</a:t>
          </a:r>
          <a:r>
            <a:rPr lang="ru-RU" sz="28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.</a:t>
          </a:r>
          <a:endParaRPr lang="en-US" sz="2800" dirty="0">
            <a:solidFill>
              <a:schemeClr val="accent1">
                <a:lumMod val="50000"/>
              </a:schemeClr>
            </a:solidFill>
            <a:latin typeface="+mn-lt"/>
          </a:endParaRPr>
        </a:p>
      </dgm:t>
    </dgm:pt>
    <dgm:pt modelId="{B08B31B9-525E-43CB-B038-2BC409E30449}" type="parTrans" cxnId="{6532F7F8-58CA-4A00-9B67-E0C4071E848E}">
      <dgm:prSet/>
      <dgm:spPr/>
      <dgm:t>
        <a:bodyPr/>
        <a:lstStyle/>
        <a:p>
          <a:endParaRPr lang="en-US"/>
        </a:p>
      </dgm:t>
    </dgm:pt>
    <dgm:pt modelId="{08B8949F-C9B3-4ACE-AB08-DC8E13AAB608}" type="sibTrans" cxnId="{6532F7F8-58CA-4A00-9B67-E0C4071E848E}">
      <dgm:prSet/>
      <dgm:spPr/>
      <dgm:t>
        <a:bodyPr/>
        <a:lstStyle/>
        <a:p>
          <a:endParaRPr lang="en-US"/>
        </a:p>
      </dgm:t>
    </dgm:pt>
    <dgm:pt modelId="{4BD987F6-7309-41A9-883F-D20AE23E8826}" type="pres">
      <dgm:prSet presAssocID="{9F3BEAFE-FBBF-4F85-AE46-2C2850F5BB27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F669EF00-476C-4419-9F4C-24C14E05D39D}" type="pres">
      <dgm:prSet presAssocID="{E11AEFE5-6F44-4568-9E8D-463278E9AF27}" presName="root" presStyleCnt="0">
        <dgm:presLayoutVars>
          <dgm:chMax/>
          <dgm:chPref/>
        </dgm:presLayoutVars>
      </dgm:prSet>
      <dgm:spPr/>
    </dgm:pt>
    <dgm:pt modelId="{DFF35DB7-ED63-4EAD-9A5E-717F18A8CA4E}" type="pres">
      <dgm:prSet presAssocID="{E11AEFE5-6F44-4568-9E8D-463278E9AF27}" presName="rootComposite" presStyleCnt="0">
        <dgm:presLayoutVars/>
      </dgm:prSet>
      <dgm:spPr/>
    </dgm:pt>
    <dgm:pt modelId="{A7A69FEF-F42C-49FB-8C8E-2858423C6EA0}" type="pres">
      <dgm:prSet presAssocID="{E11AEFE5-6F44-4568-9E8D-463278E9AF27}" presName="ParentAccent" presStyleLbl="alignNode1" presStyleIdx="0" presStyleCnt="1" custFlipVert="1" custScaleY="22414" custLinFactNeighborX="481" custLinFactNeighborY="32883"/>
      <dgm:spPr>
        <a:solidFill>
          <a:srgbClr val="F9B88B"/>
        </a:solidFill>
      </dgm:spPr>
      <dgm:t>
        <a:bodyPr/>
        <a:lstStyle/>
        <a:p>
          <a:endParaRPr lang="en-US"/>
        </a:p>
      </dgm:t>
    </dgm:pt>
    <dgm:pt modelId="{412DBC68-BF84-4C68-9A82-F8E476605ADC}" type="pres">
      <dgm:prSet presAssocID="{E11AEFE5-6F44-4568-9E8D-463278E9AF27}" presName="ParentSmallAccent" presStyleLbl="fgAcc1" presStyleIdx="0" presStyleCnt="1" custScaleY="47948" custLinFactNeighborX="-2605" custLinFactNeighborY="55294"/>
      <dgm:spPr/>
    </dgm:pt>
    <dgm:pt modelId="{EB201278-0D0F-458D-A6A8-51990AFB34AF}" type="pres">
      <dgm:prSet presAssocID="{E11AEFE5-6F44-4568-9E8D-463278E9AF27}" presName="Parent" presStyleLbl="revTx" presStyleIdx="0" presStyleCnt="1" custScaleY="134278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277726-F268-4E4E-9019-B090F6225F67}" type="pres">
      <dgm:prSet presAssocID="{E11AEFE5-6F44-4568-9E8D-463278E9AF27}" presName="childShape" presStyleCnt="0">
        <dgm:presLayoutVars>
          <dgm:chMax val="0"/>
          <dgm:chPref val="0"/>
        </dgm:presLayoutVars>
      </dgm:prSet>
      <dgm:spPr/>
    </dgm:pt>
  </dgm:ptLst>
  <dgm:cxnLst>
    <dgm:cxn modelId="{6532F7F8-58CA-4A00-9B67-E0C4071E848E}" srcId="{9F3BEAFE-FBBF-4F85-AE46-2C2850F5BB27}" destId="{E11AEFE5-6F44-4568-9E8D-463278E9AF27}" srcOrd="0" destOrd="0" parTransId="{B08B31B9-525E-43CB-B038-2BC409E30449}" sibTransId="{08B8949F-C9B3-4ACE-AB08-DC8E13AAB608}"/>
    <dgm:cxn modelId="{A8C61D74-7AC9-4245-A0E0-E5F48C09ECA0}" type="presOf" srcId="{E11AEFE5-6F44-4568-9E8D-463278E9AF27}" destId="{EB201278-0D0F-458D-A6A8-51990AFB34AF}" srcOrd="0" destOrd="0" presId="urn:microsoft.com/office/officeart/2008/layout/SquareAccentList"/>
    <dgm:cxn modelId="{753A3915-7E95-428C-8208-F9371C5AC647}" type="presOf" srcId="{9F3BEAFE-FBBF-4F85-AE46-2C2850F5BB27}" destId="{4BD987F6-7309-41A9-883F-D20AE23E8826}" srcOrd="0" destOrd="0" presId="urn:microsoft.com/office/officeart/2008/layout/SquareAccentList"/>
    <dgm:cxn modelId="{9FB697C9-F060-4B11-B2DA-08D24F649123}" type="presParOf" srcId="{4BD987F6-7309-41A9-883F-D20AE23E8826}" destId="{F669EF00-476C-4419-9F4C-24C14E05D39D}" srcOrd="0" destOrd="0" presId="urn:microsoft.com/office/officeart/2008/layout/SquareAccentList"/>
    <dgm:cxn modelId="{58FF77DF-F45C-41EC-AAB1-3F6102ACEB5F}" type="presParOf" srcId="{F669EF00-476C-4419-9F4C-24C14E05D39D}" destId="{DFF35DB7-ED63-4EAD-9A5E-717F18A8CA4E}" srcOrd="0" destOrd="0" presId="urn:microsoft.com/office/officeart/2008/layout/SquareAccentList"/>
    <dgm:cxn modelId="{F7DC6DB2-0F9A-47C3-9F6F-61B225FF08E9}" type="presParOf" srcId="{DFF35DB7-ED63-4EAD-9A5E-717F18A8CA4E}" destId="{A7A69FEF-F42C-49FB-8C8E-2858423C6EA0}" srcOrd="0" destOrd="0" presId="urn:microsoft.com/office/officeart/2008/layout/SquareAccentList"/>
    <dgm:cxn modelId="{FF6BF6BB-2848-4099-AB48-5694254162C5}" type="presParOf" srcId="{DFF35DB7-ED63-4EAD-9A5E-717F18A8CA4E}" destId="{412DBC68-BF84-4C68-9A82-F8E476605ADC}" srcOrd="1" destOrd="0" presId="urn:microsoft.com/office/officeart/2008/layout/SquareAccentList"/>
    <dgm:cxn modelId="{A696AD63-46A9-404C-A060-E1B99825181F}" type="presParOf" srcId="{DFF35DB7-ED63-4EAD-9A5E-717F18A8CA4E}" destId="{EB201278-0D0F-458D-A6A8-51990AFB34AF}" srcOrd="2" destOrd="0" presId="urn:microsoft.com/office/officeart/2008/layout/SquareAccentList"/>
    <dgm:cxn modelId="{5A6AFC7E-B16E-43AB-A378-E7E02D49F717}" type="presParOf" srcId="{F669EF00-476C-4419-9F4C-24C14E05D39D}" destId="{89277726-F268-4E4E-9019-B090F6225F67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E00C41-24B8-466A-B6E6-25A23CBC4095}" type="doc">
      <dgm:prSet loTypeId="urn:microsoft.com/office/officeart/2005/8/layout/vList2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0ABD394-9087-443F-B22D-BE68D5274732}">
      <dgm:prSet custT="1"/>
      <dgm:spPr/>
      <dgm:t>
        <a:bodyPr/>
        <a:lstStyle/>
        <a:p>
          <a:pPr rtl="0"/>
          <a:r>
            <a:rPr lang="ru-RU" sz="3600" dirty="0" err="1" smtClean="0"/>
            <a:t>Феохромоцитома</a:t>
          </a:r>
          <a:r>
            <a:rPr lang="ru-RU" sz="3600" dirty="0" smtClean="0"/>
            <a:t> впервые была описана </a:t>
          </a:r>
          <a:r>
            <a:rPr lang="ru-RU" sz="3600" dirty="0" err="1" smtClean="0"/>
            <a:t>Франкелем</a:t>
          </a:r>
          <a:r>
            <a:rPr lang="ru-RU" sz="3600" dirty="0" smtClean="0"/>
            <a:t>.</a:t>
          </a:r>
          <a:endParaRPr lang="en-US" sz="3600" dirty="0"/>
        </a:p>
      </dgm:t>
    </dgm:pt>
    <dgm:pt modelId="{220DC61F-FF1F-4D4A-9708-61634BAF5060}" type="parTrans" cxnId="{AF19436E-CDF9-4754-9B9C-AEAED4BD5781}">
      <dgm:prSet/>
      <dgm:spPr/>
      <dgm:t>
        <a:bodyPr/>
        <a:lstStyle/>
        <a:p>
          <a:endParaRPr lang="en-US"/>
        </a:p>
      </dgm:t>
    </dgm:pt>
    <dgm:pt modelId="{F437C69D-65EB-4BCD-9DF9-9DD1D2B54D96}" type="sibTrans" cxnId="{AF19436E-CDF9-4754-9B9C-AEAED4BD5781}">
      <dgm:prSet/>
      <dgm:spPr/>
      <dgm:t>
        <a:bodyPr/>
        <a:lstStyle/>
        <a:p>
          <a:endParaRPr lang="en-US"/>
        </a:p>
      </dgm:t>
    </dgm:pt>
    <dgm:pt modelId="{6EF2EE6F-88F3-43E4-80B3-379DF7DE3FEC}">
      <dgm:prSet custT="1"/>
      <dgm:spPr/>
      <dgm:t>
        <a:bodyPr/>
        <a:lstStyle/>
        <a:p>
          <a:pPr rtl="0"/>
          <a:r>
            <a:rPr lang="ru-RU" sz="3600" dirty="0" smtClean="0"/>
            <a:t>Это редкое заболевание. Частота болезни </a:t>
          </a:r>
          <a:r>
            <a:rPr lang="az-Latn-AZ" sz="3600" dirty="0" smtClean="0"/>
            <a:t>2-8/1000000</a:t>
          </a:r>
          <a:endParaRPr lang="en-US" sz="3600" dirty="0"/>
        </a:p>
      </dgm:t>
    </dgm:pt>
    <dgm:pt modelId="{E9C03E4A-823A-4A3A-BF84-C91FFDB42D8C}" type="parTrans" cxnId="{272E8F72-487C-46C9-915F-4100B706B6BC}">
      <dgm:prSet/>
      <dgm:spPr/>
      <dgm:t>
        <a:bodyPr/>
        <a:lstStyle/>
        <a:p>
          <a:endParaRPr lang="en-US"/>
        </a:p>
      </dgm:t>
    </dgm:pt>
    <dgm:pt modelId="{EBBE2B60-B4E1-4B93-A43B-C1B873A3C810}" type="sibTrans" cxnId="{272E8F72-487C-46C9-915F-4100B706B6BC}">
      <dgm:prSet/>
      <dgm:spPr/>
      <dgm:t>
        <a:bodyPr/>
        <a:lstStyle/>
        <a:p>
          <a:endParaRPr lang="en-US"/>
        </a:p>
      </dgm:t>
    </dgm:pt>
    <dgm:pt modelId="{EF217662-9930-496E-99D8-9C0322793BF9}">
      <dgm:prSet custT="1"/>
      <dgm:spPr/>
      <dgm:t>
        <a:bodyPr/>
        <a:lstStyle/>
        <a:p>
          <a:pPr rtl="0"/>
          <a:r>
            <a:rPr lang="ru-RU" sz="3600" dirty="0" smtClean="0"/>
            <a:t>Заболевание чаще наблюдается у спорадических или семейных пациентов с изученной </a:t>
          </a:r>
          <a:r>
            <a:rPr lang="ru-RU" sz="3600" dirty="0" err="1" smtClean="0"/>
            <a:t>фехромоцитомой</a:t>
          </a:r>
          <a:r>
            <a:rPr lang="ru-RU" sz="3600" dirty="0" smtClean="0"/>
            <a:t>.</a:t>
          </a:r>
          <a:endParaRPr lang="en-US" sz="3600" dirty="0"/>
        </a:p>
      </dgm:t>
    </dgm:pt>
    <dgm:pt modelId="{DE20E2BA-D01D-4BA4-88E4-C39152F056AA}" type="parTrans" cxnId="{5992A866-8E7D-4590-961E-8819FAD6FAB3}">
      <dgm:prSet/>
      <dgm:spPr/>
      <dgm:t>
        <a:bodyPr/>
        <a:lstStyle/>
        <a:p>
          <a:endParaRPr lang="en-US"/>
        </a:p>
      </dgm:t>
    </dgm:pt>
    <dgm:pt modelId="{0194B856-2A7B-4008-BD45-60E516DF73B0}" type="sibTrans" cxnId="{5992A866-8E7D-4590-961E-8819FAD6FAB3}">
      <dgm:prSet/>
      <dgm:spPr/>
      <dgm:t>
        <a:bodyPr/>
        <a:lstStyle/>
        <a:p>
          <a:endParaRPr lang="en-US"/>
        </a:p>
      </dgm:t>
    </dgm:pt>
    <dgm:pt modelId="{C19293FD-7F04-4A1F-AE30-9DA19BEE7E3A}" type="pres">
      <dgm:prSet presAssocID="{20E00C41-24B8-466A-B6E6-25A23CBC409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4E7134-064C-4912-BAC7-9BC44EFD4726}" type="pres">
      <dgm:prSet presAssocID="{C0ABD394-9087-443F-B22D-BE68D527473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C93A37-5AA8-4C77-AF5E-DB88A53DCFC8}" type="pres">
      <dgm:prSet presAssocID="{F437C69D-65EB-4BCD-9DF9-9DD1D2B54D96}" presName="spacer" presStyleCnt="0"/>
      <dgm:spPr/>
    </dgm:pt>
    <dgm:pt modelId="{5CFC53F4-37A2-43E6-A43D-12D48C6628B2}" type="pres">
      <dgm:prSet presAssocID="{6EF2EE6F-88F3-43E4-80B3-379DF7DE3FEC}" presName="parentText" presStyleLbl="node1" presStyleIdx="1" presStyleCnt="3" custLinFactY="287" custLinFactNeighborX="-473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3DA990-495A-4A1A-AD9E-CA043D3AF38C}" type="pres">
      <dgm:prSet presAssocID="{EBBE2B60-B4E1-4B93-A43B-C1B873A3C810}" presName="spacer" presStyleCnt="0"/>
      <dgm:spPr/>
    </dgm:pt>
    <dgm:pt modelId="{809F25D3-1FF7-4746-A1E9-42E69BB9EE7F}" type="pres">
      <dgm:prSet presAssocID="{EF217662-9930-496E-99D8-9C0322793BF9}" presName="parentText" presStyleLbl="node1" presStyleIdx="2" presStyleCnt="3" custLinFactY="9926" custLinFactNeighborX="240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19436E-CDF9-4754-9B9C-AEAED4BD5781}" srcId="{20E00C41-24B8-466A-B6E6-25A23CBC4095}" destId="{C0ABD394-9087-443F-B22D-BE68D5274732}" srcOrd="0" destOrd="0" parTransId="{220DC61F-FF1F-4D4A-9708-61634BAF5060}" sibTransId="{F437C69D-65EB-4BCD-9DF9-9DD1D2B54D96}"/>
    <dgm:cxn modelId="{71C8FA60-3E8E-416C-AFEF-AB3111201D7B}" type="presOf" srcId="{6EF2EE6F-88F3-43E4-80B3-379DF7DE3FEC}" destId="{5CFC53F4-37A2-43E6-A43D-12D48C6628B2}" srcOrd="0" destOrd="0" presId="urn:microsoft.com/office/officeart/2005/8/layout/vList2"/>
    <dgm:cxn modelId="{BAB2C108-DFE1-4D73-A241-AD42D85A5761}" type="presOf" srcId="{EF217662-9930-496E-99D8-9C0322793BF9}" destId="{809F25D3-1FF7-4746-A1E9-42E69BB9EE7F}" srcOrd="0" destOrd="0" presId="urn:microsoft.com/office/officeart/2005/8/layout/vList2"/>
    <dgm:cxn modelId="{5992A866-8E7D-4590-961E-8819FAD6FAB3}" srcId="{20E00C41-24B8-466A-B6E6-25A23CBC4095}" destId="{EF217662-9930-496E-99D8-9C0322793BF9}" srcOrd="2" destOrd="0" parTransId="{DE20E2BA-D01D-4BA4-88E4-C39152F056AA}" sibTransId="{0194B856-2A7B-4008-BD45-60E516DF73B0}"/>
    <dgm:cxn modelId="{95520B5E-7A0B-4B23-BCED-2C355F7DC34E}" type="presOf" srcId="{20E00C41-24B8-466A-B6E6-25A23CBC4095}" destId="{C19293FD-7F04-4A1F-AE30-9DA19BEE7E3A}" srcOrd="0" destOrd="0" presId="urn:microsoft.com/office/officeart/2005/8/layout/vList2"/>
    <dgm:cxn modelId="{272E8F72-487C-46C9-915F-4100B706B6BC}" srcId="{20E00C41-24B8-466A-B6E6-25A23CBC4095}" destId="{6EF2EE6F-88F3-43E4-80B3-379DF7DE3FEC}" srcOrd="1" destOrd="0" parTransId="{E9C03E4A-823A-4A3A-BF84-C91FFDB42D8C}" sibTransId="{EBBE2B60-B4E1-4B93-A43B-C1B873A3C810}"/>
    <dgm:cxn modelId="{29E9C08D-EE97-4F14-A4B1-A66E14B8D112}" type="presOf" srcId="{C0ABD394-9087-443F-B22D-BE68D5274732}" destId="{434E7134-064C-4912-BAC7-9BC44EFD4726}" srcOrd="0" destOrd="0" presId="urn:microsoft.com/office/officeart/2005/8/layout/vList2"/>
    <dgm:cxn modelId="{A9792279-B112-4DDD-A024-2FC1FCCB3979}" type="presParOf" srcId="{C19293FD-7F04-4A1F-AE30-9DA19BEE7E3A}" destId="{434E7134-064C-4912-BAC7-9BC44EFD4726}" srcOrd="0" destOrd="0" presId="urn:microsoft.com/office/officeart/2005/8/layout/vList2"/>
    <dgm:cxn modelId="{555EDFA8-3ACA-4B22-9CBA-5C5761862EB7}" type="presParOf" srcId="{C19293FD-7F04-4A1F-AE30-9DA19BEE7E3A}" destId="{96C93A37-5AA8-4C77-AF5E-DB88A53DCFC8}" srcOrd="1" destOrd="0" presId="urn:microsoft.com/office/officeart/2005/8/layout/vList2"/>
    <dgm:cxn modelId="{0BA6A1E7-99DC-496C-9D84-F53F063ADF17}" type="presParOf" srcId="{C19293FD-7F04-4A1F-AE30-9DA19BEE7E3A}" destId="{5CFC53F4-37A2-43E6-A43D-12D48C6628B2}" srcOrd="2" destOrd="0" presId="urn:microsoft.com/office/officeart/2005/8/layout/vList2"/>
    <dgm:cxn modelId="{F1BFA9FE-7EBB-4734-B316-71B9169D502E}" type="presParOf" srcId="{C19293FD-7F04-4A1F-AE30-9DA19BEE7E3A}" destId="{8B3DA990-495A-4A1A-AD9E-CA043D3AF38C}" srcOrd="3" destOrd="0" presId="urn:microsoft.com/office/officeart/2005/8/layout/vList2"/>
    <dgm:cxn modelId="{425CD7DE-A5C2-4109-9C95-86C207CC22BD}" type="presParOf" srcId="{C19293FD-7F04-4A1F-AE30-9DA19BEE7E3A}" destId="{809F25D3-1FF7-4746-A1E9-42E69BB9EE7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266671A-1755-4477-B9CD-57BE7FFC6F31}" type="doc">
      <dgm:prSet loTypeId="urn:microsoft.com/office/officeart/2005/8/layout/vList5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CA0B059-C710-49CF-A482-EC9CF9C390A6}">
      <dgm:prSet custT="1"/>
      <dgm:spPr/>
      <dgm:t>
        <a:bodyPr/>
        <a:lstStyle/>
        <a:p>
          <a:pPr rtl="0"/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Повышенные уровни катехоламинов и метаболитов в плазме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или в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моче являются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основными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показателями.</a:t>
          </a:r>
          <a:endParaRPr lang="en-US" sz="2400" dirty="0">
            <a:solidFill>
              <a:schemeClr val="accent1">
                <a:lumMod val="50000"/>
              </a:schemeClr>
            </a:solidFill>
          </a:endParaRPr>
        </a:p>
      </dgm:t>
    </dgm:pt>
    <dgm:pt modelId="{0C6697EA-5168-44EA-B66D-BB68A09A869F}" type="parTrans" cxnId="{8029565E-98C5-4597-8CBD-F0FB9CDB5324}">
      <dgm:prSet/>
      <dgm:spPr/>
      <dgm:t>
        <a:bodyPr/>
        <a:lstStyle/>
        <a:p>
          <a:endParaRPr lang="en-US" sz="2400">
            <a:solidFill>
              <a:schemeClr val="accent1">
                <a:lumMod val="50000"/>
              </a:schemeClr>
            </a:solidFill>
          </a:endParaRPr>
        </a:p>
      </dgm:t>
    </dgm:pt>
    <dgm:pt modelId="{22768C55-A287-4C15-B6BF-68C5597B334C}" type="sibTrans" cxnId="{8029565E-98C5-4597-8CBD-F0FB9CDB5324}">
      <dgm:prSet/>
      <dgm:spPr/>
      <dgm:t>
        <a:bodyPr/>
        <a:lstStyle/>
        <a:p>
          <a:endParaRPr lang="en-US" sz="2400">
            <a:solidFill>
              <a:schemeClr val="accent1">
                <a:lumMod val="50000"/>
              </a:schemeClr>
            </a:solidFill>
          </a:endParaRPr>
        </a:p>
      </dgm:t>
    </dgm:pt>
    <dgm:pt modelId="{DE295718-54F6-417C-9BEF-6A42D04DB9CA}">
      <dgm:prSet custT="1"/>
      <dgm:spPr/>
      <dgm:t>
        <a:bodyPr/>
        <a:lstStyle/>
        <a:p>
          <a:pPr rtl="0"/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У 90% пациентов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в суточной моче повышается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уровень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катехоламинов,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его метаболитов и уровень </a:t>
          </a:r>
          <a:r>
            <a:rPr lang="ru-RU" sz="2400" b="0" i="0" dirty="0" smtClean="0"/>
            <a:t>ВМК (</a:t>
          </a:r>
          <a:r>
            <a:rPr lang="ru-RU" sz="2400" b="0" i="0" dirty="0" err="1" smtClean="0"/>
            <a:t>ванилилминдальная</a:t>
          </a:r>
          <a:r>
            <a:rPr lang="ru-RU" sz="2400" b="0" i="0" dirty="0" smtClean="0"/>
            <a:t> кислота)</a:t>
          </a:r>
          <a:r>
            <a:rPr lang="az-Latn-AZ" sz="2400" dirty="0" smtClean="0">
              <a:solidFill>
                <a:schemeClr val="accent1">
                  <a:lumMod val="50000"/>
                </a:schemeClr>
              </a:solidFill>
            </a:rPr>
            <a:t>.</a:t>
          </a:r>
          <a:endParaRPr lang="en-US" sz="2400" dirty="0">
            <a:solidFill>
              <a:schemeClr val="accent1">
                <a:lumMod val="50000"/>
              </a:schemeClr>
            </a:solidFill>
          </a:endParaRPr>
        </a:p>
      </dgm:t>
    </dgm:pt>
    <dgm:pt modelId="{E0C00492-92F2-4A40-B874-94B9EC332A62}" type="parTrans" cxnId="{A69AB8BD-7140-4EB5-A4E5-4DE01972FB2B}">
      <dgm:prSet/>
      <dgm:spPr/>
      <dgm:t>
        <a:bodyPr/>
        <a:lstStyle/>
        <a:p>
          <a:endParaRPr lang="en-US" sz="2400">
            <a:solidFill>
              <a:schemeClr val="accent1">
                <a:lumMod val="50000"/>
              </a:schemeClr>
            </a:solidFill>
          </a:endParaRPr>
        </a:p>
      </dgm:t>
    </dgm:pt>
    <dgm:pt modelId="{99612372-9CA0-47F6-A1AE-8DD5366228BC}" type="sibTrans" cxnId="{A69AB8BD-7140-4EB5-A4E5-4DE01972FB2B}">
      <dgm:prSet/>
      <dgm:spPr/>
      <dgm:t>
        <a:bodyPr/>
        <a:lstStyle/>
        <a:p>
          <a:endParaRPr lang="en-US" sz="2400">
            <a:solidFill>
              <a:schemeClr val="accent1">
                <a:lumMod val="50000"/>
              </a:schemeClr>
            </a:solidFill>
          </a:endParaRPr>
        </a:p>
      </dgm:t>
    </dgm:pt>
    <dgm:pt modelId="{54165874-1B07-43A9-92CF-57F5FC976B1C}">
      <dgm:prSet custT="1"/>
      <dgm:spPr/>
      <dgm:t>
        <a:bodyPr/>
        <a:lstStyle/>
        <a:p>
          <a:pPr rtl="0"/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 Специфичность </a:t>
          </a:r>
          <a:r>
            <a:rPr lang="ru-RU" sz="2400" b="0" i="0" dirty="0" smtClean="0"/>
            <a:t>ВМК </a:t>
          </a:r>
          <a:r>
            <a:rPr lang="ru-RU" sz="2400" b="0" i="0" dirty="0" smtClean="0">
              <a:solidFill>
                <a:srgbClr val="002060"/>
              </a:solidFill>
            </a:rPr>
            <a:t>низкая</a:t>
          </a:r>
          <a:r>
            <a:rPr lang="ru-RU" sz="2400" b="0" i="0" dirty="0" smtClean="0">
              <a:solidFill>
                <a:schemeClr val="tx1"/>
              </a:solidFill>
            </a:rPr>
            <a:t> </a:t>
          </a:r>
          <a:r>
            <a:rPr lang="az-Latn-AZ" sz="2400" dirty="0" smtClean="0">
              <a:solidFill>
                <a:schemeClr val="accent1">
                  <a:lumMod val="50000"/>
                </a:schemeClr>
              </a:solidFill>
            </a:rPr>
            <a:t>,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потому что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при употреблении кофе ,чай, сырых фруктов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или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таких лекарств, как α-</a:t>
          </a:r>
          <a:r>
            <a:rPr lang="ru-RU" sz="2400" dirty="0" err="1" smtClean="0">
              <a:solidFill>
                <a:schemeClr val="accent1">
                  <a:lumMod val="50000"/>
                </a:schemeClr>
              </a:solidFill>
            </a:rPr>
            <a:t>метилдопа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 может дать ложные (+) результаты</a:t>
          </a:r>
          <a:r>
            <a:rPr lang="az-Latn-AZ" sz="2400" dirty="0" smtClean="0">
              <a:solidFill>
                <a:schemeClr val="accent1">
                  <a:lumMod val="50000"/>
                </a:schemeClr>
              </a:solidFill>
            </a:rPr>
            <a:t>.</a:t>
          </a:r>
          <a:endParaRPr lang="en-US" sz="2400" dirty="0">
            <a:solidFill>
              <a:schemeClr val="accent1">
                <a:lumMod val="50000"/>
              </a:schemeClr>
            </a:solidFill>
          </a:endParaRPr>
        </a:p>
      </dgm:t>
    </dgm:pt>
    <dgm:pt modelId="{43E6B39F-B7B8-4753-AF12-3F96BA2300EA}" type="parTrans" cxnId="{44371ED1-79AD-4096-BFCA-869FA0AA3891}">
      <dgm:prSet/>
      <dgm:spPr/>
      <dgm:t>
        <a:bodyPr/>
        <a:lstStyle/>
        <a:p>
          <a:endParaRPr lang="en-US" sz="2400">
            <a:solidFill>
              <a:schemeClr val="accent1">
                <a:lumMod val="50000"/>
              </a:schemeClr>
            </a:solidFill>
          </a:endParaRPr>
        </a:p>
      </dgm:t>
    </dgm:pt>
    <dgm:pt modelId="{B2E5B93D-109F-49FE-9D4E-E558838A3C50}" type="sibTrans" cxnId="{44371ED1-79AD-4096-BFCA-869FA0AA3891}">
      <dgm:prSet/>
      <dgm:spPr/>
      <dgm:t>
        <a:bodyPr/>
        <a:lstStyle/>
        <a:p>
          <a:endParaRPr lang="en-US" sz="2400">
            <a:solidFill>
              <a:schemeClr val="accent1">
                <a:lumMod val="50000"/>
              </a:schemeClr>
            </a:solidFill>
          </a:endParaRPr>
        </a:p>
      </dgm:t>
    </dgm:pt>
    <dgm:pt modelId="{DAD2053B-AE94-46C1-90A2-0F4EF5BFEF61}">
      <dgm:prSet custT="1"/>
      <dgm:spPr/>
      <dgm:t>
        <a:bodyPr/>
        <a:lstStyle/>
        <a:p>
          <a:pPr rtl="0"/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В последнее время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измерение 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уровня </a:t>
          </a:r>
          <a:r>
            <a:rPr lang="ru-RU" sz="2400" dirty="0" err="1" smtClean="0">
              <a:solidFill>
                <a:schemeClr val="accent1">
                  <a:lumMod val="50000"/>
                </a:schemeClr>
              </a:solidFill>
            </a:rPr>
            <a:t>метанефрина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 и </a:t>
          </a:r>
          <a:r>
            <a:rPr lang="ru-RU" sz="2400" dirty="0" err="1" smtClean="0">
              <a:solidFill>
                <a:schemeClr val="accent1">
                  <a:lumMod val="50000"/>
                </a:schemeClr>
              </a:solidFill>
            </a:rPr>
            <a:t>норметанефрина</a:t>
          </a:r>
          <a:r>
            <a:rPr lang="ru-RU" sz="2400" dirty="0" smtClean="0">
              <a:solidFill>
                <a:schemeClr val="accent1">
                  <a:lumMod val="50000"/>
                </a:schemeClr>
              </a:solidFill>
            </a:rPr>
            <a:t> стали более важными.</a:t>
          </a:r>
          <a:endParaRPr lang="en-US" sz="2400" dirty="0">
            <a:solidFill>
              <a:schemeClr val="accent1">
                <a:lumMod val="50000"/>
              </a:schemeClr>
            </a:solidFill>
          </a:endParaRPr>
        </a:p>
      </dgm:t>
    </dgm:pt>
    <dgm:pt modelId="{4A565FCC-A0E8-4708-A195-C86D48FF6C68}" type="parTrans" cxnId="{B69539E1-6A42-4E92-A9D9-D091FE790495}">
      <dgm:prSet/>
      <dgm:spPr/>
      <dgm:t>
        <a:bodyPr/>
        <a:lstStyle/>
        <a:p>
          <a:endParaRPr lang="en-US" sz="2400">
            <a:solidFill>
              <a:schemeClr val="accent1">
                <a:lumMod val="50000"/>
              </a:schemeClr>
            </a:solidFill>
          </a:endParaRPr>
        </a:p>
      </dgm:t>
    </dgm:pt>
    <dgm:pt modelId="{9E99C0DF-FD29-4E97-9D8F-420A8449BDA2}" type="sibTrans" cxnId="{B69539E1-6A42-4E92-A9D9-D091FE790495}">
      <dgm:prSet/>
      <dgm:spPr/>
      <dgm:t>
        <a:bodyPr/>
        <a:lstStyle/>
        <a:p>
          <a:endParaRPr lang="en-US" sz="2400">
            <a:solidFill>
              <a:schemeClr val="accent1">
                <a:lumMod val="50000"/>
              </a:schemeClr>
            </a:solidFill>
          </a:endParaRPr>
        </a:p>
      </dgm:t>
    </dgm:pt>
    <dgm:pt modelId="{9F75B4E2-EACE-4DE7-B17A-BC8295E43086}" type="pres">
      <dgm:prSet presAssocID="{1266671A-1755-4477-B9CD-57BE7FFC6F3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4C2203-275D-4E0E-ADF2-5FA662343976}" type="pres">
      <dgm:prSet presAssocID="{CCA0B059-C710-49CF-A482-EC9CF9C390A6}" presName="linNode" presStyleCnt="0"/>
      <dgm:spPr/>
    </dgm:pt>
    <dgm:pt modelId="{0942A0DA-CAAE-4C28-A4A9-BA1796607D7B}" type="pres">
      <dgm:prSet presAssocID="{CCA0B059-C710-49CF-A482-EC9CF9C390A6}" presName="parentText" presStyleLbl="node1" presStyleIdx="0" presStyleCnt="4" custScaleX="131945" custLinFactNeighborX="-64236" custLinFactNeighborY="2957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C681DF-A969-4824-A9C6-FBC4569FC35D}" type="pres">
      <dgm:prSet presAssocID="{22768C55-A287-4C15-B6BF-68C5597B334C}" presName="sp" presStyleCnt="0"/>
      <dgm:spPr/>
    </dgm:pt>
    <dgm:pt modelId="{140B47CB-6029-4F48-9B7F-0F467DB9DCCC}" type="pres">
      <dgm:prSet presAssocID="{DE295718-54F6-417C-9BEF-6A42D04DB9CA}" presName="linNode" presStyleCnt="0"/>
      <dgm:spPr/>
    </dgm:pt>
    <dgm:pt modelId="{349EEA3C-5971-416E-A339-3C7CAFE30283}" type="pres">
      <dgm:prSet presAssocID="{DE295718-54F6-417C-9BEF-6A42D04DB9CA}" presName="parentText" presStyleLbl="node1" presStyleIdx="1" presStyleCnt="4" custScaleX="131250" custLinFactNeighborX="71181" custLinFactNeighborY="-442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7F1488-FB0C-47AB-B19C-CD4B81DAF4B8}" type="pres">
      <dgm:prSet presAssocID="{99612372-9CA0-47F6-A1AE-8DD5366228BC}" presName="sp" presStyleCnt="0"/>
      <dgm:spPr/>
    </dgm:pt>
    <dgm:pt modelId="{E35C5E22-4244-4C1F-B566-A9887A277408}" type="pres">
      <dgm:prSet presAssocID="{54165874-1B07-43A9-92CF-57F5FC976B1C}" presName="linNode" presStyleCnt="0"/>
      <dgm:spPr/>
    </dgm:pt>
    <dgm:pt modelId="{585A92DA-1CD8-4E4D-9D10-F330FAD0B29E}" type="pres">
      <dgm:prSet presAssocID="{54165874-1B07-43A9-92CF-57F5FC976B1C}" presName="parentText" presStyleLbl="node1" presStyleIdx="2" presStyleCnt="4" custScaleX="131944" custScaleY="140592" custLinFactNeighborX="-46131" custLinFactNeighborY="19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19D6D1-5631-40CD-9EF1-A8877F0AB06D}" type="pres">
      <dgm:prSet presAssocID="{B2E5B93D-109F-49FE-9D4E-E558838A3C50}" presName="sp" presStyleCnt="0"/>
      <dgm:spPr/>
    </dgm:pt>
    <dgm:pt modelId="{06A24994-93CB-4098-ACD0-D5ACD80AE9DF}" type="pres">
      <dgm:prSet presAssocID="{DAD2053B-AE94-46C1-90A2-0F4EF5BFEF61}" presName="linNode" presStyleCnt="0"/>
      <dgm:spPr/>
    </dgm:pt>
    <dgm:pt modelId="{D2F9B796-3550-42E3-8726-7BA5730F5B6D}" type="pres">
      <dgm:prSet presAssocID="{DAD2053B-AE94-46C1-90A2-0F4EF5BFEF61}" presName="parentText" presStyleLbl="node1" presStyleIdx="3" presStyleCnt="4" custScaleX="122223" custLinFactNeighborX="57937" custLinFactNeighborY="98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9C0C03-412C-4064-9638-30D387DC5AB9}" type="presOf" srcId="{54165874-1B07-43A9-92CF-57F5FC976B1C}" destId="{585A92DA-1CD8-4E4D-9D10-F330FAD0B29E}" srcOrd="0" destOrd="0" presId="urn:microsoft.com/office/officeart/2005/8/layout/vList5"/>
    <dgm:cxn modelId="{8029565E-98C5-4597-8CBD-F0FB9CDB5324}" srcId="{1266671A-1755-4477-B9CD-57BE7FFC6F31}" destId="{CCA0B059-C710-49CF-A482-EC9CF9C390A6}" srcOrd="0" destOrd="0" parTransId="{0C6697EA-5168-44EA-B66D-BB68A09A869F}" sibTransId="{22768C55-A287-4C15-B6BF-68C5597B334C}"/>
    <dgm:cxn modelId="{A69AB8BD-7140-4EB5-A4E5-4DE01972FB2B}" srcId="{1266671A-1755-4477-B9CD-57BE7FFC6F31}" destId="{DE295718-54F6-417C-9BEF-6A42D04DB9CA}" srcOrd="1" destOrd="0" parTransId="{E0C00492-92F2-4A40-B874-94B9EC332A62}" sibTransId="{99612372-9CA0-47F6-A1AE-8DD5366228BC}"/>
    <dgm:cxn modelId="{E39CB81A-E5D3-46EB-935F-8033B66A5CCB}" type="presOf" srcId="{1266671A-1755-4477-B9CD-57BE7FFC6F31}" destId="{9F75B4E2-EACE-4DE7-B17A-BC8295E43086}" srcOrd="0" destOrd="0" presId="urn:microsoft.com/office/officeart/2005/8/layout/vList5"/>
    <dgm:cxn modelId="{D1255366-20C3-41F7-BD06-07995218FA79}" type="presOf" srcId="{DE295718-54F6-417C-9BEF-6A42D04DB9CA}" destId="{349EEA3C-5971-416E-A339-3C7CAFE30283}" srcOrd="0" destOrd="0" presId="urn:microsoft.com/office/officeart/2005/8/layout/vList5"/>
    <dgm:cxn modelId="{44371ED1-79AD-4096-BFCA-869FA0AA3891}" srcId="{1266671A-1755-4477-B9CD-57BE7FFC6F31}" destId="{54165874-1B07-43A9-92CF-57F5FC976B1C}" srcOrd="2" destOrd="0" parTransId="{43E6B39F-B7B8-4753-AF12-3F96BA2300EA}" sibTransId="{B2E5B93D-109F-49FE-9D4E-E558838A3C50}"/>
    <dgm:cxn modelId="{E60F0659-D556-4CEF-A35C-F9B0C02843DE}" type="presOf" srcId="{DAD2053B-AE94-46C1-90A2-0F4EF5BFEF61}" destId="{D2F9B796-3550-42E3-8726-7BA5730F5B6D}" srcOrd="0" destOrd="0" presId="urn:microsoft.com/office/officeart/2005/8/layout/vList5"/>
    <dgm:cxn modelId="{97325C7A-BEE1-4A63-B485-F4B26E95A2CB}" type="presOf" srcId="{CCA0B059-C710-49CF-A482-EC9CF9C390A6}" destId="{0942A0DA-CAAE-4C28-A4A9-BA1796607D7B}" srcOrd="0" destOrd="0" presId="urn:microsoft.com/office/officeart/2005/8/layout/vList5"/>
    <dgm:cxn modelId="{B69539E1-6A42-4E92-A9D9-D091FE790495}" srcId="{1266671A-1755-4477-B9CD-57BE7FFC6F31}" destId="{DAD2053B-AE94-46C1-90A2-0F4EF5BFEF61}" srcOrd="3" destOrd="0" parTransId="{4A565FCC-A0E8-4708-A195-C86D48FF6C68}" sibTransId="{9E99C0DF-FD29-4E97-9D8F-420A8449BDA2}"/>
    <dgm:cxn modelId="{6314E1D4-B83C-455D-B9BF-39FB6D966A00}" type="presParOf" srcId="{9F75B4E2-EACE-4DE7-B17A-BC8295E43086}" destId="{D04C2203-275D-4E0E-ADF2-5FA662343976}" srcOrd="0" destOrd="0" presId="urn:microsoft.com/office/officeart/2005/8/layout/vList5"/>
    <dgm:cxn modelId="{C05DB4AA-6530-43D4-991C-78A21EE82464}" type="presParOf" srcId="{D04C2203-275D-4E0E-ADF2-5FA662343976}" destId="{0942A0DA-CAAE-4C28-A4A9-BA1796607D7B}" srcOrd="0" destOrd="0" presId="urn:microsoft.com/office/officeart/2005/8/layout/vList5"/>
    <dgm:cxn modelId="{EC2C5F2D-5558-4D3E-88F1-FB4368C5DF2F}" type="presParOf" srcId="{9F75B4E2-EACE-4DE7-B17A-BC8295E43086}" destId="{A8C681DF-A969-4824-A9C6-FBC4569FC35D}" srcOrd="1" destOrd="0" presId="urn:microsoft.com/office/officeart/2005/8/layout/vList5"/>
    <dgm:cxn modelId="{F92828AD-BEC9-4663-AB98-2A48BD402469}" type="presParOf" srcId="{9F75B4E2-EACE-4DE7-B17A-BC8295E43086}" destId="{140B47CB-6029-4F48-9B7F-0F467DB9DCCC}" srcOrd="2" destOrd="0" presId="urn:microsoft.com/office/officeart/2005/8/layout/vList5"/>
    <dgm:cxn modelId="{078A5146-6DCE-4867-924F-770FD10EBA09}" type="presParOf" srcId="{140B47CB-6029-4F48-9B7F-0F467DB9DCCC}" destId="{349EEA3C-5971-416E-A339-3C7CAFE30283}" srcOrd="0" destOrd="0" presId="urn:microsoft.com/office/officeart/2005/8/layout/vList5"/>
    <dgm:cxn modelId="{6AB29F04-8DB7-4B1E-9FBC-A721A6B0008D}" type="presParOf" srcId="{9F75B4E2-EACE-4DE7-B17A-BC8295E43086}" destId="{427F1488-FB0C-47AB-B19C-CD4B81DAF4B8}" srcOrd="3" destOrd="0" presId="urn:microsoft.com/office/officeart/2005/8/layout/vList5"/>
    <dgm:cxn modelId="{BE85A796-EF1B-4793-B487-357304C21292}" type="presParOf" srcId="{9F75B4E2-EACE-4DE7-B17A-BC8295E43086}" destId="{E35C5E22-4244-4C1F-B566-A9887A277408}" srcOrd="4" destOrd="0" presId="urn:microsoft.com/office/officeart/2005/8/layout/vList5"/>
    <dgm:cxn modelId="{CC604D8B-9507-4F71-B741-8F29C53E9858}" type="presParOf" srcId="{E35C5E22-4244-4C1F-B566-A9887A277408}" destId="{585A92DA-1CD8-4E4D-9D10-F330FAD0B29E}" srcOrd="0" destOrd="0" presId="urn:microsoft.com/office/officeart/2005/8/layout/vList5"/>
    <dgm:cxn modelId="{D793351A-C72B-4960-A965-9CCEE1FB02FB}" type="presParOf" srcId="{9F75B4E2-EACE-4DE7-B17A-BC8295E43086}" destId="{8A19D6D1-5631-40CD-9EF1-A8877F0AB06D}" srcOrd="5" destOrd="0" presId="urn:microsoft.com/office/officeart/2005/8/layout/vList5"/>
    <dgm:cxn modelId="{B5F55EEB-FCA3-4486-8163-7F354745D9D8}" type="presParOf" srcId="{9F75B4E2-EACE-4DE7-B17A-BC8295E43086}" destId="{06A24994-93CB-4098-ACD0-D5ACD80AE9DF}" srcOrd="6" destOrd="0" presId="urn:microsoft.com/office/officeart/2005/8/layout/vList5"/>
    <dgm:cxn modelId="{D9DD48B8-72DE-40F5-8B75-99545E3E8645}" type="presParOf" srcId="{06A24994-93CB-4098-ACD0-D5ACD80AE9DF}" destId="{D2F9B796-3550-42E3-8726-7BA5730F5B6D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CE1F0C7-E205-4A3C-989E-AD2D48D2CA86}" type="doc">
      <dgm:prSet loTypeId="urn:microsoft.com/office/officeart/2005/8/layout/hProcess9" loCatId="process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25259C76-D19A-46AB-8FF2-01D0DBB88DBD}">
      <dgm:prSet custT="1"/>
      <dgm:spPr/>
      <dgm:t>
        <a:bodyPr/>
        <a:lstStyle/>
        <a:p>
          <a:pPr rtl="0"/>
          <a:r>
            <a:rPr lang="ru-RU" sz="2000" b="1" dirty="0" smtClean="0">
              <a:solidFill>
                <a:schemeClr val="tx1">
                  <a:lumMod val="95000"/>
                </a:schemeClr>
              </a:solidFill>
              <a:latin typeface="+mn-lt"/>
            </a:rPr>
            <a:t>Наследственная </a:t>
          </a:r>
          <a:r>
            <a:rPr lang="ru-RU" sz="2000" b="1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феохромоцитома</a:t>
          </a:r>
          <a:r>
            <a:rPr lang="ru-RU" sz="2000" b="1" dirty="0" smtClean="0">
              <a:solidFill>
                <a:schemeClr val="tx1">
                  <a:lumMod val="95000"/>
                </a:schemeClr>
              </a:solidFill>
              <a:latin typeface="+mn-lt"/>
            </a:rPr>
            <a:t> - </a:t>
          </a:r>
          <a:r>
            <a:rPr lang="ru-RU" sz="2000" b="1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феохромоцитомы</a:t>
          </a:r>
          <a:r>
            <a:rPr lang="ru-RU" sz="2000" b="1" dirty="0" smtClean="0">
              <a:solidFill>
                <a:schemeClr val="tx1">
                  <a:lumMod val="95000"/>
                </a:schemeClr>
              </a:solidFill>
              <a:latin typeface="+mn-lt"/>
            </a:rPr>
            <a:t> могут быть частью различных опухолевых синдромов, таких как множественная эндокринная неоплазия (MEN) типа 2, болезнь фон </a:t>
          </a:r>
          <a:r>
            <a:rPr lang="ru-RU" sz="2000" b="1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Гиппеля</a:t>
          </a:r>
          <a:r>
            <a:rPr lang="ru-RU" sz="2000" b="1" dirty="0" smtClean="0">
              <a:solidFill>
                <a:schemeClr val="tx1">
                  <a:lumMod val="95000"/>
                </a:schemeClr>
              </a:solidFill>
              <a:latin typeface="+mn-lt"/>
            </a:rPr>
            <a:t> - </a:t>
          </a:r>
          <a:r>
            <a:rPr lang="ru-RU" sz="2000" b="1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Линдау</a:t>
          </a:r>
          <a:r>
            <a:rPr lang="ru-RU" sz="2000" b="1" dirty="0" smtClean="0">
              <a:solidFill>
                <a:schemeClr val="tx1">
                  <a:lumMod val="95000"/>
                </a:schemeClr>
              </a:solidFill>
              <a:latin typeface="+mn-lt"/>
            </a:rPr>
            <a:t> и </a:t>
          </a:r>
          <a:r>
            <a:rPr lang="ru-RU" sz="2000" b="1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нейрофиброматоз</a:t>
          </a:r>
          <a:r>
            <a:rPr lang="ru-RU" sz="2000" b="1" dirty="0" smtClean="0">
              <a:solidFill>
                <a:schemeClr val="tx1">
                  <a:lumMod val="95000"/>
                </a:schemeClr>
              </a:solidFill>
              <a:latin typeface="+mn-lt"/>
            </a:rPr>
            <a:t> типа 1 (НФ-1).</a:t>
          </a:r>
          <a:endParaRPr lang="ru-RU" sz="2000" b="1" dirty="0">
            <a:solidFill>
              <a:schemeClr val="tx1">
                <a:lumMod val="95000"/>
              </a:schemeClr>
            </a:solidFill>
            <a:latin typeface="+mn-lt"/>
          </a:endParaRPr>
        </a:p>
      </dgm:t>
    </dgm:pt>
    <dgm:pt modelId="{45B239BA-1B96-4089-AA15-03EC56235C42}" type="parTrans" cxnId="{6A8355D2-6F35-47A3-B13D-BC153D93D916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F09AEB6A-803B-4EC5-B340-F7FC0AE71FB3}" type="sibTrans" cxnId="{6A8355D2-6F35-47A3-B13D-BC153D93D916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22C2662F-3D16-4EC5-A962-3BE7925C1192}">
      <dgm:prSet custT="1"/>
      <dgm:spPr/>
      <dgm:t>
        <a:bodyPr/>
        <a:lstStyle/>
        <a:p>
          <a:pPr rtl="0"/>
          <a:r>
            <a:rPr lang="ru-RU" sz="2000" b="1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Малигн</a:t>
          </a:r>
          <a:r>
            <a:rPr lang="ru-RU" sz="2000" b="1" dirty="0" smtClean="0">
              <a:solidFill>
                <a:schemeClr val="tx1">
                  <a:lumMod val="95000"/>
                </a:schemeClr>
              </a:solidFill>
              <a:latin typeface="+mn-lt"/>
            </a:rPr>
            <a:t> </a:t>
          </a:r>
          <a:r>
            <a:rPr lang="ru-RU" sz="2000" b="1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феохромоцитома</a:t>
          </a:r>
          <a:r>
            <a:rPr lang="ru-RU" sz="2000" b="1" dirty="0" smtClean="0">
              <a:solidFill>
                <a:schemeClr val="tx1">
                  <a:lumMod val="95000"/>
                </a:schemeClr>
              </a:solidFill>
              <a:latin typeface="+mn-lt"/>
            </a:rPr>
            <a:t>- около 10-20% спорадических случаев являются злокачественными. Вероятность малигнизации у женщин в три раза выше, чем у мужчин. При </a:t>
          </a:r>
          <a:r>
            <a:rPr lang="ru-RU" sz="2000" b="1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малигн</a:t>
          </a:r>
          <a:r>
            <a:rPr lang="ru-RU" sz="2000" b="1" dirty="0" smtClean="0">
              <a:solidFill>
                <a:schemeClr val="tx1">
                  <a:lumMod val="95000"/>
                </a:schemeClr>
              </a:solidFill>
              <a:latin typeface="+mn-lt"/>
            </a:rPr>
            <a:t>  </a:t>
          </a:r>
          <a:r>
            <a:rPr lang="ru-RU" sz="2000" b="1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фехромоцитоме</a:t>
          </a:r>
          <a:r>
            <a:rPr lang="ru-RU" sz="2000" b="1" dirty="0" smtClean="0">
              <a:solidFill>
                <a:schemeClr val="tx1">
                  <a:lumMod val="95000"/>
                </a:schemeClr>
              </a:solidFill>
              <a:latin typeface="+mn-lt"/>
            </a:rPr>
            <a:t> гипертензия обычно является постоянной.</a:t>
          </a:r>
          <a:endParaRPr lang="ru-RU" sz="2000" dirty="0">
            <a:solidFill>
              <a:schemeClr val="tx1">
                <a:lumMod val="95000"/>
              </a:schemeClr>
            </a:solidFill>
            <a:latin typeface="+mn-lt"/>
          </a:endParaRPr>
        </a:p>
      </dgm:t>
    </dgm:pt>
    <dgm:pt modelId="{1A16BE3C-F6BF-4DDB-AD1C-A677A7B15A52}" type="parTrans" cxnId="{9A54D66D-00DD-4F21-9F00-0D9DDD9729DF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6FBC5A22-2553-43A2-A941-40EDB6756593}" type="sibTrans" cxnId="{9A54D66D-00DD-4F21-9F00-0D9DDD9729DF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3EE85DE4-EF64-4D28-9278-2859702B5545}">
      <dgm:prSet custT="1"/>
      <dgm:spPr/>
      <dgm:t>
        <a:bodyPr/>
        <a:lstStyle/>
        <a:p>
          <a:pPr rtl="0"/>
          <a:r>
            <a:rPr lang="ru-RU" sz="2000" b="1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Феохромоцитомы</a:t>
          </a:r>
          <a:r>
            <a:rPr lang="ru-RU" sz="2000" b="1" dirty="0" smtClean="0">
              <a:solidFill>
                <a:schemeClr val="tx1">
                  <a:lumMod val="95000"/>
                </a:schemeClr>
              </a:solidFill>
              <a:latin typeface="+mn-lt"/>
            </a:rPr>
            <a:t> </a:t>
          </a:r>
          <a:r>
            <a:rPr lang="ru-RU" sz="2000" b="1" dirty="0" smtClean="0">
              <a:solidFill>
                <a:schemeClr val="tx1">
                  <a:lumMod val="95000"/>
                </a:schemeClr>
              </a:solidFill>
              <a:latin typeface="+mn-lt"/>
            </a:rPr>
            <a:t>могут </a:t>
          </a:r>
          <a:r>
            <a:rPr lang="ru-RU" sz="2000" b="1" dirty="0" smtClean="0">
              <a:solidFill>
                <a:schemeClr val="tx1">
                  <a:lumMod val="95000"/>
                </a:schemeClr>
              </a:solidFill>
              <a:latin typeface="+mn-lt"/>
            </a:rPr>
            <a:t>поражать  кости, печень, </a:t>
          </a:r>
          <a:r>
            <a:rPr lang="ru-RU" sz="2000" b="1" dirty="0" smtClean="0">
              <a:solidFill>
                <a:schemeClr val="tx1">
                  <a:lumMod val="95000"/>
                </a:schemeClr>
              </a:solidFill>
              <a:latin typeface="+mn-lt"/>
            </a:rPr>
            <a:t>лимфатические узлы, легкие и центральную нервную систему.</a:t>
          </a:r>
          <a:endParaRPr lang="ru-RU" sz="2000" dirty="0">
            <a:solidFill>
              <a:schemeClr val="tx1">
                <a:lumMod val="95000"/>
              </a:schemeClr>
            </a:solidFill>
            <a:latin typeface="+mn-lt"/>
          </a:endParaRPr>
        </a:p>
      </dgm:t>
    </dgm:pt>
    <dgm:pt modelId="{FD0CD140-7401-4ED2-973C-FA6ADFADFAC0}" type="parTrans" cxnId="{98119169-9C81-42E7-AAE7-07C2B7944342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2FFC7E89-7688-45C7-BB43-4F7184D85635}" type="sibTrans" cxnId="{98119169-9C81-42E7-AAE7-07C2B7944342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1B96C943-F362-4ECA-8A04-ED403B7A76F5}" type="pres">
      <dgm:prSet presAssocID="{9CE1F0C7-E205-4A3C-989E-AD2D48D2CA86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6D580BF-E7EC-4261-AA1B-B8B1AA1F59D4}" type="pres">
      <dgm:prSet presAssocID="{9CE1F0C7-E205-4A3C-989E-AD2D48D2CA86}" presName="arrow" presStyleLbl="bgShp" presStyleIdx="0" presStyleCnt="1"/>
      <dgm:spPr/>
    </dgm:pt>
    <dgm:pt modelId="{F35056CA-DD9C-454E-BCB4-582C6F23EC4F}" type="pres">
      <dgm:prSet presAssocID="{9CE1F0C7-E205-4A3C-989E-AD2D48D2CA86}" presName="linearProcess" presStyleCnt="0"/>
      <dgm:spPr/>
    </dgm:pt>
    <dgm:pt modelId="{B7D3A56C-D8BD-4888-BEBE-BB5B5D71C6FF}" type="pres">
      <dgm:prSet presAssocID="{25259C76-D19A-46AB-8FF2-01D0DBB88DBD}" presName="textNode" presStyleLbl="node1" presStyleIdx="0" presStyleCnt="3" custScaleX="147314" custScaleY="1089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720FF2-E39F-4A55-A6DE-B13BACE13529}" type="pres">
      <dgm:prSet presAssocID="{F09AEB6A-803B-4EC5-B340-F7FC0AE71FB3}" presName="sibTrans" presStyleCnt="0"/>
      <dgm:spPr/>
    </dgm:pt>
    <dgm:pt modelId="{69516FB4-A82F-49E8-806F-446AB5FF58DF}" type="pres">
      <dgm:prSet presAssocID="{22C2662F-3D16-4EC5-A962-3BE7925C1192}" presName="textNode" presStyleLbl="node1" presStyleIdx="1" presStyleCnt="3" custScaleX="122956" custScaleY="1202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32D16B-A416-4FED-88C8-E61354542C8E}" type="pres">
      <dgm:prSet presAssocID="{6FBC5A22-2553-43A2-A941-40EDB6756593}" presName="sibTrans" presStyleCnt="0"/>
      <dgm:spPr/>
    </dgm:pt>
    <dgm:pt modelId="{748ACB21-A430-49B1-A794-B5ABA3676796}" type="pres">
      <dgm:prSet presAssocID="{3EE85DE4-EF64-4D28-9278-2859702B5545}" presName="textNode" presStyleLbl="node1" presStyleIdx="2" presStyleCnt="3" custScaleX="1086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119169-9C81-42E7-AAE7-07C2B7944342}" srcId="{9CE1F0C7-E205-4A3C-989E-AD2D48D2CA86}" destId="{3EE85DE4-EF64-4D28-9278-2859702B5545}" srcOrd="2" destOrd="0" parTransId="{FD0CD140-7401-4ED2-973C-FA6ADFADFAC0}" sibTransId="{2FFC7E89-7688-45C7-BB43-4F7184D85635}"/>
    <dgm:cxn modelId="{9301D70D-D20A-4C92-8AF7-DEA05980ED01}" type="presOf" srcId="{25259C76-D19A-46AB-8FF2-01D0DBB88DBD}" destId="{B7D3A56C-D8BD-4888-BEBE-BB5B5D71C6FF}" srcOrd="0" destOrd="0" presId="urn:microsoft.com/office/officeart/2005/8/layout/hProcess9"/>
    <dgm:cxn modelId="{B64CFC9D-6D35-4E83-B2E8-7627B03656B0}" type="presOf" srcId="{9CE1F0C7-E205-4A3C-989E-AD2D48D2CA86}" destId="{1B96C943-F362-4ECA-8A04-ED403B7A76F5}" srcOrd="0" destOrd="0" presId="urn:microsoft.com/office/officeart/2005/8/layout/hProcess9"/>
    <dgm:cxn modelId="{6A8355D2-6F35-47A3-B13D-BC153D93D916}" srcId="{9CE1F0C7-E205-4A3C-989E-AD2D48D2CA86}" destId="{25259C76-D19A-46AB-8FF2-01D0DBB88DBD}" srcOrd="0" destOrd="0" parTransId="{45B239BA-1B96-4089-AA15-03EC56235C42}" sibTransId="{F09AEB6A-803B-4EC5-B340-F7FC0AE71FB3}"/>
    <dgm:cxn modelId="{9A54D66D-00DD-4F21-9F00-0D9DDD9729DF}" srcId="{9CE1F0C7-E205-4A3C-989E-AD2D48D2CA86}" destId="{22C2662F-3D16-4EC5-A962-3BE7925C1192}" srcOrd="1" destOrd="0" parTransId="{1A16BE3C-F6BF-4DDB-AD1C-A677A7B15A52}" sibTransId="{6FBC5A22-2553-43A2-A941-40EDB6756593}"/>
    <dgm:cxn modelId="{402FBEB5-A382-4321-B61D-391539F459CE}" type="presOf" srcId="{3EE85DE4-EF64-4D28-9278-2859702B5545}" destId="{748ACB21-A430-49B1-A794-B5ABA3676796}" srcOrd="0" destOrd="0" presId="urn:microsoft.com/office/officeart/2005/8/layout/hProcess9"/>
    <dgm:cxn modelId="{E5376B92-715C-4E63-AC5B-5A6F5B13B627}" type="presOf" srcId="{22C2662F-3D16-4EC5-A962-3BE7925C1192}" destId="{69516FB4-A82F-49E8-806F-446AB5FF58DF}" srcOrd="0" destOrd="0" presId="urn:microsoft.com/office/officeart/2005/8/layout/hProcess9"/>
    <dgm:cxn modelId="{9C3DD60D-1B12-4B79-90BF-27BBE492068B}" type="presParOf" srcId="{1B96C943-F362-4ECA-8A04-ED403B7A76F5}" destId="{C6D580BF-E7EC-4261-AA1B-B8B1AA1F59D4}" srcOrd="0" destOrd="0" presId="urn:microsoft.com/office/officeart/2005/8/layout/hProcess9"/>
    <dgm:cxn modelId="{EA74A653-47E8-4D10-AC27-271F178DACBC}" type="presParOf" srcId="{1B96C943-F362-4ECA-8A04-ED403B7A76F5}" destId="{F35056CA-DD9C-454E-BCB4-582C6F23EC4F}" srcOrd="1" destOrd="0" presId="urn:microsoft.com/office/officeart/2005/8/layout/hProcess9"/>
    <dgm:cxn modelId="{8055B5FC-1C0B-42E5-B88F-77A30AA15B71}" type="presParOf" srcId="{F35056CA-DD9C-454E-BCB4-582C6F23EC4F}" destId="{B7D3A56C-D8BD-4888-BEBE-BB5B5D71C6FF}" srcOrd="0" destOrd="0" presId="urn:microsoft.com/office/officeart/2005/8/layout/hProcess9"/>
    <dgm:cxn modelId="{395BC5ED-B1F5-4A24-8D01-070E70E26DA8}" type="presParOf" srcId="{F35056CA-DD9C-454E-BCB4-582C6F23EC4F}" destId="{5A720FF2-E39F-4A55-A6DE-B13BACE13529}" srcOrd="1" destOrd="0" presId="urn:microsoft.com/office/officeart/2005/8/layout/hProcess9"/>
    <dgm:cxn modelId="{47B9458F-8F03-4EFC-BAC2-A72437E187B4}" type="presParOf" srcId="{F35056CA-DD9C-454E-BCB4-582C6F23EC4F}" destId="{69516FB4-A82F-49E8-806F-446AB5FF58DF}" srcOrd="2" destOrd="0" presId="urn:microsoft.com/office/officeart/2005/8/layout/hProcess9"/>
    <dgm:cxn modelId="{82962079-97B6-4261-B4B9-BCFD8FD4303A}" type="presParOf" srcId="{F35056CA-DD9C-454E-BCB4-582C6F23EC4F}" destId="{7232D16B-A416-4FED-88C8-E61354542C8E}" srcOrd="3" destOrd="0" presId="urn:microsoft.com/office/officeart/2005/8/layout/hProcess9"/>
    <dgm:cxn modelId="{0EC68E05-7A4C-4519-9BBE-F5F3CDFD47B4}" type="presParOf" srcId="{F35056CA-DD9C-454E-BCB4-582C6F23EC4F}" destId="{748ACB21-A430-49B1-A794-B5ABA3676796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5BC4B55-EF89-49D0-8E0F-7865116A6633}" type="doc">
      <dgm:prSet loTypeId="urn:microsoft.com/office/officeart/2005/8/layout/target3" loCatId="relationship" qsTypeId="urn:microsoft.com/office/officeart/2005/8/quickstyle/simple5" qsCatId="simple" csTypeId="urn:microsoft.com/office/officeart/2005/8/colors/accent6_3" csCatId="accent6" phldr="1"/>
      <dgm:spPr/>
      <dgm:t>
        <a:bodyPr/>
        <a:lstStyle/>
        <a:p>
          <a:endParaRPr lang="ru-RU"/>
        </a:p>
      </dgm:t>
    </dgm:pt>
    <dgm:pt modelId="{F81FC0C1-074C-466B-9DB9-171573699A0D}">
      <dgm:prSet custT="1"/>
      <dgm:spPr/>
      <dgm:t>
        <a:bodyPr/>
        <a:lstStyle/>
        <a:p>
          <a:pPr rtl="0"/>
          <a:r>
            <a:rPr lang="ru-RU" sz="2000" b="1" i="1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Феохромоцитома</a:t>
          </a:r>
          <a:r>
            <a:rPr lang="ru-RU" sz="2000" b="1" i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при беременности</a:t>
          </a:r>
          <a:endParaRPr lang="ru-RU" sz="2000" b="1" i="1" dirty="0">
            <a:solidFill>
              <a:schemeClr val="accent1">
                <a:lumMod val="50000"/>
              </a:schemeClr>
            </a:solidFill>
            <a:latin typeface="+mn-lt"/>
          </a:endParaRPr>
        </a:p>
      </dgm:t>
    </dgm:pt>
    <dgm:pt modelId="{3FD5D2BE-04A7-41A0-A8BA-A47D1B4310AB}" type="parTrans" cxnId="{D62235A1-FB3B-4B78-8F69-9CD374E951B1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E3903FE5-2A63-48F4-8206-2FFD7048CE84}" type="sibTrans" cxnId="{D62235A1-FB3B-4B78-8F69-9CD374E951B1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8ADB4A33-D27A-4731-B761-B9EEB5368D2A}">
      <dgm:prSet custT="1"/>
      <dgm:spPr/>
      <dgm:t>
        <a:bodyPr/>
        <a:lstStyle/>
        <a:p>
          <a:pPr rtl="0"/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До 130 случаев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вмешательств </a:t>
          </a:r>
          <a:r>
            <a:rPr lang="ru-RU" sz="20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фехромоцитом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было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зарегистрировано во время беременности.</a:t>
          </a:r>
          <a:endParaRPr lang="ru-RU" sz="2000" dirty="0">
            <a:solidFill>
              <a:schemeClr val="accent1">
                <a:lumMod val="50000"/>
              </a:schemeClr>
            </a:solidFill>
            <a:latin typeface="+mn-lt"/>
          </a:endParaRPr>
        </a:p>
      </dgm:t>
    </dgm:pt>
    <dgm:pt modelId="{F3BAE2C3-D85A-4712-835E-CD3B869AA039}" type="parTrans" cxnId="{24AC760D-B9E0-447D-90ED-A487701CB1E5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4061868F-162A-4B05-953D-CAA691FD87F2}" type="sibTrans" cxnId="{24AC760D-B9E0-447D-90ED-A487701CB1E5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70F4C4BD-F3F4-4CCD-ACCF-0D3703EE8A9A}">
      <dgm:prSet custT="1"/>
      <dgm:spPr/>
      <dgm:t>
        <a:bodyPr/>
        <a:lstStyle/>
        <a:p>
          <a:pPr rtl="0"/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Поставить диагноз до родов было возможно только 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у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меньше половины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пациентов и это снизило смертность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во время рода.</a:t>
          </a:r>
          <a:endParaRPr lang="ru-RU" sz="2000" dirty="0">
            <a:solidFill>
              <a:schemeClr val="accent1">
                <a:lumMod val="50000"/>
              </a:schemeClr>
            </a:solidFill>
            <a:latin typeface="+mn-lt"/>
          </a:endParaRPr>
        </a:p>
      </dgm:t>
    </dgm:pt>
    <dgm:pt modelId="{058E72FB-B79F-4F6F-8036-B77AAB58AE99}" type="parTrans" cxnId="{4D5C1B50-09EF-4AF8-83FE-AA8777A2F6B4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3E888DB4-51C9-4ED8-8A7F-4C9EE85F81B0}" type="sibTrans" cxnId="{4D5C1B50-09EF-4AF8-83FE-AA8777A2F6B4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D80ED78E-7152-445B-AD1B-45CEDB99A1C8}">
      <dgm:prSet custT="1"/>
      <dgm:spPr/>
      <dgm:t>
        <a:bodyPr/>
        <a:lstStyle/>
        <a:p>
          <a:pPr rtl="0"/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У беременных с </a:t>
          </a:r>
          <a:r>
            <a:rPr lang="ru-RU" sz="20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преэклампсией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, с пароксизмальной гипертонией или с необъяснимой </a:t>
          </a:r>
          <a:r>
            <a:rPr lang="ru-RU" sz="20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гиперпирексией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после родов</a:t>
          </a:r>
          <a:endParaRPr lang="ru-RU" sz="2000" dirty="0">
            <a:solidFill>
              <a:schemeClr val="accent1">
                <a:lumMod val="50000"/>
              </a:schemeClr>
            </a:solidFill>
            <a:latin typeface="+mn-lt"/>
          </a:endParaRPr>
        </a:p>
      </dgm:t>
    </dgm:pt>
    <dgm:pt modelId="{96BC9241-9E75-46E9-87FE-96976B46066E}" type="parTrans" cxnId="{77268A7D-7A93-4E5F-915E-BEE3B701A683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30DB8C1F-4C34-4386-8854-133B64A26735}" type="sibTrans" cxnId="{77268A7D-7A93-4E5F-915E-BEE3B701A683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858E1F02-E1F7-4779-B449-7172FF4CB467}">
      <dgm:prSet custT="1"/>
      <dgm:spPr/>
      <dgm:t>
        <a:bodyPr/>
        <a:lstStyle/>
        <a:p>
          <a:pPr rtl="0"/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Можно заподозрить </a:t>
          </a:r>
          <a:r>
            <a:rPr lang="ru-RU" sz="20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феохромоцитому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.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Диагноз у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таких пациентов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на фоне анестезии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и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родов могут не диагностированы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до внезапного шока и смерти.</a:t>
          </a:r>
          <a:endParaRPr lang="ru-RU" sz="2000" dirty="0">
            <a:solidFill>
              <a:schemeClr val="accent1">
                <a:lumMod val="50000"/>
              </a:schemeClr>
            </a:solidFill>
            <a:latin typeface="+mn-lt"/>
          </a:endParaRPr>
        </a:p>
      </dgm:t>
    </dgm:pt>
    <dgm:pt modelId="{B04D32F4-B2DC-4212-8246-DF5929698CC7}" type="parTrans" cxnId="{20DC7CF7-A132-4C53-8BB3-58D70BFDC903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A777E31E-C911-4128-A005-657D6DCFED93}" type="sibTrans" cxnId="{20DC7CF7-A132-4C53-8BB3-58D70BFDC903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6B5439C3-E007-42DC-9755-861C62BB71C7}">
      <dgm:prSet custT="1"/>
      <dgm:spPr/>
      <dgm:t>
        <a:bodyPr/>
        <a:lstStyle/>
        <a:p>
          <a:pPr rtl="0"/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Самый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опасный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период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– с начала рода до 48 </a:t>
          </a:r>
          <a:r>
            <a:rPr lang="ru-RU" sz="20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часов после рождения.</a:t>
          </a:r>
          <a:endParaRPr lang="ru-RU" sz="2000" dirty="0">
            <a:solidFill>
              <a:schemeClr val="accent1">
                <a:lumMod val="50000"/>
              </a:schemeClr>
            </a:solidFill>
            <a:latin typeface="+mn-lt"/>
          </a:endParaRPr>
        </a:p>
      </dgm:t>
    </dgm:pt>
    <dgm:pt modelId="{D884568B-8ACA-44D0-80A8-2329224F67A2}" type="parTrans" cxnId="{449FC26B-2876-4A20-9814-E9AFF7AE7162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9AD36BD0-D642-4EAC-9DAA-D2D567867257}" type="sibTrans" cxnId="{449FC26B-2876-4A20-9814-E9AFF7AE7162}">
      <dgm:prSet/>
      <dgm:spPr/>
      <dgm:t>
        <a:bodyPr/>
        <a:lstStyle/>
        <a:p>
          <a:endParaRPr lang="ru-RU" sz="2000">
            <a:latin typeface="+mn-lt"/>
          </a:endParaRPr>
        </a:p>
      </dgm:t>
    </dgm:pt>
    <dgm:pt modelId="{A5CFEA17-7237-4651-B1BF-357B1B563FB3}" type="pres">
      <dgm:prSet presAssocID="{B5BC4B55-EF89-49D0-8E0F-7865116A663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6E323A-4426-4866-81FD-3DF9D871C3C4}" type="pres">
      <dgm:prSet presAssocID="{F81FC0C1-074C-466B-9DB9-171573699A0D}" presName="circle1" presStyleLbl="node1" presStyleIdx="0" presStyleCnt="6"/>
      <dgm:spPr/>
    </dgm:pt>
    <dgm:pt modelId="{CA4B142E-8A2D-464E-AF00-350F70EFE18F}" type="pres">
      <dgm:prSet presAssocID="{F81FC0C1-074C-466B-9DB9-171573699A0D}" presName="space" presStyleCnt="0"/>
      <dgm:spPr/>
    </dgm:pt>
    <dgm:pt modelId="{E1D76DB3-6739-48EC-9CC2-D6FD4ACD8DB6}" type="pres">
      <dgm:prSet presAssocID="{F81FC0C1-074C-466B-9DB9-171573699A0D}" presName="rect1" presStyleLbl="alignAcc1" presStyleIdx="0" presStyleCnt="6"/>
      <dgm:spPr/>
      <dgm:t>
        <a:bodyPr/>
        <a:lstStyle/>
        <a:p>
          <a:endParaRPr lang="ru-RU"/>
        </a:p>
      </dgm:t>
    </dgm:pt>
    <dgm:pt modelId="{59DA5BA0-29C4-49E2-9F37-1A2E77061BAE}" type="pres">
      <dgm:prSet presAssocID="{8ADB4A33-D27A-4731-B761-B9EEB5368D2A}" presName="vertSpace2" presStyleLbl="node1" presStyleIdx="0" presStyleCnt="6"/>
      <dgm:spPr/>
    </dgm:pt>
    <dgm:pt modelId="{B5F05F99-21C4-4948-A83E-4D2506510941}" type="pres">
      <dgm:prSet presAssocID="{8ADB4A33-D27A-4731-B761-B9EEB5368D2A}" presName="circle2" presStyleLbl="node1" presStyleIdx="1" presStyleCnt="6"/>
      <dgm:spPr/>
    </dgm:pt>
    <dgm:pt modelId="{8FE1B773-65EF-4CC3-BFA7-AD8FF4800B77}" type="pres">
      <dgm:prSet presAssocID="{8ADB4A33-D27A-4731-B761-B9EEB5368D2A}" presName="rect2" presStyleLbl="alignAcc1" presStyleIdx="1" presStyleCnt="6"/>
      <dgm:spPr/>
      <dgm:t>
        <a:bodyPr/>
        <a:lstStyle/>
        <a:p>
          <a:endParaRPr lang="ru-RU"/>
        </a:p>
      </dgm:t>
    </dgm:pt>
    <dgm:pt modelId="{9219A1DF-1D27-4474-9E02-8A81BF0E8EE3}" type="pres">
      <dgm:prSet presAssocID="{70F4C4BD-F3F4-4CCD-ACCF-0D3703EE8A9A}" presName="vertSpace3" presStyleLbl="node1" presStyleIdx="1" presStyleCnt="6"/>
      <dgm:spPr/>
    </dgm:pt>
    <dgm:pt modelId="{B1313F40-D7E0-48AF-9C22-12099E8A1D11}" type="pres">
      <dgm:prSet presAssocID="{70F4C4BD-F3F4-4CCD-ACCF-0D3703EE8A9A}" presName="circle3" presStyleLbl="node1" presStyleIdx="2" presStyleCnt="6"/>
      <dgm:spPr/>
    </dgm:pt>
    <dgm:pt modelId="{A57E4279-ADBF-4E8B-AEF1-1CDDBACA08C5}" type="pres">
      <dgm:prSet presAssocID="{70F4C4BD-F3F4-4CCD-ACCF-0D3703EE8A9A}" presName="rect3" presStyleLbl="alignAcc1" presStyleIdx="2" presStyleCnt="6"/>
      <dgm:spPr/>
      <dgm:t>
        <a:bodyPr/>
        <a:lstStyle/>
        <a:p>
          <a:endParaRPr lang="ru-RU"/>
        </a:p>
      </dgm:t>
    </dgm:pt>
    <dgm:pt modelId="{CDC84049-54AC-46E9-BD8D-E337894396BB}" type="pres">
      <dgm:prSet presAssocID="{D80ED78E-7152-445B-AD1B-45CEDB99A1C8}" presName="vertSpace4" presStyleLbl="node1" presStyleIdx="2" presStyleCnt="6"/>
      <dgm:spPr/>
    </dgm:pt>
    <dgm:pt modelId="{84048ED7-AB62-4691-870D-FFA47C15C411}" type="pres">
      <dgm:prSet presAssocID="{D80ED78E-7152-445B-AD1B-45CEDB99A1C8}" presName="circle4" presStyleLbl="node1" presStyleIdx="3" presStyleCnt="6"/>
      <dgm:spPr/>
    </dgm:pt>
    <dgm:pt modelId="{C83887EB-B630-45B7-9391-4AFE8A0BBA65}" type="pres">
      <dgm:prSet presAssocID="{D80ED78E-7152-445B-AD1B-45CEDB99A1C8}" presName="rect4" presStyleLbl="alignAcc1" presStyleIdx="3" presStyleCnt="6"/>
      <dgm:spPr/>
      <dgm:t>
        <a:bodyPr/>
        <a:lstStyle/>
        <a:p>
          <a:endParaRPr lang="ru-RU"/>
        </a:p>
      </dgm:t>
    </dgm:pt>
    <dgm:pt modelId="{3B7A5EAF-926E-4B67-AA93-5F4405AFA8E4}" type="pres">
      <dgm:prSet presAssocID="{858E1F02-E1F7-4779-B449-7172FF4CB467}" presName="vertSpace5" presStyleLbl="node1" presStyleIdx="3" presStyleCnt="6"/>
      <dgm:spPr/>
    </dgm:pt>
    <dgm:pt modelId="{4D1C2ED8-8800-47D1-90A5-06A4C3BA151F}" type="pres">
      <dgm:prSet presAssocID="{858E1F02-E1F7-4779-B449-7172FF4CB467}" presName="circle5" presStyleLbl="node1" presStyleIdx="4" presStyleCnt="6"/>
      <dgm:spPr/>
    </dgm:pt>
    <dgm:pt modelId="{44A5044F-4B61-471F-BF1C-8FAB2FD85C9A}" type="pres">
      <dgm:prSet presAssocID="{858E1F02-E1F7-4779-B449-7172FF4CB467}" presName="rect5" presStyleLbl="alignAcc1" presStyleIdx="4" presStyleCnt="6"/>
      <dgm:spPr/>
      <dgm:t>
        <a:bodyPr/>
        <a:lstStyle/>
        <a:p>
          <a:endParaRPr lang="ru-RU"/>
        </a:p>
      </dgm:t>
    </dgm:pt>
    <dgm:pt modelId="{EE21BCFC-ADD9-44DF-92ED-2FE9216920E8}" type="pres">
      <dgm:prSet presAssocID="{6B5439C3-E007-42DC-9755-861C62BB71C7}" presName="vertSpace6" presStyleLbl="node1" presStyleIdx="4" presStyleCnt="6"/>
      <dgm:spPr/>
    </dgm:pt>
    <dgm:pt modelId="{1F06EF4E-7AD2-42E7-8F8C-CA899CC1722A}" type="pres">
      <dgm:prSet presAssocID="{6B5439C3-E007-42DC-9755-861C62BB71C7}" presName="circle6" presStyleLbl="node1" presStyleIdx="5" presStyleCnt="6"/>
      <dgm:spPr/>
    </dgm:pt>
    <dgm:pt modelId="{424F3F29-AF00-45E1-94D2-5673FDF6A4CF}" type="pres">
      <dgm:prSet presAssocID="{6B5439C3-E007-42DC-9755-861C62BB71C7}" presName="rect6" presStyleLbl="alignAcc1" presStyleIdx="5" presStyleCnt="6"/>
      <dgm:spPr/>
      <dgm:t>
        <a:bodyPr/>
        <a:lstStyle/>
        <a:p>
          <a:endParaRPr lang="ru-RU"/>
        </a:p>
      </dgm:t>
    </dgm:pt>
    <dgm:pt modelId="{08B3EF0B-E9DC-412C-BFEA-6BCF5A433947}" type="pres">
      <dgm:prSet presAssocID="{F81FC0C1-074C-466B-9DB9-171573699A0D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D10322-92CA-42DF-A7BC-4D3B17BFCE84}" type="pres">
      <dgm:prSet presAssocID="{8ADB4A33-D27A-4731-B761-B9EEB5368D2A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F16DA1-BB26-4439-9B24-C206829F4E95}" type="pres">
      <dgm:prSet presAssocID="{70F4C4BD-F3F4-4CCD-ACCF-0D3703EE8A9A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4163B2-09DB-42D2-B767-E31ACA56D638}" type="pres">
      <dgm:prSet presAssocID="{D80ED78E-7152-445B-AD1B-45CEDB99A1C8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B7A8E3-4BBC-42E2-B256-0407D5B376D0}" type="pres">
      <dgm:prSet presAssocID="{858E1F02-E1F7-4779-B449-7172FF4CB467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23131A-BF71-4A4E-B1F3-AC0F8B404F00}" type="pres">
      <dgm:prSet presAssocID="{6B5439C3-E007-42DC-9755-861C62BB71C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4AC760D-B9E0-447D-90ED-A487701CB1E5}" srcId="{B5BC4B55-EF89-49D0-8E0F-7865116A6633}" destId="{8ADB4A33-D27A-4731-B761-B9EEB5368D2A}" srcOrd="1" destOrd="0" parTransId="{F3BAE2C3-D85A-4712-835E-CD3B869AA039}" sibTransId="{4061868F-162A-4B05-953D-CAA691FD87F2}"/>
    <dgm:cxn modelId="{39A99C79-F28B-4167-A815-2FFE15748ABE}" type="presOf" srcId="{70F4C4BD-F3F4-4CCD-ACCF-0D3703EE8A9A}" destId="{D0F16DA1-BB26-4439-9B24-C206829F4E95}" srcOrd="1" destOrd="0" presId="urn:microsoft.com/office/officeart/2005/8/layout/target3"/>
    <dgm:cxn modelId="{D62235A1-FB3B-4B78-8F69-9CD374E951B1}" srcId="{B5BC4B55-EF89-49D0-8E0F-7865116A6633}" destId="{F81FC0C1-074C-466B-9DB9-171573699A0D}" srcOrd="0" destOrd="0" parTransId="{3FD5D2BE-04A7-41A0-A8BA-A47D1B4310AB}" sibTransId="{E3903FE5-2A63-48F4-8206-2FFD7048CE84}"/>
    <dgm:cxn modelId="{4D5C1B50-09EF-4AF8-83FE-AA8777A2F6B4}" srcId="{B5BC4B55-EF89-49D0-8E0F-7865116A6633}" destId="{70F4C4BD-F3F4-4CCD-ACCF-0D3703EE8A9A}" srcOrd="2" destOrd="0" parTransId="{058E72FB-B79F-4F6F-8036-B77AAB58AE99}" sibTransId="{3E888DB4-51C9-4ED8-8A7F-4C9EE85F81B0}"/>
    <dgm:cxn modelId="{08113740-B063-41B2-BA35-FF046A0B8CEC}" type="presOf" srcId="{B5BC4B55-EF89-49D0-8E0F-7865116A6633}" destId="{A5CFEA17-7237-4651-B1BF-357B1B563FB3}" srcOrd="0" destOrd="0" presId="urn:microsoft.com/office/officeart/2005/8/layout/target3"/>
    <dgm:cxn modelId="{77268A7D-7A93-4E5F-915E-BEE3B701A683}" srcId="{B5BC4B55-EF89-49D0-8E0F-7865116A6633}" destId="{D80ED78E-7152-445B-AD1B-45CEDB99A1C8}" srcOrd="3" destOrd="0" parTransId="{96BC9241-9E75-46E9-87FE-96976B46066E}" sibTransId="{30DB8C1F-4C34-4386-8854-133B64A26735}"/>
    <dgm:cxn modelId="{97E69D27-66C0-4606-A29B-8107F8074329}" type="presOf" srcId="{D80ED78E-7152-445B-AD1B-45CEDB99A1C8}" destId="{C83887EB-B630-45B7-9391-4AFE8A0BBA65}" srcOrd="0" destOrd="0" presId="urn:microsoft.com/office/officeart/2005/8/layout/target3"/>
    <dgm:cxn modelId="{449FC26B-2876-4A20-9814-E9AFF7AE7162}" srcId="{B5BC4B55-EF89-49D0-8E0F-7865116A6633}" destId="{6B5439C3-E007-42DC-9755-861C62BB71C7}" srcOrd="5" destOrd="0" parTransId="{D884568B-8ACA-44D0-80A8-2329224F67A2}" sibTransId="{9AD36BD0-D642-4EAC-9DAA-D2D567867257}"/>
    <dgm:cxn modelId="{94099807-0A51-4066-83ED-3A7CC9265B08}" type="presOf" srcId="{F81FC0C1-074C-466B-9DB9-171573699A0D}" destId="{E1D76DB3-6739-48EC-9CC2-D6FD4ACD8DB6}" srcOrd="0" destOrd="0" presId="urn:microsoft.com/office/officeart/2005/8/layout/target3"/>
    <dgm:cxn modelId="{20DC7CF7-A132-4C53-8BB3-58D70BFDC903}" srcId="{B5BC4B55-EF89-49D0-8E0F-7865116A6633}" destId="{858E1F02-E1F7-4779-B449-7172FF4CB467}" srcOrd="4" destOrd="0" parTransId="{B04D32F4-B2DC-4212-8246-DF5929698CC7}" sibTransId="{A777E31E-C911-4128-A005-657D6DCFED93}"/>
    <dgm:cxn modelId="{2BE8BCE2-CE00-4B52-B7E2-4466902107A3}" type="presOf" srcId="{70F4C4BD-F3F4-4CCD-ACCF-0D3703EE8A9A}" destId="{A57E4279-ADBF-4E8B-AEF1-1CDDBACA08C5}" srcOrd="0" destOrd="0" presId="urn:microsoft.com/office/officeart/2005/8/layout/target3"/>
    <dgm:cxn modelId="{D6834B4B-EB42-4DC4-9F25-CD159E0B7F01}" type="presOf" srcId="{6B5439C3-E007-42DC-9755-861C62BB71C7}" destId="{0C23131A-BF71-4A4E-B1F3-AC0F8B404F00}" srcOrd="1" destOrd="0" presId="urn:microsoft.com/office/officeart/2005/8/layout/target3"/>
    <dgm:cxn modelId="{DFE12AF1-9D54-4543-9F32-10B4DC62A159}" type="presOf" srcId="{8ADB4A33-D27A-4731-B761-B9EEB5368D2A}" destId="{8FE1B773-65EF-4CC3-BFA7-AD8FF4800B77}" srcOrd="0" destOrd="0" presId="urn:microsoft.com/office/officeart/2005/8/layout/target3"/>
    <dgm:cxn modelId="{BD2029AF-6760-4988-B623-D8DB7AE18994}" type="presOf" srcId="{F81FC0C1-074C-466B-9DB9-171573699A0D}" destId="{08B3EF0B-E9DC-412C-BFEA-6BCF5A433947}" srcOrd="1" destOrd="0" presId="urn:microsoft.com/office/officeart/2005/8/layout/target3"/>
    <dgm:cxn modelId="{CFCD679C-A749-4C8C-ADE4-C28A5B75CF27}" type="presOf" srcId="{6B5439C3-E007-42DC-9755-861C62BB71C7}" destId="{424F3F29-AF00-45E1-94D2-5673FDF6A4CF}" srcOrd="0" destOrd="0" presId="urn:microsoft.com/office/officeart/2005/8/layout/target3"/>
    <dgm:cxn modelId="{4F6CEEA7-7072-4E9C-8AA5-DF4865FB581D}" type="presOf" srcId="{D80ED78E-7152-445B-AD1B-45CEDB99A1C8}" destId="{EB4163B2-09DB-42D2-B767-E31ACA56D638}" srcOrd="1" destOrd="0" presId="urn:microsoft.com/office/officeart/2005/8/layout/target3"/>
    <dgm:cxn modelId="{89AD0EB2-C6B2-4C5C-A8C3-938328EFB162}" type="presOf" srcId="{8ADB4A33-D27A-4731-B761-B9EEB5368D2A}" destId="{6ED10322-92CA-42DF-A7BC-4D3B17BFCE84}" srcOrd="1" destOrd="0" presId="urn:microsoft.com/office/officeart/2005/8/layout/target3"/>
    <dgm:cxn modelId="{90E101EF-88E4-456E-AB32-0856D05295A0}" type="presOf" srcId="{858E1F02-E1F7-4779-B449-7172FF4CB467}" destId="{8FB7A8E3-4BBC-42E2-B256-0407D5B376D0}" srcOrd="1" destOrd="0" presId="urn:microsoft.com/office/officeart/2005/8/layout/target3"/>
    <dgm:cxn modelId="{D943732E-04DB-490D-8A20-A2C56C92A6B9}" type="presOf" srcId="{858E1F02-E1F7-4779-B449-7172FF4CB467}" destId="{44A5044F-4B61-471F-BF1C-8FAB2FD85C9A}" srcOrd="0" destOrd="0" presId="urn:microsoft.com/office/officeart/2005/8/layout/target3"/>
    <dgm:cxn modelId="{36922BDE-0FC4-4E16-A9CC-01EA4DFFFBEA}" type="presParOf" srcId="{A5CFEA17-7237-4651-B1BF-357B1B563FB3}" destId="{C16E323A-4426-4866-81FD-3DF9D871C3C4}" srcOrd="0" destOrd="0" presId="urn:microsoft.com/office/officeart/2005/8/layout/target3"/>
    <dgm:cxn modelId="{A899D2E5-5066-415A-897A-D0604EA59B13}" type="presParOf" srcId="{A5CFEA17-7237-4651-B1BF-357B1B563FB3}" destId="{CA4B142E-8A2D-464E-AF00-350F70EFE18F}" srcOrd="1" destOrd="0" presId="urn:microsoft.com/office/officeart/2005/8/layout/target3"/>
    <dgm:cxn modelId="{15D1B7F0-FC4B-4C25-A95B-22EB0F8D1A3D}" type="presParOf" srcId="{A5CFEA17-7237-4651-B1BF-357B1B563FB3}" destId="{E1D76DB3-6739-48EC-9CC2-D6FD4ACD8DB6}" srcOrd="2" destOrd="0" presId="urn:microsoft.com/office/officeart/2005/8/layout/target3"/>
    <dgm:cxn modelId="{ABA53742-C150-497A-B8B4-DCDED9D74A8E}" type="presParOf" srcId="{A5CFEA17-7237-4651-B1BF-357B1B563FB3}" destId="{59DA5BA0-29C4-49E2-9F37-1A2E77061BAE}" srcOrd="3" destOrd="0" presId="urn:microsoft.com/office/officeart/2005/8/layout/target3"/>
    <dgm:cxn modelId="{BA7C9DE9-84B1-4840-A81B-1F62E901B264}" type="presParOf" srcId="{A5CFEA17-7237-4651-B1BF-357B1B563FB3}" destId="{B5F05F99-21C4-4948-A83E-4D2506510941}" srcOrd="4" destOrd="0" presId="urn:microsoft.com/office/officeart/2005/8/layout/target3"/>
    <dgm:cxn modelId="{86E883BF-1198-4C82-82B5-5F5F1BA7F9AE}" type="presParOf" srcId="{A5CFEA17-7237-4651-B1BF-357B1B563FB3}" destId="{8FE1B773-65EF-4CC3-BFA7-AD8FF4800B77}" srcOrd="5" destOrd="0" presId="urn:microsoft.com/office/officeart/2005/8/layout/target3"/>
    <dgm:cxn modelId="{A1F95288-DC99-47DE-B30B-774229A064D3}" type="presParOf" srcId="{A5CFEA17-7237-4651-B1BF-357B1B563FB3}" destId="{9219A1DF-1D27-4474-9E02-8A81BF0E8EE3}" srcOrd="6" destOrd="0" presId="urn:microsoft.com/office/officeart/2005/8/layout/target3"/>
    <dgm:cxn modelId="{561B9300-C032-47D5-8940-145A56A23AA6}" type="presParOf" srcId="{A5CFEA17-7237-4651-B1BF-357B1B563FB3}" destId="{B1313F40-D7E0-48AF-9C22-12099E8A1D11}" srcOrd="7" destOrd="0" presId="urn:microsoft.com/office/officeart/2005/8/layout/target3"/>
    <dgm:cxn modelId="{A08AD37F-A953-4F24-9994-C47294D3951D}" type="presParOf" srcId="{A5CFEA17-7237-4651-B1BF-357B1B563FB3}" destId="{A57E4279-ADBF-4E8B-AEF1-1CDDBACA08C5}" srcOrd="8" destOrd="0" presId="urn:microsoft.com/office/officeart/2005/8/layout/target3"/>
    <dgm:cxn modelId="{DF4FC8C0-C70F-47B1-B27E-10C5961D97EA}" type="presParOf" srcId="{A5CFEA17-7237-4651-B1BF-357B1B563FB3}" destId="{CDC84049-54AC-46E9-BD8D-E337894396BB}" srcOrd="9" destOrd="0" presId="urn:microsoft.com/office/officeart/2005/8/layout/target3"/>
    <dgm:cxn modelId="{294C5D1B-F5D2-431A-A47E-7D5295CF9236}" type="presParOf" srcId="{A5CFEA17-7237-4651-B1BF-357B1B563FB3}" destId="{84048ED7-AB62-4691-870D-FFA47C15C411}" srcOrd="10" destOrd="0" presId="urn:microsoft.com/office/officeart/2005/8/layout/target3"/>
    <dgm:cxn modelId="{CFD6E2CC-234C-4F70-8236-2CA40FE4FFCF}" type="presParOf" srcId="{A5CFEA17-7237-4651-B1BF-357B1B563FB3}" destId="{C83887EB-B630-45B7-9391-4AFE8A0BBA65}" srcOrd="11" destOrd="0" presId="urn:microsoft.com/office/officeart/2005/8/layout/target3"/>
    <dgm:cxn modelId="{435C3DF8-B206-4CD8-9833-AE84CF8E6B6C}" type="presParOf" srcId="{A5CFEA17-7237-4651-B1BF-357B1B563FB3}" destId="{3B7A5EAF-926E-4B67-AA93-5F4405AFA8E4}" srcOrd="12" destOrd="0" presId="urn:microsoft.com/office/officeart/2005/8/layout/target3"/>
    <dgm:cxn modelId="{05480C4A-AA81-4CED-A9FA-F82232CB5E65}" type="presParOf" srcId="{A5CFEA17-7237-4651-B1BF-357B1B563FB3}" destId="{4D1C2ED8-8800-47D1-90A5-06A4C3BA151F}" srcOrd="13" destOrd="0" presId="urn:microsoft.com/office/officeart/2005/8/layout/target3"/>
    <dgm:cxn modelId="{08DAFFE2-7436-4A73-87B8-95ED490CC95E}" type="presParOf" srcId="{A5CFEA17-7237-4651-B1BF-357B1B563FB3}" destId="{44A5044F-4B61-471F-BF1C-8FAB2FD85C9A}" srcOrd="14" destOrd="0" presId="urn:microsoft.com/office/officeart/2005/8/layout/target3"/>
    <dgm:cxn modelId="{1C531809-7214-4336-8458-61CD75C5B39F}" type="presParOf" srcId="{A5CFEA17-7237-4651-B1BF-357B1B563FB3}" destId="{EE21BCFC-ADD9-44DF-92ED-2FE9216920E8}" srcOrd="15" destOrd="0" presId="urn:microsoft.com/office/officeart/2005/8/layout/target3"/>
    <dgm:cxn modelId="{B997F9A7-548A-4610-A92E-6A6E04BF5969}" type="presParOf" srcId="{A5CFEA17-7237-4651-B1BF-357B1B563FB3}" destId="{1F06EF4E-7AD2-42E7-8F8C-CA899CC1722A}" srcOrd="16" destOrd="0" presId="urn:microsoft.com/office/officeart/2005/8/layout/target3"/>
    <dgm:cxn modelId="{0B1964E6-BD69-4592-863E-69536C486C49}" type="presParOf" srcId="{A5CFEA17-7237-4651-B1BF-357B1B563FB3}" destId="{424F3F29-AF00-45E1-94D2-5673FDF6A4CF}" srcOrd="17" destOrd="0" presId="urn:microsoft.com/office/officeart/2005/8/layout/target3"/>
    <dgm:cxn modelId="{B50BC5AE-DDFB-4D6D-9216-B98A1AAF94A4}" type="presParOf" srcId="{A5CFEA17-7237-4651-B1BF-357B1B563FB3}" destId="{08B3EF0B-E9DC-412C-BFEA-6BCF5A433947}" srcOrd="18" destOrd="0" presId="urn:microsoft.com/office/officeart/2005/8/layout/target3"/>
    <dgm:cxn modelId="{A835D38B-FBEC-4627-B8F4-4DA9F95F354F}" type="presParOf" srcId="{A5CFEA17-7237-4651-B1BF-357B1B563FB3}" destId="{6ED10322-92CA-42DF-A7BC-4D3B17BFCE84}" srcOrd="19" destOrd="0" presId="urn:microsoft.com/office/officeart/2005/8/layout/target3"/>
    <dgm:cxn modelId="{168F3477-C49A-4F2F-A130-5F739D81AA61}" type="presParOf" srcId="{A5CFEA17-7237-4651-B1BF-357B1B563FB3}" destId="{D0F16DA1-BB26-4439-9B24-C206829F4E95}" srcOrd="20" destOrd="0" presId="urn:microsoft.com/office/officeart/2005/8/layout/target3"/>
    <dgm:cxn modelId="{73A51B4A-7704-4250-86FB-43C47FD12B69}" type="presParOf" srcId="{A5CFEA17-7237-4651-B1BF-357B1B563FB3}" destId="{EB4163B2-09DB-42D2-B767-E31ACA56D638}" srcOrd="21" destOrd="0" presId="urn:microsoft.com/office/officeart/2005/8/layout/target3"/>
    <dgm:cxn modelId="{DA3DF816-626D-4EE4-A852-9829C111F862}" type="presParOf" srcId="{A5CFEA17-7237-4651-B1BF-357B1B563FB3}" destId="{8FB7A8E3-4BBC-42E2-B256-0407D5B376D0}" srcOrd="22" destOrd="0" presId="urn:microsoft.com/office/officeart/2005/8/layout/target3"/>
    <dgm:cxn modelId="{245060D0-0ED1-4676-B4FB-88C3FE22CA50}" type="presParOf" srcId="{A5CFEA17-7237-4651-B1BF-357B1B563FB3}" destId="{0C23131A-BF71-4A4E-B1F3-AC0F8B404F0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0E00C41-24B8-466A-B6E6-25A23CBC4095}" type="doc">
      <dgm:prSet loTypeId="urn:microsoft.com/office/officeart/2005/8/layout/vList2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0ABD394-9087-443F-B22D-BE68D5274732}">
      <dgm:prSet custT="1"/>
      <dgm:spPr/>
      <dgm:t>
        <a:bodyPr/>
        <a:lstStyle/>
        <a:p>
          <a:pPr algn="ctr" rtl="0"/>
          <a:r>
            <a:rPr lang="ru-RU" sz="32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Около 10% </a:t>
          </a:r>
          <a:r>
            <a:rPr lang="ru-RU" sz="3200" b="1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фехромоцитом</a:t>
          </a:r>
          <a:r>
            <a:rPr lang="ru-RU" sz="32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обнаруживается у детей.</a:t>
          </a:r>
          <a:endParaRPr lang="en-US" sz="3200" dirty="0">
            <a:solidFill>
              <a:schemeClr val="accent1">
                <a:lumMod val="50000"/>
              </a:schemeClr>
            </a:solidFill>
            <a:latin typeface="+mn-lt"/>
          </a:endParaRPr>
        </a:p>
      </dgm:t>
    </dgm:pt>
    <dgm:pt modelId="{220DC61F-FF1F-4D4A-9708-61634BAF5060}" type="parTrans" cxnId="{AF19436E-CDF9-4754-9B9C-AEAED4BD5781}">
      <dgm:prSet/>
      <dgm:spPr/>
      <dgm:t>
        <a:bodyPr/>
        <a:lstStyle/>
        <a:p>
          <a:endParaRPr lang="en-US"/>
        </a:p>
      </dgm:t>
    </dgm:pt>
    <dgm:pt modelId="{F437C69D-65EB-4BCD-9DF9-9DD1D2B54D96}" type="sibTrans" cxnId="{AF19436E-CDF9-4754-9B9C-AEAED4BD5781}">
      <dgm:prSet/>
      <dgm:spPr/>
      <dgm:t>
        <a:bodyPr/>
        <a:lstStyle/>
        <a:p>
          <a:endParaRPr lang="en-US"/>
        </a:p>
      </dgm:t>
    </dgm:pt>
    <dgm:pt modelId="{6EF2EE6F-88F3-43E4-80B3-379DF7DE3FEC}">
      <dgm:prSet custT="1"/>
      <dgm:spPr/>
      <dgm:t>
        <a:bodyPr/>
        <a:lstStyle/>
        <a:p>
          <a:pPr algn="ctr" rtl="0"/>
          <a:r>
            <a:rPr lang="ru-RU" sz="32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Детские </a:t>
          </a:r>
          <a:r>
            <a:rPr lang="ru-RU" sz="3200" b="1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феохромоцитомы</a:t>
          </a:r>
          <a:r>
            <a:rPr lang="ru-RU" sz="32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</a:t>
          </a:r>
          <a:r>
            <a:rPr lang="ru-RU" sz="32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обычно бывают семейными</a:t>
          </a:r>
          <a:r>
            <a:rPr lang="az-Latn-AZ" sz="32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.</a:t>
          </a:r>
          <a:endParaRPr lang="en-US" sz="3200" dirty="0">
            <a:solidFill>
              <a:schemeClr val="accent1">
                <a:lumMod val="50000"/>
              </a:schemeClr>
            </a:solidFill>
            <a:latin typeface="+mn-lt"/>
          </a:endParaRPr>
        </a:p>
      </dgm:t>
    </dgm:pt>
    <dgm:pt modelId="{E9C03E4A-823A-4A3A-BF84-C91FFDB42D8C}" type="parTrans" cxnId="{272E8F72-487C-46C9-915F-4100B706B6BC}">
      <dgm:prSet/>
      <dgm:spPr/>
      <dgm:t>
        <a:bodyPr/>
        <a:lstStyle/>
        <a:p>
          <a:endParaRPr lang="en-US"/>
        </a:p>
      </dgm:t>
    </dgm:pt>
    <dgm:pt modelId="{EBBE2B60-B4E1-4B93-A43B-C1B873A3C810}" type="sibTrans" cxnId="{272E8F72-487C-46C9-915F-4100B706B6BC}">
      <dgm:prSet/>
      <dgm:spPr/>
      <dgm:t>
        <a:bodyPr/>
        <a:lstStyle/>
        <a:p>
          <a:endParaRPr lang="en-US"/>
        </a:p>
      </dgm:t>
    </dgm:pt>
    <dgm:pt modelId="{EF217662-9930-496E-99D8-9C0322793BF9}">
      <dgm:prSet custT="1"/>
      <dgm:spPr/>
      <dgm:t>
        <a:bodyPr/>
        <a:lstStyle/>
        <a:p>
          <a:pPr algn="ctr" rtl="0"/>
          <a:r>
            <a:rPr lang="ru-RU" sz="32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Симптомы </a:t>
          </a:r>
          <a:r>
            <a:rPr lang="ru-RU" sz="32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такие же как у взрослых, </a:t>
          </a:r>
          <a:r>
            <a:rPr lang="ru-RU" sz="32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но </a:t>
          </a:r>
          <a:r>
            <a:rPr lang="ru-RU" sz="32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постоянная </a:t>
          </a:r>
          <a:r>
            <a:rPr lang="ru-RU" sz="32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гипертензия, </a:t>
          </a:r>
          <a:r>
            <a:rPr lang="ru-RU" sz="32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нарушение </a:t>
          </a:r>
          <a:r>
            <a:rPr lang="ru-RU" sz="32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зрения, потеря веса, полидипсия, </a:t>
          </a:r>
          <a:r>
            <a:rPr lang="ru-RU" sz="3200" b="1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полиурия встречаются чаще.</a:t>
          </a:r>
          <a:endParaRPr lang="en-US" sz="3200" dirty="0">
            <a:solidFill>
              <a:schemeClr val="accent1">
                <a:lumMod val="50000"/>
              </a:schemeClr>
            </a:solidFill>
            <a:latin typeface="+mn-lt"/>
          </a:endParaRPr>
        </a:p>
      </dgm:t>
    </dgm:pt>
    <dgm:pt modelId="{DE20E2BA-D01D-4BA4-88E4-C39152F056AA}" type="parTrans" cxnId="{5992A866-8E7D-4590-961E-8819FAD6FAB3}">
      <dgm:prSet/>
      <dgm:spPr/>
      <dgm:t>
        <a:bodyPr/>
        <a:lstStyle/>
        <a:p>
          <a:endParaRPr lang="en-US"/>
        </a:p>
      </dgm:t>
    </dgm:pt>
    <dgm:pt modelId="{0194B856-2A7B-4008-BD45-60E516DF73B0}" type="sibTrans" cxnId="{5992A866-8E7D-4590-961E-8819FAD6FAB3}">
      <dgm:prSet/>
      <dgm:spPr/>
      <dgm:t>
        <a:bodyPr/>
        <a:lstStyle/>
        <a:p>
          <a:endParaRPr lang="en-US"/>
        </a:p>
      </dgm:t>
    </dgm:pt>
    <dgm:pt modelId="{88EFB275-31EB-4AEC-AD1A-E9CCDED5D68A}">
      <dgm:prSet custT="1"/>
      <dgm:spPr/>
      <dgm:t>
        <a:bodyPr/>
        <a:lstStyle/>
        <a:p>
          <a:pPr algn="ctr" rtl="0"/>
          <a:r>
            <a:rPr lang="ru-RU" sz="3200" b="1" dirty="0" smtClean="0">
              <a:solidFill>
                <a:schemeClr val="accent5">
                  <a:lumMod val="50000"/>
                </a:schemeClr>
              </a:solidFill>
              <a:latin typeface="+mn-lt"/>
            </a:rPr>
            <a:t>В 25-40% случаев у детей наблюдаются множественные, двусторонние и </a:t>
          </a:r>
          <a:r>
            <a:rPr lang="ru-RU" sz="3200" b="1" dirty="0" err="1" smtClean="0">
              <a:solidFill>
                <a:schemeClr val="accent5">
                  <a:lumMod val="50000"/>
                </a:schemeClr>
              </a:solidFill>
              <a:latin typeface="+mn-lt"/>
            </a:rPr>
            <a:t>вненадпочечниковые</a:t>
          </a:r>
          <a:r>
            <a:rPr lang="ru-RU" sz="3200" b="1" dirty="0" smtClean="0">
              <a:solidFill>
                <a:schemeClr val="accent5">
                  <a:lumMod val="50000"/>
                </a:schemeClr>
              </a:solidFill>
              <a:latin typeface="+mn-lt"/>
            </a:rPr>
            <a:t> </a:t>
          </a:r>
          <a:r>
            <a:rPr lang="ru-RU" sz="3200" b="1" dirty="0" smtClean="0">
              <a:solidFill>
                <a:schemeClr val="accent5">
                  <a:lumMod val="50000"/>
                </a:schemeClr>
              </a:solidFill>
              <a:latin typeface="+mn-lt"/>
            </a:rPr>
            <a:t>опухоли.</a:t>
          </a:r>
          <a:endParaRPr lang="en-US" sz="3200" dirty="0">
            <a:latin typeface="+mn-lt"/>
          </a:endParaRPr>
        </a:p>
      </dgm:t>
    </dgm:pt>
    <dgm:pt modelId="{67B53B56-8F8D-4ADA-BE5D-C3616BCA9DCB}" type="parTrans" cxnId="{C819F048-6D49-4A27-90C5-5AF6A6288612}">
      <dgm:prSet/>
      <dgm:spPr/>
      <dgm:t>
        <a:bodyPr/>
        <a:lstStyle/>
        <a:p>
          <a:endParaRPr lang="en-US"/>
        </a:p>
      </dgm:t>
    </dgm:pt>
    <dgm:pt modelId="{4993E8DA-F712-4FE9-9051-A14D1D259F89}" type="sibTrans" cxnId="{C819F048-6D49-4A27-90C5-5AF6A6288612}">
      <dgm:prSet/>
      <dgm:spPr/>
      <dgm:t>
        <a:bodyPr/>
        <a:lstStyle/>
        <a:p>
          <a:endParaRPr lang="en-US"/>
        </a:p>
      </dgm:t>
    </dgm:pt>
    <dgm:pt modelId="{C19293FD-7F04-4A1F-AE30-9DA19BEE7E3A}" type="pres">
      <dgm:prSet presAssocID="{20E00C41-24B8-466A-B6E6-25A23CBC409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4E7134-064C-4912-BAC7-9BC44EFD4726}" type="pres">
      <dgm:prSet presAssocID="{C0ABD394-9087-443F-B22D-BE68D5274732}" presName="parentText" presStyleLbl="node1" presStyleIdx="0" presStyleCnt="4" custScaleY="50465" custLinFactNeighborX="307" custLinFactNeighborY="826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C93A37-5AA8-4C77-AF5E-DB88A53DCFC8}" type="pres">
      <dgm:prSet presAssocID="{F437C69D-65EB-4BCD-9DF9-9DD1D2B54D96}" presName="spacer" presStyleCnt="0"/>
      <dgm:spPr/>
    </dgm:pt>
    <dgm:pt modelId="{5CFC53F4-37A2-43E6-A43D-12D48C6628B2}" type="pres">
      <dgm:prSet presAssocID="{6EF2EE6F-88F3-43E4-80B3-379DF7DE3FEC}" presName="parentText" presStyleLbl="node1" presStyleIdx="1" presStyleCnt="4" custScaleY="41187" custLinFactNeighborY="5158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3DA990-495A-4A1A-AD9E-CA043D3AF38C}" type="pres">
      <dgm:prSet presAssocID="{EBBE2B60-B4E1-4B93-A43B-C1B873A3C810}" presName="spacer" presStyleCnt="0"/>
      <dgm:spPr/>
    </dgm:pt>
    <dgm:pt modelId="{809F25D3-1FF7-4746-A1E9-42E69BB9EE7F}" type="pres">
      <dgm:prSet presAssocID="{EF217662-9930-496E-99D8-9C0322793BF9}" presName="parentText" presStyleLbl="node1" presStyleIdx="2" presStyleCnt="4" custScaleY="11725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AA1FB0-7281-49F3-99C7-196E215901DF}" type="pres">
      <dgm:prSet presAssocID="{0194B856-2A7B-4008-BD45-60E516DF73B0}" presName="spacer" presStyleCnt="0"/>
      <dgm:spPr/>
    </dgm:pt>
    <dgm:pt modelId="{83B3F79F-1212-44E3-9255-CFA765160D06}" type="pres">
      <dgm:prSet presAssocID="{88EFB275-31EB-4AEC-AD1A-E9CCDED5D68A}" presName="parentText" presStyleLbl="node1" presStyleIdx="3" presStyleCnt="4" custScaleY="7059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7D560B5-A823-4B32-8BA9-369E032A13A0}" type="presOf" srcId="{88EFB275-31EB-4AEC-AD1A-E9CCDED5D68A}" destId="{83B3F79F-1212-44E3-9255-CFA765160D06}" srcOrd="0" destOrd="0" presId="urn:microsoft.com/office/officeart/2005/8/layout/vList2"/>
    <dgm:cxn modelId="{AF19436E-CDF9-4754-9B9C-AEAED4BD5781}" srcId="{20E00C41-24B8-466A-B6E6-25A23CBC4095}" destId="{C0ABD394-9087-443F-B22D-BE68D5274732}" srcOrd="0" destOrd="0" parTransId="{220DC61F-FF1F-4D4A-9708-61634BAF5060}" sibTransId="{F437C69D-65EB-4BCD-9DF9-9DD1D2B54D96}"/>
    <dgm:cxn modelId="{71C8FA60-3E8E-416C-AFEF-AB3111201D7B}" type="presOf" srcId="{6EF2EE6F-88F3-43E4-80B3-379DF7DE3FEC}" destId="{5CFC53F4-37A2-43E6-A43D-12D48C6628B2}" srcOrd="0" destOrd="0" presId="urn:microsoft.com/office/officeart/2005/8/layout/vList2"/>
    <dgm:cxn modelId="{C819F048-6D49-4A27-90C5-5AF6A6288612}" srcId="{20E00C41-24B8-466A-B6E6-25A23CBC4095}" destId="{88EFB275-31EB-4AEC-AD1A-E9CCDED5D68A}" srcOrd="3" destOrd="0" parTransId="{67B53B56-8F8D-4ADA-BE5D-C3616BCA9DCB}" sibTransId="{4993E8DA-F712-4FE9-9051-A14D1D259F89}"/>
    <dgm:cxn modelId="{BAB2C108-DFE1-4D73-A241-AD42D85A5761}" type="presOf" srcId="{EF217662-9930-496E-99D8-9C0322793BF9}" destId="{809F25D3-1FF7-4746-A1E9-42E69BB9EE7F}" srcOrd="0" destOrd="0" presId="urn:microsoft.com/office/officeart/2005/8/layout/vList2"/>
    <dgm:cxn modelId="{5992A866-8E7D-4590-961E-8819FAD6FAB3}" srcId="{20E00C41-24B8-466A-B6E6-25A23CBC4095}" destId="{EF217662-9930-496E-99D8-9C0322793BF9}" srcOrd="2" destOrd="0" parTransId="{DE20E2BA-D01D-4BA4-88E4-C39152F056AA}" sibTransId="{0194B856-2A7B-4008-BD45-60E516DF73B0}"/>
    <dgm:cxn modelId="{95520B5E-7A0B-4B23-BCED-2C355F7DC34E}" type="presOf" srcId="{20E00C41-24B8-466A-B6E6-25A23CBC4095}" destId="{C19293FD-7F04-4A1F-AE30-9DA19BEE7E3A}" srcOrd="0" destOrd="0" presId="urn:microsoft.com/office/officeart/2005/8/layout/vList2"/>
    <dgm:cxn modelId="{272E8F72-487C-46C9-915F-4100B706B6BC}" srcId="{20E00C41-24B8-466A-B6E6-25A23CBC4095}" destId="{6EF2EE6F-88F3-43E4-80B3-379DF7DE3FEC}" srcOrd="1" destOrd="0" parTransId="{E9C03E4A-823A-4A3A-BF84-C91FFDB42D8C}" sibTransId="{EBBE2B60-B4E1-4B93-A43B-C1B873A3C810}"/>
    <dgm:cxn modelId="{29E9C08D-EE97-4F14-A4B1-A66E14B8D112}" type="presOf" srcId="{C0ABD394-9087-443F-B22D-BE68D5274732}" destId="{434E7134-064C-4912-BAC7-9BC44EFD4726}" srcOrd="0" destOrd="0" presId="urn:microsoft.com/office/officeart/2005/8/layout/vList2"/>
    <dgm:cxn modelId="{A9792279-B112-4DDD-A024-2FC1FCCB3979}" type="presParOf" srcId="{C19293FD-7F04-4A1F-AE30-9DA19BEE7E3A}" destId="{434E7134-064C-4912-BAC7-9BC44EFD4726}" srcOrd="0" destOrd="0" presId="urn:microsoft.com/office/officeart/2005/8/layout/vList2"/>
    <dgm:cxn modelId="{555EDFA8-3ACA-4B22-9CBA-5C5761862EB7}" type="presParOf" srcId="{C19293FD-7F04-4A1F-AE30-9DA19BEE7E3A}" destId="{96C93A37-5AA8-4C77-AF5E-DB88A53DCFC8}" srcOrd="1" destOrd="0" presId="urn:microsoft.com/office/officeart/2005/8/layout/vList2"/>
    <dgm:cxn modelId="{0BA6A1E7-99DC-496C-9D84-F53F063ADF17}" type="presParOf" srcId="{C19293FD-7F04-4A1F-AE30-9DA19BEE7E3A}" destId="{5CFC53F4-37A2-43E6-A43D-12D48C6628B2}" srcOrd="2" destOrd="0" presId="urn:microsoft.com/office/officeart/2005/8/layout/vList2"/>
    <dgm:cxn modelId="{F1BFA9FE-7EBB-4734-B316-71B9169D502E}" type="presParOf" srcId="{C19293FD-7F04-4A1F-AE30-9DA19BEE7E3A}" destId="{8B3DA990-495A-4A1A-AD9E-CA043D3AF38C}" srcOrd="3" destOrd="0" presId="urn:microsoft.com/office/officeart/2005/8/layout/vList2"/>
    <dgm:cxn modelId="{425CD7DE-A5C2-4109-9C95-86C207CC22BD}" type="presParOf" srcId="{C19293FD-7F04-4A1F-AE30-9DA19BEE7E3A}" destId="{809F25D3-1FF7-4746-A1E9-42E69BB9EE7F}" srcOrd="4" destOrd="0" presId="urn:microsoft.com/office/officeart/2005/8/layout/vList2"/>
    <dgm:cxn modelId="{B68BC7A2-2BE1-46DA-84E0-46399254C4CA}" type="presParOf" srcId="{C19293FD-7F04-4A1F-AE30-9DA19BEE7E3A}" destId="{CDAA1FB0-7281-49F3-99C7-196E215901DF}" srcOrd="5" destOrd="0" presId="urn:microsoft.com/office/officeart/2005/8/layout/vList2"/>
    <dgm:cxn modelId="{9E167CA9-A72A-4452-8461-FA271844EBB7}" type="presParOf" srcId="{C19293FD-7F04-4A1F-AE30-9DA19BEE7E3A}" destId="{83B3F79F-1212-44E3-9255-CFA765160D0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A69FEF-F42C-49FB-8C8E-2858423C6EA0}">
      <dsp:nvSpPr>
        <dsp:cNvPr id="0" name=""/>
        <dsp:cNvSpPr/>
      </dsp:nvSpPr>
      <dsp:spPr>
        <a:xfrm flipV="1">
          <a:off x="1492" y="3530013"/>
          <a:ext cx="10636079" cy="280467"/>
        </a:xfrm>
        <a:prstGeom prst="rect">
          <a:avLst/>
        </a:prstGeom>
        <a:solidFill>
          <a:srgbClr val="F9B88B"/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2DBC68-BF84-4C68-9A82-F8E476605ADC}">
      <dsp:nvSpPr>
        <dsp:cNvPr id="0" name=""/>
        <dsp:cNvSpPr/>
      </dsp:nvSpPr>
      <dsp:spPr>
        <a:xfrm>
          <a:off x="0" y="3738473"/>
          <a:ext cx="781364" cy="374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201278-0D0F-458D-A6A8-51990AFB34AF}">
      <dsp:nvSpPr>
        <dsp:cNvPr id="0" name=""/>
        <dsp:cNvSpPr/>
      </dsp:nvSpPr>
      <dsp:spPr>
        <a:xfrm>
          <a:off x="746" y="0"/>
          <a:ext cx="10636079" cy="30183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Гормонально активная опухоль хромаффинных клеток </a:t>
          </a:r>
          <a:r>
            <a:rPr lang="ru-RU" sz="28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мозгового вещества </a:t>
          </a:r>
          <a:r>
            <a:rPr lang="ru-RU" sz="28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надпочечников.</a:t>
          </a:r>
        </a:p>
        <a:p>
          <a:pPr lvl="0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</a:t>
          </a:r>
          <a:r>
            <a:rPr lang="ru-RU" sz="2800" b="1" kern="12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Экстраадренальные</a:t>
          </a:r>
          <a:r>
            <a:rPr lang="ru-RU" sz="28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</a:t>
          </a:r>
          <a:r>
            <a:rPr lang="ru-RU" sz="2800" b="1" kern="12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фехромоцитомы</a:t>
          </a:r>
          <a:r>
            <a:rPr lang="ru-RU" sz="28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</a:t>
          </a:r>
          <a:r>
            <a:rPr lang="az-Latn-AZ" sz="28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(</a:t>
          </a:r>
          <a:r>
            <a:rPr lang="ru-RU" sz="28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в симпатических ганглиях в области шеи, средостения, живота, таза и </a:t>
          </a:r>
          <a:r>
            <a:rPr lang="ru-RU" sz="2800" b="1" kern="12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Цукеркандля</a:t>
          </a:r>
          <a:r>
            <a:rPr lang="az-Latn-AZ" sz="28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) </a:t>
          </a:r>
          <a:r>
            <a:rPr lang="ru-RU" sz="28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называются функциональными </a:t>
          </a:r>
          <a:r>
            <a:rPr lang="ru-RU" sz="2800" b="1" kern="12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параганглиомами</a:t>
          </a:r>
          <a:r>
            <a:rPr lang="ru-RU" sz="28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.</a:t>
          </a:r>
          <a:endParaRPr lang="en-US" sz="2800" kern="1200" dirty="0">
            <a:solidFill>
              <a:schemeClr val="accent1">
                <a:lumMod val="50000"/>
              </a:schemeClr>
            </a:solidFill>
            <a:latin typeface="+mn-lt"/>
          </a:endParaRPr>
        </a:p>
      </dsp:txBody>
      <dsp:txXfrm>
        <a:off x="746" y="0"/>
        <a:ext cx="10636079" cy="30183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4E7134-064C-4912-BAC7-9BC44EFD4726}">
      <dsp:nvSpPr>
        <dsp:cNvPr id="0" name=""/>
        <dsp:cNvSpPr/>
      </dsp:nvSpPr>
      <dsp:spPr>
        <a:xfrm>
          <a:off x="0" y="201658"/>
          <a:ext cx="11161240" cy="14449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 smtClean="0"/>
            <a:t>Феохромоцитома</a:t>
          </a:r>
          <a:r>
            <a:rPr lang="ru-RU" sz="3600" kern="1200" dirty="0" smtClean="0"/>
            <a:t> впервые была описана </a:t>
          </a:r>
          <a:r>
            <a:rPr lang="ru-RU" sz="3600" kern="1200" dirty="0" err="1" smtClean="0"/>
            <a:t>Франкелем</a:t>
          </a:r>
          <a:r>
            <a:rPr lang="ru-RU" sz="3600" kern="1200" dirty="0" smtClean="0"/>
            <a:t>.</a:t>
          </a:r>
          <a:endParaRPr lang="en-US" sz="3600" kern="1200" dirty="0"/>
        </a:p>
      </dsp:txBody>
      <dsp:txXfrm>
        <a:off x="70537" y="272195"/>
        <a:ext cx="11020166" cy="1303875"/>
      </dsp:txXfrm>
    </dsp:sp>
    <dsp:sp modelId="{5CFC53F4-37A2-43E6-A43D-12D48C6628B2}">
      <dsp:nvSpPr>
        <dsp:cNvPr id="0" name=""/>
        <dsp:cNvSpPr/>
      </dsp:nvSpPr>
      <dsp:spPr>
        <a:xfrm>
          <a:off x="0" y="2025156"/>
          <a:ext cx="11161240" cy="1444949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Это редкое заболевание. Частота болезни </a:t>
          </a:r>
          <a:r>
            <a:rPr lang="az-Latn-AZ" sz="3600" kern="1200" dirty="0" smtClean="0"/>
            <a:t>2-8/1000000</a:t>
          </a:r>
          <a:endParaRPr lang="en-US" sz="3600" kern="1200" dirty="0"/>
        </a:p>
      </dsp:txBody>
      <dsp:txXfrm>
        <a:off x="70537" y="2095693"/>
        <a:ext cx="11020166" cy="1303875"/>
      </dsp:txXfrm>
    </dsp:sp>
    <dsp:sp modelId="{809F25D3-1FF7-4746-A1E9-42E69BB9EE7F}">
      <dsp:nvSpPr>
        <dsp:cNvPr id="0" name=""/>
        <dsp:cNvSpPr/>
      </dsp:nvSpPr>
      <dsp:spPr>
        <a:xfrm>
          <a:off x="0" y="3667618"/>
          <a:ext cx="11161240" cy="1444949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Заболевание чаще наблюдается у спорадических или семейных пациентов с изученной </a:t>
          </a:r>
          <a:r>
            <a:rPr lang="ru-RU" sz="3600" kern="1200" dirty="0" err="1" smtClean="0"/>
            <a:t>фехромоцитомой</a:t>
          </a:r>
          <a:r>
            <a:rPr lang="ru-RU" sz="3600" kern="1200" dirty="0" smtClean="0"/>
            <a:t>.</a:t>
          </a:r>
          <a:endParaRPr lang="en-US" sz="3600" kern="1200" dirty="0"/>
        </a:p>
      </dsp:txBody>
      <dsp:txXfrm>
        <a:off x="70537" y="3738155"/>
        <a:ext cx="11020166" cy="13038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42A0DA-CAAE-4C28-A4A9-BA1796607D7B}">
      <dsp:nvSpPr>
        <dsp:cNvPr id="0" name=""/>
        <dsp:cNvSpPr/>
      </dsp:nvSpPr>
      <dsp:spPr>
        <a:xfrm>
          <a:off x="360033" y="360041"/>
          <a:ext cx="5472631" cy="121694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Повышенные уровни катехоламинов и метаболитов в плазме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или в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моче являются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основными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показателями.</a:t>
          </a:r>
          <a:endParaRPr lang="en-US" sz="2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419439" y="419447"/>
        <a:ext cx="5353819" cy="1098133"/>
      </dsp:txXfrm>
    </dsp:sp>
    <dsp:sp modelId="{349EEA3C-5971-416E-A339-3C7CAFE30283}">
      <dsp:nvSpPr>
        <dsp:cNvPr id="0" name=""/>
        <dsp:cNvSpPr/>
      </dsp:nvSpPr>
      <dsp:spPr>
        <a:xfrm>
          <a:off x="5976670" y="1224133"/>
          <a:ext cx="5443804" cy="1216945"/>
        </a:xfrm>
        <a:prstGeom prst="roundRect">
          <a:avLst/>
        </a:prstGeom>
        <a:gradFill rotWithShape="0">
          <a:gsLst>
            <a:gs pos="0">
              <a:schemeClr val="accent5">
                <a:hueOff val="-2252848"/>
                <a:satOff val="-5806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252848"/>
                <a:satOff val="-5806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252848"/>
                <a:satOff val="-5806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У 90% пациентов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в суточной моче повышается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уровень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катехоламинов,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его метаболитов и уровень </a:t>
          </a:r>
          <a:r>
            <a:rPr lang="ru-RU" sz="2400" b="0" i="0" kern="1200" dirty="0" smtClean="0"/>
            <a:t>ВМК (</a:t>
          </a:r>
          <a:r>
            <a:rPr lang="ru-RU" sz="2400" b="0" i="0" kern="1200" dirty="0" err="1" smtClean="0"/>
            <a:t>ванилилминдальная</a:t>
          </a:r>
          <a:r>
            <a:rPr lang="ru-RU" sz="2400" b="0" i="0" kern="1200" dirty="0" smtClean="0"/>
            <a:t> кислота)</a:t>
          </a:r>
          <a:r>
            <a:rPr lang="az-Latn-AZ" sz="2400" kern="1200" dirty="0" smtClean="0">
              <a:solidFill>
                <a:schemeClr val="accent1">
                  <a:lumMod val="50000"/>
                </a:schemeClr>
              </a:solidFill>
            </a:rPr>
            <a:t>.</a:t>
          </a:r>
          <a:endParaRPr lang="en-US" sz="2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6036076" y="1283539"/>
        <a:ext cx="5324992" cy="1098133"/>
      </dsp:txXfrm>
    </dsp:sp>
    <dsp:sp modelId="{585A92DA-1CD8-4E4D-9D10-F330FAD0B29E}">
      <dsp:nvSpPr>
        <dsp:cNvPr id="0" name=""/>
        <dsp:cNvSpPr/>
      </dsp:nvSpPr>
      <dsp:spPr>
        <a:xfrm>
          <a:off x="1112835" y="2558149"/>
          <a:ext cx="5467245" cy="1710928"/>
        </a:xfrm>
        <a:prstGeom prst="roundRect">
          <a:avLst/>
        </a:prstGeom>
        <a:gradFill rotWithShape="0">
          <a:gsLst>
            <a:gs pos="0">
              <a:schemeClr val="accent5">
                <a:hueOff val="-4505695"/>
                <a:satOff val="-11613"/>
                <a:lumOff val="-78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505695"/>
                <a:satOff val="-11613"/>
                <a:lumOff val="-78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505695"/>
                <a:satOff val="-11613"/>
                <a:lumOff val="-78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 Специфичность </a:t>
          </a:r>
          <a:r>
            <a:rPr lang="ru-RU" sz="2400" b="0" i="0" kern="1200" dirty="0" smtClean="0"/>
            <a:t>ВМК </a:t>
          </a:r>
          <a:r>
            <a:rPr lang="ru-RU" sz="2400" b="0" i="0" kern="1200" dirty="0" smtClean="0">
              <a:solidFill>
                <a:srgbClr val="002060"/>
              </a:solidFill>
            </a:rPr>
            <a:t>низкая</a:t>
          </a:r>
          <a:r>
            <a:rPr lang="ru-RU" sz="2400" b="0" i="0" kern="1200" dirty="0" smtClean="0">
              <a:solidFill>
                <a:schemeClr val="tx1"/>
              </a:solidFill>
            </a:rPr>
            <a:t> </a:t>
          </a:r>
          <a:r>
            <a:rPr lang="az-Latn-AZ" sz="2400" kern="1200" dirty="0" smtClean="0">
              <a:solidFill>
                <a:schemeClr val="accent1">
                  <a:lumMod val="50000"/>
                </a:schemeClr>
              </a:solidFill>
            </a:rPr>
            <a:t>,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потому что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при употреблении кофе ,чай, сырых фруктов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или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таких лекарств, как α-</a:t>
          </a:r>
          <a:r>
            <a:rPr lang="ru-RU" sz="2400" kern="1200" dirty="0" err="1" smtClean="0">
              <a:solidFill>
                <a:schemeClr val="accent1">
                  <a:lumMod val="50000"/>
                </a:schemeClr>
              </a:solidFill>
            </a:rPr>
            <a:t>метилдопа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 может дать ложные (+) результаты</a:t>
          </a:r>
          <a:r>
            <a:rPr lang="az-Latn-AZ" sz="2400" kern="1200" dirty="0" smtClean="0">
              <a:solidFill>
                <a:schemeClr val="accent1">
                  <a:lumMod val="50000"/>
                </a:schemeClr>
              </a:solidFill>
            </a:rPr>
            <a:t>.</a:t>
          </a:r>
          <a:endParaRPr lang="en-US" sz="2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1196356" y="2641670"/>
        <a:ext cx="5300203" cy="1543886"/>
      </dsp:txXfrm>
    </dsp:sp>
    <dsp:sp modelId="{D2F9B796-3550-42E3-8726-7BA5730F5B6D}">
      <dsp:nvSpPr>
        <dsp:cNvPr id="0" name=""/>
        <dsp:cNvSpPr/>
      </dsp:nvSpPr>
      <dsp:spPr>
        <a:xfrm>
          <a:off x="5427354" y="4327670"/>
          <a:ext cx="5069395" cy="1216945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В последнее время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измерение 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уровня </a:t>
          </a:r>
          <a:r>
            <a:rPr lang="ru-RU" sz="2400" kern="1200" dirty="0" err="1" smtClean="0">
              <a:solidFill>
                <a:schemeClr val="accent1">
                  <a:lumMod val="50000"/>
                </a:schemeClr>
              </a:solidFill>
            </a:rPr>
            <a:t>метанефрина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 и </a:t>
          </a:r>
          <a:r>
            <a:rPr lang="ru-RU" sz="2400" kern="1200" dirty="0" err="1" smtClean="0">
              <a:solidFill>
                <a:schemeClr val="accent1">
                  <a:lumMod val="50000"/>
                </a:schemeClr>
              </a:solidFill>
            </a:rPr>
            <a:t>норметанефрина</a:t>
          </a:r>
          <a:r>
            <a:rPr lang="ru-RU" sz="2400" kern="1200" dirty="0" smtClean="0">
              <a:solidFill>
                <a:schemeClr val="accent1">
                  <a:lumMod val="50000"/>
                </a:schemeClr>
              </a:solidFill>
            </a:rPr>
            <a:t> стали более важными.</a:t>
          </a:r>
          <a:endParaRPr lang="en-US" sz="2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5486760" y="4387076"/>
        <a:ext cx="4950583" cy="10981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D580BF-E7EC-4261-AA1B-B8B1AA1F59D4}">
      <dsp:nvSpPr>
        <dsp:cNvPr id="0" name=""/>
        <dsp:cNvSpPr/>
      </dsp:nvSpPr>
      <dsp:spPr>
        <a:xfrm>
          <a:off x="878446" y="0"/>
          <a:ext cx="9955730" cy="6381328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D3A56C-D8BD-4888-BEBE-BB5B5D71C6FF}">
      <dsp:nvSpPr>
        <dsp:cNvPr id="0" name=""/>
        <dsp:cNvSpPr/>
      </dsp:nvSpPr>
      <dsp:spPr>
        <a:xfrm>
          <a:off x="8807" y="1800198"/>
          <a:ext cx="4268314" cy="2780931"/>
        </a:xfrm>
        <a:prstGeom prst="round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>
                  <a:lumMod val="95000"/>
                </a:schemeClr>
              </a:solidFill>
              <a:latin typeface="+mn-lt"/>
            </a:rPr>
            <a:t>Наследственная </a:t>
          </a:r>
          <a:r>
            <a:rPr lang="ru-RU" sz="2000" b="1" kern="1200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феохромоцитома</a:t>
          </a:r>
          <a:r>
            <a:rPr lang="ru-RU" sz="2000" b="1" kern="1200" dirty="0" smtClean="0">
              <a:solidFill>
                <a:schemeClr val="tx1">
                  <a:lumMod val="95000"/>
                </a:schemeClr>
              </a:solidFill>
              <a:latin typeface="+mn-lt"/>
            </a:rPr>
            <a:t> - </a:t>
          </a:r>
          <a:r>
            <a:rPr lang="ru-RU" sz="2000" b="1" kern="1200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феохромоцитомы</a:t>
          </a:r>
          <a:r>
            <a:rPr lang="ru-RU" sz="2000" b="1" kern="1200" dirty="0" smtClean="0">
              <a:solidFill>
                <a:schemeClr val="tx1">
                  <a:lumMod val="95000"/>
                </a:schemeClr>
              </a:solidFill>
              <a:latin typeface="+mn-lt"/>
            </a:rPr>
            <a:t> могут быть частью различных опухолевых синдромов, таких как множественная эндокринная неоплазия (MEN) типа 2, болезнь фон </a:t>
          </a:r>
          <a:r>
            <a:rPr lang="ru-RU" sz="2000" b="1" kern="1200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Гиппеля</a:t>
          </a:r>
          <a:r>
            <a:rPr lang="ru-RU" sz="2000" b="1" kern="1200" dirty="0" smtClean="0">
              <a:solidFill>
                <a:schemeClr val="tx1">
                  <a:lumMod val="95000"/>
                </a:schemeClr>
              </a:solidFill>
              <a:latin typeface="+mn-lt"/>
            </a:rPr>
            <a:t> - </a:t>
          </a:r>
          <a:r>
            <a:rPr lang="ru-RU" sz="2000" b="1" kern="1200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Линдау</a:t>
          </a:r>
          <a:r>
            <a:rPr lang="ru-RU" sz="2000" b="1" kern="1200" dirty="0" smtClean="0">
              <a:solidFill>
                <a:schemeClr val="tx1">
                  <a:lumMod val="95000"/>
                </a:schemeClr>
              </a:solidFill>
              <a:latin typeface="+mn-lt"/>
            </a:rPr>
            <a:t> и </a:t>
          </a:r>
          <a:r>
            <a:rPr lang="ru-RU" sz="2000" b="1" kern="1200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нейрофиброматоз</a:t>
          </a:r>
          <a:r>
            <a:rPr lang="ru-RU" sz="2000" b="1" kern="1200" dirty="0" smtClean="0">
              <a:solidFill>
                <a:schemeClr val="tx1">
                  <a:lumMod val="95000"/>
                </a:schemeClr>
              </a:solidFill>
              <a:latin typeface="+mn-lt"/>
            </a:rPr>
            <a:t> типа 1 (НФ-1).</a:t>
          </a:r>
          <a:endParaRPr lang="ru-RU" sz="2000" b="1" kern="1200" dirty="0">
            <a:solidFill>
              <a:schemeClr val="tx1">
                <a:lumMod val="95000"/>
              </a:schemeClr>
            </a:solidFill>
            <a:latin typeface="+mn-lt"/>
          </a:endParaRPr>
        </a:p>
      </dsp:txBody>
      <dsp:txXfrm>
        <a:off x="144561" y="1935952"/>
        <a:ext cx="3996806" cy="2509423"/>
      </dsp:txXfrm>
    </dsp:sp>
    <dsp:sp modelId="{69516FB4-A82F-49E8-806F-446AB5FF58DF}">
      <dsp:nvSpPr>
        <dsp:cNvPr id="0" name=""/>
        <dsp:cNvSpPr/>
      </dsp:nvSpPr>
      <dsp:spPr>
        <a:xfrm>
          <a:off x="4635133" y="1656184"/>
          <a:ext cx="3562559" cy="3068959"/>
        </a:xfrm>
        <a:prstGeom prst="roundRect">
          <a:avLst/>
        </a:prstGeom>
        <a:solidFill>
          <a:schemeClr val="accent2">
            <a:shade val="80000"/>
            <a:hueOff val="-240708"/>
            <a:satOff val="5083"/>
            <a:lumOff val="135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Малигн</a:t>
          </a:r>
          <a:r>
            <a:rPr lang="ru-RU" sz="2000" b="1" kern="1200" dirty="0" smtClean="0">
              <a:solidFill>
                <a:schemeClr val="tx1">
                  <a:lumMod val="95000"/>
                </a:schemeClr>
              </a:solidFill>
              <a:latin typeface="+mn-lt"/>
            </a:rPr>
            <a:t> </a:t>
          </a:r>
          <a:r>
            <a:rPr lang="ru-RU" sz="2000" b="1" kern="1200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феохромоцитома</a:t>
          </a:r>
          <a:r>
            <a:rPr lang="ru-RU" sz="2000" b="1" kern="1200" dirty="0" smtClean="0">
              <a:solidFill>
                <a:schemeClr val="tx1">
                  <a:lumMod val="95000"/>
                </a:schemeClr>
              </a:solidFill>
              <a:latin typeface="+mn-lt"/>
            </a:rPr>
            <a:t>- около 10-20% спорадических случаев являются злокачественными. Вероятность малигнизации у женщин в три раза выше, чем у мужчин. При </a:t>
          </a:r>
          <a:r>
            <a:rPr lang="ru-RU" sz="2000" b="1" kern="1200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малигн</a:t>
          </a:r>
          <a:r>
            <a:rPr lang="ru-RU" sz="2000" b="1" kern="1200" dirty="0" smtClean="0">
              <a:solidFill>
                <a:schemeClr val="tx1">
                  <a:lumMod val="95000"/>
                </a:schemeClr>
              </a:solidFill>
              <a:latin typeface="+mn-lt"/>
            </a:rPr>
            <a:t>  </a:t>
          </a:r>
          <a:r>
            <a:rPr lang="ru-RU" sz="2000" b="1" kern="1200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фехромоцитоме</a:t>
          </a:r>
          <a:r>
            <a:rPr lang="ru-RU" sz="2000" b="1" kern="1200" dirty="0" smtClean="0">
              <a:solidFill>
                <a:schemeClr val="tx1">
                  <a:lumMod val="95000"/>
                </a:schemeClr>
              </a:solidFill>
              <a:latin typeface="+mn-lt"/>
            </a:rPr>
            <a:t> гипертензия обычно является постоянной.</a:t>
          </a:r>
          <a:endParaRPr lang="ru-RU" sz="2000" kern="1200" dirty="0">
            <a:solidFill>
              <a:schemeClr val="tx1">
                <a:lumMod val="95000"/>
              </a:schemeClr>
            </a:solidFill>
            <a:latin typeface="+mn-lt"/>
          </a:endParaRPr>
        </a:p>
      </dsp:txBody>
      <dsp:txXfrm>
        <a:off x="4784947" y="1805998"/>
        <a:ext cx="3262931" cy="2769331"/>
      </dsp:txXfrm>
    </dsp:sp>
    <dsp:sp modelId="{748ACB21-A430-49B1-A794-B5ABA3676796}">
      <dsp:nvSpPr>
        <dsp:cNvPr id="0" name=""/>
        <dsp:cNvSpPr/>
      </dsp:nvSpPr>
      <dsp:spPr>
        <a:xfrm>
          <a:off x="8555705" y="1914398"/>
          <a:ext cx="3148111" cy="2552531"/>
        </a:xfrm>
        <a:prstGeom prst="roundRect">
          <a:avLst/>
        </a:prstGeom>
        <a:solidFill>
          <a:schemeClr val="accent2">
            <a:shade val="80000"/>
            <a:hueOff val="-481415"/>
            <a:satOff val="10166"/>
            <a:lumOff val="270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solidFill>
                <a:schemeClr val="tx1">
                  <a:lumMod val="95000"/>
                </a:schemeClr>
              </a:solidFill>
              <a:latin typeface="+mn-lt"/>
            </a:rPr>
            <a:t>Феохромоцитомы</a:t>
          </a:r>
          <a:r>
            <a:rPr lang="ru-RU" sz="2000" b="1" kern="1200" dirty="0" smtClean="0">
              <a:solidFill>
                <a:schemeClr val="tx1">
                  <a:lumMod val="95000"/>
                </a:schemeClr>
              </a:solidFill>
              <a:latin typeface="+mn-lt"/>
            </a:rPr>
            <a:t> </a:t>
          </a:r>
          <a:r>
            <a:rPr lang="ru-RU" sz="2000" b="1" kern="1200" dirty="0" smtClean="0">
              <a:solidFill>
                <a:schemeClr val="tx1">
                  <a:lumMod val="95000"/>
                </a:schemeClr>
              </a:solidFill>
              <a:latin typeface="+mn-lt"/>
            </a:rPr>
            <a:t>могут </a:t>
          </a:r>
          <a:r>
            <a:rPr lang="ru-RU" sz="2000" b="1" kern="1200" dirty="0" smtClean="0">
              <a:solidFill>
                <a:schemeClr val="tx1">
                  <a:lumMod val="95000"/>
                </a:schemeClr>
              </a:solidFill>
              <a:latin typeface="+mn-lt"/>
            </a:rPr>
            <a:t>поражать  кости, печень, </a:t>
          </a:r>
          <a:r>
            <a:rPr lang="ru-RU" sz="2000" b="1" kern="1200" dirty="0" smtClean="0">
              <a:solidFill>
                <a:schemeClr val="tx1">
                  <a:lumMod val="95000"/>
                </a:schemeClr>
              </a:solidFill>
              <a:latin typeface="+mn-lt"/>
            </a:rPr>
            <a:t>лимфатические узлы, легкие и центральную нервную систему.</a:t>
          </a:r>
          <a:endParaRPr lang="ru-RU" sz="2000" kern="1200" dirty="0">
            <a:solidFill>
              <a:schemeClr val="tx1">
                <a:lumMod val="95000"/>
              </a:schemeClr>
            </a:solidFill>
            <a:latin typeface="+mn-lt"/>
          </a:endParaRPr>
        </a:p>
      </dsp:txBody>
      <dsp:txXfrm>
        <a:off x="8680309" y="2039002"/>
        <a:ext cx="2898903" cy="23033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6E323A-4426-4866-81FD-3DF9D871C3C4}">
      <dsp:nvSpPr>
        <dsp:cNvPr id="0" name=""/>
        <dsp:cNvSpPr/>
      </dsp:nvSpPr>
      <dsp:spPr>
        <a:xfrm>
          <a:off x="0" y="0"/>
          <a:ext cx="5472608" cy="547260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1D76DB3-6739-48EC-9CC2-D6FD4ACD8DB6}">
      <dsp:nvSpPr>
        <dsp:cNvPr id="0" name=""/>
        <dsp:cNvSpPr/>
      </dsp:nvSpPr>
      <dsp:spPr>
        <a:xfrm>
          <a:off x="2736304" y="0"/>
          <a:ext cx="8847401" cy="54726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Феохромоцитома</a:t>
          </a:r>
          <a:r>
            <a:rPr lang="ru-RU" sz="2000" b="1" i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при беременности</a:t>
          </a:r>
          <a:endParaRPr lang="ru-RU" sz="2000" b="1" i="1" kern="1200" dirty="0">
            <a:solidFill>
              <a:schemeClr val="accent1">
                <a:lumMod val="50000"/>
              </a:schemeClr>
            </a:solidFill>
            <a:latin typeface="+mn-lt"/>
          </a:endParaRPr>
        </a:p>
      </dsp:txBody>
      <dsp:txXfrm>
        <a:off x="2736304" y="0"/>
        <a:ext cx="8847401" cy="684077"/>
      </dsp:txXfrm>
    </dsp:sp>
    <dsp:sp modelId="{B5F05F99-21C4-4948-A83E-4D2506510941}">
      <dsp:nvSpPr>
        <dsp:cNvPr id="0" name=""/>
        <dsp:cNvSpPr/>
      </dsp:nvSpPr>
      <dsp:spPr>
        <a:xfrm>
          <a:off x="478854" y="684077"/>
          <a:ext cx="4514899" cy="451489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64256"/>
                <a:satOff val="-2582"/>
                <a:lumOff val="552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80000"/>
                <a:hueOff val="64256"/>
                <a:satOff val="-2582"/>
                <a:lumOff val="552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80000"/>
                <a:hueOff val="64256"/>
                <a:satOff val="-2582"/>
                <a:lumOff val="552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FE1B773-65EF-4CC3-BFA7-AD8FF4800B77}">
      <dsp:nvSpPr>
        <dsp:cNvPr id="0" name=""/>
        <dsp:cNvSpPr/>
      </dsp:nvSpPr>
      <dsp:spPr>
        <a:xfrm>
          <a:off x="2736304" y="684077"/>
          <a:ext cx="8847401" cy="45148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64256"/>
              <a:satOff val="-2582"/>
              <a:lumOff val="552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До 130 случаев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вмешательств </a:t>
          </a:r>
          <a:r>
            <a:rPr lang="ru-RU" sz="2000" kern="12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фехромоцитом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было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зарегистрировано во время беременности.</a:t>
          </a:r>
          <a:endParaRPr lang="ru-RU" sz="2000" kern="1200" dirty="0">
            <a:solidFill>
              <a:schemeClr val="accent1">
                <a:lumMod val="50000"/>
              </a:schemeClr>
            </a:solidFill>
            <a:latin typeface="+mn-lt"/>
          </a:endParaRPr>
        </a:p>
      </dsp:txBody>
      <dsp:txXfrm>
        <a:off x="2736304" y="684077"/>
        <a:ext cx="8847401" cy="684077"/>
      </dsp:txXfrm>
    </dsp:sp>
    <dsp:sp modelId="{B1313F40-D7E0-48AF-9C22-12099E8A1D11}">
      <dsp:nvSpPr>
        <dsp:cNvPr id="0" name=""/>
        <dsp:cNvSpPr/>
      </dsp:nvSpPr>
      <dsp:spPr>
        <a:xfrm>
          <a:off x="957708" y="1368155"/>
          <a:ext cx="3557191" cy="355719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128512"/>
                <a:satOff val="-5164"/>
                <a:lumOff val="110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80000"/>
                <a:hueOff val="128512"/>
                <a:satOff val="-5164"/>
                <a:lumOff val="110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80000"/>
                <a:hueOff val="128512"/>
                <a:satOff val="-5164"/>
                <a:lumOff val="110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57E4279-ADBF-4E8B-AEF1-1CDDBACA08C5}">
      <dsp:nvSpPr>
        <dsp:cNvPr id="0" name=""/>
        <dsp:cNvSpPr/>
      </dsp:nvSpPr>
      <dsp:spPr>
        <a:xfrm>
          <a:off x="2736304" y="1368155"/>
          <a:ext cx="8847401" cy="3557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128512"/>
              <a:satOff val="-5164"/>
              <a:lumOff val="1105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Поставить диагноз до родов было возможно только 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у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меньше половины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пациентов и это снизило смертность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во время рода.</a:t>
          </a:r>
          <a:endParaRPr lang="ru-RU" sz="2000" kern="1200" dirty="0">
            <a:solidFill>
              <a:schemeClr val="accent1">
                <a:lumMod val="50000"/>
              </a:schemeClr>
            </a:solidFill>
            <a:latin typeface="+mn-lt"/>
          </a:endParaRPr>
        </a:p>
      </dsp:txBody>
      <dsp:txXfrm>
        <a:off x="2736304" y="1368155"/>
        <a:ext cx="8847401" cy="684072"/>
      </dsp:txXfrm>
    </dsp:sp>
    <dsp:sp modelId="{84048ED7-AB62-4691-870D-FFA47C15C411}">
      <dsp:nvSpPr>
        <dsp:cNvPr id="0" name=""/>
        <dsp:cNvSpPr/>
      </dsp:nvSpPr>
      <dsp:spPr>
        <a:xfrm>
          <a:off x="1436559" y="2052228"/>
          <a:ext cx="2599488" cy="259948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192768"/>
                <a:satOff val="-7745"/>
                <a:lumOff val="165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80000"/>
                <a:hueOff val="192768"/>
                <a:satOff val="-7745"/>
                <a:lumOff val="165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80000"/>
                <a:hueOff val="192768"/>
                <a:satOff val="-7745"/>
                <a:lumOff val="165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83887EB-B630-45B7-9391-4AFE8A0BBA65}">
      <dsp:nvSpPr>
        <dsp:cNvPr id="0" name=""/>
        <dsp:cNvSpPr/>
      </dsp:nvSpPr>
      <dsp:spPr>
        <a:xfrm>
          <a:off x="2736304" y="2052228"/>
          <a:ext cx="8847401" cy="25994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192768"/>
              <a:satOff val="-7745"/>
              <a:lumOff val="1657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У беременных с </a:t>
          </a:r>
          <a:r>
            <a:rPr lang="ru-RU" sz="2000" kern="12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преэклампсией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, с пароксизмальной гипертонией или с необъяснимой </a:t>
          </a:r>
          <a:r>
            <a:rPr lang="ru-RU" sz="2000" kern="12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гиперпирексией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после родов</a:t>
          </a:r>
          <a:endParaRPr lang="ru-RU" sz="2000" kern="1200" dirty="0">
            <a:solidFill>
              <a:schemeClr val="accent1">
                <a:lumMod val="50000"/>
              </a:schemeClr>
            </a:solidFill>
            <a:latin typeface="+mn-lt"/>
          </a:endParaRPr>
        </a:p>
      </dsp:txBody>
      <dsp:txXfrm>
        <a:off x="2736304" y="2052228"/>
        <a:ext cx="8847401" cy="684077"/>
      </dsp:txXfrm>
    </dsp:sp>
    <dsp:sp modelId="{4D1C2ED8-8800-47D1-90A5-06A4C3BA151F}">
      <dsp:nvSpPr>
        <dsp:cNvPr id="0" name=""/>
        <dsp:cNvSpPr/>
      </dsp:nvSpPr>
      <dsp:spPr>
        <a:xfrm>
          <a:off x="1915413" y="2736305"/>
          <a:ext cx="1641780" cy="164178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257024"/>
                <a:satOff val="-10327"/>
                <a:lumOff val="221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80000"/>
                <a:hueOff val="257024"/>
                <a:satOff val="-10327"/>
                <a:lumOff val="221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80000"/>
                <a:hueOff val="257024"/>
                <a:satOff val="-10327"/>
                <a:lumOff val="221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4A5044F-4B61-471F-BF1C-8FAB2FD85C9A}">
      <dsp:nvSpPr>
        <dsp:cNvPr id="0" name=""/>
        <dsp:cNvSpPr/>
      </dsp:nvSpPr>
      <dsp:spPr>
        <a:xfrm>
          <a:off x="2736304" y="2736305"/>
          <a:ext cx="8847401" cy="16417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257024"/>
              <a:satOff val="-10327"/>
              <a:lumOff val="2210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Можно заподозрить </a:t>
          </a:r>
          <a:r>
            <a:rPr lang="ru-RU" sz="2000" kern="12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феохромоцитому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.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Диагноз у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таких пациентов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на фоне анестезии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и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родов могут не диагностированы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до внезапного шока и смерти.</a:t>
          </a:r>
          <a:endParaRPr lang="ru-RU" sz="2000" kern="1200" dirty="0">
            <a:solidFill>
              <a:schemeClr val="accent1">
                <a:lumMod val="50000"/>
              </a:schemeClr>
            </a:solidFill>
            <a:latin typeface="+mn-lt"/>
          </a:endParaRPr>
        </a:p>
      </dsp:txBody>
      <dsp:txXfrm>
        <a:off x="2736304" y="2736305"/>
        <a:ext cx="8847401" cy="684077"/>
      </dsp:txXfrm>
    </dsp:sp>
    <dsp:sp modelId="{1F06EF4E-7AD2-42E7-8F8C-CA899CC1722A}">
      <dsp:nvSpPr>
        <dsp:cNvPr id="0" name=""/>
        <dsp:cNvSpPr/>
      </dsp:nvSpPr>
      <dsp:spPr>
        <a:xfrm>
          <a:off x="2394267" y="3420383"/>
          <a:ext cx="684072" cy="68407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shade val="80000"/>
                <a:hueOff val="321280"/>
                <a:satOff val="-12909"/>
                <a:lumOff val="27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80000"/>
                <a:hueOff val="321280"/>
                <a:satOff val="-12909"/>
                <a:lumOff val="27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80000"/>
                <a:hueOff val="321280"/>
                <a:satOff val="-12909"/>
                <a:lumOff val="27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24F3F29-AF00-45E1-94D2-5673FDF6A4CF}">
      <dsp:nvSpPr>
        <dsp:cNvPr id="0" name=""/>
        <dsp:cNvSpPr/>
      </dsp:nvSpPr>
      <dsp:spPr>
        <a:xfrm>
          <a:off x="2736304" y="3420383"/>
          <a:ext cx="8847401" cy="6840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321280"/>
              <a:satOff val="-12909"/>
              <a:lumOff val="2762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Самый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опасный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период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– с начала рода до 48 </a:t>
          </a:r>
          <a:r>
            <a:rPr lang="ru-RU" sz="2000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часов после рождения.</a:t>
          </a:r>
          <a:endParaRPr lang="ru-RU" sz="2000" kern="1200" dirty="0">
            <a:solidFill>
              <a:schemeClr val="accent1">
                <a:lumMod val="50000"/>
              </a:schemeClr>
            </a:solidFill>
            <a:latin typeface="+mn-lt"/>
          </a:endParaRPr>
        </a:p>
      </dsp:txBody>
      <dsp:txXfrm>
        <a:off x="2736304" y="3420383"/>
        <a:ext cx="8847401" cy="68407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4E7134-064C-4912-BAC7-9BC44EFD4726}">
      <dsp:nvSpPr>
        <dsp:cNvPr id="0" name=""/>
        <dsp:cNvSpPr/>
      </dsp:nvSpPr>
      <dsp:spPr>
        <a:xfrm>
          <a:off x="0" y="18810"/>
          <a:ext cx="11737304" cy="8856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Около 10% </a:t>
          </a:r>
          <a:r>
            <a:rPr lang="ru-RU" sz="3200" b="1" kern="12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фехромоцитом</a:t>
          </a:r>
          <a:r>
            <a:rPr lang="ru-RU" sz="32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обнаруживается у детей.</a:t>
          </a:r>
          <a:endParaRPr lang="en-US" sz="3200" kern="1200" dirty="0">
            <a:solidFill>
              <a:schemeClr val="accent1">
                <a:lumMod val="50000"/>
              </a:schemeClr>
            </a:solidFill>
            <a:latin typeface="+mn-lt"/>
          </a:endParaRPr>
        </a:p>
      </dsp:txBody>
      <dsp:txXfrm>
        <a:off x="43234" y="62044"/>
        <a:ext cx="11650836" cy="799192"/>
      </dsp:txXfrm>
    </dsp:sp>
    <dsp:sp modelId="{5CFC53F4-37A2-43E6-A43D-12D48C6628B2}">
      <dsp:nvSpPr>
        <dsp:cNvPr id="0" name=""/>
        <dsp:cNvSpPr/>
      </dsp:nvSpPr>
      <dsp:spPr>
        <a:xfrm>
          <a:off x="0" y="1152128"/>
          <a:ext cx="11737304" cy="722831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Детские </a:t>
          </a:r>
          <a:r>
            <a:rPr lang="ru-RU" sz="3200" b="1" kern="1200" dirty="0" err="1" smtClean="0">
              <a:solidFill>
                <a:schemeClr val="accent1">
                  <a:lumMod val="50000"/>
                </a:schemeClr>
              </a:solidFill>
              <a:latin typeface="+mn-lt"/>
            </a:rPr>
            <a:t>феохромоцитомы</a:t>
          </a:r>
          <a:r>
            <a:rPr lang="ru-RU" sz="32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 </a:t>
          </a:r>
          <a:r>
            <a:rPr lang="ru-RU" sz="32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обычно бывают семейными</a:t>
          </a:r>
          <a:r>
            <a:rPr lang="az-Latn-AZ" sz="32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.</a:t>
          </a:r>
          <a:endParaRPr lang="en-US" sz="3200" kern="1200" dirty="0">
            <a:solidFill>
              <a:schemeClr val="accent1">
                <a:lumMod val="50000"/>
              </a:schemeClr>
            </a:solidFill>
            <a:latin typeface="+mn-lt"/>
          </a:endParaRPr>
        </a:p>
      </dsp:txBody>
      <dsp:txXfrm>
        <a:off x="35286" y="1187414"/>
        <a:ext cx="11666732" cy="652259"/>
      </dsp:txXfrm>
    </dsp:sp>
    <dsp:sp modelId="{809F25D3-1FF7-4746-A1E9-42E69BB9EE7F}">
      <dsp:nvSpPr>
        <dsp:cNvPr id="0" name=""/>
        <dsp:cNvSpPr/>
      </dsp:nvSpPr>
      <dsp:spPr>
        <a:xfrm>
          <a:off x="0" y="1958629"/>
          <a:ext cx="11737304" cy="2057790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Симптомы </a:t>
          </a:r>
          <a:r>
            <a:rPr lang="ru-RU" sz="32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такие же как у взрослых, </a:t>
          </a:r>
          <a:r>
            <a:rPr lang="ru-RU" sz="32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но </a:t>
          </a:r>
          <a:r>
            <a:rPr lang="ru-RU" sz="32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постоянная </a:t>
          </a:r>
          <a:r>
            <a:rPr lang="ru-RU" sz="32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гипертензия, </a:t>
          </a:r>
          <a:r>
            <a:rPr lang="ru-RU" sz="32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нарушение </a:t>
          </a:r>
          <a:r>
            <a:rPr lang="ru-RU" sz="32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зрения, потеря веса, полидипсия, </a:t>
          </a:r>
          <a:r>
            <a:rPr lang="ru-RU" sz="3200" b="1" kern="1200" dirty="0" smtClean="0">
              <a:solidFill>
                <a:schemeClr val="accent1">
                  <a:lumMod val="50000"/>
                </a:schemeClr>
              </a:solidFill>
              <a:latin typeface="+mn-lt"/>
            </a:rPr>
            <a:t>полиурия встречаются чаще.</a:t>
          </a:r>
          <a:endParaRPr lang="en-US" sz="3200" kern="1200" dirty="0">
            <a:solidFill>
              <a:schemeClr val="accent1">
                <a:lumMod val="50000"/>
              </a:schemeClr>
            </a:solidFill>
            <a:latin typeface="+mn-lt"/>
          </a:endParaRPr>
        </a:p>
      </dsp:txBody>
      <dsp:txXfrm>
        <a:off x="100453" y="2059082"/>
        <a:ext cx="11536398" cy="1856884"/>
      </dsp:txXfrm>
    </dsp:sp>
    <dsp:sp modelId="{83B3F79F-1212-44E3-9255-CFA765160D06}">
      <dsp:nvSpPr>
        <dsp:cNvPr id="0" name=""/>
        <dsp:cNvSpPr/>
      </dsp:nvSpPr>
      <dsp:spPr>
        <a:xfrm>
          <a:off x="0" y="4189220"/>
          <a:ext cx="11737304" cy="1238889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accent5">
                  <a:lumMod val="50000"/>
                </a:schemeClr>
              </a:solidFill>
              <a:latin typeface="+mn-lt"/>
            </a:rPr>
            <a:t>В 25-40% случаев у детей наблюдаются множественные, двусторонние и </a:t>
          </a:r>
          <a:r>
            <a:rPr lang="ru-RU" sz="3200" b="1" kern="1200" dirty="0" err="1" smtClean="0">
              <a:solidFill>
                <a:schemeClr val="accent5">
                  <a:lumMod val="50000"/>
                </a:schemeClr>
              </a:solidFill>
              <a:latin typeface="+mn-lt"/>
            </a:rPr>
            <a:t>вненадпочечниковые</a:t>
          </a:r>
          <a:r>
            <a:rPr lang="ru-RU" sz="3200" b="1" kern="1200" dirty="0" smtClean="0">
              <a:solidFill>
                <a:schemeClr val="accent5">
                  <a:lumMod val="50000"/>
                </a:schemeClr>
              </a:solidFill>
              <a:latin typeface="+mn-lt"/>
            </a:rPr>
            <a:t> </a:t>
          </a:r>
          <a:r>
            <a:rPr lang="ru-RU" sz="3200" b="1" kern="1200" dirty="0" smtClean="0">
              <a:solidFill>
                <a:schemeClr val="accent5">
                  <a:lumMod val="50000"/>
                </a:schemeClr>
              </a:solidFill>
              <a:latin typeface="+mn-lt"/>
            </a:rPr>
            <a:t>опухоли.</a:t>
          </a:r>
          <a:endParaRPr lang="en-US" sz="3200" kern="1200" dirty="0">
            <a:latin typeface="+mn-lt"/>
          </a:endParaRPr>
        </a:p>
      </dsp:txBody>
      <dsp:txXfrm>
        <a:off x="60478" y="4249698"/>
        <a:ext cx="11616348" cy="11179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0.23529</cdr:x>
      <cdr:y>0.25439</cdr:y>
    </cdr:from>
    <cdr:to>
      <cdr:x>0.32773</cdr:x>
      <cdr:y>0.33071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016224" y="1440160"/>
          <a:ext cx="792088" cy="43204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>
            <a:latin typeface="Constantia" panose="02030602050306030303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91542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852732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867694" y="1268760"/>
            <a:ext cx="8456612" cy="1470025"/>
          </a:xfrm>
        </p:spPr>
        <p:txBody>
          <a:bodyPr/>
          <a:lstStyle/>
          <a:p>
            <a:r>
              <a:rPr lang="ru-RU" sz="8000" dirty="0" err="1">
                <a:solidFill>
                  <a:schemeClr val="accent1">
                    <a:lumMod val="75000"/>
                  </a:schemeClr>
                </a:solidFill>
              </a:rPr>
              <a:t>Ф</a:t>
            </a:r>
            <a:r>
              <a:rPr lang="ru-RU" sz="8000" dirty="0" err="1" smtClean="0">
                <a:solidFill>
                  <a:schemeClr val="accent1">
                    <a:lumMod val="75000"/>
                  </a:schemeClr>
                </a:solidFill>
              </a:rPr>
              <a:t>еохромоцитома</a:t>
            </a:r>
            <a:endParaRPr lang="en-US" sz="8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783632" y="3465287"/>
            <a:ext cx="6400800" cy="1571851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en-US" sz="2400" b="1" dirty="0" err="1" smtClean="0"/>
              <a:t>Хатира</a:t>
            </a:r>
            <a:r>
              <a:rPr lang="ru-RU" altLang="en-US" sz="2400" b="1" dirty="0" smtClean="0"/>
              <a:t> </a:t>
            </a:r>
            <a:r>
              <a:rPr lang="ru-RU" altLang="en-US" sz="2400" b="1" dirty="0" err="1" smtClean="0"/>
              <a:t>Ширинова</a:t>
            </a:r>
            <a:endParaRPr lang="az-Latn-AZ" altLang="en-US" sz="2400" b="1" dirty="0" smtClean="0"/>
          </a:p>
          <a:p>
            <a:pPr>
              <a:lnSpc>
                <a:spcPct val="80000"/>
              </a:lnSpc>
            </a:pPr>
            <a:r>
              <a:rPr lang="ru-RU" altLang="en-US" sz="2400" dirty="0" smtClean="0"/>
              <a:t>АМУ, Кафедра </a:t>
            </a:r>
            <a:r>
              <a:rPr lang="en-US" altLang="en-US" sz="2400" dirty="0" smtClean="0"/>
              <a:t>I </a:t>
            </a:r>
            <a:r>
              <a:rPr lang="ru-RU" altLang="en-US" sz="2400" dirty="0" smtClean="0"/>
              <a:t>Хирургических заболеваний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altLang="en-US" dirty="0" err="1"/>
              <a:t>Хатира</a:t>
            </a:r>
            <a:r>
              <a:rPr lang="ru-RU" altLang="en-US" dirty="0"/>
              <a:t> </a:t>
            </a:r>
            <a:r>
              <a:rPr lang="ru-RU" altLang="en-US" dirty="0" err="1"/>
              <a:t>Ширинова</a:t>
            </a:r>
            <a:endParaRPr lang="az-Latn-AZ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90350" y="148256"/>
            <a:ext cx="1975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Феохромоцитома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27648" y="20770"/>
            <a:ext cx="6076051" cy="1000918"/>
          </a:xfrm>
        </p:spPr>
        <p:txBody>
          <a:bodyPr>
            <a:normAutofit/>
          </a:bodyPr>
          <a:lstStyle/>
          <a:p>
            <a:r>
              <a:rPr lang="ru-RU" altLang="en-US" sz="60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ru-RU" altLang="en-US" sz="6000" dirty="0" smtClean="0">
                <a:solidFill>
                  <a:schemeClr val="accent1">
                    <a:lumMod val="50000"/>
                  </a:schemeClr>
                </a:solidFill>
              </a:rPr>
              <a:t>пределение</a:t>
            </a:r>
            <a:endParaRPr lang="az-Latn-AZ" altLang="en-US" sz="60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4788974"/>
              </p:ext>
            </p:extLst>
          </p:nvPr>
        </p:nvGraphicFramePr>
        <p:xfrm>
          <a:off x="787020" y="1443942"/>
          <a:ext cx="10637572" cy="5185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48256"/>
            <a:ext cx="1975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Феохромоцитома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7418281"/>
              </p:ext>
            </p:extLst>
          </p:nvPr>
        </p:nvGraphicFramePr>
        <p:xfrm>
          <a:off x="551384" y="1196752"/>
          <a:ext cx="1116124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48256"/>
            <a:ext cx="192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Феохромоцитома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280639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7812" y="49536"/>
            <a:ext cx="7772400" cy="936104"/>
          </a:xfrm>
        </p:spPr>
        <p:txBody>
          <a:bodyPr/>
          <a:lstStyle/>
          <a:p>
            <a:r>
              <a:rPr lang="ru-RU" sz="6000" dirty="0">
                <a:solidFill>
                  <a:schemeClr val="accent1">
                    <a:lumMod val="50000"/>
                  </a:schemeClr>
                </a:solidFill>
              </a:rPr>
              <a:t>Клиника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9356" y="1287239"/>
            <a:ext cx="11593288" cy="5040560"/>
          </a:xfrm>
        </p:spPr>
        <p:txBody>
          <a:bodyPr>
            <a:noAutofit/>
          </a:bodyPr>
          <a:lstStyle/>
          <a:p>
            <a:pPr algn="just"/>
            <a:r>
              <a:rPr lang="ru-RU" sz="4800" dirty="0"/>
              <a:t>Клиника </a:t>
            </a:r>
            <a:r>
              <a:rPr lang="ru-RU" sz="4800" dirty="0" err="1"/>
              <a:t>фехромоцитомы</a:t>
            </a:r>
            <a:r>
              <a:rPr lang="ru-RU" sz="4800" dirty="0"/>
              <a:t> связана с повышенной секрецией катехоламинов</a:t>
            </a:r>
            <a:r>
              <a:rPr lang="ru-RU" sz="4800" dirty="0" smtClean="0"/>
              <a:t>.</a:t>
            </a:r>
          </a:p>
          <a:p>
            <a:r>
              <a:rPr lang="ru-RU" sz="4800" dirty="0" smtClean="0">
                <a:solidFill>
                  <a:srgbClr val="FF0000"/>
                </a:solidFill>
              </a:rPr>
              <a:t>Гипертензия </a:t>
            </a:r>
            <a:r>
              <a:rPr lang="ru-RU" sz="4800" dirty="0">
                <a:solidFill>
                  <a:srgbClr val="FF0000"/>
                </a:solidFill>
              </a:rPr>
              <a:t>(от легкой степени  до гипертонического  </a:t>
            </a:r>
            <a:r>
              <a:rPr lang="ru-RU" sz="4800" dirty="0" smtClean="0">
                <a:solidFill>
                  <a:srgbClr val="FF0000"/>
                </a:solidFill>
              </a:rPr>
              <a:t>криза</a:t>
            </a:r>
            <a:r>
              <a:rPr lang="ru-RU" sz="4800" dirty="0">
                <a:solidFill>
                  <a:srgbClr val="FF0000"/>
                </a:solidFill>
              </a:rPr>
              <a:t>)</a:t>
            </a:r>
            <a:endParaRPr lang="ru-RU" sz="4800" dirty="0" smtClean="0">
              <a:solidFill>
                <a:srgbClr val="FF0000"/>
              </a:solidFill>
            </a:endParaRPr>
          </a:p>
          <a:p>
            <a:pPr algn="just"/>
            <a:r>
              <a:rPr lang="ru-RU" sz="4800" dirty="0" smtClean="0">
                <a:solidFill>
                  <a:srgbClr val="00B050"/>
                </a:solidFill>
              </a:rPr>
              <a:t>Сердцебиение</a:t>
            </a:r>
          </a:p>
          <a:p>
            <a:pPr algn="just"/>
            <a:r>
              <a:rPr lang="ru-RU" sz="4800" dirty="0" smtClean="0">
                <a:solidFill>
                  <a:srgbClr val="00B0F0"/>
                </a:solidFill>
              </a:rPr>
              <a:t>Головные боли</a:t>
            </a:r>
          </a:p>
          <a:p>
            <a:pPr algn="just"/>
            <a:r>
              <a:rPr lang="ru-RU" sz="4800" dirty="0" smtClean="0">
                <a:solidFill>
                  <a:srgbClr val="CC6600"/>
                </a:solidFill>
              </a:rPr>
              <a:t>Покраснение </a:t>
            </a:r>
            <a:r>
              <a:rPr lang="ru-RU" sz="4800" dirty="0">
                <a:solidFill>
                  <a:srgbClr val="CC6600"/>
                </a:solidFill>
              </a:rPr>
              <a:t>лица</a:t>
            </a:r>
            <a:endParaRPr lang="az-Latn-AZ" sz="4800" dirty="0">
              <a:solidFill>
                <a:srgbClr val="CC66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48256"/>
            <a:ext cx="1975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Феохромоцитома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405677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9" y="22192"/>
            <a:ext cx="6609928" cy="1152128"/>
          </a:xfrm>
        </p:spPr>
        <p:txBody>
          <a:bodyPr/>
          <a:lstStyle/>
          <a:p>
            <a:r>
              <a:rPr lang="ru-RU" sz="6000" dirty="0">
                <a:solidFill>
                  <a:srgbClr val="FF0000"/>
                </a:solidFill>
              </a:rPr>
              <a:t>Гипертензия</a:t>
            </a:r>
            <a:endParaRPr lang="ru-RU" sz="60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2663685"/>
              </p:ext>
            </p:extLst>
          </p:nvPr>
        </p:nvGraphicFramePr>
        <p:xfrm>
          <a:off x="1919536" y="764704"/>
          <a:ext cx="8496944" cy="6093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231904" y="2924944"/>
            <a:ext cx="1728192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60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Constantia" panose="02030602050306030303" pitchFamily="18" charset="0"/>
              </a:rPr>
              <a:t>1/2</a:t>
            </a:r>
            <a:endParaRPr lang="ru-RU" sz="6000" b="1" dirty="0">
              <a:solidFill>
                <a:schemeClr val="accent6">
                  <a:lumMod val="20000"/>
                  <a:lumOff val="8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59696" y="2348880"/>
            <a:ext cx="1171178" cy="57606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48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Constantia" panose="02030602050306030303" pitchFamily="18" charset="0"/>
              </a:rPr>
              <a:t>1/5</a:t>
            </a:r>
            <a:endParaRPr lang="ru-RU" sz="4800" b="1" dirty="0">
              <a:solidFill>
                <a:schemeClr val="accent3">
                  <a:lumMod val="20000"/>
                  <a:lumOff val="8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60492" y="3382144"/>
            <a:ext cx="1291183" cy="9041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54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onstantia" panose="02030602050306030303" pitchFamily="18" charset="0"/>
              </a:rPr>
              <a:t>1/3</a:t>
            </a:r>
            <a:endParaRPr lang="ru-RU" sz="5400" b="1" dirty="0">
              <a:solidFill>
                <a:schemeClr val="accent2">
                  <a:lumMod val="20000"/>
                  <a:lumOff val="8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48256"/>
            <a:ext cx="192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Феохромоцитома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104032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9800" y="13532"/>
            <a:ext cx="7772400" cy="1008112"/>
          </a:xfrm>
        </p:spPr>
        <p:txBody>
          <a:bodyPr/>
          <a:lstStyle/>
          <a:p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</a:rPr>
              <a:t>Осложнения</a:t>
            </a:r>
            <a:endParaRPr lang="ru-RU" sz="6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119336" y="908720"/>
            <a:ext cx="3834072" cy="3888432"/>
          </a:xfrm>
          <a:prstGeom prst="verticalScroll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chemeClr val="bg1"/>
                </a:solidFill>
              </a:rPr>
              <a:t>Нарушения </a:t>
            </a:r>
            <a:r>
              <a:rPr lang="ru-RU" sz="2800" b="1" dirty="0">
                <a:solidFill>
                  <a:schemeClr val="bg1"/>
                </a:solidFill>
              </a:rPr>
              <a:t>сердечного </a:t>
            </a:r>
            <a:r>
              <a:rPr lang="ru-RU" sz="2800" b="1" dirty="0" smtClean="0">
                <a:solidFill>
                  <a:schemeClr val="bg1"/>
                </a:solidFill>
              </a:rPr>
              <a:t>ритма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chemeClr val="bg1"/>
                </a:solidFill>
              </a:rPr>
              <a:t>Инсульт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chemeClr val="bg1"/>
                </a:solidFill>
              </a:rPr>
              <a:t>Инфаркт миокарда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chemeClr val="bg1"/>
                </a:solidFill>
              </a:rPr>
              <a:t>Ортостатическая </a:t>
            </a:r>
            <a:r>
              <a:rPr lang="ru-RU" sz="2800" b="1" dirty="0">
                <a:solidFill>
                  <a:schemeClr val="bg1"/>
                </a:solidFill>
              </a:rPr>
              <a:t>гипотензия</a:t>
            </a:r>
            <a:endParaRPr lang="az-Latn-AZ" sz="2800" b="1" dirty="0">
              <a:solidFill>
                <a:schemeClr val="bg1"/>
              </a:solidFill>
            </a:endParaRPr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4026192" y="1700808"/>
            <a:ext cx="3447560" cy="3744416"/>
          </a:xfrm>
          <a:prstGeom prst="verticalScroll">
            <a:avLst/>
          </a:prstGeom>
          <a:solidFill>
            <a:srgbClr val="FF0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Илеус</a:t>
            </a:r>
            <a:endParaRPr lang="ru-RU" sz="2800" b="1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Обстипация</a:t>
            </a:r>
            <a:endParaRPr lang="ru-RU" sz="2800" b="1" dirty="0" smtClean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Мегаколон</a:t>
            </a:r>
            <a:endParaRPr lang="ru-RU" sz="20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7546536" y="2132857"/>
            <a:ext cx="4411387" cy="4176464"/>
          </a:xfrm>
          <a:prstGeom prst="verticalScroll">
            <a:avLst/>
          </a:prstGeom>
          <a:solidFill>
            <a:srgbClr val="00B05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az-Latn-AZ" sz="2000" b="1" dirty="0">
              <a:latin typeface="Constantia" panose="02030602050306030303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b="1" dirty="0"/>
              <a:t>Внезапная смерть при операциях </a:t>
            </a:r>
            <a:r>
              <a:rPr lang="ru-RU" sz="2800" b="1" dirty="0" smtClean="0"/>
              <a:t>по поводу других </a:t>
            </a:r>
            <a:r>
              <a:rPr lang="ru-RU" sz="2800" b="1" dirty="0" err="1" smtClean="0"/>
              <a:t>заболеваний,при</a:t>
            </a:r>
            <a:r>
              <a:rPr lang="ru-RU" sz="2800" b="1" dirty="0" smtClean="0"/>
              <a:t> провокационных </a:t>
            </a:r>
            <a:r>
              <a:rPr lang="ru-RU" sz="2800" b="1" dirty="0"/>
              <a:t>пробах, </a:t>
            </a:r>
            <a:r>
              <a:rPr lang="ru-RU" sz="2800" b="1" dirty="0" err="1"/>
              <a:t>чрескожной</a:t>
            </a:r>
            <a:r>
              <a:rPr lang="ru-RU" sz="2800" b="1" dirty="0"/>
              <a:t> биопсии опухоли </a:t>
            </a:r>
            <a:r>
              <a:rPr lang="ru-RU" sz="2800" b="1" dirty="0" smtClean="0"/>
              <a:t>  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48256"/>
            <a:ext cx="192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Феохромоцитома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103179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7812" y="0"/>
            <a:ext cx="7772400" cy="914400"/>
          </a:xfrm>
        </p:spPr>
        <p:txBody>
          <a:bodyPr/>
          <a:lstStyle/>
          <a:p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</a:rPr>
              <a:t>Диагностика</a:t>
            </a:r>
            <a:endParaRPr lang="ru-RU" sz="60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4525256"/>
              </p:ext>
            </p:extLst>
          </p:nvPr>
        </p:nvGraphicFramePr>
        <p:xfrm>
          <a:off x="191344" y="1052736"/>
          <a:ext cx="1152128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48256"/>
            <a:ext cx="192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Феохромоцитома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425674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3592" y="0"/>
            <a:ext cx="7772400" cy="836712"/>
          </a:xfrm>
        </p:spPr>
        <p:txBody>
          <a:bodyPr/>
          <a:lstStyle/>
          <a:p>
            <a:pPr algn="l"/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</a:rPr>
              <a:t>Диагностика</a:t>
            </a:r>
            <a:endParaRPr lang="ru-RU" sz="60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8538600"/>
              </p:ext>
            </p:extLst>
          </p:nvPr>
        </p:nvGraphicFramePr>
        <p:xfrm>
          <a:off x="983433" y="1052737"/>
          <a:ext cx="10225136" cy="5371904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47191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966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0928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97327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nstantia" panose="02030602050306030303" pitchFamily="18" charset="0"/>
                        </a:rPr>
                        <a:t>Биохимический тест</a:t>
                      </a:r>
                      <a:endParaRPr lang="ru-RU" sz="2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nstantia" panose="02030602050306030303" pitchFamily="18" charset="0"/>
                        </a:rPr>
                        <a:t>Чувствительность</a:t>
                      </a:r>
                      <a:endParaRPr lang="ru-RU" sz="2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onstantia" panose="02030602050306030303" pitchFamily="18" charset="0"/>
                        </a:rPr>
                        <a:t>Специфические</a:t>
                      </a:r>
                      <a:endParaRPr lang="ru-RU" sz="2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58856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2">
                              <a:lumMod val="90000"/>
                            </a:schemeClr>
                          </a:solidFill>
                          <a:latin typeface="Constantia" panose="02030602050306030303" pitchFamily="18" charset="0"/>
                        </a:rPr>
                        <a:t>Уровень </a:t>
                      </a:r>
                      <a:r>
                        <a:rPr lang="ru-RU" sz="2400" b="1" dirty="0" err="1" smtClean="0">
                          <a:solidFill>
                            <a:schemeClr val="tx2">
                              <a:lumMod val="90000"/>
                            </a:schemeClr>
                          </a:solidFill>
                          <a:latin typeface="Constantia" panose="02030602050306030303" pitchFamily="18" charset="0"/>
                        </a:rPr>
                        <a:t>метанефрина</a:t>
                      </a:r>
                      <a:r>
                        <a:rPr lang="ru-RU" sz="2400" b="1" dirty="0" smtClean="0">
                          <a:solidFill>
                            <a:schemeClr val="tx2">
                              <a:lumMod val="90000"/>
                            </a:schemeClr>
                          </a:solidFill>
                          <a:latin typeface="Constantia" panose="02030602050306030303" pitchFamily="18" charset="0"/>
                        </a:rPr>
                        <a:t> в плазме</a:t>
                      </a:r>
                      <a:endParaRPr lang="ru-RU" sz="2400" b="1" dirty="0">
                        <a:solidFill>
                          <a:schemeClr val="tx2">
                            <a:lumMod val="90000"/>
                          </a:schemeClr>
                        </a:solidFill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sz="2800" dirty="0" smtClean="0">
                          <a:latin typeface="Constantia" panose="02030602050306030303" pitchFamily="18" charset="0"/>
                        </a:rPr>
                        <a:t>90%</a:t>
                      </a:r>
                      <a:endParaRPr lang="ru-RU" sz="2800" dirty="0"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800" dirty="0" smtClean="0">
                          <a:latin typeface="Constantia" panose="02030602050306030303" pitchFamily="18" charset="0"/>
                        </a:rPr>
                        <a:t>89%</a:t>
                      </a:r>
                      <a:endParaRPr lang="ru-RU" sz="2800" dirty="0" smtClean="0"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92042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2">
                              <a:lumMod val="90000"/>
                            </a:schemeClr>
                          </a:solidFill>
                          <a:latin typeface="Constantia" panose="02030602050306030303" pitchFamily="18" charset="0"/>
                        </a:rPr>
                        <a:t>Уровень </a:t>
                      </a:r>
                      <a:r>
                        <a:rPr lang="ru-RU" sz="2400" b="1" dirty="0" smtClean="0">
                          <a:solidFill>
                            <a:schemeClr val="tx2">
                              <a:lumMod val="90000"/>
                            </a:schemeClr>
                          </a:solidFill>
                          <a:latin typeface="Constantia" panose="02030602050306030303" pitchFamily="18" charset="0"/>
                        </a:rPr>
                        <a:t>катехоламинов в плазме</a:t>
                      </a:r>
                      <a:endParaRPr lang="ru-RU" sz="2400" b="1" dirty="0">
                        <a:solidFill>
                          <a:schemeClr val="tx2">
                            <a:lumMod val="90000"/>
                          </a:schemeClr>
                        </a:solidFill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800" dirty="0" smtClean="0">
                          <a:latin typeface="Constantia" panose="02030602050306030303" pitchFamily="18" charset="0"/>
                        </a:rPr>
                        <a:t>85%</a:t>
                      </a:r>
                      <a:endParaRPr lang="ru-RU" sz="2800" dirty="0" smtClean="0"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800" dirty="0" smtClean="0">
                          <a:latin typeface="Constantia" panose="02030602050306030303" pitchFamily="18" charset="0"/>
                        </a:rPr>
                        <a:t>80%</a:t>
                      </a:r>
                      <a:endParaRPr lang="ru-RU" sz="2800" dirty="0" smtClean="0"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92042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2">
                              <a:lumMod val="90000"/>
                            </a:schemeClr>
                          </a:solidFill>
                          <a:latin typeface="Constantia" panose="02030602050306030303" pitchFamily="18" charset="0"/>
                        </a:rPr>
                        <a:t>Уровень катехоламинов в моче</a:t>
                      </a:r>
                      <a:endParaRPr lang="ru-RU" sz="2400" b="1" dirty="0">
                        <a:solidFill>
                          <a:schemeClr val="tx2">
                            <a:lumMod val="90000"/>
                          </a:schemeClr>
                        </a:solidFill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800" dirty="0" smtClean="0">
                          <a:latin typeface="Constantia" panose="02030602050306030303" pitchFamily="18" charset="0"/>
                        </a:rPr>
                        <a:t>83%</a:t>
                      </a:r>
                      <a:endParaRPr lang="ru-RU" sz="2800" dirty="0" smtClean="0"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800" dirty="0" smtClean="0">
                          <a:latin typeface="Constantia" panose="02030602050306030303" pitchFamily="18" charset="0"/>
                        </a:rPr>
                        <a:t>88%</a:t>
                      </a:r>
                      <a:endParaRPr lang="ru-RU" sz="2800" dirty="0" smtClean="0"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920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chemeClr val="tx2">
                              <a:lumMod val="90000"/>
                            </a:schemeClr>
                          </a:solidFill>
                          <a:latin typeface="Constantia" panose="02030602050306030303" pitchFamily="18" charset="0"/>
                        </a:rPr>
                        <a:t>Уровень </a:t>
                      </a:r>
                      <a:r>
                        <a:rPr lang="ru-RU" sz="2400" b="1" dirty="0" err="1" smtClean="0">
                          <a:solidFill>
                            <a:schemeClr val="tx2">
                              <a:lumMod val="90000"/>
                            </a:schemeClr>
                          </a:solidFill>
                          <a:latin typeface="Constantia" panose="02030602050306030303" pitchFamily="18" charset="0"/>
                        </a:rPr>
                        <a:t>метанефрина</a:t>
                      </a:r>
                      <a:r>
                        <a:rPr lang="ru-RU" sz="2400" b="1" dirty="0" smtClean="0">
                          <a:solidFill>
                            <a:schemeClr val="tx2">
                              <a:lumMod val="90000"/>
                            </a:schemeClr>
                          </a:solidFill>
                          <a:latin typeface="Constantia" panose="02030602050306030303" pitchFamily="18" charset="0"/>
                        </a:rPr>
                        <a:t> в моче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800" dirty="0" smtClean="0">
                          <a:latin typeface="Constantia" panose="02030602050306030303" pitchFamily="18" charset="0"/>
                        </a:rPr>
                        <a:t>76%</a:t>
                      </a:r>
                      <a:endParaRPr lang="ru-RU" sz="2800" dirty="0" smtClean="0"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800" dirty="0" smtClean="0">
                          <a:latin typeface="Constantia" panose="02030602050306030303" pitchFamily="18" charset="0"/>
                        </a:rPr>
                        <a:t>94%</a:t>
                      </a:r>
                      <a:endParaRPr lang="ru-RU" sz="2800" dirty="0" smtClean="0"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92042">
                <a:tc>
                  <a:txBody>
                    <a:bodyPr/>
                    <a:lstStyle/>
                    <a:p>
                      <a:pPr lvl="0"/>
                      <a:r>
                        <a:rPr lang="ru-RU" sz="2400" b="0" i="0" dirty="0" smtClean="0"/>
                        <a:t>ВМК (</a:t>
                      </a:r>
                      <a:r>
                        <a:rPr lang="ru-RU" sz="2400" b="0" i="0" dirty="0" err="1" smtClean="0"/>
                        <a:t>ванилилминдальная</a:t>
                      </a:r>
                      <a:r>
                        <a:rPr lang="ru-RU" sz="2400" b="0" i="0" dirty="0" smtClean="0"/>
                        <a:t> кислота) в моче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800" dirty="0" smtClean="0">
                          <a:latin typeface="Constantia" panose="02030602050306030303" pitchFamily="18" charset="0"/>
                        </a:rPr>
                        <a:t>63%</a:t>
                      </a:r>
                      <a:endParaRPr lang="ru-RU" sz="2800" dirty="0" smtClean="0"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800" dirty="0" smtClean="0">
                          <a:latin typeface="Constantia" panose="02030602050306030303" pitchFamily="18" charset="0"/>
                        </a:rPr>
                        <a:t>94%</a:t>
                      </a:r>
                      <a:endParaRPr lang="ru-RU" sz="2800" dirty="0" smtClean="0">
                        <a:latin typeface="Constantia" panose="02030602050306030303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48256"/>
            <a:ext cx="192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Феохромоцитома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44259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5095" y="77210"/>
            <a:ext cx="5018305" cy="1047534"/>
          </a:xfrm>
        </p:spPr>
        <p:txBody>
          <a:bodyPr/>
          <a:lstStyle/>
          <a:p>
            <a:r>
              <a:rPr lang="ru-RU" sz="6000" dirty="0" smtClean="0">
                <a:solidFill>
                  <a:schemeClr val="accent1">
                    <a:lumMod val="50000"/>
                  </a:schemeClr>
                </a:solidFill>
              </a:rPr>
              <a:t>Изображений</a:t>
            </a:r>
            <a:r>
              <a:rPr lang="az-Latn-AZ" sz="6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sz="6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407654" y="3193043"/>
            <a:ext cx="5472322" cy="1490836"/>
          </a:xfrm>
          <a:prstGeom prst="wedgeRoundRectCallou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 sz="2000" dirty="0">
              <a:solidFill>
                <a:schemeClr val="accent1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Constantia" panose="02030602050306030303" pitchFamily="18" charset="0"/>
              </a:rPr>
              <a:t>97% </a:t>
            </a:r>
            <a:r>
              <a:rPr lang="ru-RU" sz="2000" b="1" dirty="0" err="1">
                <a:solidFill>
                  <a:schemeClr val="accent1">
                    <a:lumMod val="50000"/>
                  </a:schemeClr>
                </a:solidFill>
                <a:latin typeface="Constantia" panose="02030602050306030303" pitchFamily="18" charset="0"/>
              </a:rPr>
              <a:t>фехромоцитом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Constantia" panose="02030602050306030303" pitchFamily="18" charset="0"/>
              </a:rPr>
              <a:t>встречаются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Constantia" panose="02030602050306030303" pitchFamily="18" charset="0"/>
              </a:rPr>
              <a:t>в брюшной полости, 2-3% в грудной клетке и 1%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Constantia" panose="02030602050306030303" pitchFamily="18" charset="0"/>
              </a:rPr>
              <a:t> в области  шеи.</a:t>
            </a:r>
            <a:endParaRPr lang="ru-RU" dirty="0"/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390214" y="5156832"/>
            <a:ext cx="5489762" cy="1241594"/>
          </a:xfrm>
          <a:prstGeom prst="wedgeRoundRectCallou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Если на Т2 повреждение 3 раза ярче чем печень  – это говорит в </a:t>
            </a:r>
            <a:r>
              <a:rPr lang="ru-RU" b="1" smtClean="0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пользу феохромоцитом</a:t>
            </a:r>
            <a:r>
              <a:rPr lang="ru-RU" b="1" smtClean="0">
                <a:solidFill>
                  <a:schemeClr val="accent2">
                    <a:lumMod val="50000"/>
                  </a:schemeClr>
                </a:solidFill>
                <a:latin typeface="Constantia" panose="02030602050306030303" pitchFamily="18" charset="0"/>
              </a:rPr>
              <a:t>.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407654" y="1243927"/>
            <a:ext cx="5472322" cy="1476164"/>
          </a:xfrm>
          <a:prstGeom prst="wedgeRoundRectCallou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Constantia" panose="02030602050306030303" pitchFamily="18" charset="0"/>
              </a:rPr>
              <a:t>КТ и МРТ позволяют обнаруживать опухоли размером до 1 см и более</a:t>
            </a:r>
            <a:r>
              <a:rPr lang="az-Latn-AZ" sz="2000" b="1" dirty="0" smtClean="0">
                <a:solidFill>
                  <a:schemeClr val="accent1">
                    <a:lumMod val="50000"/>
                  </a:schemeClr>
                </a:solidFill>
                <a:latin typeface="Constantia" panose="02030602050306030303" pitchFamily="18" charset="0"/>
              </a:rPr>
              <a:t>,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Constantia" panose="02030602050306030303" pitchFamily="18" charset="0"/>
              </a:rPr>
              <a:t>имеет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Constantia" panose="02030602050306030303" pitchFamily="18" charset="0"/>
              </a:rPr>
              <a:t>чувствительность 87-100%.</a:t>
            </a:r>
            <a:endParaRPr lang="ru-RU" dirty="0"/>
          </a:p>
        </p:txBody>
      </p:sp>
      <p:pic>
        <p:nvPicPr>
          <p:cNvPr id="1026" name="Picture 2" descr="C:\Users\sh.xatire\Desktop\pic_pheochromocytoma_ca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0" t="7148" r="4081" b="3772"/>
          <a:stretch/>
        </p:blipFill>
        <p:spPr bwMode="auto">
          <a:xfrm>
            <a:off x="7176120" y="1243926"/>
            <a:ext cx="4032447" cy="254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h.xatire\Desktop\pic_pheochromocytoma_mri (1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80"/>
          <a:stretch/>
        </p:blipFill>
        <p:spPr bwMode="auto">
          <a:xfrm>
            <a:off x="7176121" y="3951442"/>
            <a:ext cx="4032446" cy="2515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48256"/>
            <a:ext cx="1975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Феохромоцитома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384257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824" y="24991"/>
            <a:ext cx="7772400" cy="914400"/>
          </a:xfrm>
          <a:ln>
            <a:noFill/>
          </a:ln>
        </p:spPr>
        <p:txBody>
          <a:bodyPr/>
          <a:lstStyle/>
          <a:p>
            <a:r>
              <a:rPr lang="ru-RU" sz="6000" dirty="0" err="1" smtClean="0">
                <a:solidFill>
                  <a:schemeClr val="accent1">
                    <a:lumMod val="50000"/>
                  </a:schemeClr>
                </a:solidFill>
              </a:rPr>
              <a:t>Сцинтиграфия</a:t>
            </a:r>
            <a:endParaRPr lang="ru-RU" sz="6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ятиугольник 3"/>
          <p:cNvSpPr/>
          <p:nvPr/>
        </p:nvSpPr>
        <p:spPr>
          <a:xfrm rot="20765101">
            <a:off x="539905" y="1582958"/>
            <a:ext cx="8310536" cy="2116399"/>
          </a:xfrm>
          <a:prstGeom prst="homePlat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z-Latn-AZ" sz="2400" b="1" dirty="0">
              <a:solidFill>
                <a:schemeClr val="accent2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Йод-131-метаодобензилкванидин избирательно накапливается в хромаффинных тканях. Он накапливается быстрее при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</a:rPr>
              <a:t>феохромоцитоме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, чем в нормальных тканях.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Пятиугольник 4"/>
          <p:cNvSpPr/>
          <p:nvPr/>
        </p:nvSpPr>
        <p:spPr>
          <a:xfrm rot="20757271">
            <a:off x="3730318" y="3409689"/>
            <a:ext cx="8334944" cy="1980007"/>
          </a:xfrm>
          <a:prstGeom prst="homePlat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Согласно исследованию, чувствительность визуализации с Йод-131-метаодобензилкванидин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составляет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77-87%, а специфичность - 96-100%.</a:t>
            </a:r>
            <a:r>
              <a:rPr lang="az-Latn-AZ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Этот тест особенно важен для выявления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</a:rPr>
              <a:t>экстраадренальной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</a:rPr>
              <a:t>фехромоцитомы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и мониторинга злокачественной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</a:rPr>
              <a:t>фехромоцитомы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295800" y="3899260"/>
            <a:ext cx="7230416" cy="2214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48256"/>
            <a:ext cx="192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Феохромоцитома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221324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3552" y="0"/>
            <a:ext cx="8136904" cy="1196752"/>
          </a:xfrm>
        </p:spPr>
        <p:txBody>
          <a:bodyPr/>
          <a:lstStyle/>
          <a:p>
            <a:r>
              <a:rPr lang="ru-RU" sz="6000" dirty="0">
                <a:solidFill>
                  <a:schemeClr val="accent1">
                    <a:lumMod val="50000"/>
                  </a:schemeClr>
                </a:solidFill>
              </a:rPr>
              <a:t>Хирургическое 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7448" y="1234376"/>
            <a:ext cx="9793088" cy="5121184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Предоперационная подготовка больного </a:t>
            </a:r>
            <a:r>
              <a:rPr lang="ru-RU" sz="4400" b="1" dirty="0" err="1">
                <a:solidFill>
                  <a:schemeClr val="accent1">
                    <a:lumMod val="50000"/>
                  </a:schemeClr>
                </a:solidFill>
              </a:rPr>
              <a:t>фехромоцитомой</a:t>
            </a:r>
            <a:endParaRPr lang="ru-RU" sz="4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5802833" y="2459915"/>
            <a:ext cx="3101479" cy="15764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5802833" y="2437997"/>
            <a:ext cx="0" cy="1872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H="1">
            <a:off x="2881864" y="2437997"/>
            <a:ext cx="2920969" cy="15876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Блок-схема: альтернативный процесс 20"/>
          <p:cNvSpPr/>
          <p:nvPr/>
        </p:nvSpPr>
        <p:spPr>
          <a:xfrm>
            <a:off x="4493104" y="4509120"/>
            <a:ext cx="2629433" cy="1431062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Контроль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гипертонии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2" name="Блок-схема: альтернативный процесс 21"/>
          <p:cNvSpPr/>
          <p:nvPr/>
        </p:nvSpPr>
        <p:spPr>
          <a:xfrm>
            <a:off x="1127448" y="4144532"/>
            <a:ext cx="3214900" cy="2160238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l-GR" sz="2800" b="1" dirty="0">
                <a:solidFill>
                  <a:schemeClr val="accent3">
                    <a:lumMod val="50000"/>
                  </a:schemeClr>
                </a:solidFill>
              </a:rPr>
              <a:t>α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-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блокада для предотвращения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гипертонического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криза</a:t>
            </a:r>
          </a:p>
        </p:txBody>
      </p:sp>
      <p:sp>
        <p:nvSpPr>
          <p:cNvPr id="23" name="Блок-схема: альтернативный процесс 22"/>
          <p:cNvSpPr/>
          <p:nvPr/>
        </p:nvSpPr>
        <p:spPr>
          <a:xfrm>
            <a:off x="7284132" y="4144532"/>
            <a:ext cx="3348372" cy="2184724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Жидкостная </a:t>
            </a:r>
            <a:r>
              <a:rPr lang="ru-RU" sz="3200" b="1" dirty="0" err="1">
                <a:solidFill>
                  <a:schemeClr val="accent3">
                    <a:lumMod val="50000"/>
                  </a:schemeClr>
                </a:solidFill>
              </a:rPr>
              <a:t>ресусцитация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48256"/>
            <a:ext cx="192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Феохромоцитома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47888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9062690"/>
              </p:ext>
            </p:extLst>
          </p:nvPr>
        </p:nvGraphicFramePr>
        <p:xfrm>
          <a:off x="263352" y="0"/>
          <a:ext cx="11712624" cy="6381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48256"/>
            <a:ext cx="192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Феохромоцитома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51663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2748406"/>
              </p:ext>
            </p:extLst>
          </p:nvPr>
        </p:nvGraphicFramePr>
        <p:xfrm>
          <a:off x="263352" y="908720"/>
          <a:ext cx="11583706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48256"/>
            <a:ext cx="192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Феохромоцитома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4002322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8775054"/>
              </p:ext>
            </p:extLst>
          </p:nvPr>
        </p:nvGraphicFramePr>
        <p:xfrm>
          <a:off x="191344" y="1196751"/>
          <a:ext cx="11737304" cy="54326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48256"/>
            <a:ext cx="192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Феохромоцитома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  <p:sp>
        <p:nvSpPr>
          <p:cNvPr id="3" name="Rectangle 2"/>
          <p:cNvSpPr/>
          <p:nvPr/>
        </p:nvSpPr>
        <p:spPr>
          <a:xfrm>
            <a:off x="2063553" y="148256"/>
            <a:ext cx="79928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err="1">
                <a:solidFill>
                  <a:schemeClr val="accent1">
                    <a:lumMod val="50000"/>
                  </a:schemeClr>
                </a:solidFill>
              </a:rPr>
              <a:t>Феохромоцитома</a:t>
            </a:r>
            <a: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  <a:t> у детей</a:t>
            </a:r>
            <a:endParaRPr lang="en-US" sz="5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3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1962</TotalTime>
  <Words>646</Words>
  <Application>Microsoft Office PowerPoint</Application>
  <PresentationFormat>Широкоэкранный</PresentationFormat>
  <Paragraphs>109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Constantia</vt:lpstr>
      <vt:lpstr>Times New Roman</vt:lpstr>
      <vt:lpstr>Wingdings</vt:lpstr>
      <vt:lpstr>Praktiki dərs şablonu 1</vt:lpstr>
      <vt:lpstr>Феохромоцитома</vt:lpstr>
      <vt:lpstr>Определение</vt:lpstr>
      <vt:lpstr>Презентация PowerPoint</vt:lpstr>
      <vt:lpstr>Клиника</vt:lpstr>
      <vt:lpstr>Гипертензия</vt:lpstr>
      <vt:lpstr>Осложнения</vt:lpstr>
      <vt:lpstr>Диагностика</vt:lpstr>
      <vt:lpstr>Диагностика</vt:lpstr>
      <vt:lpstr>Изображений </vt:lpstr>
      <vt:lpstr>Сцинтиграфия</vt:lpstr>
      <vt:lpstr>Хирургическое лечение</vt:lpstr>
      <vt:lpstr>Презентация PowerPoint</vt:lpstr>
      <vt:lpstr>Презентация PowerPoint</vt:lpstr>
      <vt:lpstr>Презентация PowerPoint</vt:lpstr>
    </vt:vector>
  </TitlesOfParts>
  <Company>MKX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Jahangir</cp:lastModifiedBy>
  <cp:revision>184</cp:revision>
  <dcterms:created xsi:type="dcterms:W3CDTF">2001-04-16T20:54:45Z</dcterms:created>
  <dcterms:modified xsi:type="dcterms:W3CDTF">2020-02-24T23:16:34Z</dcterms:modified>
</cp:coreProperties>
</file>