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47"/>
  </p:notesMasterIdLst>
  <p:handoutMasterIdLst>
    <p:handoutMasterId r:id="rId48"/>
  </p:handoutMasterIdLst>
  <p:sldIdLst>
    <p:sldId id="284" r:id="rId2"/>
    <p:sldId id="424" r:id="rId3"/>
    <p:sldId id="425" r:id="rId4"/>
    <p:sldId id="426" r:id="rId5"/>
    <p:sldId id="427" r:id="rId6"/>
    <p:sldId id="428" r:id="rId7"/>
    <p:sldId id="429" r:id="rId8"/>
    <p:sldId id="430" r:id="rId9"/>
    <p:sldId id="432" r:id="rId10"/>
    <p:sldId id="433" r:id="rId11"/>
    <p:sldId id="434" r:id="rId12"/>
    <p:sldId id="435" r:id="rId13"/>
    <p:sldId id="436" r:id="rId14"/>
    <p:sldId id="437" r:id="rId15"/>
    <p:sldId id="438" r:id="rId16"/>
    <p:sldId id="439" r:id="rId17"/>
    <p:sldId id="440" r:id="rId18"/>
    <p:sldId id="441" r:id="rId19"/>
    <p:sldId id="443" r:id="rId20"/>
    <p:sldId id="444" r:id="rId21"/>
    <p:sldId id="445" r:id="rId22"/>
    <p:sldId id="446" r:id="rId23"/>
    <p:sldId id="473" r:id="rId24"/>
    <p:sldId id="474" r:id="rId25"/>
    <p:sldId id="449" r:id="rId26"/>
    <p:sldId id="450" r:id="rId27"/>
    <p:sldId id="451" r:id="rId28"/>
    <p:sldId id="452" r:id="rId29"/>
    <p:sldId id="453" r:id="rId30"/>
    <p:sldId id="454" r:id="rId31"/>
    <p:sldId id="455" r:id="rId32"/>
    <p:sldId id="456" r:id="rId33"/>
    <p:sldId id="457" r:id="rId34"/>
    <p:sldId id="458" r:id="rId35"/>
    <p:sldId id="459" r:id="rId36"/>
    <p:sldId id="460" r:id="rId37"/>
    <p:sldId id="461" r:id="rId38"/>
    <p:sldId id="462" r:id="rId39"/>
    <p:sldId id="463" r:id="rId40"/>
    <p:sldId id="464" r:id="rId41"/>
    <p:sldId id="465" r:id="rId42"/>
    <p:sldId id="466" r:id="rId43"/>
    <p:sldId id="467" r:id="rId44"/>
    <p:sldId id="468" r:id="rId45"/>
    <p:sldId id="470" r:id="rId4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EC3308"/>
    <a:srgbClr val="FFFF00"/>
    <a:srgbClr val="F9B88B"/>
    <a:srgbClr val="E59E0F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0" autoAdjust="0"/>
    <p:restoredTop sz="94660"/>
  </p:normalViewPr>
  <p:slideViewPr>
    <p:cSldViewPr>
      <p:cViewPr>
        <p:scale>
          <a:sx n="70" d="100"/>
          <a:sy n="70" d="100"/>
        </p:scale>
        <p:origin x="-259" y="-5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3/2/2020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5560" y="2420888"/>
            <a:ext cx="7772400" cy="1470025"/>
          </a:xfrm>
        </p:spPr>
        <p:txBody>
          <a:bodyPr/>
          <a:lstStyle/>
          <a:p>
            <a:r>
              <a:rPr lang="az-Latn-AZ" altLang="en-US" sz="6000" dirty="0" smtClean="0">
                <a:solidFill>
                  <a:srgbClr val="EC3308"/>
                </a:solidFill>
              </a:rPr>
              <a:t>   </a:t>
            </a:r>
            <a:r>
              <a:rPr lang="ru-RU" altLang="en-US" sz="6000" dirty="0" smtClean="0">
                <a:solidFill>
                  <a:srgbClr val="EC3308"/>
                </a:solidFill>
              </a:rPr>
              <a:t> </a:t>
            </a:r>
            <a:r>
              <a:rPr lang="ru-RU" altLang="en-US" sz="6000" dirty="0" smtClean="0">
                <a:solidFill>
                  <a:srgbClr val="0070C0"/>
                </a:solidFill>
              </a:rPr>
              <a:t>МЕДИАСТИНИТ</a:t>
            </a:r>
            <a:endParaRPr lang="az-Latn-AZ" altLang="en-US" sz="6000" dirty="0">
              <a:solidFill>
                <a:srgbClr val="0070C0"/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927648" y="4005064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 smtClean="0"/>
              <a:t> К.м.н. </a:t>
            </a:r>
            <a:r>
              <a:rPr lang="ru-RU" altLang="en-US" sz="2400" dirty="0" err="1" smtClean="0"/>
              <a:t>Натаван</a:t>
            </a:r>
            <a:r>
              <a:rPr lang="ru-RU" altLang="en-US" sz="2400" dirty="0" smtClean="0"/>
              <a:t> </a:t>
            </a:r>
            <a:r>
              <a:rPr lang="ru-RU" altLang="en-US" sz="2400" dirty="0" err="1" smtClean="0"/>
              <a:t>Хыдырова</a:t>
            </a:r>
            <a:endParaRPr lang="az-Latn-AZ" altLang="en-US" sz="2400" b="1" dirty="0" smtClean="0"/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</a:t>
            </a:r>
            <a:r>
              <a:rPr lang="ru-RU" altLang="en-US" sz="2400" dirty="0" smtClean="0"/>
              <a:t>МУ</a:t>
            </a:r>
            <a:r>
              <a:rPr lang="az-Latn-AZ" altLang="en-US" sz="2400" dirty="0" smtClean="0"/>
              <a:t>, </a:t>
            </a:r>
            <a:r>
              <a:rPr lang="ru-RU" altLang="en-US" sz="2400" dirty="0" smtClean="0"/>
              <a:t>кафедра хирургических болезней</a:t>
            </a:r>
            <a:r>
              <a:rPr lang="en-US" altLang="en-US" sz="2400" dirty="0" smtClean="0"/>
              <a:t> </a:t>
            </a:r>
            <a:r>
              <a:rPr lang="az-Latn-AZ" altLang="en-US" sz="2400" dirty="0" smtClean="0"/>
              <a:t>I</a:t>
            </a:r>
            <a:r>
              <a:rPr lang="ru-RU" altLang="en-US" sz="2400" dirty="0" smtClean="0"/>
              <a:t> </a:t>
            </a:r>
            <a:endParaRPr lang="en-US" altLang="en-US" sz="2400" dirty="0" smtClean="0"/>
          </a:p>
          <a:p>
            <a:pPr>
              <a:lnSpc>
                <a:spcPct val="80000"/>
              </a:lnSpc>
            </a:pPr>
            <a:endParaRPr lang="az-Latn-AZ" altLang="en-US" sz="2400" dirty="0" smtClean="0"/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 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xmlns="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sz="1000" dirty="0" smtClean="0"/>
              <a:t>T.ü.f.d  Natəvan Xıdırova </a:t>
            </a:r>
          </a:p>
          <a:p>
            <a:r>
              <a:rPr lang="az-Latn-AZ" altLang="en-US" dirty="0" smtClean="0"/>
              <a:t> </a:t>
            </a:r>
            <a:endParaRPr lang="az-Latn-AZ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C67432F-17E5-436D-92B3-A274813AE1BC}"/>
              </a:ext>
            </a:extLst>
          </p:cNvPr>
          <p:cNvSpPr txBox="1"/>
          <p:nvPr/>
        </p:nvSpPr>
        <p:spPr>
          <a:xfrm>
            <a:off x="10344472" y="260648"/>
            <a:ext cx="20882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1400" b="1" dirty="0" smtClean="0">
                <a:solidFill>
                  <a:schemeClr val="accent1">
                    <a:lumMod val="75000"/>
                  </a:schemeClr>
                </a:solidFill>
              </a:rPr>
              <a:t>        Mediastinit</a:t>
            </a:r>
            <a:endParaRPr lang="en-US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7568" y="404664"/>
            <a:ext cx="7560840" cy="792088"/>
          </a:xfrm>
        </p:spPr>
        <p:txBody>
          <a:bodyPr/>
          <a:lstStyle/>
          <a:p>
            <a:r>
              <a:rPr lang="ru-RU" altLang="en-US" sz="4400" dirty="0" smtClean="0">
                <a:solidFill>
                  <a:srgbClr val="0070C0"/>
                </a:solidFill>
              </a:rPr>
              <a:t>М</a:t>
            </a:r>
            <a:r>
              <a:rPr lang="ru-RU" altLang="en-US" sz="3600" dirty="0" smtClean="0">
                <a:solidFill>
                  <a:srgbClr val="0070C0"/>
                </a:solidFill>
              </a:rPr>
              <a:t>ЕДИАСТИНИТ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9456" y="1916832"/>
            <a:ext cx="6408712" cy="4320480"/>
          </a:xfrm>
        </p:spPr>
        <p:txBody>
          <a:bodyPr>
            <a:normAutofit/>
          </a:bodyPr>
          <a:lstStyle/>
          <a:p>
            <a:pPr algn="l"/>
            <a:r>
              <a:rPr lang="az-Latn-AZ" sz="2400" dirty="0" smtClean="0"/>
              <a:t>-</a:t>
            </a:r>
            <a:r>
              <a:rPr lang="ru-RU" sz="2400" dirty="0" smtClean="0"/>
              <a:t> угрожающее жизни состояние, которое сопровождается высокими</a:t>
            </a:r>
          </a:p>
          <a:p>
            <a:pPr algn="l"/>
            <a:r>
              <a:rPr lang="ru-RU" sz="2400" dirty="0" smtClean="0"/>
              <a:t>показателями летальности в случаях поздней диагностики и неадекватного лечения.</a:t>
            </a:r>
          </a:p>
          <a:p>
            <a:pPr algn="l"/>
            <a:r>
              <a:rPr lang="ru-RU" sz="2400" dirty="0" smtClean="0"/>
              <a:t>Это </a:t>
            </a:r>
            <a:r>
              <a:rPr lang="ru-RU" sz="2400" dirty="0" smtClean="0">
                <a:solidFill>
                  <a:srgbClr val="00B0F0"/>
                </a:solidFill>
              </a:rPr>
              <a:t>воспаление </a:t>
            </a:r>
            <a:r>
              <a:rPr lang="az-Latn-AZ" sz="2400" dirty="0" smtClean="0">
                <a:solidFill>
                  <a:srgbClr val="00B0F0"/>
                </a:solidFill>
              </a:rPr>
              <a:t> </a:t>
            </a:r>
            <a:r>
              <a:rPr lang="ru-RU" sz="2400" dirty="0" smtClean="0">
                <a:solidFill>
                  <a:srgbClr val="00B0F0"/>
                </a:solidFill>
              </a:rPr>
              <a:t>клетчатки средостения. </a:t>
            </a:r>
            <a:r>
              <a:rPr lang="ru-RU" sz="2400" dirty="0" smtClean="0"/>
              <a:t>Различают </a:t>
            </a:r>
            <a:r>
              <a:rPr lang="ru-RU" sz="2400" dirty="0" smtClean="0">
                <a:solidFill>
                  <a:srgbClr val="00B0F0"/>
                </a:solidFill>
              </a:rPr>
              <a:t>острый и хронический  </a:t>
            </a:r>
            <a:r>
              <a:rPr lang="ru-RU" sz="2400" dirty="0" smtClean="0"/>
              <a:t>медиастинит. 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pic>
        <p:nvPicPr>
          <p:cNvPr id="5" name="Picture 3" descr="The Mediastinal Compartmen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216" y="1844824"/>
            <a:ext cx="3528392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056440" y="0"/>
            <a:ext cx="1728192" cy="5486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70C0"/>
                </a:solidFill>
              </a:rPr>
              <a:t>Медиастинит</a:t>
            </a:r>
            <a:endParaRPr lang="ru-RU" sz="12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7568" y="548680"/>
            <a:ext cx="7056784" cy="722461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Классификация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3512" y="2348880"/>
            <a:ext cx="8064896" cy="345638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 Различают </a:t>
            </a:r>
            <a:r>
              <a:rPr lang="ru-RU" sz="2400" dirty="0" smtClean="0">
                <a:solidFill>
                  <a:srgbClr val="0070C0"/>
                </a:solidFill>
              </a:rPr>
              <a:t>ограниченные</a:t>
            </a:r>
            <a:r>
              <a:rPr lang="ru-RU" sz="2400" dirty="0" smtClean="0">
                <a:solidFill>
                  <a:srgbClr val="990033"/>
                </a:solidFill>
              </a:rPr>
              <a:t> (абсцессы) </a:t>
            </a:r>
            <a:r>
              <a:rPr lang="ru-RU" sz="2400" dirty="0" smtClean="0"/>
              <a:t>и </a:t>
            </a:r>
            <a:r>
              <a:rPr lang="ru-RU" sz="2400" dirty="0" smtClean="0">
                <a:solidFill>
                  <a:srgbClr val="0070C0"/>
                </a:solidFill>
              </a:rPr>
              <a:t>распространенные</a:t>
            </a:r>
            <a:r>
              <a:rPr lang="ru-RU" sz="2400" dirty="0" smtClean="0">
                <a:solidFill>
                  <a:srgbClr val="990033"/>
                </a:solidFill>
              </a:rPr>
              <a:t> (флегмоны) </a:t>
            </a:r>
            <a:r>
              <a:rPr lang="ru-RU" sz="2400" dirty="0" smtClean="0"/>
              <a:t>формы  </a:t>
            </a:r>
          </a:p>
          <a:p>
            <a:pPr algn="l"/>
            <a:r>
              <a:rPr lang="ru-RU" sz="2400" dirty="0" smtClean="0"/>
              <a:t>По механизму -</a:t>
            </a:r>
          </a:p>
          <a:p>
            <a:pPr algn="l"/>
            <a:r>
              <a:rPr lang="ru-RU" sz="2400" dirty="0" smtClean="0"/>
              <a:t>                </a:t>
            </a:r>
            <a:r>
              <a:rPr lang="ru-RU" sz="2400" dirty="0" smtClean="0">
                <a:solidFill>
                  <a:srgbClr val="0070C0"/>
                </a:solidFill>
              </a:rPr>
              <a:t>контаминация</a:t>
            </a:r>
          </a:p>
          <a:p>
            <a:pPr algn="l"/>
            <a:r>
              <a:rPr lang="ru-RU" sz="2400" dirty="0" smtClean="0"/>
              <a:t>                </a:t>
            </a:r>
            <a:r>
              <a:rPr lang="ru-RU" sz="2400" dirty="0" smtClean="0">
                <a:solidFill>
                  <a:srgbClr val="0070C0"/>
                </a:solidFill>
              </a:rPr>
              <a:t>контактный</a:t>
            </a:r>
          </a:p>
          <a:p>
            <a:pPr algn="l"/>
            <a:r>
              <a:rPr lang="ru-RU" sz="2400" dirty="0" smtClean="0"/>
              <a:t>                </a:t>
            </a:r>
            <a:r>
              <a:rPr lang="ru-RU" sz="2400" dirty="0" smtClean="0">
                <a:solidFill>
                  <a:srgbClr val="0070C0"/>
                </a:solidFill>
              </a:rPr>
              <a:t>метастатический</a:t>
            </a:r>
            <a:r>
              <a:rPr lang="ru-RU" sz="2400" dirty="0" smtClean="0"/>
              <a:t> - </a:t>
            </a:r>
            <a:r>
              <a:rPr lang="ru-RU" sz="2400" dirty="0" err="1" smtClean="0"/>
              <a:t>гематогенно-лимфогенный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6440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620688"/>
            <a:ext cx="9144000" cy="722461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Этиология и патогенез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16832"/>
            <a:ext cx="8244408" cy="334096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Существует </a:t>
            </a:r>
            <a:r>
              <a:rPr lang="ru-RU" sz="2800" dirty="0" smtClean="0">
                <a:solidFill>
                  <a:srgbClr val="0070C0"/>
                </a:solidFill>
              </a:rPr>
              <a:t>два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70C0"/>
                </a:solidFill>
              </a:rPr>
              <a:t>основных условия </a:t>
            </a:r>
            <a:r>
              <a:rPr lang="ru-RU" sz="2800" dirty="0" smtClean="0"/>
              <a:t>возникновения гнойного воспаления</a:t>
            </a:r>
          </a:p>
          <a:p>
            <a:pPr algn="l"/>
            <a:r>
              <a:rPr lang="ru-RU" sz="2800" dirty="0" smtClean="0">
                <a:solidFill>
                  <a:srgbClr val="0070C0"/>
                </a:solidFill>
              </a:rPr>
              <a:t>повреждение тканей</a:t>
            </a:r>
            <a:r>
              <a:rPr lang="ru-RU" sz="2800" dirty="0" smtClean="0"/>
              <a:t> и</a:t>
            </a:r>
          </a:p>
          <a:p>
            <a:pPr algn="l"/>
            <a:r>
              <a:rPr lang="ru-RU" sz="2800" dirty="0" smtClean="0">
                <a:solidFill>
                  <a:srgbClr val="0070C0"/>
                </a:solidFill>
              </a:rPr>
              <a:t>инфекции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72464" y="260648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332656"/>
            <a:ext cx="8208912" cy="1010493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Этиология и патогенез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16832"/>
            <a:ext cx="9144000" cy="334096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70C0"/>
                </a:solidFill>
              </a:rPr>
              <a:t>Контаминация </a:t>
            </a:r>
            <a:r>
              <a:rPr lang="ru-RU" sz="2800" dirty="0" smtClean="0"/>
              <a:t>- перфорация  пищевода(90%), операции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>
                <a:solidFill>
                  <a:srgbClr val="0070C0"/>
                </a:solidFill>
              </a:rPr>
              <a:t> Контактный </a:t>
            </a:r>
            <a:r>
              <a:rPr lang="ru-RU" sz="2800" dirty="0" smtClean="0"/>
              <a:t>- флегмона </a:t>
            </a:r>
            <a:r>
              <a:rPr lang="ru-RU" sz="2800" dirty="0" err="1" smtClean="0"/>
              <a:t>забрюшинного</a:t>
            </a:r>
            <a:r>
              <a:rPr lang="ru-RU" sz="2800" dirty="0" smtClean="0"/>
              <a:t> пространства и шеи,  гнойный плеврит, абсцесс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/>
              <a:t> </a:t>
            </a:r>
            <a:r>
              <a:rPr lang="ru-RU" sz="2800" dirty="0" smtClean="0">
                <a:solidFill>
                  <a:srgbClr val="0070C0"/>
                </a:solidFill>
              </a:rPr>
              <a:t>Метастатический</a:t>
            </a:r>
            <a:r>
              <a:rPr lang="ru-RU" sz="2800" dirty="0" smtClean="0"/>
              <a:t> - сепсис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128448" y="260648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3472" y="620688"/>
            <a:ext cx="9144000" cy="794469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Патогенез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1464" y="1988840"/>
            <a:ext cx="6048672" cy="4032448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 </a:t>
            </a:r>
            <a:r>
              <a:rPr lang="ru-RU" sz="2800" b="1" dirty="0" smtClean="0">
                <a:solidFill>
                  <a:srgbClr val="00B0F0"/>
                </a:solidFill>
              </a:rPr>
              <a:t>Контаминация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/>
              <a:t> перфорация полостных органов - </a:t>
            </a:r>
            <a:r>
              <a:rPr lang="ru-RU" sz="2800" dirty="0" smtClean="0">
                <a:solidFill>
                  <a:srgbClr val="0070C0"/>
                </a:solidFill>
              </a:rPr>
              <a:t>«загрязнение» </a:t>
            </a:r>
            <a:r>
              <a:rPr lang="ru-RU" sz="2800" dirty="0" smtClean="0"/>
              <a:t>средостения </a:t>
            </a:r>
          </a:p>
          <a:p>
            <a:pPr algn="l"/>
            <a:r>
              <a:rPr lang="ru-RU" sz="2800" dirty="0" smtClean="0"/>
              <a:t> после операции на грудной полости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2204864"/>
            <a:ext cx="3769096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0200456" y="260648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7448" y="476672"/>
            <a:ext cx="9144000" cy="794469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Патогенез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7488" y="1628800"/>
            <a:ext cx="6372200" cy="396044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rgbClr val="990033"/>
                </a:solidFill>
              </a:rPr>
              <a:t>      </a:t>
            </a:r>
          </a:p>
          <a:p>
            <a:pPr algn="l"/>
            <a:r>
              <a:rPr lang="ru-RU" sz="2400" b="1" dirty="0" smtClean="0">
                <a:solidFill>
                  <a:srgbClr val="990033"/>
                </a:solidFill>
              </a:rPr>
              <a:t>Контактным</a:t>
            </a:r>
            <a:r>
              <a:rPr lang="ru-RU" sz="2400" dirty="0" smtClean="0"/>
              <a:t> является переход гнойного воспаления от окружающих органов на средостение  </a:t>
            </a:r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70C0"/>
                </a:solidFill>
              </a:rPr>
              <a:t>Заболевания плевры и легких </a:t>
            </a:r>
            <a:r>
              <a:rPr lang="ru-RU" sz="2400" dirty="0" smtClean="0"/>
              <a:t>(гнойный плеврит, абсцесс) </a:t>
            </a:r>
          </a:p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 шейная, </a:t>
            </a:r>
            <a:r>
              <a:rPr lang="ru-RU" sz="2400" dirty="0" err="1" smtClean="0">
                <a:solidFill>
                  <a:srgbClr val="0070C0"/>
                </a:solidFill>
              </a:rPr>
              <a:t>забрюшинная</a:t>
            </a:r>
            <a:r>
              <a:rPr lang="ru-RU" sz="2400" dirty="0" smtClean="0">
                <a:solidFill>
                  <a:srgbClr val="0070C0"/>
                </a:solidFill>
              </a:rPr>
              <a:t> флегмона,</a:t>
            </a:r>
          </a:p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 остеомиелит ребер, груди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Рисунок 4" descr="Image result for медиастинит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68208" y="2132856"/>
            <a:ext cx="403244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9984432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27448" y="476672"/>
            <a:ext cx="9144000" cy="86647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Патогенез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7488" y="2132856"/>
            <a:ext cx="8892480" cy="388843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</a:t>
            </a:r>
            <a:r>
              <a:rPr lang="ru-RU" sz="2800" b="1" dirty="0" smtClean="0">
                <a:solidFill>
                  <a:srgbClr val="0070C0"/>
                </a:solidFill>
              </a:rPr>
              <a:t>Септические </a:t>
            </a:r>
            <a:r>
              <a:rPr lang="ru-RU" sz="2800" b="1" dirty="0" err="1" smtClean="0">
                <a:solidFill>
                  <a:srgbClr val="0070C0"/>
                </a:solidFill>
              </a:rPr>
              <a:t>эмболы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dirty="0" smtClean="0"/>
              <a:t>из отдаленного инфекционного очага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dirty="0" smtClean="0"/>
              <a:t>по путям </a:t>
            </a:r>
            <a:r>
              <a:rPr lang="ru-RU" sz="2800" b="1" dirty="0" smtClean="0">
                <a:solidFill>
                  <a:srgbClr val="0070C0"/>
                </a:solidFill>
              </a:rPr>
              <a:t>гематогенной и </a:t>
            </a:r>
            <a:r>
              <a:rPr lang="ru-RU" sz="2800" b="1" dirty="0" err="1" smtClean="0">
                <a:solidFill>
                  <a:srgbClr val="0070C0"/>
                </a:solidFill>
              </a:rPr>
              <a:t>лимфогенной</a:t>
            </a:r>
            <a:r>
              <a:rPr lang="ru-RU" sz="2800" b="1" dirty="0" smtClean="0">
                <a:solidFill>
                  <a:srgbClr val="0070C0"/>
                </a:solidFill>
              </a:rPr>
              <a:t> </a:t>
            </a:r>
            <a:r>
              <a:rPr lang="ru-RU" sz="2800" b="1" dirty="0" err="1" smtClean="0">
                <a:solidFill>
                  <a:srgbClr val="0070C0"/>
                </a:solidFill>
              </a:rPr>
              <a:t>диссиминации</a:t>
            </a:r>
            <a:r>
              <a:rPr lang="ru-RU" sz="2800" dirty="0" smtClean="0"/>
              <a:t> вызывая ишемию и некроз в тканях приводят к </a:t>
            </a:r>
            <a:r>
              <a:rPr lang="ru-RU" sz="2800" b="1" dirty="0" smtClean="0">
                <a:solidFill>
                  <a:srgbClr val="0070C0"/>
                </a:solidFill>
              </a:rPr>
              <a:t>острому медиастиниту.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984432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5480" y="620688"/>
            <a:ext cx="9144000" cy="722461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Течение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3392" y="1844824"/>
            <a:ext cx="7776864" cy="4104456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Острый медиастинит является  тяжелым заболеванием: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Отсутствие</a:t>
            </a:r>
            <a:r>
              <a:rPr lang="ru-RU" sz="2800" dirty="0" smtClean="0"/>
              <a:t> в средостении </a:t>
            </a:r>
            <a:r>
              <a:rPr lang="ru-RU" sz="2800" dirty="0" smtClean="0">
                <a:solidFill>
                  <a:srgbClr val="00B0F0"/>
                </a:solidFill>
              </a:rPr>
              <a:t>защитного покрова </a:t>
            </a:r>
          </a:p>
          <a:p>
            <a:pPr algn="l"/>
            <a:r>
              <a:rPr lang="ru-RU" sz="2800" dirty="0" smtClean="0"/>
              <a:t> 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Постоянное движение органов  </a:t>
            </a:r>
            <a:r>
              <a:rPr lang="ru-RU" sz="2800" dirty="0" smtClean="0"/>
              <a:t>средостения способствует распространению воспаления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pic>
        <p:nvPicPr>
          <p:cNvPr id="5" name="Рисунок 4" descr="https://lh3.googleusercontent.com/796w1Y7aNZ4dAAC-yFwdOxCq8byEzT5XhnruZdE7N3-iD1FEsDnBrqChbFWrZZ4saZfkVA=s12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60296" y="3573016"/>
            <a:ext cx="307166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272464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20689"/>
            <a:ext cx="9144000" cy="79208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Течение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7488" y="2132856"/>
            <a:ext cx="9144000" cy="4320480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Из-за сложной структуры  средостения и наличия многочисленных структур и карман,  затрудняется дренаж средостения.</a:t>
            </a:r>
          </a:p>
          <a:p>
            <a:pPr algn="l"/>
            <a:r>
              <a:rPr lang="ru-RU" sz="2800" dirty="0" smtClean="0"/>
              <a:t> 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Расположение жизненно важных органов в средостении вызывает  скорейшее нарушение их функции.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6440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20689"/>
            <a:ext cx="9144000" cy="864095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Осложнения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060848"/>
            <a:ext cx="9144000" cy="4104456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Острый медиастинит сам по себе осложнение, а также вызывает:</a:t>
            </a:r>
          </a:p>
          <a:p>
            <a:pPr algn="l"/>
            <a:r>
              <a:rPr lang="ru-RU" sz="2800" dirty="0" smtClean="0"/>
              <a:t>   </a:t>
            </a:r>
            <a:r>
              <a:rPr lang="ru-RU" sz="2800" dirty="0" smtClean="0">
                <a:solidFill>
                  <a:srgbClr val="00B0F0"/>
                </a:solidFill>
              </a:rPr>
              <a:t>- сепсис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   - плеврит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   - пневмоторакс  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6440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332656"/>
            <a:ext cx="9144000" cy="122413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Диагноз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1464" y="1916832"/>
            <a:ext cx="9144000" cy="4248472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>
                <a:solidFill>
                  <a:srgbClr val="990033"/>
                </a:solidFill>
              </a:rPr>
              <a:t>Подозрение</a:t>
            </a:r>
          </a:p>
          <a:p>
            <a:pPr algn="l"/>
            <a:r>
              <a:rPr lang="ru-RU" sz="2800" b="1" dirty="0" smtClean="0">
                <a:solidFill>
                  <a:srgbClr val="0070C0"/>
                </a:solidFill>
              </a:rPr>
              <a:t>Анамнез </a:t>
            </a:r>
            <a:r>
              <a:rPr lang="ru-RU" sz="2800" dirty="0" smtClean="0"/>
              <a:t>- обследование пищевода, операции, сильная рвота, воспаление в области живота и шеи</a:t>
            </a:r>
          </a:p>
          <a:p>
            <a:pPr algn="l"/>
            <a:r>
              <a:rPr lang="ru-RU" sz="2800" b="1" dirty="0" smtClean="0">
                <a:solidFill>
                  <a:srgbClr val="0070C0"/>
                </a:solidFill>
              </a:rPr>
              <a:t>Объективное обследование </a:t>
            </a:r>
            <a:r>
              <a:rPr lang="ru-RU" sz="2800" dirty="0" smtClean="0"/>
              <a:t>- симптомы сепсиса, эмфиземы шеи, симптом </a:t>
            </a:r>
            <a:r>
              <a:rPr lang="ru-RU" sz="2800" dirty="0" err="1" smtClean="0"/>
              <a:t>Хаммона</a:t>
            </a:r>
            <a:r>
              <a:rPr lang="ru-RU" sz="2800" dirty="0" smtClean="0"/>
              <a:t> при аускультации  </a:t>
            </a:r>
          </a:p>
          <a:p>
            <a:pPr algn="l"/>
            <a:r>
              <a:rPr lang="ru-RU" sz="2800" b="1" dirty="0" smtClean="0">
                <a:solidFill>
                  <a:srgbClr val="0070C0"/>
                </a:solidFill>
              </a:rPr>
              <a:t>Рентген</a:t>
            </a:r>
            <a:r>
              <a:rPr lang="ru-RU" sz="2800" dirty="0" smtClean="0"/>
              <a:t> - свободный газ в средостении , </a:t>
            </a:r>
            <a:r>
              <a:rPr lang="ru-RU" sz="2800" dirty="0" err="1" smtClean="0"/>
              <a:t>экстравазация</a:t>
            </a:r>
            <a:r>
              <a:rPr lang="ru-RU" sz="2800" dirty="0" smtClean="0"/>
              <a:t> контраста, патологии в окружающих органах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00456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92697"/>
            <a:ext cx="9144000" cy="864095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Клиника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060848"/>
            <a:ext cx="7884368" cy="4176464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  </a:t>
            </a:r>
            <a:r>
              <a:rPr lang="ru-RU" sz="2800" dirty="0" smtClean="0">
                <a:solidFill>
                  <a:srgbClr val="0070C0"/>
                </a:solidFill>
              </a:rPr>
              <a:t>- боль</a:t>
            </a:r>
          </a:p>
          <a:p>
            <a:pPr algn="l"/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0070C0"/>
                </a:solidFill>
              </a:rPr>
              <a:t>- вынужденное  положение</a:t>
            </a:r>
          </a:p>
          <a:p>
            <a:pPr algn="l"/>
            <a:r>
              <a:rPr lang="ru-RU" sz="2800" dirty="0" smtClean="0">
                <a:solidFill>
                  <a:srgbClr val="0070C0"/>
                </a:solidFill>
              </a:rPr>
              <a:t>  - высокая температура</a:t>
            </a:r>
          </a:p>
          <a:p>
            <a:pPr algn="l"/>
            <a:r>
              <a:rPr lang="ru-RU" sz="2800" dirty="0" smtClean="0">
                <a:solidFill>
                  <a:srgbClr val="0070C0"/>
                </a:solidFill>
              </a:rPr>
              <a:t>  - сепсис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pic>
        <p:nvPicPr>
          <p:cNvPr id="5" name="Рисунок 4" descr="https://lh3.googleusercontent.com/796w1Y7aNZ4dAAC-yFwdOxCq8byEzT5XhnruZdE7N3-iD1FEsDnBrqChbFWrZZ4saZfkVA=s12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20336" y="3284984"/>
            <a:ext cx="307166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128448" y="260648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3472" y="620688"/>
            <a:ext cx="9144000" cy="86647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Диагноз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3472" y="2060848"/>
            <a:ext cx="9144000" cy="4320480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Анамнез</a:t>
            </a:r>
            <a:r>
              <a:rPr lang="ru-RU" sz="2400" dirty="0" smtClean="0"/>
              <a:t> - обследования пищевода, рвота, операции, воспаление в области шеи и живота</a:t>
            </a:r>
          </a:p>
          <a:p>
            <a:pPr algn="l"/>
            <a:endParaRPr lang="ru-RU" sz="2400" dirty="0" smtClean="0"/>
          </a:p>
          <a:p>
            <a:pPr algn="l"/>
            <a:r>
              <a:rPr lang="ru-RU" sz="2400" dirty="0" smtClean="0"/>
              <a:t> </a:t>
            </a:r>
            <a:r>
              <a:rPr lang="ru-RU" sz="2400" dirty="0" smtClean="0">
                <a:solidFill>
                  <a:srgbClr val="0070C0"/>
                </a:solidFill>
              </a:rPr>
              <a:t>Объективное обследование </a:t>
            </a:r>
            <a:r>
              <a:rPr lang="ru-RU" sz="2400" dirty="0" smtClean="0"/>
              <a:t>- симптомы сепсиса, эмфизема шеи, симптом </a:t>
            </a:r>
            <a:r>
              <a:rPr lang="ru-RU" sz="2400" dirty="0" err="1" smtClean="0"/>
              <a:t>Хаммона</a:t>
            </a:r>
            <a:r>
              <a:rPr lang="ru-RU" sz="2400" dirty="0" smtClean="0"/>
              <a:t> при аускультации, газ в средостении др.</a:t>
            </a:r>
          </a:p>
          <a:p>
            <a:pPr algn="l"/>
            <a:endParaRPr lang="ru-RU" sz="2400" dirty="0" smtClean="0"/>
          </a:p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Рентген</a:t>
            </a:r>
            <a:r>
              <a:rPr lang="ru-RU" sz="2400" dirty="0" smtClean="0"/>
              <a:t> -  газ в средостении, </a:t>
            </a:r>
            <a:r>
              <a:rPr lang="ru-RU" sz="2400" dirty="0" err="1" smtClean="0"/>
              <a:t>экстравазация</a:t>
            </a:r>
            <a:r>
              <a:rPr lang="ru-RU" sz="2400" dirty="0" smtClean="0"/>
              <a:t> контраста из пищевода, патология в окружающих органах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6440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5400" y="1124744"/>
            <a:ext cx="11496600" cy="936103"/>
          </a:xfrm>
        </p:spPr>
        <p:txBody>
          <a:bodyPr/>
          <a:lstStyle/>
          <a:p>
            <a:r>
              <a:rPr lang="ru-RU" sz="3600" dirty="0" smtClean="0">
                <a:solidFill>
                  <a:srgbClr val="0070C0"/>
                </a:solidFill>
              </a:rPr>
              <a:t>Эмфизема                                    </a:t>
            </a:r>
            <a:r>
              <a:rPr lang="ru-RU" sz="3600" dirty="0" err="1" smtClean="0">
                <a:solidFill>
                  <a:srgbClr val="0070C0"/>
                </a:solidFill>
              </a:rPr>
              <a:t>Э</a:t>
            </a:r>
            <a:r>
              <a:rPr lang="ru-RU" sz="2400" dirty="0" err="1" smtClean="0">
                <a:solidFill>
                  <a:srgbClr val="0070C0"/>
                </a:solidFill>
              </a:rPr>
              <a:t>кстравазация</a:t>
            </a:r>
            <a:r>
              <a:rPr lang="ru-RU" sz="2400" dirty="0" smtClean="0">
                <a:solidFill>
                  <a:srgbClr val="0070C0"/>
                </a:solidFill>
              </a:rPr>
              <a:t> контраста из пищевода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7448" y="2276872"/>
            <a:ext cx="3240360" cy="3847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40216" y="2276872"/>
            <a:ext cx="3499495" cy="3866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0128448" y="260648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20689"/>
            <a:ext cx="9144000" cy="79208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Диагноз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1424" y="2060848"/>
            <a:ext cx="6336704" cy="4104456"/>
          </a:xfrm>
        </p:spPr>
        <p:txBody>
          <a:bodyPr>
            <a:normAutofit/>
          </a:bodyPr>
          <a:lstStyle/>
          <a:p>
            <a:pPr algn="l"/>
            <a:r>
              <a:rPr lang="ru-RU" sz="2800" b="1" dirty="0" smtClean="0">
                <a:solidFill>
                  <a:srgbClr val="0070C0"/>
                </a:solidFill>
              </a:rPr>
              <a:t>КТ </a:t>
            </a:r>
            <a:r>
              <a:rPr lang="ru-RU" sz="2800" dirty="0" smtClean="0"/>
              <a:t>- отек, жидкость и газ в средостении, контрастная </a:t>
            </a:r>
            <a:r>
              <a:rPr lang="ru-RU" sz="2800" dirty="0" err="1" smtClean="0"/>
              <a:t>экстравазация</a:t>
            </a:r>
            <a:endParaRPr lang="ru-RU" sz="2800" dirty="0" smtClean="0"/>
          </a:p>
          <a:p>
            <a:pPr algn="l"/>
            <a:r>
              <a:rPr lang="ru-RU" sz="2800" b="1" dirty="0" smtClean="0">
                <a:solidFill>
                  <a:srgbClr val="0070C0"/>
                </a:solidFill>
              </a:rPr>
              <a:t>Эндоскопия </a:t>
            </a:r>
            <a:r>
              <a:rPr lang="ru-RU" sz="2800" dirty="0" smtClean="0"/>
              <a:t>- не рекомендуется или  проводится  осторожно</a:t>
            </a:r>
          </a:p>
          <a:p>
            <a:pPr algn="l"/>
            <a:endParaRPr lang="ru-RU" sz="2800" dirty="0" smtClean="0"/>
          </a:p>
          <a:p>
            <a:pPr algn="l"/>
            <a:endParaRPr lang="ru-RU" sz="2800" dirty="0" smtClean="0"/>
          </a:p>
          <a:p>
            <a:pPr algn="l"/>
            <a:endParaRPr lang="ru-RU" sz="2800" dirty="0" smtClean="0"/>
          </a:p>
          <a:p>
            <a:pPr algn="l"/>
            <a:endParaRPr lang="ru-RU" dirty="0" smtClean="0"/>
          </a:p>
          <a:p>
            <a:pPr algn="l"/>
            <a:r>
              <a:rPr lang="ru-RU" dirty="0" smtClean="0"/>
              <a:t>                                       KT. </a:t>
            </a:r>
            <a:r>
              <a:rPr lang="ru-RU" dirty="0" err="1" smtClean="0"/>
              <a:t>Экстравазация</a:t>
            </a:r>
            <a:r>
              <a:rPr lang="ru-RU" dirty="0" smtClean="0"/>
              <a:t> контраста из пищевода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152" y="3212976"/>
            <a:ext cx="410262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200456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548680"/>
            <a:ext cx="9144000" cy="866477"/>
          </a:xfrm>
        </p:spPr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0070C0"/>
                </a:solidFill>
              </a:rPr>
              <a:t>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9496" y="1916832"/>
            <a:ext cx="8640960" cy="4176464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Есть четыре основных принципа: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/>
              <a:t>  </a:t>
            </a:r>
            <a:r>
              <a:rPr lang="ru-RU" sz="2800" dirty="0" smtClean="0">
                <a:solidFill>
                  <a:srgbClr val="00B0F0"/>
                </a:solidFill>
              </a:rPr>
              <a:t>- лечения сепсиса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  - </a:t>
            </a:r>
            <a:r>
              <a:rPr lang="ru-RU" sz="2800" dirty="0" err="1" smtClean="0">
                <a:solidFill>
                  <a:srgbClr val="00B0F0"/>
                </a:solidFill>
              </a:rPr>
              <a:t>антибиотикотерапия</a:t>
            </a:r>
            <a:endParaRPr lang="ru-RU" sz="2800" dirty="0" smtClean="0">
              <a:solidFill>
                <a:srgbClr val="00B0F0"/>
              </a:solidFill>
            </a:endParaRP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  - дренаж и санация  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  - устранение причины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128448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48681"/>
            <a:ext cx="9144000" cy="864095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772816"/>
            <a:ext cx="9144000" cy="4392488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Основное лечение - </a:t>
            </a:r>
            <a:r>
              <a:rPr lang="ru-RU" sz="2800" dirty="0" smtClean="0">
                <a:solidFill>
                  <a:srgbClr val="C00000"/>
                </a:solidFill>
              </a:rPr>
              <a:t>оперативное лечение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Контаминация</a:t>
            </a:r>
            <a:r>
              <a:rPr lang="ru-RU" sz="2800" dirty="0" smtClean="0"/>
              <a:t> -  </a:t>
            </a:r>
            <a:r>
              <a:rPr lang="ru-RU" sz="2800" dirty="0" err="1" smtClean="0"/>
              <a:t>ушивание</a:t>
            </a:r>
            <a:r>
              <a:rPr lang="ru-RU" sz="2800" dirty="0" smtClean="0"/>
              <a:t> дефекта при перфорации, резекция, дренаж</a:t>
            </a:r>
          </a:p>
          <a:p>
            <a:pPr algn="l"/>
            <a:r>
              <a:rPr lang="ru-RU" sz="2800" dirty="0" err="1" smtClean="0">
                <a:solidFill>
                  <a:srgbClr val="00B0F0"/>
                </a:solidFill>
              </a:rPr>
              <a:t>Гематогенно-лимфогенное</a:t>
            </a:r>
            <a:r>
              <a:rPr lang="ru-RU" sz="2800" dirty="0" smtClean="0"/>
              <a:t> распространение - контроль источника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Контактное воспаления </a:t>
            </a:r>
            <a:r>
              <a:rPr lang="ru-RU" sz="2800" dirty="0" smtClean="0"/>
              <a:t>- дренирование шеи и </a:t>
            </a:r>
            <a:r>
              <a:rPr lang="ru-RU" sz="2800" dirty="0" err="1" smtClean="0"/>
              <a:t>забрюшинного</a:t>
            </a:r>
            <a:r>
              <a:rPr lang="ru-RU" sz="2800" dirty="0" smtClean="0"/>
              <a:t> пространства, абсцесса легкого, плевры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344472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548680"/>
            <a:ext cx="8280920" cy="794469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dirty="0" smtClean="0">
                <a:solidFill>
                  <a:srgbClr val="0070C0"/>
                </a:solidFill>
              </a:rPr>
              <a:t>Профилактика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772816"/>
            <a:ext cx="9144000" cy="4320480"/>
          </a:xfrm>
        </p:spPr>
        <p:txBody>
          <a:bodyPr>
            <a:normAutofit lnSpcReduction="10000"/>
          </a:bodyPr>
          <a:lstStyle/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Тщательно проводите исследования пищевода и ставьте раннюю диагностику в случае травмы.</a:t>
            </a:r>
          </a:p>
          <a:p>
            <a:pPr algn="l"/>
            <a:r>
              <a:rPr lang="ru-RU" sz="2400" dirty="0" smtClean="0"/>
              <a:t> </a:t>
            </a:r>
          </a:p>
          <a:p>
            <a:pPr algn="l"/>
            <a:r>
              <a:rPr lang="ru-RU" sz="2400" dirty="0" smtClean="0"/>
              <a:t>строгий контроль асептики и гемостаза при операциях на грудной  клетке</a:t>
            </a:r>
          </a:p>
          <a:p>
            <a:pPr algn="l"/>
            <a:r>
              <a:rPr lang="ru-RU" sz="2400" dirty="0" smtClean="0"/>
              <a:t>    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 строгое наблюдение за пациентами травмами; при подозрении-  ранняя КТ и так д.</a:t>
            </a:r>
          </a:p>
          <a:p>
            <a:pPr algn="l"/>
            <a:endParaRPr lang="ru-RU" sz="2400" dirty="0" smtClean="0"/>
          </a:p>
          <a:p>
            <a:pPr algn="l"/>
            <a:r>
              <a:rPr lang="ru-RU" sz="2400" dirty="0" smtClean="0"/>
              <a:t>Раннее и эффективное лечение гнойных заболеваний шейного отдела, органов брюшной и грудной полости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72464" y="188640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48681"/>
            <a:ext cx="9144000" cy="792087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9456" y="2060848"/>
            <a:ext cx="7308304" cy="3960440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летальность высокая </a:t>
            </a:r>
            <a:r>
              <a:rPr lang="ru-RU" sz="2800" dirty="0" smtClean="0"/>
              <a:t>и составляет </a:t>
            </a:r>
            <a:r>
              <a:rPr lang="ru-RU" sz="2800" dirty="0" smtClean="0">
                <a:solidFill>
                  <a:srgbClr val="00B0F0"/>
                </a:solidFill>
              </a:rPr>
              <a:t>30-60%</a:t>
            </a:r>
            <a:r>
              <a:rPr lang="ru-RU" sz="2800" dirty="0" smtClean="0"/>
              <a:t>.</a:t>
            </a:r>
          </a:p>
          <a:p>
            <a:pPr algn="l"/>
            <a:r>
              <a:rPr lang="ru-RU" sz="2800" dirty="0" smtClean="0"/>
              <a:t> </a:t>
            </a:r>
          </a:p>
          <a:p>
            <a:pPr algn="l"/>
            <a:r>
              <a:rPr lang="ru-RU" sz="2800" dirty="0" smtClean="0"/>
              <a:t>при </a:t>
            </a:r>
            <a:r>
              <a:rPr lang="ru-RU" sz="2800" dirty="0" smtClean="0">
                <a:solidFill>
                  <a:srgbClr val="00B0F0"/>
                </a:solidFill>
              </a:rPr>
              <a:t>не устранении причина </a:t>
            </a:r>
            <a:r>
              <a:rPr lang="ru-RU" sz="2800" dirty="0" smtClean="0"/>
              <a:t>или не эффективности лечения, вероятность </a:t>
            </a:r>
            <a:r>
              <a:rPr lang="ru-RU" sz="2800" dirty="0" smtClean="0">
                <a:solidFill>
                  <a:srgbClr val="00B0F0"/>
                </a:solidFill>
              </a:rPr>
              <a:t>летальности возрастает.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Рисунок 4" descr="https://lh3.googleusercontent.com/796w1Y7aNZ4dAAC-yFwdOxCq8byEzT5XhnruZdE7N3-iD1FEsDnBrqChbFWrZZ4saZfkVA=s128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20336" y="3861048"/>
            <a:ext cx="3071664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9984432" y="260648"/>
            <a:ext cx="15088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548681"/>
            <a:ext cx="9144000" cy="864095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Хронический медиастинит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5480" y="2132856"/>
            <a:ext cx="9144000" cy="432048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это заболевание, характеризующееся </a:t>
            </a:r>
            <a:r>
              <a:rPr lang="ru-RU" sz="2800" dirty="0" smtClean="0">
                <a:solidFill>
                  <a:srgbClr val="00B0F0"/>
                </a:solidFill>
              </a:rPr>
              <a:t>гранулематозным воспалением и развитием  фиброзной ткани</a:t>
            </a:r>
            <a:r>
              <a:rPr lang="ru-RU" sz="2800" dirty="0" smtClean="0"/>
              <a:t>, которое может привести к </a:t>
            </a:r>
            <a:r>
              <a:rPr lang="ru-RU" sz="2800" dirty="0" err="1" smtClean="0">
                <a:solidFill>
                  <a:srgbClr val="00B0F0"/>
                </a:solidFill>
              </a:rPr>
              <a:t>сдавлению</a:t>
            </a:r>
            <a:r>
              <a:rPr lang="ru-RU" sz="2800" dirty="0" smtClean="0">
                <a:solidFill>
                  <a:srgbClr val="00B0F0"/>
                </a:solidFill>
              </a:rPr>
              <a:t> органов средостения</a:t>
            </a:r>
            <a:r>
              <a:rPr lang="ru-RU" sz="2800" dirty="0" smtClean="0"/>
              <a:t>. Оно  также называется </a:t>
            </a:r>
            <a:r>
              <a:rPr lang="ru-RU" sz="2800" dirty="0" smtClean="0">
                <a:solidFill>
                  <a:srgbClr val="00B0F0"/>
                </a:solidFill>
              </a:rPr>
              <a:t>фиброзным медиастинитом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72464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548680"/>
            <a:ext cx="9144000" cy="72008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Этиология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700808"/>
            <a:ext cx="9144000" cy="453650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инфекции и воспалительные заболевания,  вызывающие </a:t>
            </a:r>
            <a:r>
              <a:rPr lang="ru-RU" sz="2400" dirty="0" err="1" smtClean="0"/>
              <a:t>лимфаденопатию</a:t>
            </a:r>
            <a:r>
              <a:rPr lang="ru-RU" sz="2400" dirty="0" smtClean="0"/>
              <a:t> средостения.                                                             Наиболее распространенные причины:</a:t>
            </a:r>
          </a:p>
          <a:p>
            <a:pPr algn="l"/>
            <a:r>
              <a:rPr lang="ru-RU" sz="2400" dirty="0" smtClean="0"/>
              <a:t> </a:t>
            </a:r>
          </a:p>
          <a:p>
            <a:pPr algn="l"/>
            <a:r>
              <a:rPr lang="ru-RU" sz="2400" dirty="0" smtClean="0"/>
              <a:t>  </a:t>
            </a:r>
            <a:r>
              <a:rPr lang="ru-RU" sz="2400" dirty="0" smtClean="0">
                <a:solidFill>
                  <a:srgbClr val="00B0F0"/>
                </a:solidFill>
              </a:rPr>
              <a:t>-</a:t>
            </a:r>
            <a:r>
              <a:rPr lang="ru-RU" sz="2400" dirty="0" smtClean="0"/>
              <a:t> </a:t>
            </a:r>
            <a:r>
              <a:rPr lang="ru-RU" sz="2400" dirty="0" err="1" smtClean="0">
                <a:solidFill>
                  <a:srgbClr val="00B0F0"/>
                </a:solidFill>
              </a:rPr>
              <a:t>Гистоплазмоз</a:t>
            </a:r>
            <a:r>
              <a:rPr lang="ru-RU" sz="2400" dirty="0" smtClean="0">
                <a:solidFill>
                  <a:srgbClr val="00B0F0"/>
                </a:solidFill>
              </a:rPr>
              <a:t> (~ 60-80%).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  - Туберкулез (20-25%)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  - </a:t>
            </a:r>
            <a:r>
              <a:rPr lang="ru-RU" sz="2400" dirty="0" err="1" smtClean="0">
                <a:solidFill>
                  <a:srgbClr val="00B0F0"/>
                </a:solidFill>
              </a:rPr>
              <a:t>идиопатический</a:t>
            </a: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696400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9656" y="548680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5">
                    <a:lumMod val="75000"/>
                  </a:schemeClr>
                </a:solidFill>
              </a:rPr>
              <a:t> Патогенез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57376" y="260648"/>
            <a:ext cx="14346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Xroniki mediastinit</a:t>
            </a:r>
            <a:endParaRPr lang="ru-RU" sz="1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87888" y="6627168"/>
            <a:ext cx="136608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sz="900" dirty="0" smtClean="0">
                <a:solidFill>
                  <a:schemeClr val="bg1"/>
                </a:solidFill>
              </a:rPr>
              <a:t> T.ü.f.d. Xıdırova Natəvan</a:t>
            </a:r>
            <a:endParaRPr lang="az-Latn-AZ" altLang="en-US" sz="900" dirty="0">
              <a:solidFill>
                <a:schemeClr val="bg1"/>
              </a:solidFill>
            </a:endParaRPr>
          </a:p>
        </p:txBody>
      </p:sp>
      <p:sp>
        <p:nvSpPr>
          <p:cNvPr id="10" name="Трапеция 9"/>
          <p:cNvSpPr/>
          <p:nvPr/>
        </p:nvSpPr>
        <p:spPr>
          <a:xfrm>
            <a:off x="911424" y="2564904"/>
            <a:ext cx="2592288" cy="1296144"/>
          </a:xfrm>
          <a:prstGeom prst="trapezoi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Хроническое воспаление</a:t>
            </a:r>
            <a:endParaRPr lang="ru-RU" sz="2400" dirty="0"/>
          </a:p>
        </p:txBody>
      </p:sp>
      <p:sp>
        <p:nvSpPr>
          <p:cNvPr id="11" name="Трапеция 10"/>
          <p:cNvSpPr/>
          <p:nvPr/>
        </p:nvSpPr>
        <p:spPr>
          <a:xfrm>
            <a:off x="8832304" y="2636912"/>
            <a:ext cx="2448272" cy="1296144"/>
          </a:xfrm>
          <a:prstGeom prst="trapezoid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Фиброз</a:t>
            </a:r>
            <a:endParaRPr lang="ru-RU" dirty="0"/>
          </a:p>
        </p:txBody>
      </p:sp>
      <p:sp>
        <p:nvSpPr>
          <p:cNvPr id="12" name="Блок-схема: ручное управление 11"/>
          <p:cNvSpPr/>
          <p:nvPr/>
        </p:nvSpPr>
        <p:spPr>
          <a:xfrm>
            <a:off x="4871864" y="2420888"/>
            <a:ext cx="2664296" cy="1656184"/>
          </a:xfrm>
          <a:prstGeom prst="flowChartManualOperation">
            <a:avLst/>
          </a:prstGeom>
          <a:solidFill>
            <a:srgbClr val="EC33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Гранулема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3863752" y="3140968"/>
            <a:ext cx="936104" cy="360040"/>
          </a:xfrm>
          <a:prstGeom prst="rightArrow">
            <a:avLst/>
          </a:prstGeom>
          <a:solidFill>
            <a:srgbClr val="EC33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7608168" y="3140968"/>
            <a:ext cx="906400" cy="360040"/>
          </a:xfrm>
          <a:prstGeom prst="rightArrow">
            <a:avLst>
              <a:gd name="adj1" fmla="val 50000"/>
              <a:gd name="adj2" fmla="val 42419"/>
            </a:avLst>
          </a:prstGeom>
          <a:solidFill>
            <a:srgbClr val="EC330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1664" y="476672"/>
            <a:ext cx="6076051" cy="611546"/>
          </a:xfrm>
        </p:spPr>
        <p:txBody>
          <a:bodyPr/>
          <a:lstStyle/>
          <a:p>
            <a:r>
              <a:rPr lang="ru-RU" sz="4000" dirty="0" smtClean="0">
                <a:solidFill>
                  <a:schemeClr val="accent5">
                    <a:lumMod val="75000"/>
                  </a:schemeClr>
                </a:solidFill>
              </a:rPr>
              <a:t> Течение</a:t>
            </a:r>
            <a:endParaRPr lang="ru-RU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 smtClean="0"/>
              <a:t> T.ü.f.d. Xıdırova Natəvan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7376" y="332656"/>
            <a:ext cx="14346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200" b="1" dirty="0" smtClean="0">
                <a:solidFill>
                  <a:schemeClr val="accent1">
                    <a:lumMod val="75000"/>
                  </a:schemeClr>
                </a:solidFill>
              </a:rPr>
              <a:t> Xroniki mediastinit</a:t>
            </a:r>
            <a:endParaRPr lang="ru-RU" sz="1200" dirty="0"/>
          </a:p>
        </p:txBody>
      </p:sp>
      <p:sp>
        <p:nvSpPr>
          <p:cNvPr id="6" name="Багетная рамка 5"/>
          <p:cNvSpPr/>
          <p:nvPr/>
        </p:nvSpPr>
        <p:spPr>
          <a:xfrm>
            <a:off x="1487488" y="2276872"/>
            <a:ext cx="2448272" cy="2448272"/>
          </a:xfrm>
          <a:prstGeom prst="bevel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 Фиброз</a:t>
            </a:r>
            <a:endParaRPr lang="ru-RU" dirty="0"/>
          </a:p>
        </p:txBody>
      </p:sp>
      <p:sp>
        <p:nvSpPr>
          <p:cNvPr id="7" name="Багетная рамка 6"/>
          <p:cNvSpPr/>
          <p:nvPr/>
        </p:nvSpPr>
        <p:spPr>
          <a:xfrm>
            <a:off x="6816080" y="2636912"/>
            <a:ext cx="4176464" cy="1728192"/>
          </a:xfrm>
          <a:prstGeom prst="bevel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Компрессия органов</a:t>
            </a:r>
            <a:r>
              <a:rPr lang="az-Latn-AZ" sz="2400" dirty="0" smtClean="0"/>
              <a:t> – 25% </a:t>
            </a:r>
          </a:p>
          <a:p>
            <a:pPr algn="ctr"/>
            <a:endParaRPr lang="ru-RU" sz="2400" dirty="0"/>
          </a:p>
        </p:txBody>
      </p:sp>
      <p:sp>
        <p:nvSpPr>
          <p:cNvPr id="8" name="Нашивка 7"/>
          <p:cNvSpPr/>
          <p:nvPr/>
        </p:nvSpPr>
        <p:spPr>
          <a:xfrm>
            <a:off x="5087888" y="3212976"/>
            <a:ext cx="720080" cy="484632"/>
          </a:xfrm>
          <a:prstGeom prst="chevron">
            <a:avLst>
              <a:gd name="adj" fmla="val 415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476672"/>
            <a:ext cx="9144000" cy="72008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Осложнения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9416" y="1844824"/>
            <a:ext cx="11568608" cy="4320480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Синдром верхней полой вены</a:t>
            </a:r>
          </a:p>
          <a:p>
            <a:pPr algn="l"/>
            <a:r>
              <a:rPr lang="ru-RU" sz="2800" dirty="0" smtClean="0"/>
              <a:t>Обструкция пищевода</a:t>
            </a:r>
          </a:p>
          <a:p>
            <a:pPr algn="l"/>
            <a:r>
              <a:rPr lang="ru-RU" sz="2800" dirty="0" err="1" smtClean="0">
                <a:solidFill>
                  <a:srgbClr val="00B0F0"/>
                </a:solidFill>
              </a:rPr>
              <a:t>Трахео-бронхиальные</a:t>
            </a:r>
            <a:r>
              <a:rPr lang="ru-RU" sz="2800" dirty="0" smtClean="0">
                <a:solidFill>
                  <a:srgbClr val="00B0F0"/>
                </a:solidFill>
              </a:rPr>
              <a:t>  свищи</a:t>
            </a:r>
          </a:p>
          <a:p>
            <a:pPr algn="l"/>
            <a:r>
              <a:rPr lang="ru-RU" sz="2800" dirty="0" smtClean="0"/>
              <a:t>Обструкция легочной  вороты и правосторонняя сердечная недостаточность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Обструкция  нижней  полой вены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128448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5480" y="476672"/>
            <a:ext cx="9144000" cy="792088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Клиника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99456" y="1844824"/>
            <a:ext cx="10441160" cy="4392488"/>
          </a:xfrm>
        </p:spPr>
        <p:txBody>
          <a:bodyPr>
            <a:normAutofit/>
          </a:bodyPr>
          <a:lstStyle/>
          <a:p>
            <a:pPr algn="l"/>
            <a:r>
              <a:rPr lang="ru-RU" sz="2400" dirty="0" err="1" smtClean="0">
                <a:solidFill>
                  <a:srgbClr val="00B0F0"/>
                </a:solidFill>
              </a:rPr>
              <a:t>Асимптоматическая</a:t>
            </a:r>
            <a:r>
              <a:rPr lang="ru-RU" sz="2400" dirty="0" smtClean="0">
                <a:solidFill>
                  <a:srgbClr val="00B0F0"/>
                </a:solidFill>
              </a:rPr>
              <a:t> (75%)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Симптоматическая (25%):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 </a:t>
            </a:r>
          </a:p>
          <a:p>
            <a:pPr algn="l">
              <a:buFontTx/>
              <a:buChar char="-"/>
            </a:pPr>
            <a:r>
              <a:rPr lang="ru-RU" sz="2400" dirty="0" smtClean="0"/>
              <a:t> синдром верхней  полой вены (80%) </a:t>
            </a:r>
            <a:r>
              <a:rPr lang="ru-RU" sz="2400" dirty="0" smtClean="0">
                <a:solidFill>
                  <a:srgbClr val="00B0F0"/>
                </a:solidFill>
              </a:rPr>
              <a:t>- отек лица и верхней части, цианоз</a:t>
            </a:r>
          </a:p>
          <a:p>
            <a:pPr algn="l"/>
            <a:r>
              <a:rPr lang="ru-RU" sz="2400" dirty="0" smtClean="0"/>
              <a:t>- обструкция пищевода </a:t>
            </a:r>
            <a:r>
              <a:rPr lang="ru-RU" sz="2400" dirty="0" smtClean="0">
                <a:solidFill>
                  <a:srgbClr val="00B0F0"/>
                </a:solidFill>
              </a:rPr>
              <a:t>- дисфагия</a:t>
            </a:r>
          </a:p>
          <a:p>
            <a:pPr algn="l">
              <a:buFontTx/>
              <a:buChar char="-"/>
            </a:pPr>
            <a:r>
              <a:rPr lang="ru-RU" sz="2400" dirty="0" smtClean="0">
                <a:solidFill>
                  <a:srgbClr val="00B0F0"/>
                </a:solidFill>
              </a:rPr>
              <a:t> </a:t>
            </a:r>
            <a:r>
              <a:rPr lang="ru-RU" sz="2400" dirty="0" err="1" smtClean="0"/>
              <a:t>трахео-бронхиальные</a:t>
            </a:r>
            <a:r>
              <a:rPr lang="ru-RU" sz="2400" dirty="0" smtClean="0"/>
              <a:t>  свищи - </a:t>
            </a:r>
            <a:r>
              <a:rPr lang="ru-RU" sz="2400" dirty="0" smtClean="0">
                <a:solidFill>
                  <a:srgbClr val="00B0F0"/>
                </a:solidFill>
              </a:rPr>
              <a:t>одышка, кашель и т. д.</a:t>
            </a:r>
          </a:p>
          <a:p>
            <a:pPr algn="l">
              <a:buFontTx/>
              <a:buChar char="-"/>
            </a:pPr>
            <a:r>
              <a:rPr lang="ru-RU" sz="2400" dirty="0" smtClean="0"/>
              <a:t> обструкция легочной артерии </a:t>
            </a:r>
            <a:r>
              <a:rPr lang="ru-RU" sz="2400" dirty="0" smtClean="0">
                <a:solidFill>
                  <a:srgbClr val="00B0F0"/>
                </a:solidFill>
              </a:rPr>
              <a:t>- правосторонняя сердечная недостаточность</a:t>
            </a: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00456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548680"/>
            <a:ext cx="9144000" cy="792088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Диагностика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3512" y="1988840"/>
            <a:ext cx="9144000" cy="4176464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Хронический медиастинит обычно является </a:t>
            </a:r>
            <a:r>
              <a:rPr lang="ru-RU" sz="2400" dirty="0" smtClean="0">
                <a:solidFill>
                  <a:srgbClr val="00B0F0"/>
                </a:solidFill>
              </a:rPr>
              <a:t>«диагнозом исключения»</a:t>
            </a:r>
          </a:p>
          <a:p>
            <a:pPr algn="l"/>
            <a:endParaRPr lang="ru-RU" sz="2400" dirty="0" smtClean="0"/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B0F0"/>
                </a:solidFill>
              </a:rPr>
              <a:t>Рентген </a:t>
            </a:r>
            <a:r>
              <a:rPr lang="ru-RU" sz="2400" dirty="0" smtClean="0"/>
              <a:t>- не специфично</a:t>
            </a:r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B0F0"/>
                </a:solidFill>
              </a:rPr>
              <a:t>Биопсия</a:t>
            </a:r>
            <a:r>
              <a:rPr lang="ru-RU" sz="2400" dirty="0" smtClean="0"/>
              <a:t> - опасно</a:t>
            </a:r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B0F0"/>
                </a:solidFill>
              </a:rPr>
              <a:t>КТ</a:t>
            </a:r>
            <a:r>
              <a:rPr lang="ru-RU" sz="2400" dirty="0" smtClean="0"/>
              <a:t> - более </a:t>
            </a:r>
            <a:r>
              <a:rPr lang="ru-RU" sz="2400" dirty="0" err="1" smtClean="0"/>
              <a:t>информативена</a:t>
            </a:r>
            <a:endParaRPr lang="ru-RU" sz="2400" dirty="0" smtClean="0"/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B0F0"/>
                </a:solidFill>
              </a:rPr>
              <a:t>МРТ</a:t>
            </a:r>
            <a:r>
              <a:rPr lang="ru-RU" sz="2400" dirty="0" smtClean="0"/>
              <a:t> – дает информацию  о фиброзе, но не о </a:t>
            </a:r>
            <a:r>
              <a:rPr lang="ru-RU" sz="2400" dirty="0" err="1" smtClean="0"/>
              <a:t>кальцификации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6440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548680"/>
            <a:ext cx="9144000" cy="8640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Диагностика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1424" y="2420888"/>
            <a:ext cx="7128792" cy="4176464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/>
              <a:t>Признаками хр. медиастинита, полученными при КТ, являются </a:t>
            </a:r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70C0"/>
                </a:solidFill>
              </a:rPr>
              <a:t>- гранулема средостении </a:t>
            </a:r>
          </a:p>
          <a:p>
            <a:pPr algn="l"/>
            <a:r>
              <a:rPr lang="ru-RU" sz="2400" dirty="0" smtClean="0"/>
              <a:t> - инфильтраты</a:t>
            </a:r>
          </a:p>
          <a:p>
            <a:pPr algn="l"/>
            <a:r>
              <a:rPr lang="ru-RU" sz="2400" dirty="0" smtClean="0"/>
              <a:t> </a:t>
            </a:r>
            <a:r>
              <a:rPr lang="ru-RU" sz="2400" dirty="0" smtClean="0">
                <a:solidFill>
                  <a:srgbClr val="0070C0"/>
                </a:solidFill>
              </a:rPr>
              <a:t>- характерные </a:t>
            </a:r>
            <a:r>
              <a:rPr lang="ru-RU" sz="2400" dirty="0" err="1" smtClean="0">
                <a:solidFill>
                  <a:srgbClr val="0070C0"/>
                </a:solidFill>
              </a:rPr>
              <a:t>кальцификации</a:t>
            </a:r>
            <a:r>
              <a:rPr lang="ru-RU" sz="2400" dirty="0" smtClean="0">
                <a:solidFill>
                  <a:srgbClr val="0070C0"/>
                </a:solidFill>
              </a:rPr>
              <a:t> (точечная </a:t>
            </a:r>
            <a:r>
              <a:rPr lang="ru-RU" sz="2400" dirty="0" err="1" smtClean="0">
                <a:solidFill>
                  <a:srgbClr val="0070C0"/>
                </a:solidFill>
              </a:rPr>
              <a:t>кальцификация</a:t>
            </a:r>
            <a:r>
              <a:rPr lang="ru-RU" sz="2400" dirty="0" smtClean="0">
                <a:solidFill>
                  <a:srgbClr val="0070C0"/>
                </a:solidFill>
              </a:rPr>
              <a:t> - «симптом попкорна»)</a:t>
            </a:r>
          </a:p>
          <a:p>
            <a:pPr algn="l"/>
            <a:r>
              <a:rPr lang="ru-RU" sz="2400" dirty="0" smtClean="0"/>
              <a:t> - фиброз</a:t>
            </a:r>
          </a:p>
          <a:p>
            <a:pPr algn="l"/>
            <a:r>
              <a:rPr lang="ru-RU" sz="2400" dirty="0" smtClean="0">
                <a:solidFill>
                  <a:srgbClr val="0070C0"/>
                </a:solidFill>
              </a:rPr>
              <a:t> - признаки </a:t>
            </a:r>
            <a:r>
              <a:rPr lang="ru-RU" sz="2400" dirty="0" err="1" smtClean="0">
                <a:solidFill>
                  <a:srgbClr val="0070C0"/>
                </a:solidFill>
              </a:rPr>
              <a:t>сдавления</a:t>
            </a:r>
            <a:r>
              <a:rPr lang="ru-RU" sz="2400" dirty="0" smtClean="0">
                <a:solidFill>
                  <a:srgbClr val="0070C0"/>
                </a:solidFill>
              </a:rPr>
              <a:t>  органов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56240" y="3429000"/>
            <a:ext cx="352839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9984432" y="188640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548680"/>
            <a:ext cx="9144000" cy="8640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3512" y="1844824"/>
            <a:ext cx="9505056" cy="4032448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11200" dirty="0" smtClean="0"/>
              <a:t>Нет </a:t>
            </a:r>
            <a:r>
              <a:rPr lang="ru-RU" sz="11200" dirty="0" smtClean="0">
                <a:solidFill>
                  <a:srgbClr val="00B0F0"/>
                </a:solidFill>
              </a:rPr>
              <a:t>радикального</a:t>
            </a:r>
            <a:r>
              <a:rPr lang="ru-RU" sz="11200" dirty="0" smtClean="0"/>
              <a:t> лечения</a:t>
            </a:r>
            <a:r>
              <a:rPr lang="ru-RU" sz="46000" dirty="0" smtClean="0"/>
              <a:t> </a:t>
            </a:r>
            <a:endParaRPr lang="ru-RU" sz="35200" dirty="0" smtClean="0"/>
          </a:p>
          <a:p>
            <a:pPr algn="l"/>
            <a:r>
              <a:rPr lang="ru-RU" sz="11200" dirty="0" smtClean="0">
                <a:solidFill>
                  <a:srgbClr val="00B0F0"/>
                </a:solidFill>
              </a:rPr>
              <a:t>консервативный</a:t>
            </a:r>
            <a:r>
              <a:rPr lang="ru-RU" sz="11200" dirty="0" smtClean="0"/>
              <a:t> – противомикробный, противогрибковый,  кортикостероиды</a:t>
            </a:r>
          </a:p>
          <a:p>
            <a:pPr algn="l"/>
            <a:r>
              <a:rPr lang="ru-RU" sz="11200" dirty="0" smtClean="0"/>
              <a:t> </a:t>
            </a:r>
          </a:p>
          <a:p>
            <a:pPr algn="l"/>
            <a:r>
              <a:rPr lang="ru-RU" sz="11200" dirty="0" smtClean="0">
                <a:solidFill>
                  <a:srgbClr val="00B0F0"/>
                </a:solidFill>
              </a:rPr>
              <a:t>хирургическое</a:t>
            </a:r>
            <a:r>
              <a:rPr lang="ru-RU" sz="11200" dirty="0" smtClean="0"/>
              <a:t> - декомпрессия трахеи, бронхов, легочных сосудов</a:t>
            </a:r>
          </a:p>
          <a:p>
            <a:pPr algn="l"/>
            <a:endParaRPr lang="ru-RU" sz="11200" dirty="0" smtClean="0"/>
          </a:p>
          <a:p>
            <a:pPr algn="l"/>
            <a:r>
              <a:rPr lang="ru-RU" sz="11200" dirty="0" smtClean="0">
                <a:solidFill>
                  <a:srgbClr val="00B0F0"/>
                </a:solidFill>
              </a:rPr>
              <a:t>стенд</a:t>
            </a:r>
            <a:r>
              <a:rPr lang="ru-RU" sz="11200" dirty="0" smtClean="0"/>
              <a:t> - паллиативный</a:t>
            </a:r>
            <a:endParaRPr lang="ru-RU" sz="112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6440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548680"/>
            <a:ext cx="9144000" cy="72008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15480" y="1988840"/>
            <a:ext cx="10009112" cy="4608512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ru-RU" sz="9600" b="1" dirty="0" smtClean="0">
                <a:solidFill>
                  <a:srgbClr val="00B0F0"/>
                </a:solidFill>
              </a:rPr>
              <a:t>Хирургическое лечение </a:t>
            </a:r>
            <a:r>
              <a:rPr lang="ru-RU" sz="9600" dirty="0" smtClean="0"/>
              <a:t>- первичный выбор  при обструкционных образованиях и фиброзе:</a:t>
            </a:r>
          </a:p>
          <a:p>
            <a:pPr algn="l"/>
            <a:r>
              <a:rPr lang="ru-RU" sz="9600" dirty="0" smtClean="0"/>
              <a:t> </a:t>
            </a:r>
          </a:p>
          <a:p>
            <a:pPr algn="l">
              <a:buFontTx/>
              <a:buChar char="-"/>
            </a:pPr>
            <a:r>
              <a:rPr lang="ru-RU" sz="9600" dirty="0" smtClean="0"/>
              <a:t> </a:t>
            </a:r>
            <a:r>
              <a:rPr lang="ru-RU" sz="9600" dirty="0" smtClean="0">
                <a:solidFill>
                  <a:srgbClr val="00B0F0"/>
                </a:solidFill>
              </a:rPr>
              <a:t>торакотомия и резекция выполняются для удаления  образовании.</a:t>
            </a:r>
          </a:p>
          <a:p>
            <a:pPr algn="l">
              <a:buFontTx/>
              <a:buChar char="-"/>
            </a:pPr>
            <a:r>
              <a:rPr lang="ru-RU" sz="9600" dirty="0" smtClean="0"/>
              <a:t> резекция и анастомоз при обструкциях бронхах, трахее, пищевода</a:t>
            </a:r>
          </a:p>
          <a:p>
            <a:pPr algn="l">
              <a:buFontTx/>
              <a:buChar char="-"/>
            </a:pPr>
            <a:r>
              <a:rPr lang="ru-RU" sz="9600" dirty="0" smtClean="0"/>
              <a:t> </a:t>
            </a:r>
            <a:r>
              <a:rPr lang="ru-RU" sz="9600" dirty="0" smtClean="0">
                <a:solidFill>
                  <a:srgbClr val="00B0F0"/>
                </a:solidFill>
              </a:rPr>
              <a:t>венозные  шунты при синдроме верхней полой вены</a:t>
            </a:r>
          </a:p>
          <a:p>
            <a:pPr algn="l"/>
            <a:endParaRPr lang="ru-RU" sz="9600" dirty="0" smtClean="0"/>
          </a:p>
          <a:p>
            <a:pPr algn="l"/>
            <a:r>
              <a:rPr lang="ru-RU" sz="9600" dirty="0" err="1" smtClean="0">
                <a:solidFill>
                  <a:srgbClr val="00B0F0"/>
                </a:solidFill>
              </a:rPr>
              <a:t>Стент</a:t>
            </a:r>
            <a:r>
              <a:rPr lang="ru-RU" sz="9600" dirty="0" smtClean="0"/>
              <a:t> используется для бронхиальных, пищеводных и венозных сужений, когда операция невозможна или для временного эффекта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00456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548680"/>
            <a:ext cx="9144000" cy="792088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Профилактика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276872"/>
            <a:ext cx="9144000" cy="4176464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 Раннее лечение 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err="1" smtClean="0">
                <a:solidFill>
                  <a:srgbClr val="00B0F0"/>
                </a:solidFill>
              </a:rPr>
              <a:t>гистоплазмоза</a:t>
            </a:r>
            <a:r>
              <a:rPr lang="ru-RU" sz="2800" dirty="0" smtClean="0">
                <a:solidFill>
                  <a:srgbClr val="00B0F0"/>
                </a:solidFill>
              </a:rPr>
              <a:t> </a:t>
            </a:r>
            <a:r>
              <a:rPr lang="ru-RU" sz="2800" dirty="0" smtClean="0"/>
              <a:t>легких,</a:t>
            </a:r>
          </a:p>
          <a:p>
            <a:pPr algn="l"/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00B0F0"/>
                </a:solidFill>
              </a:rPr>
              <a:t>туберкулеза,</a:t>
            </a:r>
          </a:p>
          <a:p>
            <a:pPr algn="l"/>
            <a:r>
              <a:rPr lang="ru-RU" sz="2800" dirty="0" smtClean="0"/>
              <a:t> </a:t>
            </a:r>
            <a:r>
              <a:rPr lang="ru-RU" sz="2800" dirty="0" err="1" smtClean="0">
                <a:solidFill>
                  <a:srgbClr val="00B0F0"/>
                </a:solidFill>
              </a:rPr>
              <a:t>саркаидоза</a:t>
            </a:r>
            <a:endParaRPr lang="ru-RU" sz="2800" dirty="0" smtClean="0">
              <a:solidFill>
                <a:srgbClr val="00B0F0"/>
              </a:solidFill>
            </a:endParaRPr>
          </a:p>
          <a:p>
            <a:pPr algn="l"/>
            <a:r>
              <a:rPr lang="ru-RU" sz="2800" dirty="0" smtClean="0"/>
              <a:t> может быть эффективным.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200456" y="260648"/>
            <a:ext cx="17668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Хр.медиастинит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548680"/>
            <a:ext cx="9144000" cy="792088"/>
          </a:xfrm>
        </p:spPr>
        <p:txBody>
          <a:bodyPr/>
          <a:lstStyle/>
          <a:p>
            <a:r>
              <a:rPr lang="ru-RU" sz="4000" dirty="0" smtClean="0">
                <a:solidFill>
                  <a:srgbClr val="0070C0"/>
                </a:solidFill>
              </a:rPr>
              <a:t>Синдром верхней полой вены</a:t>
            </a:r>
            <a:endParaRPr lang="ru-RU" sz="40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9496" y="2204864"/>
            <a:ext cx="5436096" cy="4248472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- </a:t>
            </a:r>
            <a:r>
              <a:rPr lang="ru-RU" sz="2800" dirty="0" err="1" smtClean="0"/>
              <a:t>симптомокомплекс</a:t>
            </a:r>
            <a:r>
              <a:rPr lang="ru-RU" sz="2800" dirty="0" smtClean="0"/>
              <a:t>, вызванный затруднением оттока крови от верхней полой вены к правому предсердию.  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152" y="2276872"/>
            <a:ext cx="3744416" cy="33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632504" y="188640"/>
            <a:ext cx="6992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sz="1600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548680"/>
            <a:ext cx="9144000" cy="792088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Этиология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276872"/>
            <a:ext cx="9144000" cy="4176464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злокачественные  опухоли(60-80%) - рак легких, </a:t>
            </a:r>
            <a:r>
              <a:rPr lang="ru-RU" sz="2400" dirty="0" err="1" smtClean="0">
                <a:solidFill>
                  <a:srgbClr val="00B0F0"/>
                </a:solidFill>
              </a:rPr>
              <a:t>тимома</a:t>
            </a:r>
            <a:r>
              <a:rPr lang="ru-RU" sz="2400" dirty="0" smtClean="0">
                <a:solidFill>
                  <a:srgbClr val="00B0F0"/>
                </a:solidFill>
              </a:rPr>
              <a:t>, </a:t>
            </a:r>
            <a:r>
              <a:rPr lang="ru-RU" sz="2400" dirty="0" err="1" smtClean="0">
                <a:solidFill>
                  <a:srgbClr val="00B0F0"/>
                </a:solidFill>
              </a:rPr>
              <a:t>лимфома</a:t>
            </a:r>
            <a:r>
              <a:rPr lang="ru-RU" sz="2400" dirty="0" smtClean="0">
                <a:solidFill>
                  <a:srgbClr val="00B0F0"/>
                </a:solidFill>
              </a:rPr>
              <a:t>, метастатические  </a:t>
            </a:r>
          </a:p>
          <a:p>
            <a:pPr algn="l"/>
            <a:r>
              <a:rPr lang="ru-RU" sz="2400" dirty="0" smtClean="0"/>
              <a:t>доброкачественные  новообразования – </a:t>
            </a:r>
            <a:r>
              <a:rPr lang="ru-RU" sz="2400" dirty="0" err="1" smtClean="0"/>
              <a:t>загрудинный</a:t>
            </a:r>
            <a:r>
              <a:rPr lang="ru-RU" sz="2400" dirty="0" smtClean="0"/>
              <a:t> зоб, новообразования средостения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тромбоз - </a:t>
            </a:r>
            <a:r>
              <a:rPr lang="ru-RU" sz="2400" dirty="0" err="1" smtClean="0">
                <a:solidFill>
                  <a:srgbClr val="00B0F0"/>
                </a:solidFill>
              </a:rPr>
              <a:t>тромбофилия</a:t>
            </a:r>
            <a:r>
              <a:rPr lang="ru-RU" sz="2400" dirty="0" smtClean="0">
                <a:solidFill>
                  <a:srgbClr val="00B0F0"/>
                </a:solidFill>
              </a:rPr>
              <a:t>, инфекция средостения, катетер</a:t>
            </a:r>
          </a:p>
          <a:p>
            <a:pPr algn="l"/>
            <a:r>
              <a:rPr lang="ru-RU" sz="2400" dirty="0" smtClean="0"/>
              <a:t>травма – гематома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хронический медиастинит - фиброз, </a:t>
            </a:r>
            <a:r>
              <a:rPr lang="ru-RU" sz="2400" dirty="0" err="1" smtClean="0">
                <a:solidFill>
                  <a:srgbClr val="00B0F0"/>
                </a:solidFill>
              </a:rPr>
              <a:t>гранулематоз</a:t>
            </a: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920536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548680"/>
            <a:ext cx="9144000" cy="792088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Патогенез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132856"/>
            <a:ext cx="9144000" cy="4248472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компрессия</a:t>
            </a:r>
            <a:r>
              <a:rPr lang="ru-RU" sz="2800" dirty="0" smtClean="0"/>
              <a:t> -  новообразования, фиброз, гематома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инвазия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тромбоз</a:t>
            </a:r>
            <a:r>
              <a:rPr lang="ru-RU" sz="2800" dirty="0" smtClean="0"/>
              <a:t> - первичный и вторичный </a:t>
            </a:r>
          </a:p>
          <a:p>
            <a:pPr algn="l"/>
            <a:r>
              <a:rPr lang="ru-RU" sz="2800" dirty="0" smtClean="0"/>
              <a:t> 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Венозный застой и гипертония - отек и венозная ишемия головы и  верхних конечностей - коллатерали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6520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548680"/>
            <a:ext cx="9144000" cy="720080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Течение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132856"/>
            <a:ext cx="9144000" cy="4176464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Острое течение </a:t>
            </a:r>
            <a:r>
              <a:rPr lang="ru-RU" sz="2800" dirty="0" smtClean="0">
                <a:solidFill>
                  <a:srgbClr val="00B0F0"/>
                </a:solidFill>
              </a:rPr>
              <a:t>- застой, венозная ишемия в верхней части туловища, тромбоз и </a:t>
            </a:r>
            <a:r>
              <a:rPr lang="ru-RU" sz="2800" dirty="0" err="1" smtClean="0">
                <a:solidFill>
                  <a:srgbClr val="00B0F0"/>
                </a:solidFill>
              </a:rPr>
              <a:t>ретромбоз</a:t>
            </a:r>
            <a:r>
              <a:rPr lang="ru-RU" sz="2800" dirty="0" smtClean="0">
                <a:solidFill>
                  <a:srgbClr val="00B0F0"/>
                </a:solidFill>
              </a:rPr>
              <a:t>, отек головного мозга, кровотечения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/>
              <a:t>Хроническое  </a:t>
            </a:r>
            <a:r>
              <a:rPr lang="ru-RU" sz="2800" dirty="0" smtClean="0">
                <a:solidFill>
                  <a:srgbClr val="00B0F0"/>
                </a:solidFill>
              </a:rPr>
              <a:t>- медленный застой, расширение </a:t>
            </a:r>
            <a:r>
              <a:rPr lang="ru-RU" sz="2800" dirty="0" err="1" smtClean="0">
                <a:solidFill>
                  <a:srgbClr val="00B0F0"/>
                </a:solidFill>
              </a:rPr>
              <a:t>азигосной</a:t>
            </a:r>
            <a:r>
              <a:rPr lang="ru-RU" sz="2800" dirty="0" smtClean="0">
                <a:solidFill>
                  <a:srgbClr val="00B0F0"/>
                </a:solidFill>
              </a:rPr>
              <a:t> системы и компенсация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920536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476672"/>
            <a:ext cx="9144000" cy="93610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Осложнения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1464" y="2132856"/>
            <a:ext cx="6588224" cy="4392488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Отек мозга, кома</a:t>
            </a:r>
          </a:p>
          <a:p>
            <a:pPr algn="l"/>
            <a:r>
              <a:rPr lang="ru-RU" sz="2800" dirty="0" smtClean="0"/>
              <a:t> </a:t>
            </a:r>
          </a:p>
          <a:p>
            <a:pPr algn="l"/>
            <a:r>
              <a:rPr lang="ru-RU" sz="2800" dirty="0" smtClean="0"/>
              <a:t>Отек  гортани </a:t>
            </a:r>
            <a:r>
              <a:rPr lang="ru-RU" sz="2800" dirty="0" smtClean="0">
                <a:solidFill>
                  <a:srgbClr val="00B0F0"/>
                </a:solidFill>
              </a:rPr>
              <a:t>- асфиксия, одышка, кровотечение</a:t>
            </a:r>
          </a:p>
          <a:p>
            <a:pPr algn="l"/>
            <a:r>
              <a:rPr lang="ru-RU" sz="2800" dirty="0" smtClean="0"/>
              <a:t> </a:t>
            </a:r>
          </a:p>
          <a:p>
            <a:pPr algn="l"/>
            <a:r>
              <a:rPr lang="ru-RU" sz="2800" dirty="0" smtClean="0"/>
              <a:t>Отек верхних конечностей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pic>
        <p:nvPicPr>
          <p:cNvPr id="5" name="Рисунок 4" descr="Синдром верхней полой вен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96200" y="3429000"/>
            <a:ext cx="3672408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0848528" y="188640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59496" y="476672"/>
            <a:ext cx="9144000" cy="8640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Клиника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988840"/>
            <a:ext cx="9144000" cy="4392488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СВПВ может </a:t>
            </a:r>
            <a:r>
              <a:rPr lang="ru-RU" sz="2800" dirty="0" err="1" smtClean="0"/>
              <a:t>протекат</a:t>
            </a:r>
            <a:r>
              <a:rPr lang="ru-RU" sz="2800" dirty="0" smtClean="0"/>
              <a:t> в трех формах: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« без симптомов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» с острыми симптомы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» с хронические симптомами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920536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3512" y="476672"/>
            <a:ext cx="9145016" cy="792088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Клиника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060848"/>
            <a:ext cx="9144000" cy="4104456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Бессимптомная форма </a:t>
            </a:r>
            <a:r>
              <a:rPr lang="ru-RU" sz="2800" dirty="0" smtClean="0"/>
              <a:t>- симптомы слабого венозного застоя при визуальных </a:t>
            </a:r>
            <a:r>
              <a:rPr lang="ru-RU" sz="2800" dirty="0" err="1" smtClean="0"/>
              <a:t>объследованиях</a:t>
            </a:r>
            <a:r>
              <a:rPr lang="ru-RU" sz="2800" dirty="0" smtClean="0"/>
              <a:t>, клинические признаки отсутствует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Хроническая форма </a:t>
            </a:r>
            <a:r>
              <a:rPr lang="ru-RU" sz="2800" dirty="0" smtClean="0"/>
              <a:t>- симптомы застоя в верхних венах, расширение коллатеральных сосудов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32504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15480" y="476672"/>
            <a:ext cx="9144000" cy="93610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Клиника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39416" y="1844824"/>
            <a:ext cx="10225136" cy="4176464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0070C0"/>
                </a:solidFill>
              </a:rPr>
              <a:t>Острая форма</a:t>
            </a:r>
          </a:p>
          <a:p>
            <a:pPr algn="l"/>
            <a:r>
              <a:rPr lang="ru-RU" sz="2400" dirty="0" smtClean="0"/>
              <a:t>- симптомы отека мозга - головная боль, тошнота, рвота, нарушение зрения, сонливость и даже кома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- отек глотки и одышка -  хрипы, дисфагия, асфиксия, одышка</a:t>
            </a:r>
          </a:p>
          <a:p>
            <a:pPr algn="l"/>
            <a:r>
              <a:rPr lang="ru-RU" sz="2400" dirty="0" smtClean="0"/>
              <a:t>- симптомы пищевода- дисфагия, кровотечение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- симптомы лицо, шея и  </a:t>
            </a:r>
            <a:r>
              <a:rPr lang="ru-RU" sz="2400" dirty="0" err="1" smtClean="0">
                <a:solidFill>
                  <a:srgbClr val="00B0F0"/>
                </a:solidFill>
              </a:rPr>
              <a:t>конецностей</a:t>
            </a:r>
            <a:r>
              <a:rPr lang="ru-RU" sz="2400" dirty="0" smtClean="0">
                <a:solidFill>
                  <a:srgbClr val="00B0F0"/>
                </a:solidFill>
              </a:rPr>
              <a:t>- отек, расширение вен,  отсутствие пульсации, цианоз</a:t>
            </a:r>
          </a:p>
          <a:p>
            <a:pPr algn="l"/>
            <a:r>
              <a:rPr lang="ru-RU" sz="2400" dirty="0" smtClean="0"/>
              <a:t>- симптомы плевры - гидроторакс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- увеличение симптомов в положении лежа</a:t>
            </a: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76520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476672"/>
            <a:ext cx="9144000" cy="792088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Диагностика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060848"/>
            <a:ext cx="9144000" cy="4032448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Венозное давление (&gt; 350 мм вод </a:t>
            </a:r>
            <a:r>
              <a:rPr lang="ru-RU" sz="2800" dirty="0" err="1" smtClean="0">
                <a:solidFill>
                  <a:srgbClr val="00B0F0"/>
                </a:solidFill>
              </a:rPr>
              <a:t>ст</a:t>
            </a:r>
            <a:r>
              <a:rPr lang="ru-RU" sz="2800" dirty="0" smtClean="0">
                <a:solidFill>
                  <a:srgbClr val="00B0F0"/>
                </a:solidFill>
              </a:rPr>
              <a:t>)</a:t>
            </a:r>
          </a:p>
          <a:p>
            <a:pPr algn="l"/>
            <a:endParaRPr lang="ru-RU" sz="2800" dirty="0" smtClean="0">
              <a:solidFill>
                <a:srgbClr val="00B0F0"/>
              </a:solidFill>
            </a:endParaRPr>
          </a:p>
          <a:p>
            <a:pPr algn="l"/>
            <a:r>
              <a:rPr lang="ru-RU" sz="2800" dirty="0" err="1" smtClean="0">
                <a:solidFill>
                  <a:srgbClr val="00B0F0"/>
                </a:solidFill>
              </a:rPr>
              <a:t>Венография</a:t>
            </a:r>
            <a:endParaRPr lang="ru-RU" sz="2800" dirty="0" smtClean="0">
              <a:solidFill>
                <a:srgbClr val="00B0F0"/>
              </a:solidFill>
            </a:endParaRPr>
          </a:p>
          <a:p>
            <a:pPr algn="l"/>
            <a:endParaRPr lang="ru-RU" sz="2800" dirty="0" smtClean="0">
              <a:solidFill>
                <a:srgbClr val="00B0F0"/>
              </a:solidFill>
            </a:endParaRP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КТ ангиография – определяет  локализацию и причину обструкции</a:t>
            </a:r>
            <a:endParaRPr lang="ru-RU" sz="28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992544" y="188640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548680"/>
            <a:ext cx="9144000" cy="864096"/>
          </a:xfrm>
        </p:spPr>
        <p:txBody>
          <a:bodyPr/>
          <a:lstStyle/>
          <a:p>
            <a:r>
              <a:rPr lang="ru-RU" dirty="0" err="1" smtClean="0">
                <a:solidFill>
                  <a:srgbClr val="0070C0"/>
                </a:solidFill>
              </a:rPr>
              <a:t>Диф.диагностика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1464" y="2060848"/>
            <a:ext cx="9793088" cy="4464496"/>
          </a:xfrm>
        </p:spPr>
        <p:txBody>
          <a:bodyPr>
            <a:normAutofit/>
          </a:bodyPr>
          <a:lstStyle/>
          <a:p>
            <a:pPr algn="l"/>
            <a:r>
              <a:rPr lang="ru-RU" sz="3300" dirty="0" smtClean="0"/>
              <a:t> </a:t>
            </a:r>
          </a:p>
          <a:p>
            <a:pPr algn="l"/>
            <a:r>
              <a:rPr lang="ru-RU" sz="3300" dirty="0" smtClean="0"/>
              <a:t>    </a:t>
            </a:r>
            <a:r>
              <a:rPr lang="ru-RU" sz="3300" dirty="0" smtClean="0">
                <a:solidFill>
                  <a:srgbClr val="00B0F0"/>
                </a:solidFill>
              </a:rPr>
              <a:t>- ангионевротический отек</a:t>
            </a:r>
          </a:p>
          <a:p>
            <a:pPr algn="l"/>
            <a:r>
              <a:rPr lang="ru-RU" sz="3300" dirty="0" smtClean="0">
                <a:solidFill>
                  <a:srgbClr val="00B0F0"/>
                </a:solidFill>
              </a:rPr>
              <a:t>    - сердечная недостаточность</a:t>
            </a:r>
          </a:p>
          <a:p>
            <a:pPr algn="l"/>
            <a:r>
              <a:rPr lang="ru-RU" sz="3300" dirty="0" smtClean="0">
                <a:solidFill>
                  <a:srgbClr val="00B0F0"/>
                </a:solidFill>
              </a:rPr>
              <a:t>    - конструктивный перикардит</a:t>
            </a:r>
          </a:p>
          <a:p>
            <a:pPr algn="l"/>
            <a:r>
              <a:rPr lang="ru-RU" sz="3300" dirty="0" smtClean="0">
                <a:solidFill>
                  <a:srgbClr val="00B0F0"/>
                </a:solidFill>
              </a:rPr>
              <a:t>    - другие</a:t>
            </a:r>
          </a:p>
          <a:p>
            <a:pPr algn="l"/>
            <a:r>
              <a:rPr lang="ru-RU" sz="3300" dirty="0" smtClean="0"/>
              <a:t>Выявление </a:t>
            </a:r>
            <a:r>
              <a:rPr lang="ru-RU" sz="3300" dirty="0" smtClean="0">
                <a:solidFill>
                  <a:srgbClr val="00B0F0"/>
                </a:solidFill>
              </a:rPr>
              <a:t>венозной обструкции на КТ </a:t>
            </a:r>
            <a:r>
              <a:rPr lang="ru-RU" sz="3300" dirty="0" smtClean="0"/>
              <a:t>является наиболее важным признаком дифференциации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04512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3512" y="548680"/>
            <a:ext cx="9144000" cy="8640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Лечение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75520" y="2276872"/>
            <a:ext cx="9144000" cy="4176464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устранение причин </a:t>
            </a:r>
            <a:r>
              <a:rPr lang="ru-RU" sz="2400" dirty="0" smtClean="0"/>
              <a:t>-  удаление новообразований, лучевая терапия, химиотерапия, антикоагулянт при тромбозе и др.</a:t>
            </a:r>
          </a:p>
          <a:p>
            <a:pPr algn="l"/>
            <a:r>
              <a:rPr lang="ru-RU" sz="2400" dirty="0" smtClean="0"/>
              <a:t> 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восстановление венозного кровотока </a:t>
            </a:r>
            <a:r>
              <a:rPr lang="ru-RU" sz="2400" dirty="0" smtClean="0"/>
              <a:t>- </a:t>
            </a:r>
            <a:r>
              <a:rPr lang="ru-RU" sz="2400" dirty="0" err="1" smtClean="0"/>
              <a:t>стенты</a:t>
            </a:r>
            <a:r>
              <a:rPr lang="ru-RU" sz="2400" dirty="0" smtClean="0"/>
              <a:t>, </a:t>
            </a:r>
            <a:r>
              <a:rPr lang="ru-RU" sz="2400" dirty="0" err="1" smtClean="0"/>
              <a:t>фибринолитики</a:t>
            </a:r>
            <a:r>
              <a:rPr lang="ru-RU" sz="2400" dirty="0" smtClean="0"/>
              <a:t>, </a:t>
            </a:r>
            <a:r>
              <a:rPr lang="ru-RU" sz="2400" dirty="0" err="1" smtClean="0"/>
              <a:t>щунты</a:t>
            </a:r>
            <a:r>
              <a:rPr lang="ru-RU" sz="2400" dirty="0" smtClean="0"/>
              <a:t>  </a:t>
            </a:r>
          </a:p>
          <a:p>
            <a:pPr algn="l"/>
            <a:r>
              <a:rPr lang="ru-RU" sz="2400" dirty="0" smtClean="0"/>
              <a:t> 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уменьшение венозного отека </a:t>
            </a:r>
            <a:r>
              <a:rPr lang="ru-RU" sz="2400" dirty="0" smtClean="0"/>
              <a:t>-  </a:t>
            </a:r>
            <a:r>
              <a:rPr lang="ru-RU" sz="2400" dirty="0" err="1" smtClean="0"/>
              <a:t>диуретики</a:t>
            </a:r>
            <a:r>
              <a:rPr lang="ru-RU" sz="2400" dirty="0" smtClean="0"/>
              <a:t>, кортикостероиды, уменьшение потребления воды, </a:t>
            </a:r>
            <a:r>
              <a:rPr lang="ru-RU" sz="2400" dirty="0" err="1" smtClean="0"/>
              <a:t>приподнятие</a:t>
            </a:r>
            <a:r>
              <a:rPr lang="ru-RU" sz="2400" dirty="0" smtClean="0"/>
              <a:t> головы</a:t>
            </a:r>
            <a:endParaRPr lang="ru-RU" sz="24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920536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31504" y="548680"/>
            <a:ext cx="9144000" cy="8640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Тактика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27448" y="2204864"/>
            <a:ext cx="10369152" cy="4176464"/>
          </a:xfrm>
        </p:spPr>
        <p:txBody>
          <a:bodyPr>
            <a:noAutofit/>
          </a:bodyPr>
          <a:lstStyle/>
          <a:p>
            <a:pPr algn="l"/>
            <a:r>
              <a:rPr lang="ru-RU" sz="2800" dirty="0" err="1" smtClean="0"/>
              <a:t>Стент</a:t>
            </a:r>
            <a:r>
              <a:rPr lang="ru-RU" sz="2800" dirty="0" smtClean="0"/>
              <a:t> в острых формах с последующим </a:t>
            </a:r>
            <a:r>
              <a:rPr lang="ru-RU" sz="2800" dirty="0" err="1" smtClean="0"/>
              <a:t>этиотропным</a:t>
            </a:r>
            <a:r>
              <a:rPr lang="ru-RU" sz="2800" dirty="0" smtClean="0"/>
              <a:t> лечением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Химиотерапия при чувствительных к химиотерапии образованиях (</a:t>
            </a:r>
            <a:r>
              <a:rPr lang="ru-RU" sz="2800" dirty="0" err="1" smtClean="0">
                <a:solidFill>
                  <a:srgbClr val="00B0F0"/>
                </a:solidFill>
              </a:rPr>
              <a:t>лимфома</a:t>
            </a:r>
            <a:r>
              <a:rPr lang="ru-RU" sz="2800" dirty="0" smtClean="0">
                <a:solidFill>
                  <a:srgbClr val="00B0F0"/>
                </a:solidFill>
              </a:rPr>
              <a:t>, </a:t>
            </a:r>
            <a:r>
              <a:rPr lang="ru-RU" sz="2800" dirty="0" err="1" smtClean="0">
                <a:solidFill>
                  <a:srgbClr val="00B0F0"/>
                </a:solidFill>
              </a:rPr>
              <a:t>тимома</a:t>
            </a:r>
            <a:r>
              <a:rPr lang="ru-RU" sz="2800" dirty="0" smtClean="0">
                <a:solidFill>
                  <a:srgbClr val="00B0F0"/>
                </a:solidFill>
              </a:rPr>
              <a:t>, мелкоклеточный рак легких и др.)</a:t>
            </a:r>
          </a:p>
          <a:p>
            <a:pPr algn="l"/>
            <a:endParaRPr lang="ru-RU" sz="2800" dirty="0" smtClean="0"/>
          </a:p>
          <a:p>
            <a:pPr algn="l"/>
            <a:r>
              <a:rPr lang="ru-RU" sz="2800" dirty="0" smtClean="0"/>
              <a:t>Хирургическая резекция при других  образованиях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848528" y="188640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3512" y="476672"/>
            <a:ext cx="9144000" cy="864096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Тактика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27448" y="2060848"/>
            <a:ext cx="10009112" cy="4320480"/>
          </a:xfrm>
        </p:spPr>
        <p:txBody>
          <a:bodyPr>
            <a:noAutofit/>
          </a:bodyPr>
          <a:lstStyle/>
          <a:p>
            <a:pPr algn="l"/>
            <a:r>
              <a:rPr lang="ru-RU" sz="2400" dirty="0" err="1" smtClean="0">
                <a:solidFill>
                  <a:srgbClr val="00B0F0"/>
                </a:solidFill>
              </a:rPr>
              <a:t>Антикоагулянтное</a:t>
            </a:r>
            <a:r>
              <a:rPr lang="ru-RU" sz="2400" dirty="0" smtClean="0">
                <a:solidFill>
                  <a:srgbClr val="00B0F0"/>
                </a:solidFill>
              </a:rPr>
              <a:t> и </a:t>
            </a:r>
            <a:r>
              <a:rPr lang="ru-RU" sz="2400" dirty="0" err="1" smtClean="0">
                <a:solidFill>
                  <a:srgbClr val="00B0F0"/>
                </a:solidFill>
              </a:rPr>
              <a:t>фибринолитическое</a:t>
            </a:r>
            <a:r>
              <a:rPr lang="ru-RU" sz="2400" dirty="0" smtClean="0">
                <a:solidFill>
                  <a:srgbClr val="00B0F0"/>
                </a:solidFill>
              </a:rPr>
              <a:t> лечение при тромбозах.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Но  </a:t>
            </a:r>
            <a:r>
              <a:rPr lang="ru-RU" sz="2400" dirty="0" err="1" smtClean="0">
                <a:solidFill>
                  <a:srgbClr val="00B0F0"/>
                </a:solidFill>
              </a:rPr>
              <a:t>противопоказоно</a:t>
            </a:r>
            <a:r>
              <a:rPr lang="ru-RU" sz="2400" dirty="0" smtClean="0">
                <a:solidFill>
                  <a:srgbClr val="00B0F0"/>
                </a:solidFill>
              </a:rPr>
              <a:t> в отношении метастазов в мозг и кровоизлияний.</a:t>
            </a:r>
          </a:p>
          <a:p>
            <a:pPr algn="l"/>
            <a:endParaRPr lang="ru-RU" sz="2400" dirty="0" smtClean="0"/>
          </a:p>
          <a:p>
            <a:pPr algn="l"/>
            <a:r>
              <a:rPr lang="ru-RU" sz="2400" dirty="0" err="1" smtClean="0"/>
              <a:t>Стент</a:t>
            </a:r>
            <a:r>
              <a:rPr lang="ru-RU" sz="2400" dirty="0" smtClean="0"/>
              <a:t> или шунты используются при фиброзе средостения.</a:t>
            </a:r>
          </a:p>
          <a:p>
            <a:pPr algn="l"/>
            <a:r>
              <a:rPr lang="ru-RU" sz="2400" dirty="0" smtClean="0"/>
              <a:t> </a:t>
            </a:r>
          </a:p>
          <a:p>
            <a:pPr algn="l"/>
            <a:r>
              <a:rPr lang="ru-RU" sz="2400" dirty="0" smtClean="0">
                <a:solidFill>
                  <a:srgbClr val="00B0F0"/>
                </a:solidFill>
              </a:rPr>
              <a:t>Если причину  невозможно  устранит, проводится </a:t>
            </a:r>
            <a:r>
              <a:rPr lang="ru-RU" sz="2400" dirty="0" err="1" smtClean="0">
                <a:solidFill>
                  <a:srgbClr val="00B0F0"/>
                </a:solidFill>
              </a:rPr>
              <a:t>противоотечное</a:t>
            </a:r>
            <a:r>
              <a:rPr lang="ru-RU" sz="2400" dirty="0" smtClean="0">
                <a:solidFill>
                  <a:srgbClr val="00B0F0"/>
                </a:solidFill>
              </a:rPr>
              <a:t> лечение и </a:t>
            </a:r>
            <a:r>
              <a:rPr lang="ru-RU" sz="2400" dirty="0" err="1" smtClean="0">
                <a:solidFill>
                  <a:srgbClr val="00B0F0"/>
                </a:solidFill>
              </a:rPr>
              <a:t>стент</a:t>
            </a:r>
            <a:r>
              <a:rPr lang="ru-RU" sz="2400" dirty="0" smtClean="0">
                <a:solidFill>
                  <a:srgbClr val="00B0F0"/>
                </a:solidFill>
              </a:rPr>
              <a:t>  </a:t>
            </a:r>
            <a:endParaRPr lang="ru-RU" sz="2400" dirty="0">
              <a:solidFill>
                <a:srgbClr val="00B0F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136560" y="260648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7488" y="404664"/>
            <a:ext cx="9144000" cy="93610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Профилактика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060848"/>
            <a:ext cx="9144000" cy="4464496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Ранняя диагностика </a:t>
            </a:r>
            <a:r>
              <a:rPr lang="ru-RU" sz="2800" dirty="0" err="1" smtClean="0">
                <a:solidFill>
                  <a:srgbClr val="00B0F0"/>
                </a:solidFill>
              </a:rPr>
              <a:t>новобразований</a:t>
            </a:r>
            <a:r>
              <a:rPr lang="ru-RU" sz="2800" dirty="0" smtClean="0">
                <a:solidFill>
                  <a:srgbClr val="00B0F0"/>
                </a:solidFill>
              </a:rPr>
              <a:t> и лечение  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Ограничение использования венозных катетеров</a:t>
            </a:r>
          </a:p>
          <a:p>
            <a:pPr algn="l"/>
            <a:r>
              <a:rPr lang="ru-RU" sz="2800" dirty="0" smtClean="0">
                <a:solidFill>
                  <a:srgbClr val="00B0F0"/>
                </a:solidFill>
              </a:rPr>
              <a:t> </a:t>
            </a:r>
          </a:p>
          <a:p>
            <a:pPr algn="l"/>
            <a:r>
              <a:rPr lang="ru-RU" sz="2800" dirty="0" smtClean="0"/>
              <a:t>Прогноз синдрома  СВПВ </a:t>
            </a:r>
            <a:r>
              <a:rPr lang="ru-RU" sz="2800" dirty="0" smtClean="0">
                <a:solidFill>
                  <a:srgbClr val="00B0F0"/>
                </a:solidFill>
              </a:rPr>
              <a:t>зависит от прогноза основного заболевания,</a:t>
            </a:r>
            <a:r>
              <a:rPr lang="ru-RU" sz="2800" dirty="0" smtClean="0"/>
              <a:t> сам по себе синдром с очень низким уровнем смертности (1-2%).</a:t>
            </a:r>
            <a:endParaRPr lang="ru-RU" sz="28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en-US" dirty="0" smtClean="0"/>
              <a:t> к.м.н. </a:t>
            </a:r>
            <a:r>
              <a:rPr lang="ru-RU" altLang="en-US" dirty="0" err="1" smtClean="0"/>
              <a:t>Хыдырова</a:t>
            </a:r>
            <a:r>
              <a:rPr lang="ru-RU" altLang="en-US" dirty="0" smtClean="0"/>
              <a:t> Н.</a:t>
            </a:r>
            <a:endParaRPr lang="az-Latn-AZ" altLang="en-US" dirty="0" smtClean="0"/>
          </a:p>
          <a:p>
            <a:r>
              <a:rPr lang="ru-RU" altLang="en-US" dirty="0" smtClean="0"/>
              <a:t> </a:t>
            </a:r>
            <a:endParaRPr lang="az-Latn-AZ" alt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280576" y="188640"/>
            <a:ext cx="702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70C0"/>
                </a:solidFill>
              </a:rPr>
              <a:t>СВПВ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3598</TotalTime>
  <Words>1222</Words>
  <Application>Microsoft Office PowerPoint</Application>
  <PresentationFormat>Произвольный</PresentationFormat>
  <Paragraphs>368</Paragraphs>
  <Slides>45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46" baseType="lpstr">
      <vt:lpstr>Praktiki dərs şablonu 1</vt:lpstr>
      <vt:lpstr>    МЕДИАСТИНИТ</vt:lpstr>
      <vt:lpstr>МЕДИАСТИНИТ</vt:lpstr>
      <vt:lpstr>Классификация</vt:lpstr>
      <vt:lpstr>Этиология и патогенез</vt:lpstr>
      <vt:lpstr>Этиология и патогенез</vt:lpstr>
      <vt:lpstr>Патогенез</vt:lpstr>
      <vt:lpstr>Патогенез</vt:lpstr>
      <vt:lpstr>Патогенез</vt:lpstr>
      <vt:lpstr>Течение</vt:lpstr>
      <vt:lpstr>Течение</vt:lpstr>
      <vt:lpstr>Осложнения</vt:lpstr>
      <vt:lpstr>Диагноз</vt:lpstr>
      <vt:lpstr>Клиника</vt:lpstr>
      <vt:lpstr>Диагноз</vt:lpstr>
      <vt:lpstr>Эмфизема                                    Экстравазация контраста из пищевода</vt:lpstr>
      <vt:lpstr>Диагноз</vt:lpstr>
      <vt:lpstr>                                         Лечение</vt:lpstr>
      <vt:lpstr>Лечение</vt:lpstr>
      <vt:lpstr> Профилактика</vt:lpstr>
      <vt:lpstr>Лечение</vt:lpstr>
      <vt:lpstr>Хронический медиастинит</vt:lpstr>
      <vt:lpstr>Этиология</vt:lpstr>
      <vt:lpstr> Патогенез</vt:lpstr>
      <vt:lpstr> Течение</vt:lpstr>
      <vt:lpstr>Осложнения</vt:lpstr>
      <vt:lpstr>Клиника</vt:lpstr>
      <vt:lpstr>Диагностика</vt:lpstr>
      <vt:lpstr>Диагностика</vt:lpstr>
      <vt:lpstr>Лечение</vt:lpstr>
      <vt:lpstr>Лечение</vt:lpstr>
      <vt:lpstr>Профилактика</vt:lpstr>
      <vt:lpstr>Синдром верхней полой вены</vt:lpstr>
      <vt:lpstr>Этиология</vt:lpstr>
      <vt:lpstr>Патогенез</vt:lpstr>
      <vt:lpstr>Течение</vt:lpstr>
      <vt:lpstr>Осложнения</vt:lpstr>
      <vt:lpstr>Клиника</vt:lpstr>
      <vt:lpstr>Клиника</vt:lpstr>
      <vt:lpstr>Клиника</vt:lpstr>
      <vt:lpstr>Диагностика</vt:lpstr>
      <vt:lpstr>Диф.диагностика</vt:lpstr>
      <vt:lpstr>Лечение</vt:lpstr>
      <vt:lpstr>Тактика</vt:lpstr>
      <vt:lpstr>Тактика</vt:lpstr>
      <vt:lpstr>Профилактика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347</cp:revision>
  <dcterms:created xsi:type="dcterms:W3CDTF">2001-04-16T20:54:45Z</dcterms:created>
  <dcterms:modified xsi:type="dcterms:W3CDTF">2020-03-02T17:28:04Z</dcterms:modified>
</cp:coreProperties>
</file>