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32"/>
  </p:notesMasterIdLst>
  <p:handoutMasterIdLst>
    <p:handoutMasterId r:id="rId33"/>
  </p:handoutMasterIdLst>
  <p:sldIdLst>
    <p:sldId id="284" r:id="rId2"/>
    <p:sldId id="316" r:id="rId3"/>
    <p:sldId id="347" r:id="rId4"/>
    <p:sldId id="343" r:id="rId5"/>
    <p:sldId id="348" r:id="rId6"/>
    <p:sldId id="328" r:id="rId7"/>
    <p:sldId id="326" r:id="rId8"/>
    <p:sldId id="344" r:id="rId9"/>
    <p:sldId id="345" r:id="rId10"/>
    <p:sldId id="329" r:id="rId11"/>
    <p:sldId id="327" r:id="rId12"/>
    <p:sldId id="357" r:id="rId13"/>
    <p:sldId id="358" r:id="rId14"/>
    <p:sldId id="349" r:id="rId15"/>
    <p:sldId id="303" r:id="rId16"/>
    <p:sldId id="331" r:id="rId17"/>
    <p:sldId id="332" r:id="rId18"/>
    <p:sldId id="330" r:id="rId19"/>
    <p:sldId id="305" r:id="rId20"/>
    <p:sldId id="350" r:id="rId21"/>
    <p:sldId id="351" r:id="rId22"/>
    <p:sldId id="319" r:id="rId23"/>
    <p:sldId id="309" r:id="rId24"/>
    <p:sldId id="310" r:id="rId25"/>
    <p:sldId id="359" r:id="rId26"/>
    <p:sldId id="322" r:id="rId27"/>
    <p:sldId id="360" r:id="rId28"/>
    <p:sldId id="333" r:id="rId29"/>
    <p:sldId id="334" r:id="rId30"/>
    <p:sldId id="335" r:id="rId31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6600"/>
    <a:srgbClr val="E59E0F"/>
    <a:srgbClr val="FFFF00"/>
    <a:srgbClr val="990033"/>
    <a:srgbClr val="F9B88B"/>
    <a:srgbClr val="EC3308"/>
    <a:srgbClr val="CC0066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99B1A4-891C-4072-ABE7-F79BC8109EBD}" v="3" dt="2020-02-06T18:46:30.1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185" autoAdjust="0"/>
    <p:restoredTop sz="94671" autoAdjust="0"/>
  </p:normalViewPr>
  <p:slideViewPr>
    <p:cSldViewPr>
      <p:cViewPr>
        <p:scale>
          <a:sx n="40" d="100"/>
          <a:sy n="40" d="100"/>
        </p:scale>
        <p:origin x="-1248" y="-30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uad Ahmadov  (AZF100)" userId="S::fuad.ahmadov@azfen.com::56cb96db-6d8b-417c-8aae-ffe5fe6440cc" providerId="AD" clId="Web-{0799B1A4-891C-4072-ABE7-F79BC8109EBD}"/>
    <pc:docChg chg="modSld">
      <pc:chgData name="Fuad Ahmadov  (AZF100)" userId="S::fuad.ahmadov@azfen.com::56cb96db-6d8b-417c-8aae-ffe5fe6440cc" providerId="AD" clId="Web-{0799B1A4-891C-4072-ABE7-F79BC8109EBD}" dt="2020-02-06T18:46:30.155" v="2" actId="1076"/>
      <pc:docMkLst>
        <pc:docMk/>
      </pc:docMkLst>
      <pc:sldChg chg="addSp modSp">
        <pc:chgData name="Fuad Ahmadov  (AZF100)" userId="S::fuad.ahmadov@azfen.com::56cb96db-6d8b-417c-8aae-ffe5fe6440cc" providerId="AD" clId="Web-{0799B1A4-891C-4072-ABE7-F79BC8109EBD}" dt="2020-02-06T18:46:30.155" v="2" actId="1076"/>
        <pc:sldMkLst>
          <pc:docMk/>
          <pc:sldMk cId="3055645053" sldId="357"/>
        </pc:sldMkLst>
        <pc:spChg chg="add mod">
          <ac:chgData name="Fuad Ahmadov  (AZF100)" userId="S::fuad.ahmadov@azfen.com::56cb96db-6d8b-417c-8aae-ffe5fe6440cc" providerId="AD" clId="Web-{0799B1A4-891C-4072-ABE7-F79BC8109EBD}" dt="2020-02-06T18:46:30.155" v="2" actId="1076"/>
          <ac:spMkLst>
            <pc:docMk/>
            <pc:sldMk cId="3055645053" sldId="357"/>
            <ac:spMk id="2" creationId="{9AC36A63-25F7-4DAA-AF2B-255E7B9380EB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620400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2339782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Orijanala</a:t>
            </a:r>
            <a:r>
              <a:rPr lang="en-US" dirty="0"/>
              <a:t> </a:t>
            </a:r>
            <a:r>
              <a:rPr lang="en-US" dirty="0" err="1"/>
              <a:t>uygunawdirmaq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900156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Originalla</a:t>
            </a:r>
            <a:r>
              <a:rPr lang="en-US" dirty="0"/>
              <a:t> </a:t>
            </a:r>
            <a:r>
              <a:rPr lang="en-US" dirty="0" err="1"/>
              <a:t>muqayise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9832060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17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85116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884448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24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20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201587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26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1415104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35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27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943354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30276" y="1886968"/>
            <a:ext cx="7998172" cy="1102346"/>
          </a:xfrm>
        </p:spPr>
        <p:txBody>
          <a:bodyPr/>
          <a:lstStyle/>
          <a:p>
            <a:r>
              <a:rPr lang="ru-RU" altLang="en-US" sz="60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  <a:endParaRPr lang="az-Latn-AZ" altLang="en-US" sz="6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4334024"/>
            <a:ext cx="6400800" cy="135163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az-Latn-AZ" altLang="en-US" sz="2000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ru-RU" altLang="en-US" sz="2000" dirty="0">
                <a:solidFill>
                  <a:schemeClr val="accent2">
                    <a:lumMod val="75000"/>
                  </a:schemeClr>
                </a:solidFill>
              </a:rPr>
              <a:t>асс. </a:t>
            </a:r>
            <a:r>
              <a:rPr lang="ru-RU" altLang="en-US" sz="2000" b="1" dirty="0">
                <a:solidFill>
                  <a:schemeClr val="accent2">
                    <a:lumMod val="75000"/>
                  </a:schemeClr>
                </a:solidFill>
              </a:rPr>
              <a:t>Ахмедов А.М.</a:t>
            </a:r>
            <a:endParaRPr lang="az-Latn-AZ" altLang="en-US" sz="2000" b="1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az-Latn-AZ" altLang="en-US" sz="2000" dirty="0">
                <a:solidFill>
                  <a:schemeClr val="accent2">
                    <a:lumMod val="75000"/>
                  </a:schemeClr>
                </a:solidFill>
              </a:rPr>
              <a:t>A</a:t>
            </a:r>
            <a:r>
              <a:rPr lang="ru-RU" altLang="en-US" sz="2000" dirty="0">
                <a:solidFill>
                  <a:schemeClr val="accent2">
                    <a:lumMod val="75000"/>
                  </a:schemeClr>
                </a:solidFill>
              </a:rPr>
              <a:t>М</a:t>
            </a:r>
            <a:r>
              <a:rPr lang="az-Latn-AZ" altLang="en-US" sz="2000" dirty="0">
                <a:solidFill>
                  <a:schemeClr val="accent2">
                    <a:lumMod val="75000"/>
                  </a:schemeClr>
                </a:solidFill>
              </a:rPr>
              <a:t>U, </a:t>
            </a:r>
            <a:r>
              <a:rPr lang="ru-RU" altLang="en-US" sz="2000" dirty="0">
                <a:solidFill>
                  <a:schemeClr val="accent2">
                    <a:lumMod val="75000"/>
                  </a:schemeClr>
                </a:solidFill>
              </a:rPr>
              <a:t>кафедра хирургических болезней </a:t>
            </a:r>
            <a:r>
              <a:rPr lang="az-Latn-AZ" altLang="en-US" sz="2000" dirty="0">
                <a:solidFill>
                  <a:schemeClr val="accent2">
                    <a:lumMod val="75000"/>
                  </a:schemeClr>
                </a:solidFill>
              </a:rPr>
              <a:t>I 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="" xmlns:a16="http://schemas.microsoft.com/office/drawing/2014/main" id="{3668B421-A382-42F4-9B67-9DC762283654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1F6B308A-3FCB-4A9A-8B5D-52006FA1C21B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Классификация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43472" y="4149080"/>
            <a:ext cx="381642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solidFill>
                  <a:schemeClr val="accent2">
                    <a:lumMod val="75000"/>
                  </a:schemeClr>
                </a:solidFill>
              </a:rPr>
              <a:t>По механизму повреждения</a:t>
            </a:r>
            <a:endParaRPr lang="az-Latn-AZ" sz="22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Открытые</a:t>
            </a:r>
            <a:endParaRPr lang="az-Latn-AZ" sz="20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Закрытые</a:t>
            </a:r>
            <a:endParaRPr lang="az-Latn-AZ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3392" y="908720"/>
            <a:ext cx="438148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chemeClr val="accent2">
                    <a:lumMod val="75000"/>
                  </a:schemeClr>
                </a:solidFill>
              </a:rPr>
              <a:t>По локализации</a:t>
            </a:r>
            <a:endParaRPr lang="ru-RU" sz="22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Повреждения грудной стенки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Повреждения плевры</a:t>
            </a:r>
          </a:p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Повреждения легких</a:t>
            </a:r>
          </a:p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Повреждения бронхов и трахеи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  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Повреждения сердца</a:t>
            </a:r>
            <a:endParaRPr lang="az-Latn-AZ" sz="20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Повреждения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сосудов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Повреждения пищевода</a:t>
            </a:r>
            <a:endParaRPr lang="az-Latn-AZ" sz="20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Повреждения диафрагмы</a:t>
            </a:r>
          </a:p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Повреждения грудного протока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3392" y="5329584"/>
            <a:ext cx="607605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solidFill>
                  <a:schemeClr val="accent2">
                    <a:lumMod val="75000"/>
                  </a:schemeClr>
                </a:solidFill>
              </a:rPr>
              <a:t>По тяжести</a:t>
            </a:r>
            <a:r>
              <a:rPr lang="en-US" sz="22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–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Определяется для каждого органа отдельно</a:t>
            </a:r>
          </a:p>
        </p:txBody>
      </p:sp>
      <p:pic>
        <p:nvPicPr>
          <p:cNvPr id="9" name="Picture 2" descr="images of trauma to chest wall Ã¼Ã§Ã¼n ÅÉkil nÉticÉs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10512" y="785794"/>
            <a:ext cx="4381488" cy="2714644"/>
          </a:xfrm>
          <a:prstGeom prst="rect">
            <a:avLst/>
          </a:prstGeom>
          <a:noFill/>
        </p:spPr>
      </p:pic>
      <p:pic>
        <p:nvPicPr>
          <p:cNvPr id="10" name="Picture 4" descr="images of trauma to chest wall Ã¼Ã§Ã¼n ÅÉkil nÉticÉs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39074" y="3643314"/>
            <a:ext cx="4290635" cy="2995264"/>
          </a:xfrm>
          <a:prstGeom prst="rect">
            <a:avLst/>
          </a:prstGeom>
          <a:noFill/>
        </p:spPr>
      </p:pic>
      <p:sp>
        <p:nvSpPr>
          <p:cNvPr id="11" name="Заголовок 1">
            <a:extLst>
              <a:ext uri="{FF2B5EF4-FFF2-40B4-BE49-F238E27FC236}">
                <a16:creationId xmlns="" xmlns:a16="http://schemas.microsoft.com/office/drawing/2014/main" id="{09AE7013-C88A-4A60-BBE7-B6EC9D8F3A39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88AAABEA-1B38-42ED-A59C-8B13A10069F5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3884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=""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Повреждения грудной стенки 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4" descr="images of trauma to chest wall Ã¼Ã§Ã¼n ÅÉkil nÉticÉs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10251" y="1500174"/>
            <a:ext cx="5881750" cy="4714908"/>
          </a:xfrm>
          <a:prstGeom prst="rect">
            <a:avLst/>
          </a:prstGeom>
          <a:noFill/>
        </p:spPr>
      </p:pic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CFCFF6E9-A124-4566-8B83-1657B86B4097}"/>
              </a:ext>
            </a:extLst>
          </p:cNvPr>
          <p:cNvSpPr/>
          <p:nvPr/>
        </p:nvSpPr>
        <p:spPr>
          <a:xfrm>
            <a:off x="767408" y="1202785"/>
            <a:ext cx="5327682" cy="407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20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Классификация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="" xmlns:a16="http://schemas.microsoft.com/office/drawing/2014/main" id="{9562BE17-EA45-42A4-9D82-6F74A77949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18952418"/>
              </p:ext>
            </p:extLst>
          </p:nvPr>
        </p:nvGraphicFramePr>
        <p:xfrm>
          <a:off x="767408" y="1735073"/>
          <a:ext cx="5368925" cy="4647503"/>
        </p:xfrm>
        <a:graphic>
          <a:graphicData uri="http://schemas.openxmlformats.org/drawingml/2006/table">
            <a:tbl>
              <a:tblPr firstRow="1" firstCol="1" bandRow="1"/>
              <a:tblGrid>
                <a:gridCol w="2454275">
                  <a:extLst>
                    <a:ext uri="{9D8B030D-6E8A-4147-A177-3AD203B41FA5}">
                      <a16:colId xmlns="" xmlns:a16="http://schemas.microsoft.com/office/drawing/2014/main" val="3383483981"/>
                    </a:ext>
                  </a:extLst>
                </a:gridCol>
                <a:gridCol w="2914650">
                  <a:extLst>
                    <a:ext uri="{9D8B030D-6E8A-4147-A177-3AD203B41FA5}">
                      <a16:colId xmlns="" xmlns:a16="http://schemas.microsoft.com/office/drawing/2014/main" val="9163891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механизму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Открытые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Закрытые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1472993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морфологии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ранения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ушибы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ереломы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446348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поврежденному органу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ушибы </a:t>
                      </a: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мягких тканей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переломы </a:t>
                      </a: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ребер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переломы </a:t>
                      </a: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лопатки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панельные переломы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переломы </a:t>
                      </a: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грудины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переломы </a:t>
                      </a: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 вывихи ключицы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42051645"/>
                  </a:ext>
                </a:extLst>
              </a:tr>
            </a:tbl>
          </a:graphicData>
        </a:graphic>
      </p:graphicFrame>
      <p:sp>
        <p:nvSpPr>
          <p:cNvPr id="18" name="Заголовок 1">
            <a:extLst>
              <a:ext uri="{FF2B5EF4-FFF2-40B4-BE49-F238E27FC236}">
                <a16:creationId xmlns="" xmlns:a16="http://schemas.microsoft.com/office/drawing/2014/main" id="{7080B84F-6FF6-4537-88EA-34F0A2320855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62B8E0BA-4671-47DF-A182-09C39AF69B13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508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Перелом ребер</a:t>
            </a:r>
          </a:p>
        </p:txBody>
      </p:sp>
      <p:pic>
        <p:nvPicPr>
          <p:cNvPr id="5" name="Content Placeholder 4" descr="images of trauma to chest wall Ã¼Ã§Ã¼n ÅÉkil nÉticÉsi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952728" y="1643050"/>
            <a:ext cx="6215106" cy="4214842"/>
          </a:xfrm>
          <a:prstGeom prst="rect">
            <a:avLst/>
          </a:prstGeom>
          <a:noFill/>
        </p:spPr>
      </p:pic>
      <p:sp>
        <p:nvSpPr>
          <p:cNvPr id="8" name="Заголовок 1">
            <a:extLst>
              <a:ext uri="{FF2B5EF4-FFF2-40B4-BE49-F238E27FC236}">
                <a16:creationId xmlns="" xmlns:a16="http://schemas.microsoft.com/office/drawing/2014/main" id="{F8B0B6F2-6D0A-43B6-9AFF-A323C6EE2F3E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CE106CA4-5E1F-4FDB-BCAE-44255ACA9A9E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2">
            <a:extLst>
              <a:ext uri="{FF2B5EF4-FFF2-40B4-BE49-F238E27FC236}">
                <a16:creationId xmlns="" xmlns:a16="http://schemas.microsoft.com/office/drawing/2014/main" id="{35F8A66B-5F76-4D63-BE65-229649DF6A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23592" y="6671"/>
            <a:ext cx="6912768" cy="1085532"/>
          </a:xfrm>
        </p:spPr>
        <p:txBody>
          <a:bodyPr/>
          <a:lstStyle/>
          <a:p>
            <a:r>
              <a:rPr lang="ru-RU" sz="2400" dirty="0"/>
              <a:t>Степени тяжести повреждений грудной стенки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ru-RU" sz="2400" dirty="0"/>
              <a:t>Американское общество травмохирургии и</a:t>
            </a:r>
            <a:r>
              <a:rPr lang="en-US" sz="2400" dirty="0"/>
              <a:t> AIS-90 </a:t>
            </a:r>
            <a:br>
              <a:rPr lang="en-US" sz="2400" dirty="0"/>
            </a:br>
            <a:r>
              <a:rPr lang="en-US" sz="2400" dirty="0"/>
              <a:t>(</a:t>
            </a:r>
            <a:r>
              <a:rPr lang="ru-RU" sz="2400" dirty="0"/>
              <a:t>сокращенная шкала травм</a:t>
            </a:r>
            <a:r>
              <a:rPr lang="en-US" sz="2400" dirty="0"/>
              <a:t>)</a:t>
            </a:r>
            <a:endParaRPr lang="az-Latn-AZ" altLang="en-US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E956E51E-D0F0-49AC-9212-36BCB6A86B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82520433"/>
              </p:ext>
            </p:extLst>
          </p:nvPr>
        </p:nvGraphicFramePr>
        <p:xfrm>
          <a:off x="154714" y="1196752"/>
          <a:ext cx="5991850" cy="3598907"/>
        </p:xfrm>
        <a:graphic>
          <a:graphicData uri="http://schemas.openxmlformats.org/drawingml/2006/table">
            <a:tbl>
              <a:tblPr firstRow="1" firstCol="1" bandRow="1"/>
              <a:tblGrid>
                <a:gridCol w="875538">
                  <a:extLst>
                    <a:ext uri="{9D8B030D-6E8A-4147-A177-3AD203B41FA5}">
                      <a16:colId xmlns="" xmlns:a16="http://schemas.microsoft.com/office/drawing/2014/main" val="701081944"/>
                    </a:ext>
                  </a:extLst>
                </a:gridCol>
                <a:gridCol w="1166637">
                  <a:extLst>
                    <a:ext uri="{9D8B030D-6E8A-4147-A177-3AD203B41FA5}">
                      <a16:colId xmlns="" xmlns:a16="http://schemas.microsoft.com/office/drawing/2014/main" val="232068532"/>
                    </a:ext>
                  </a:extLst>
                </a:gridCol>
                <a:gridCol w="3179031">
                  <a:extLst>
                    <a:ext uri="{9D8B030D-6E8A-4147-A177-3AD203B41FA5}">
                      <a16:colId xmlns="" xmlns:a16="http://schemas.microsoft.com/office/drawing/2014/main" val="2451481664"/>
                    </a:ext>
                  </a:extLst>
                </a:gridCol>
                <a:gridCol w="770644">
                  <a:extLst>
                    <a:ext uri="{9D8B030D-6E8A-4147-A177-3AD203B41FA5}">
                      <a16:colId xmlns="" xmlns:a16="http://schemas.microsoft.com/office/drawing/2014/main" val="2920055742"/>
                    </a:ext>
                  </a:extLst>
                </a:gridCol>
              </a:tblGrid>
              <a:tr h="8200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Степень</a:t>
                      </a:r>
                      <a:endParaRPr lang="en-US" sz="12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Морфология</a:t>
                      </a:r>
                      <a:endParaRPr lang="en-US" sz="12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Описание</a:t>
                      </a:r>
                      <a:endParaRPr lang="en-US" sz="12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Летальност</a:t>
                      </a:r>
                      <a:endParaRPr lang="en-US" sz="12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12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5956149"/>
                  </a:ext>
                </a:extLst>
              </a:tr>
              <a:tr h="307557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Ушиб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любом размере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889679798"/>
                  </a:ext>
                </a:extLst>
              </a:tr>
              <a:tr h="3075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Рана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кожа и подкожная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клетчатка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435453"/>
                  </a:ext>
                </a:extLst>
              </a:tr>
              <a:tr h="3075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Перелом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перелом ребер (&lt;3)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0-2%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090605032"/>
                  </a:ext>
                </a:extLst>
              </a:tr>
              <a:tr h="300689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перелом ключицы (без смещения)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0-2%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280865275"/>
                  </a:ext>
                </a:extLst>
              </a:tr>
              <a:tr h="250574">
                <a:tc rowSpan="5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Рана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захватывающая 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кожу, подкожную </a:t>
                      </a:r>
                      <a:r>
                        <a:rPr lang="ru-RU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клетчатку 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 мышцы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434869920"/>
                  </a:ext>
                </a:extLst>
              </a:tr>
              <a:tr h="26124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Перелом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перелом ребер (&gt;3)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1-10%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312045081"/>
                  </a:ext>
                </a:extLst>
              </a:tr>
              <a:tr h="28167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открытый перелом ключицы (или со смещением)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701234534"/>
                  </a:ext>
                </a:extLst>
              </a:tr>
              <a:tr h="259242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закрытый перелом грудины без смещения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783139119"/>
                  </a:ext>
                </a:extLst>
              </a:tr>
              <a:tr h="252170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закрытый перелом лопатки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8911887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387CE1E2-E3E5-4282-9B76-B4B389F391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56749742"/>
              </p:ext>
            </p:extLst>
          </p:nvPr>
        </p:nvGraphicFramePr>
        <p:xfrm>
          <a:off x="6240016" y="3196399"/>
          <a:ext cx="5904656" cy="3033332"/>
        </p:xfrm>
        <a:graphic>
          <a:graphicData uri="http://schemas.openxmlformats.org/drawingml/2006/table">
            <a:tbl>
              <a:tblPr firstRow="1" firstCol="1" bandRow="1"/>
              <a:tblGrid>
                <a:gridCol w="875538">
                  <a:extLst>
                    <a:ext uri="{9D8B030D-6E8A-4147-A177-3AD203B41FA5}">
                      <a16:colId xmlns="" xmlns:a16="http://schemas.microsoft.com/office/drawing/2014/main" val="1549769723"/>
                    </a:ext>
                  </a:extLst>
                </a:gridCol>
                <a:gridCol w="1162050">
                  <a:extLst>
                    <a:ext uri="{9D8B030D-6E8A-4147-A177-3AD203B41FA5}">
                      <a16:colId xmlns="" xmlns:a16="http://schemas.microsoft.com/office/drawing/2014/main" val="4105645631"/>
                    </a:ext>
                  </a:extLst>
                </a:gridCol>
                <a:gridCol w="3074980">
                  <a:extLst>
                    <a:ext uri="{9D8B030D-6E8A-4147-A177-3AD203B41FA5}">
                      <a16:colId xmlns="" xmlns:a16="http://schemas.microsoft.com/office/drawing/2014/main" val="1425324051"/>
                    </a:ext>
                  </a:extLst>
                </a:gridCol>
                <a:gridCol w="792088">
                  <a:extLst>
                    <a:ext uri="{9D8B030D-6E8A-4147-A177-3AD203B41FA5}">
                      <a16:colId xmlns="" xmlns:a16="http://schemas.microsoft.com/office/drawing/2014/main" val="209136755"/>
                    </a:ext>
                  </a:extLst>
                </a:gridCol>
              </a:tblGrid>
              <a:tr h="6242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Степень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Морфология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Описание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Летальност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7919448"/>
                  </a:ext>
                </a:extLst>
              </a:tr>
              <a:tr h="0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III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Рана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проникающая 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750306585"/>
                  </a:ext>
                </a:extLst>
              </a:tr>
              <a:tr h="196894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Перелом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открытый 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перелом грудины (или со смещением)   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1-2%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91469552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односторонний панельный перелом (&lt;3 ребер)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5-50%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043558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0780092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141266391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Рана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дефекты грудной стенки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5-50%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5502446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Перелом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односторонний панельный перелом (&gt;3 ребер)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5-50%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43866683"/>
                  </a:ext>
                </a:extLst>
              </a:tr>
              <a:tr h="482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99205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Перелом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двухсторонний панельный перелом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8-50%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22510327"/>
                  </a:ext>
                </a:extLst>
              </a:tr>
            </a:tbl>
          </a:graphicData>
        </a:graphic>
      </p:graphicFrame>
      <p:sp>
        <p:nvSpPr>
          <p:cNvPr id="10" name="Заголовок 1">
            <a:extLst>
              <a:ext uri="{FF2B5EF4-FFF2-40B4-BE49-F238E27FC236}">
                <a16:creationId xmlns="" xmlns:a16="http://schemas.microsoft.com/office/drawing/2014/main" id="{02E276A7-9F57-412F-B47A-267895A8149D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0E135892-6B2C-444D-BA3C-6D9C2750F494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8202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69965" y="50752"/>
            <a:ext cx="6076051" cy="611546"/>
          </a:xfrm>
        </p:spPr>
        <p:txBody>
          <a:bodyPr/>
          <a:lstStyle/>
          <a:p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Клиника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2209" y="4502931"/>
            <a:ext cx="5667371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Клинические признаки перелома ребер </a:t>
            </a:r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•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Боль во время инспирации</a:t>
            </a:r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•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Крепитация при пальпации</a:t>
            </a:r>
          </a:p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•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Признаки повреждения плевры, легких и сосудов</a:t>
            </a:r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 (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пневмоторакс</a:t>
            </a:r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,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 эмфизема</a:t>
            </a:r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гемоторакс</a:t>
            </a:r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)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69181" y="2634101"/>
            <a:ext cx="57388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Клинические признаки перелома ключицы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Боль и деформация плеча</a:t>
            </a:r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Методы лечения переломов ключицы – Хирургическая коррекция</a:t>
            </a:r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82209" y="925458"/>
            <a:ext cx="49029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Клиническая картина при переломе грудины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Боль при во время дыхательного акта и при пальпации</a:t>
            </a:r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</p:txBody>
      </p:sp>
      <p:pic>
        <p:nvPicPr>
          <p:cNvPr id="11" name="Picture 4" descr="Subcutaneous Emphysema &#10;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63032" y="980728"/>
            <a:ext cx="4861560" cy="5214974"/>
          </a:xfrm>
          <a:prstGeom prst="rect">
            <a:avLst/>
          </a:prstGeom>
          <a:noFill/>
        </p:spPr>
      </p:pic>
      <p:sp>
        <p:nvSpPr>
          <p:cNvPr id="9" name="Заголовок 1">
            <a:extLst>
              <a:ext uri="{FF2B5EF4-FFF2-40B4-BE49-F238E27FC236}">
                <a16:creationId xmlns="" xmlns:a16="http://schemas.microsoft.com/office/drawing/2014/main" id="{17E575DD-ABD5-48AD-A719-E400E99AFAC6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B2FC1B44-1AD5-47F1-8F50-7EDF1ECAA760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9461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4289" y="67263"/>
            <a:ext cx="5486298" cy="611546"/>
          </a:xfrm>
        </p:spPr>
        <p:txBody>
          <a:bodyPr/>
          <a:lstStyle/>
          <a:p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Повреждение грудной стенки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endParaRPr lang="ru-RU" dirty="0"/>
          </a:p>
        </p:txBody>
      </p:sp>
      <p:pic>
        <p:nvPicPr>
          <p:cNvPr id="1026" name="Picture 2" descr="C:\Users\Work\Desktop\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76" t="3448" r="11013" b="14386"/>
          <a:stretch/>
        </p:blipFill>
        <p:spPr bwMode="auto">
          <a:xfrm>
            <a:off x="380960" y="714356"/>
            <a:ext cx="6192688" cy="2928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Work\Desktop\pnevmotorak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1884" y="857232"/>
            <a:ext cx="4583832" cy="271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09720" y="621508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/>
              <a:t>Панельный перелом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8667768" y="6215082"/>
            <a:ext cx="2250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Пневмоторакс</a:t>
            </a:r>
          </a:p>
        </p:txBody>
      </p:sp>
      <p:pic>
        <p:nvPicPr>
          <p:cNvPr id="10" name="Picture 2" descr="images of trauma to chest wall Ã¼Ã§Ã¼n ÅÉkil nÉticÉs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3836" y="3786190"/>
            <a:ext cx="5643602" cy="2381250"/>
          </a:xfrm>
          <a:prstGeom prst="rect">
            <a:avLst/>
          </a:prstGeom>
          <a:noFill/>
        </p:spPr>
      </p:pic>
      <p:pic>
        <p:nvPicPr>
          <p:cNvPr id="11" name="Picture 2" descr="Simple Pneumothorax &#10;Chest X-Ray in inspirium &#10; 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67570" y="3643314"/>
            <a:ext cx="4861560" cy="2643206"/>
          </a:xfrm>
          <a:prstGeom prst="rect">
            <a:avLst/>
          </a:prstGeom>
          <a:noFill/>
        </p:spPr>
      </p:pic>
      <p:sp>
        <p:nvSpPr>
          <p:cNvPr id="12" name="Заголовок 1">
            <a:extLst>
              <a:ext uri="{FF2B5EF4-FFF2-40B4-BE49-F238E27FC236}">
                <a16:creationId xmlns="" xmlns:a16="http://schemas.microsoft.com/office/drawing/2014/main" id="{DB84BF9E-E703-46E4-BCAA-76A2F0C10567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629D9FFE-7BB1-4B4A-9B88-17F8E6695DA6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64672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974" y="72533"/>
            <a:ext cx="6076051" cy="611546"/>
          </a:xfrm>
        </p:spPr>
        <p:txBody>
          <a:bodyPr/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</a:p>
        </p:txBody>
      </p:sp>
      <p:pic>
        <p:nvPicPr>
          <p:cNvPr id="5" name="Picture 4" descr="images of trauma to chest wall Ã¼Ã§Ã¼n ÅÉkil nÉticÉs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39140" y="857232"/>
            <a:ext cx="3643338" cy="4143404"/>
          </a:xfrm>
          <a:prstGeom prst="rect">
            <a:avLst/>
          </a:prstGeom>
          <a:noFill/>
        </p:spPr>
      </p:pic>
      <p:pic>
        <p:nvPicPr>
          <p:cNvPr id="6" name="Picture 2" descr="images of trauma to chest wall Ã¼Ã§Ã¼n ÅÉkil nÉticÉsi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80960" y="857232"/>
            <a:ext cx="6786610" cy="4500594"/>
          </a:xfrm>
          <a:prstGeom prst="rect">
            <a:avLst/>
          </a:prstGeom>
          <a:noFill/>
        </p:spPr>
      </p:pic>
      <p:sp>
        <p:nvSpPr>
          <p:cNvPr id="7" name="Заголовок 1">
            <a:extLst>
              <a:ext uri="{FF2B5EF4-FFF2-40B4-BE49-F238E27FC236}">
                <a16:creationId xmlns="" xmlns:a16="http://schemas.microsoft.com/office/drawing/2014/main" id="{F85668E0-3FDE-47C1-8A4E-943F54263489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65F3290-2BAD-4773-B52D-50169C06256B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1043" y="72533"/>
            <a:ext cx="2245938" cy="611546"/>
          </a:xfrm>
        </p:spPr>
        <p:txBody>
          <a:bodyPr/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Гемоторакс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07368" y="1196752"/>
            <a:ext cx="11593288" cy="4351338"/>
          </a:xfrm>
        </p:spPr>
        <p:txBody>
          <a:bodyPr>
            <a:normAutofit/>
          </a:bodyPr>
          <a:lstStyle/>
          <a:p>
            <a:pPr marL="0" indent="0" defTabSz="461963">
              <a:buNone/>
              <a:tabLst>
                <a:tab pos="396875" algn="l"/>
              </a:tabLst>
            </a:pPr>
            <a:r>
              <a:rPr lang="ru-RU" sz="2800" dirty="0"/>
              <a:t>•	Скопление крови в плевральной полости</a:t>
            </a:r>
          </a:p>
          <a:p>
            <a:pPr marL="0" indent="0" defTabSz="461963">
              <a:buNone/>
              <a:tabLst>
                <a:tab pos="396875" algn="l"/>
              </a:tabLst>
            </a:pPr>
            <a:r>
              <a:rPr lang="ru-RU" sz="2800" dirty="0"/>
              <a:t>•	Может скапливаться до 3-х литров крови</a:t>
            </a:r>
          </a:p>
          <a:p>
            <a:pPr marL="0" indent="0" defTabSz="461963">
              <a:buNone/>
              <a:tabLst>
                <a:tab pos="396875" algn="l"/>
              </a:tabLst>
            </a:pPr>
            <a:r>
              <a:rPr lang="ru-RU" sz="2800" dirty="0"/>
              <a:t>•	Рентгенологически можно определить больше 200 мл жидкости</a:t>
            </a:r>
            <a:r>
              <a:rPr lang="en-US" sz="2800" dirty="0"/>
              <a:t> </a:t>
            </a:r>
            <a:r>
              <a:rPr lang="ru-RU" sz="2800" dirty="0"/>
              <a:t>(крови)</a:t>
            </a:r>
          </a:p>
          <a:p>
            <a:pPr marL="0" indent="0" defTabSz="461963">
              <a:buNone/>
              <a:tabLst>
                <a:tab pos="396875" algn="l"/>
              </a:tabLst>
            </a:pPr>
            <a:r>
              <a:rPr lang="ru-RU" sz="2800" dirty="0"/>
              <a:t>•	Лечение : пункция плевральной полости</a:t>
            </a:r>
          </a:p>
          <a:p>
            <a:pPr marL="0" indent="0" defTabSz="461963">
              <a:buNone/>
              <a:tabLst>
                <a:tab pos="396875" algn="l"/>
              </a:tabLst>
            </a:pPr>
            <a:r>
              <a:rPr lang="ru-RU" sz="2800" dirty="0"/>
              <a:t>                   </a:t>
            </a:r>
            <a:endParaRPr lang="en-US" sz="2800" dirty="0"/>
          </a:p>
          <a:p>
            <a:pPr marL="3205163" indent="0" algn="ctr" defTabSz="461963">
              <a:buNone/>
              <a:tabLst>
                <a:tab pos="396875" algn="l"/>
              </a:tabLst>
            </a:pPr>
            <a:r>
              <a:rPr lang="ru-RU" sz="2800" b="1" dirty="0"/>
              <a:t>Показания к торокотомии</a:t>
            </a:r>
          </a:p>
          <a:p>
            <a:pPr marL="3205163" indent="0" defTabSz="461963">
              <a:buNone/>
              <a:tabLst>
                <a:tab pos="396875" algn="l"/>
              </a:tabLst>
            </a:pPr>
            <a:r>
              <a:rPr lang="ru-RU" sz="2800" dirty="0"/>
              <a:t>•	Первично - скопление </a:t>
            </a:r>
            <a:r>
              <a:rPr lang="en-US" sz="2800" dirty="0" smtClean="0"/>
              <a:t>&gt;</a:t>
            </a:r>
            <a:r>
              <a:rPr lang="ru-RU" sz="2800" dirty="0" smtClean="0"/>
              <a:t>1500 </a:t>
            </a:r>
            <a:r>
              <a:rPr lang="ru-RU" sz="2800" dirty="0"/>
              <a:t>мл крови</a:t>
            </a:r>
          </a:p>
          <a:p>
            <a:pPr marL="3205163" indent="0" defTabSz="461963">
              <a:buNone/>
              <a:tabLst>
                <a:tab pos="396875" algn="l"/>
              </a:tabLst>
            </a:pPr>
            <a:r>
              <a:rPr lang="ru-RU" sz="2800" dirty="0"/>
              <a:t>•	Выделение &gt;300 мл/час каждые 2-3 часа</a:t>
            </a:r>
            <a:endParaRPr lang="en-US" sz="2800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="" xmlns:a16="http://schemas.microsoft.com/office/drawing/2014/main" id="{D110A3E1-6810-44CB-AE5B-7A59D8DD02E4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8C807DF9-26CF-4799-AEE7-6599AED447C8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09091" y="72533"/>
            <a:ext cx="4088086" cy="611546"/>
          </a:xfrm>
        </p:spPr>
        <p:txBody>
          <a:bodyPr/>
          <a:lstStyle/>
          <a:p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Принципы лечения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Picture 4" descr="Open Pneumothorax &#10; "/>
          <p:cNvPicPr>
            <a:picLocks noChangeAspect="1" noChangeArrowheads="1"/>
          </p:cNvPicPr>
          <p:nvPr/>
        </p:nvPicPr>
        <p:blipFill rotWithShape="1">
          <a:blip r:embed="rId3"/>
          <a:srcRect t="10223" b="25252"/>
          <a:stretch/>
        </p:blipFill>
        <p:spPr bwMode="auto">
          <a:xfrm>
            <a:off x="6353134" y="1072492"/>
            <a:ext cx="5838866" cy="2943916"/>
          </a:xfrm>
          <a:prstGeom prst="rect">
            <a:avLst/>
          </a:prstGeom>
          <a:noFill/>
        </p:spPr>
      </p:pic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F2C28E4C-91C9-4AE4-B6FE-909D5E66B9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90360"/>
            <a:ext cx="6816080" cy="4562476"/>
          </a:xfrm>
        </p:spPr>
        <p:txBody>
          <a:bodyPr>
            <a:normAutofit fontScale="77500" lnSpcReduction="20000"/>
          </a:bodyPr>
          <a:lstStyle/>
          <a:p>
            <a:pPr marL="176213" indent="0">
              <a:buNone/>
            </a:pPr>
            <a:r>
              <a:rPr lang="ru-RU" b="1" dirty="0"/>
              <a:t>Ранения грудной стенки </a:t>
            </a:r>
            <a:r>
              <a:rPr lang="ru-RU" dirty="0"/>
              <a:t>– Ревизия раны</a:t>
            </a:r>
            <a:endParaRPr lang="en-US" dirty="0"/>
          </a:p>
          <a:p>
            <a:pPr lvl="0"/>
            <a:r>
              <a:rPr lang="ru-RU" dirty="0"/>
              <a:t>Непроникающая – первичная хирургическая обработка и наложение швов</a:t>
            </a:r>
            <a:endParaRPr lang="en-US" dirty="0"/>
          </a:p>
          <a:p>
            <a:pPr lvl="0"/>
            <a:r>
              <a:rPr lang="ru-RU" dirty="0"/>
              <a:t>Проникающая – плевральный дренаж, обработка ран, выяснение повреждений органов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176213" indent="0">
              <a:buNone/>
            </a:pPr>
            <a:r>
              <a:rPr lang="ru-RU" b="1" dirty="0"/>
              <a:t>Гематомы грудной стенки</a:t>
            </a:r>
            <a:endParaRPr lang="en-US" b="1" dirty="0"/>
          </a:p>
          <a:p>
            <a:pPr lvl="0"/>
            <a:r>
              <a:rPr lang="ru-RU" dirty="0"/>
              <a:t>Наблюдение</a:t>
            </a:r>
            <a:endParaRPr lang="en-US" dirty="0"/>
          </a:p>
          <a:p>
            <a:pPr lvl="0"/>
            <a:r>
              <a:rPr lang="ru-RU" dirty="0"/>
              <a:t>Нарастающая гематома  –  хирургическое вмешательство</a:t>
            </a:r>
            <a:endParaRPr lang="en-US" dirty="0"/>
          </a:p>
          <a:p>
            <a:pPr lvl="0"/>
            <a:r>
              <a:rPr lang="ru-RU" dirty="0"/>
              <a:t>Нагнаившаяся гематома – дренирование 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176213" indent="0">
              <a:buNone/>
            </a:pPr>
            <a:r>
              <a:rPr lang="ru-RU" b="1" dirty="0"/>
              <a:t>Лечение переломов лопатки</a:t>
            </a:r>
            <a:endParaRPr lang="en-US" b="1" dirty="0"/>
          </a:p>
          <a:p>
            <a:r>
              <a:rPr lang="ru-RU" dirty="0"/>
              <a:t>Консервативное</a:t>
            </a:r>
            <a:endParaRPr lang="en-US" dirty="0"/>
          </a:p>
          <a:p>
            <a:pPr marL="0" indent="0">
              <a:buNone/>
            </a:pPr>
            <a:r>
              <a:rPr lang="ru-RU" dirty="0"/>
              <a:t> </a:t>
            </a:r>
            <a:endParaRPr lang="en-US" dirty="0"/>
          </a:p>
          <a:p>
            <a:pPr marL="176213" indent="0">
              <a:buNone/>
            </a:pPr>
            <a:r>
              <a:rPr lang="ru-RU" b="1" dirty="0"/>
              <a:t>Первичная помощь при переломах грудины</a:t>
            </a:r>
            <a:endParaRPr lang="en-US" b="1" dirty="0"/>
          </a:p>
          <a:p>
            <a:r>
              <a:rPr lang="ru-RU" dirty="0"/>
              <a:t>Без смещений – консервативное лечение (обезболивание) </a:t>
            </a:r>
            <a:endParaRPr lang="en-US" dirty="0"/>
          </a:p>
          <a:p>
            <a:r>
              <a:rPr lang="ru-RU" dirty="0"/>
              <a:t>Со смещением – хирургическая коррекция </a:t>
            </a:r>
            <a:endParaRPr lang="en-US" dirty="0"/>
          </a:p>
          <a:p>
            <a:endParaRPr lang="en-US" dirty="0"/>
          </a:p>
        </p:txBody>
      </p:sp>
      <p:sp>
        <p:nvSpPr>
          <p:cNvPr id="7" name="Заголовок 1">
            <a:extLst>
              <a:ext uri="{FF2B5EF4-FFF2-40B4-BE49-F238E27FC236}">
                <a16:creationId xmlns="" xmlns:a16="http://schemas.microsoft.com/office/drawing/2014/main" id="{95C3C08D-5819-4348-A01D-1C94580464BA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2387979E-2E35-43E0-8B90-C147A2A2A0BF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1939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39416" y="1240288"/>
            <a:ext cx="114695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«Исход травмы = анатомическое повреждение + функциональное нарушение + резервы больного»</a:t>
            </a:r>
            <a:endParaRPr lang="en-US" sz="24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747628" y="-98748"/>
            <a:ext cx="66967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Общий подход при травмах грудной клетки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3170" y="2060848"/>
            <a:ext cx="1099941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Закупорка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дыхательных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путей </a:t>
            </a:r>
            <a:r>
              <a:rPr lang="ru-RU" sz="2400" dirty="0"/>
              <a:t>– эндотрахеальная интубация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Напряженный пневматоракс </a:t>
            </a:r>
            <a:r>
              <a:rPr lang="ru-RU" sz="2400" dirty="0"/>
              <a:t>– плевральный дренаж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Открытый пневматоракс </a:t>
            </a:r>
            <a:r>
              <a:rPr lang="ru-RU" sz="2400" dirty="0"/>
              <a:t>– плевральный дренаж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Панельный перелом </a:t>
            </a:r>
            <a:r>
              <a:rPr lang="ru-RU" sz="2400" dirty="0"/>
              <a:t>– механическая вентиляция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Тампонада сердца </a:t>
            </a:r>
            <a:r>
              <a:rPr lang="ru-RU" sz="2400" dirty="0"/>
              <a:t>– перикардиоцентез и торакотомия 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Повреждения крупных сосудов </a:t>
            </a:r>
            <a:r>
              <a:rPr lang="ru-RU" sz="2400" dirty="0"/>
              <a:t>– торакотомия, ангиографические вмещательства 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Ушиб легкого</a:t>
            </a:r>
            <a:r>
              <a:rPr lang="ru-RU" sz="2400" b="1" dirty="0"/>
              <a:t> </a:t>
            </a:r>
            <a:r>
              <a:rPr lang="ru-RU" sz="2400" dirty="0"/>
              <a:t>– механическая вентиляция</a:t>
            </a:r>
            <a:endParaRPr lang="en-US" sz="2400" dirty="0"/>
          </a:p>
          <a:p>
            <a:endParaRPr lang="ru-RU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="" xmlns:a16="http://schemas.microsoft.com/office/drawing/2014/main" id="{82071ABB-E47F-49ED-BAC3-533D5AC451B1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7E116C9B-0632-46EE-B453-220B9EAE4F61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38028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F4EB8A91-962C-48C8-93BF-4C62F9DE1CFF}"/>
              </a:ext>
            </a:extLst>
          </p:cNvPr>
          <p:cNvSpPr/>
          <p:nvPr/>
        </p:nvSpPr>
        <p:spPr>
          <a:xfrm>
            <a:off x="4870728" y="836712"/>
            <a:ext cx="2493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Травмы </a:t>
            </a:r>
            <a:r>
              <a:rPr lang="ru-RU" dirty="0"/>
              <a:t>грудной клетки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="" xmlns:a16="http://schemas.microsoft.com/office/drawing/2014/main" id="{3B8EB629-2D9D-4213-9E03-3905EAE29D09}"/>
              </a:ext>
            </a:extLst>
          </p:cNvPr>
          <p:cNvCxnSpPr>
            <a:stCxn id="5" idx="2"/>
          </p:cNvCxnSpPr>
          <p:nvPr/>
        </p:nvCxnSpPr>
        <p:spPr>
          <a:xfrm flipH="1">
            <a:off x="6096000" y="1206044"/>
            <a:ext cx="21640" cy="3507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FBB6C9A9-34DC-4FA8-AB14-4388EC176980}"/>
              </a:ext>
            </a:extLst>
          </p:cNvPr>
          <p:cNvSpPr/>
          <p:nvPr/>
        </p:nvSpPr>
        <p:spPr>
          <a:xfrm>
            <a:off x="3969630" y="1565188"/>
            <a:ext cx="4241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Сердечно-легочно-мозговая реанимация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="" xmlns:a16="http://schemas.microsoft.com/office/drawing/2014/main" id="{6A542B8E-7020-43EE-AD7C-22D304CCF0BC}"/>
              </a:ext>
            </a:extLst>
          </p:cNvPr>
          <p:cNvCxnSpPr/>
          <p:nvPr/>
        </p:nvCxnSpPr>
        <p:spPr>
          <a:xfrm flipH="1">
            <a:off x="6101470" y="1926124"/>
            <a:ext cx="1" cy="3507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E4BABF76-6C5F-4C23-BE70-2314ABAC18F4}"/>
              </a:ext>
            </a:extLst>
          </p:cNvPr>
          <p:cNvSpPr/>
          <p:nvPr/>
        </p:nvSpPr>
        <p:spPr>
          <a:xfrm>
            <a:off x="1019437" y="2290885"/>
            <a:ext cx="101531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Выявление повреждения легкого у стабильных больных во время второго, третьего оценивания и КТ 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CE2CEA96-80DE-48FD-81FA-A67B5DF739AD}"/>
              </a:ext>
            </a:extLst>
          </p:cNvPr>
          <p:cNvSpPr/>
          <p:nvPr/>
        </p:nvSpPr>
        <p:spPr>
          <a:xfrm>
            <a:off x="896452" y="4124724"/>
            <a:ext cx="13260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При наличии гипоксии механическая вентиляция</a:t>
            </a:r>
          </a:p>
        </p:txBody>
      </p:sp>
      <p:cxnSp>
        <p:nvCxnSpPr>
          <p:cNvPr id="16" name="Connector: Elbow 15">
            <a:extLst>
              <a:ext uri="{FF2B5EF4-FFF2-40B4-BE49-F238E27FC236}">
                <a16:creationId xmlns="" xmlns:a16="http://schemas.microsoft.com/office/drawing/2014/main" id="{8640A4E5-B2A6-4F50-8889-1F3B298E5EE0}"/>
              </a:ext>
            </a:extLst>
          </p:cNvPr>
          <p:cNvCxnSpPr>
            <a:cxnSpLocks/>
            <a:stCxn id="10" idx="2"/>
          </p:cNvCxnSpPr>
          <p:nvPr/>
        </p:nvCxnSpPr>
        <p:spPr>
          <a:xfrm rot="5400000">
            <a:off x="3731418" y="488295"/>
            <a:ext cx="192659" cy="4536502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="" xmlns:a16="http://schemas.microsoft.com/office/drawing/2014/main" id="{9659C5E5-6744-4FF2-B0EE-F2A3F8247CBB}"/>
              </a:ext>
            </a:extLst>
          </p:cNvPr>
          <p:cNvCxnSpPr>
            <a:cxnSpLocks/>
          </p:cNvCxnSpPr>
          <p:nvPr/>
        </p:nvCxnSpPr>
        <p:spPr>
          <a:xfrm>
            <a:off x="1559496" y="2852937"/>
            <a:ext cx="0" cy="3039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541E6CBC-2051-43F6-801B-1877177BE891}"/>
              </a:ext>
            </a:extLst>
          </p:cNvPr>
          <p:cNvSpPr/>
          <p:nvPr/>
        </p:nvSpPr>
        <p:spPr>
          <a:xfrm>
            <a:off x="1123495" y="3223585"/>
            <a:ext cx="872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/>
              <a:t>Ушиб легкого </a:t>
            </a:r>
            <a:endParaRPr lang="en-US" sz="1400" b="1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="" xmlns:a16="http://schemas.microsoft.com/office/drawing/2014/main" id="{0204A79D-BA37-41F0-881C-B8F115280AC0}"/>
              </a:ext>
            </a:extLst>
          </p:cNvPr>
          <p:cNvCxnSpPr/>
          <p:nvPr/>
        </p:nvCxnSpPr>
        <p:spPr>
          <a:xfrm>
            <a:off x="6095998" y="2852937"/>
            <a:ext cx="48245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="" xmlns:a16="http://schemas.microsoft.com/office/drawing/2014/main" id="{E1F5E741-2104-4B3E-A8E7-428321BF56ED}"/>
              </a:ext>
            </a:extLst>
          </p:cNvPr>
          <p:cNvCxnSpPr/>
          <p:nvPr/>
        </p:nvCxnSpPr>
        <p:spPr>
          <a:xfrm>
            <a:off x="3827748" y="2852936"/>
            <a:ext cx="0" cy="3039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EF511CB7-27AE-4308-B24D-FDE78B71B255}"/>
              </a:ext>
            </a:extLst>
          </p:cNvPr>
          <p:cNvSpPr/>
          <p:nvPr/>
        </p:nvSpPr>
        <p:spPr>
          <a:xfrm>
            <a:off x="3173594" y="3226929"/>
            <a:ext cx="13083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/>
              <a:t>Пневмоторакс</a:t>
            </a:r>
            <a:endParaRPr lang="en-US" sz="1400" b="1" dirty="0"/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A387DF22-FE01-4DF5-97E7-7B915321F700}"/>
              </a:ext>
            </a:extLst>
          </p:cNvPr>
          <p:cNvSpPr/>
          <p:nvPr/>
        </p:nvSpPr>
        <p:spPr>
          <a:xfrm>
            <a:off x="2885581" y="4124724"/>
            <a:ext cx="190738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dirty="0"/>
              <a:t>Плевральный дренаж </a:t>
            </a:r>
            <a:endParaRPr lang="en-US" sz="1400" dirty="0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AC36A63-25F7-4DAA-AF2B-255E7B9380EB}"/>
              </a:ext>
            </a:extLst>
          </p:cNvPr>
          <p:cNvSpPr txBox="1"/>
          <p:nvPr/>
        </p:nvSpPr>
        <p:spPr>
          <a:xfrm>
            <a:off x="2517640" y="4786187"/>
            <a:ext cx="2620216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400" dirty="0"/>
              <a:t>Бронхоскопия и добавочный дренаж при нерасправлении легкого- нет эффекта</a:t>
            </a:r>
            <a:r>
              <a:rPr lang="en-US" sz="1400" dirty="0"/>
              <a:t>:</a:t>
            </a:r>
            <a:endParaRPr lang="az-Latn-AZ" sz="1400" dirty="0"/>
          </a:p>
          <a:p>
            <a:pPr marL="111125" indent="-111125">
              <a:buFont typeface="Arial" panose="020B0604020202020204" pitchFamily="34" charset="0"/>
              <a:buChar char="•"/>
            </a:pPr>
            <a:r>
              <a:rPr lang="ru-RU" sz="1400" dirty="0"/>
              <a:t>Операция (ушивание легкого, восстановление бронха) </a:t>
            </a:r>
            <a:endParaRPr lang="en-US" sz="1400" dirty="0"/>
          </a:p>
          <a:p>
            <a:pPr marL="111125" indent="-111125">
              <a:buFont typeface="Arial" panose="020B0604020202020204" pitchFamily="34" charset="0"/>
              <a:buChar char="•"/>
            </a:pPr>
            <a:r>
              <a:rPr lang="ru-RU" sz="1400" dirty="0"/>
              <a:t>Стент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="" xmlns:a16="http://schemas.microsoft.com/office/drawing/2014/main" id="{DD9F351B-113B-4685-89B8-4D695DE4F997}"/>
              </a:ext>
            </a:extLst>
          </p:cNvPr>
          <p:cNvCxnSpPr>
            <a:cxnSpLocks/>
          </p:cNvCxnSpPr>
          <p:nvPr/>
        </p:nvCxnSpPr>
        <p:spPr>
          <a:xfrm>
            <a:off x="7755632" y="2852937"/>
            <a:ext cx="0" cy="3039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="" xmlns:a16="http://schemas.microsoft.com/office/drawing/2014/main" id="{F71B2335-AC88-4227-8916-388A575CD781}"/>
              </a:ext>
            </a:extLst>
          </p:cNvPr>
          <p:cNvCxnSpPr/>
          <p:nvPr/>
        </p:nvCxnSpPr>
        <p:spPr>
          <a:xfrm>
            <a:off x="10913691" y="2852936"/>
            <a:ext cx="0" cy="3039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9D5D607B-4466-4FDD-85E3-3714501A0298}"/>
              </a:ext>
            </a:extLst>
          </p:cNvPr>
          <p:cNvSpPr/>
          <p:nvPr/>
        </p:nvSpPr>
        <p:spPr>
          <a:xfrm>
            <a:off x="7221222" y="3226929"/>
            <a:ext cx="106881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/>
              <a:t>Гемоторакс</a:t>
            </a:r>
            <a:endParaRPr lang="en-US" sz="1400" b="1" dirty="0"/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BDC5A393-92DF-45E4-AAB4-8242781A5ACE}"/>
              </a:ext>
            </a:extLst>
          </p:cNvPr>
          <p:cNvSpPr/>
          <p:nvPr/>
        </p:nvSpPr>
        <p:spPr>
          <a:xfrm>
            <a:off x="6813597" y="3796549"/>
            <a:ext cx="1888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Плевральный дренаж </a:t>
            </a:r>
            <a:endParaRPr lang="en-US" sz="1400" dirty="0"/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42957750-085F-43A9-957F-A36CD1D2E06F}"/>
              </a:ext>
            </a:extLst>
          </p:cNvPr>
          <p:cNvSpPr/>
          <p:nvPr/>
        </p:nvSpPr>
        <p:spPr>
          <a:xfrm>
            <a:off x="6636142" y="4394456"/>
            <a:ext cx="22389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Массивный гемоторакс свернувшийся гемоторакс </a:t>
            </a:r>
            <a:endParaRPr lang="en-US" sz="1400" dirty="0"/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B8AF325B-4932-4F8D-9628-1E92BE641BCC}"/>
              </a:ext>
            </a:extLst>
          </p:cNvPr>
          <p:cNvSpPr/>
          <p:nvPr/>
        </p:nvSpPr>
        <p:spPr>
          <a:xfrm>
            <a:off x="6836511" y="5220975"/>
            <a:ext cx="183823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Торакотомия: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/>
              <a:t>закрытие сосуда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/>
              <a:t>ушивание сосуда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err="1" smtClean="0"/>
              <a:t>Лобэктомия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err="1" smtClean="0"/>
              <a:t>Пульмонэктомия</a:t>
            </a:r>
            <a:endParaRPr lang="ru-RU" sz="1400" dirty="0"/>
          </a:p>
          <a:p>
            <a:r>
              <a:rPr lang="ru-RU" sz="1400" dirty="0"/>
              <a:t>Эмболизация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B0AD9CC7-81E0-4A1F-A182-78452F0F41E8}"/>
              </a:ext>
            </a:extLst>
          </p:cNvPr>
          <p:cNvSpPr/>
          <p:nvPr/>
        </p:nvSpPr>
        <p:spPr>
          <a:xfrm>
            <a:off x="9717301" y="3171648"/>
            <a:ext cx="24782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/>
              <a:t>Бронхиальное кровотечение </a:t>
            </a:r>
            <a:endParaRPr lang="en-US" sz="1400" b="1" dirty="0"/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BB26E5EB-1753-4EB4-898C-102535989653}"/>
              </a:ext>
            </a:extLst>
          </p:cNvPr>
          <p:cNvSpPr/>
          <p:nvPr/>
        </p:nvSpPr>
        <p:spPr>
          <a:xfrm>
            <a:off x="9994609" y="4070228"/>
            <a:ext cx="18840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Бронхоскопическая санация и интубация </a:t>
            </a:r>
            <a:endParaRPr lang="en-US" sz="1400" dirty="0"/>
          </a:p>
        </p:txBody>
      </p:sp>
      <p:sp>
        <p:nvSpPr>
          <p:cNvPr id="40" name="Rectangle 39">
            <a:extLst>
              <a:ext uri="{FF2B5EF4-FFF2-40B4-BE49-F238E27FC236}">
                <a16:creationId xmlns="" xmlns:a16="http://schemas.microsoft.com/office/drawing/2014/main" id="{0221040B-3B6E-4FE8-A709-CA3F40365DFF}"/>
              </a:ext>
            </a:extLst>
          </p:cNvPr>
          <p:cNvSpPr/>
          <p:nvPr/>
        </p:nvSpPr>
        <p:spPr>
          <a:xfrm>
            <a:off x="9940619" y="5220974"/>
            <a:ext cx="19873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Продолжающийся кровотечение: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/>
              <a:t>Операция (шов, лобектомия, пульмонектомия)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/>
              <a:t>Стент, эмболизация</a:t>
            </a:r>
            <a:endParaRPr lang="en-US" sz="1400" dirty="0"/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="" xmlns:a16="http://schemas.microsoft.com/office/drawing/2014/main" id="{715B55E1-BD1D-43CA-99CE-9F8A4B4D420C}"/>
              </a:ext>
            </a:extLst>
          </p:cNvPr>
          <p:cNvCxnSpPr>
            <a:stCxn id="20" idx="2"/>
            <a:endCxn id="11" idx="0"/>
          </p:cNvCxnSpPr>
          <p:nvPr/>
        </p:nvCxnSpPr>
        <p:spPr>
          <a:xfrm flipH="1">
            <a:off x="1559495" y="3746805"/>
            <a:ext cx="1" cy="3779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="" xmlns:a16="http://schemas.microsoft.com/office/drawing/2014/main" id="{DD7F9C1B-A76A-42A3-B87B-0F1654EC7CAC}"/>
              </a:ext>
            </a:extLst>
          </p:cNvPr>
          <p:cNvCxnSpPr>
            <a:cxnSpLocks/>
            <a:stCxn id="29" idx="2"/>
            <a:endCxn id="32" idx="0"/>
          </p:cNvCxnSpPr>
          <p:nvPr/>
        </p:nvCxnSpPr>
        <p:spPr>
          <a:xfrm>
            <a:off x="3827748" y="3534706"/>
            <a:ext cx="11524" cy="5900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="" xmlns:a16="http://schemas.microsoft.com/office/drawing/2014/main" id="{8FC9E310-F125-4726-8142-D84045FFB013}"/>
              </a:ext>
            </a:extLst>
          </p:cNvPr>
          <p:cNvCxnSpPr>
            <a:cxnSpLocks/>
            <a:stCxn id="32" idx="2"/>
            <a:endCxn id="2" idx="0"/>
          </p:cNvCxnSpPr>
          <p:nvPr/>
        </p:nvCxnSpPr>
        <p:spPr>
          <a:xfrm flipH="1">
            <a:off x="3827748" y="4432501"/>
            <a:ext cx="11524" cy="353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="" xmlns:a16="http://schemas.microsoft.com/office/drawing/2014/main" id="{75FA4E5B-0FC4-4898-A297-B1AA3FB667B7}"/>
              </a:ext>
            </a:extLst>
          </p:cNvPr>
          <p:cNvCxnSpPr>
            <a:cxnSpLocks/>
            <a:stCxn id="12" idx="2"/>
            <a:endCxn id="13" idx="0"/>
          </p:cNvCxnSpPr>
          <p:nvPr/>
        </p:nvCxnSpPr>
        <p:spPr>
          <a:xfrm>
            <a:off x="7755632" y="3534706"/>
            <a:ext cx="2038" cy="2618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="" xmlns:a16="http://schemas.microsoft.com/office/drawing/2014/main" id="{B58D4EE6-BACA-4B6A-A33A-4CD754800593}"/>
              </a:ext>
            </a:extLst>
          </p:cNvPr>
          <p:cNvCxnSpPr>
            <a:stCxn id="13" idx="2"/>
            <a:endCxn id="17" idx="0"/>
          </p:cNvCxnSpPr>
          <p:nvPr/>
        </p:nvCxnSpPr>
        <p:spPr>
          <a:xfrm flipH="1">
            <a:off x="7755631" y="4104326"/>
            <a:ext cx="2039" cy="2901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="" xmlns:a16="http://schemas.microsoft.com/office/drawing/2014/main" id="{D464098F-F987-4E36-8A52-4380725D33B8}"/>
              </a:ext>
            </a:extLst>
          </p:cNvPr>
          <p:cNvCxnSpPr>
            <a:stCxn id="17" idx="2"/>
            <a:endCxn id="25" idx="0"/>
          </p:cNvCxnSpPr>
          <p:nvPr/>
        </p:nvCxnSpPr>
        <p:spPr>
          <a:xfrm>
            <a:off x="7755631" y="4917676"/>
            <a:ext cx="0" cy="3032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="" xmlns:a16="http://schemas.microsoft.com/office/drawing/2014/main" id="{0C2990E9-65D3-411B-B8BE-32426444A748}"/>
              </a:ext>
            </a:extLst>
          </p:cNvPr>
          <p:cNvCxnSpPr>
            <a:cxnSpLocks/>
            <a:stCxn id="33" idx="2"/>
            <a:endCxn id="36" idx="0"/>
          </p:cNvCxnSpPr>
          <p:nvPr/>
        </p:nvCxnSpPr>
        <p:spPr>
          <a:xfrm flipH="1">
            <a:off x="10936644" y="3479425"/>
            <a:ext cx="19779" cy="5908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="" xmlns:a16="http://schemas.microsoft.com/office/drawing/2014/main" id="{B2785B13-04DE-41EF-9C26-76E96286A180}"/>
              </a:ext>
            </a:extLst>
          </p:cNvPr>
          <p:cNvCxnSpPr>
            <a:stCxn id="36" idx="2"/>
            <a:endCxn id="40" idx="0"/>
          </p:cNvCxnSpPr>
          <p:nvPr/>
        </p:nvCxnSpPr>
        <p:spPr>
          <a:xfrm flipH="1">
            <a:off x="10934269" y="4593448"/>
            <a:ext cx="2375" cy="6275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0454380B-F7B0-4290-9672-B510278DC1BC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  <p:sp>
        <p:nvSpPr>
          <p:cNvPr id="35" name="Заголовок 1">
            <a:extLst>
              <a:ext uri="{FF2B5EF4-FFF2-40B4-BE49-F238E27FC236}">
                <a16:creationId xmlns="" xmlns:a16="http://schemas.microsoft.com/office/drawing/2014/main" id="{CB15661C-DA5B-4A92-B038-F28811755A4C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</p:spTree>
    <p:extLst>
      <p:ext uri="{BB962C8B-B14F-4D97-AF65-F5344CB8AC3E}">
        <p14:creationId xmlns:p14="http://schemas.microsoft.com/office/powerpoint/2010/main" xmlns="" val="30556450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06348A3-BC6D-4F78-B051-DD2E2C7A6C05}"/>
              </a:ext>
            </a:extLst>
          </p:cNvPr>
          <p:cNvSpPr/>
          <p:nvPr/>
        </p:nvSpPr>
        <p:spPr>
          <a:xfrm>
            <a:off x="5129991" y="803471"/>
            <a:ext cx="19320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Травма пищевода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9C031EB1-9C6E-4320-8279-725241CFC06E}"/>
              </a:ext>
            </a:extLst>
          </p:cNvPr>
          <p:cNvSpPr/>
          <p:nvPr/>
        </p:nvSpPr>
        <p:spPr>
          <a:xfrm>
            <a:off x="4053673" y="1412776"/>
            <a:ext cx="40846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Пре- или периоперативная эндоскопия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41125747-8DFA-4055-91E9-8FECF840FD87}"/>
              </a:ext>
            </a:extLst>
          </p:cNvPr>
          <p:cNvSpPr/>
          <p:nvPr/>
        </p:nvSpPr>
        <p:spPr>
          <a:xfrm>
            <a:off x="767408" y="2636912"/>
            <a:ext cx="147067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Наличие заболевания пищевода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7A8C939F-F1E5-45A5-95FE-91E0509F5F55}"/>
              </a:ext>
            </a:extLst>
          </p:cNvPr>
          <p:cNvSpPr/>
          <p:nvPr/>
        </p:nvSpPr>
        <p:spPr>
          <a:xfrm>
            <a:off x="941760" y="4298906"/>
            <a:ext cx="1121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/>
              <a:t>Резекция</a:t>
            </a:r>
            <a:endParaRPr lang="en-US" b="1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="" xmlns:a16="http://schemas.microsoft.com/office/drawing/2014/main" id="{99A8A69B-E06B-4CDD-832C-CEFA7D34EE72}"/>
              </a:ext>
            </a:extLst>
          </p:cNvPr>
          <p:cNvCxnSpPr>
            <a:stCxn id="7" idx="2"/>
          </p:cNvCxnSpPr>
          <p:nvPr/>
        </p:nvCxnSpPr>
        <p:spPr>
          <a:xfrm flipH="1">
            <a:off x="1502747" y="3560242"/>
            <a:ext cx="1" cy="7328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: Rounded Corners 11">
            <a:extLst>
              <a:ext uri="{FF2B5EF4-FFF2-40B4-BE49-F238E27FC236}">
                <a16:creationId xmlns="" xmlns:a16="http://schemas.microsoft.com/office/drawing/2014/main" id="{D9F4FD81-C1D3-4B1E-B2F8-9F04DC98A81A}"/>
              </a:ext>
            </a:extLst>
          </p:cNvPr>
          <p:cNvSpPr/>
          <p:nvPr/>
        </p:nvSpPr>
        <p:spPr>
          <a:xfrm>
            <a:off x="955193" y="4293096"/>
            <a:ext cx="1095104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F046309C-23DE-4217-80CE-1F00A958BE57}"/>
              </a:ext>
            </a:extLst>
          </p:cNvPr>
          <p:cNvSpPr/>
          <p:nvPr/>
        </p:nvSpPr>
        <p:spPr>
          <a:xfrm>
            <a:off x="3009691" y="4257212"/>
            <a:ext cx="168722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b="1" dirty="0"/>
              <a:t>Певичный шов и дренаж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F0BC226D-9BBB-4C6F-B066-7F0219E6484D}"/>
              </a:ext>
            </a:extLst>
          </p:cNvPr>
          <p:cNvSpPr/>
          <p:nvPr/>
        </p:nvSpPr>
        <p:spPr>
          <a:xfrm>
            <a:off x="3347584" y="2646962"/>
            <a:ext cx="10166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Ранение</a:t>
            </a:r>
            <a:endParaRPr lang="en-US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2491D050-553B-4401-8A15-78FE3C11EA0D}"/>
              </a:ext>
            </a:extLst>
          </p:cNvPr>
          <p:cNvSpPr/>
          <p:nvPr/>
        </p:nvSpPr>
        <p:spPr>
          <a:xfrm>
            <a:off x="2972009" y="4301333"/>
            <a:ext cx="1687221" cy="64633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D85F7E21-9C22-478B-9AB4-F00A32B48EEB}"/>
              </a:ext>
            </a:extLst>
          </p:cNvPr>
          <p:cNvSpPr/>
          <p:nvPr/>
        </p:nvSpPr>
        <p:spPr>
          <a:xfrm>
            <a:off x="5645437" y="2636912"/>
            <a:ext cx="23718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Сегментарный дефект</a:t>
            </a:r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997590C9-DD81-4F74-96FA-D4EAF2A3AFBD}"/>
              </a:ext>
            </a:extLst>
          </p:cNvPr>
          <p:cNvSpPr/>
          <p:nvPr/>
        </p:nvSpPr>
        <p:spPr>
          <a:xfrm>
            <a:off x="5993787" y="4234574"/>
            <a:ext cx="1687222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b="1" dirty="0"/>
              <a:t>резекция или</a:t>
            </a:r>
            <a:r>
              <a:rPr lang="en-US" b="1" dirty="0"/>
              <a:t> </a:t>
            </a:r>
            <a:r>
              <a:rPr lang="ru-RU" b="1" dirty="0"/>
              <a:t>обходной анастомоз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="" xmlns:a16="http://schemas.microsoft.com/office/drawing/2014/main" id="{F5669F9E-3B0C-4B02-9CB4-713218BB17C5}"/>
              </a:ext>
            </a:extLst>
          </p:cNvPr>
          <p:cNvSpPr/>
          <p:nvPr/>
        </p:nvSpPr>
        <p:spPr>
          <a:xfrm>
            <a:off x="5915309" y="4298906"/>
            <a:ext cx="1728182" cy="78483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68A4D39B-38C2-4026-B08A-E312E70D6F69}"/>
              </a:ext>
            </a:extLst>
          </p:cNvPr>
          <p:cNvSpPr/>
          <p:nvPr/>
        </p:nvSpPr>
        <p:spPr>
          <a:xfrm>
            <a:off x="8472264" y="2641460"/>
            <a:ext cx="29523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Прошло </a:t>
            </a:r>
            <a:r>
              <a:rPr lang="en-US" dirty="0"/>
              <a:t>&gt;24</a:t>
            </a:r>
            <a:r>
              <a:rPr lang="az-Latn-AZ" dirty="0"/>
              <a:t> </a:t>
            </a:r>
            <a:r>
              <a:rPr lang="ru-RU" dirty="0"/>
              <a:t>часов, наличие тяжелого воспаления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2CE84C86-6EE6-42F4-A264-3FEFEB17673C}"/>
              </a:ext>
            </a:extLst>
          </p:cNvPr>
          <p:cNvSpPr/>
          <p:nvPr/>
        </p:nvSpPr>
        <p:spPr>
          <a:xfrm>
            <a:off x="8784976" y="4306021"/>
            <a:ext cx="227957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b="1" dirty="0"/>
              <a:t>O</a:t>
            </a:r>
            <a:r>
              <a:rPr lang="ru-RU" b="1" dirty="0"/>
              <a:t>бходной анастомоз</a:t>
            </a:r>
            <a:endParaRPr lang="ru-RU" b="1" dirty="0">
              <a:solidFill>
                <a:srgbClr val="FF0000"/>
              </a:solidFill>
            </a:endParaRPr>
          </a:p>
          <a:p>
            <a:pPr algn="ctr"/>
            <a:r>
              <a:rPr lang="ru-RU" b="1" dirty="0"/>
              <a:t> стент и дренаж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="" xmlns:a16="http://schemas.microsoft.com/office/drawing/2014/main" id="{25509FAB-084F-4682-9329-AB890ECC1E26}"/>
              </a:ext>
            </a:extLst>
          </p:cNvPr>
          <p:cNvSpPr/>
          <p:nvPr/>
        </p:nvSpPr>
        <p:spPr>
          <a:xfrm>
            <a:off x="8784976" y="4298906"/>
            <a:ext cx="2232248" cy="64633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="" xmlns:a16="http://schemas.microsoft.com/office/drawing/2014/main" id="{30320D32-5BCA-47B7-9CA6-7BB0BD321173}"/>
              </a:ext>
            </a:extLst>
          </p:cNvPr>
          <p:cNvCxnSpPr>
            <a:cxnSpLocks/>
            <a:stCxn id="14" idx="2"/>
            <a:endCxn id="13" idx="0"/>
          </p:cNvCxnSpPr>
          <p:nvPr/>
        </p:nvCxnSpPr>
        <p:spPr>
          <a:xfrm flipH="1">
            <a:off x="3853302" y="3016294"/>
            <a:ext cx="2595" cy="12409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="" xmlns:a16="http://schemas.microsoft.com/office/drawing/2014/main" id="{D915B21A-C310-43FB-AB01-7C4F260833A9}"/>
              </a:ext>
            </a:extLst>
          </p:cNvPr>
          <p:cNvCxnSpPr>
            <a:cxnSpLocks/>
            <a:stCxn id="16" idx="2"/>
            <a:endCxn id="17" idx="0"/>
          </p:cNvCxnSpPr>
          <p:nvPr/>
        </p:nvCxnSpPr>
        <p:spPr>
          <a:xfrm>
            <a:off x="6831339" y="3006244"/>
            <a:ext cx="6059" cy="12283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="" xmlns:a16="http://schemas.microsoft.com/office/drawing/2014/main" id="{D78A7FD9-6623-470D-8E15-AFBA6D169B78}"/>
              </a:ext>
            </a:extLst>
          </p:cNvPr>
          <p:cNvCxnSpPr>
            <a:cxnSpLocks/>
            <a:stCxn id="22" idx="2"/>
          </p:cNvCxnSpPr>
          <p:nvPr/>
        </p:nvCxnSpPr>
        <p:spPr>
          <a:xfrm>
            <a:off x="9948428" y="3287791"/>
            <a:ext cx="0" cy="8593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="" xmlns:a16="http://schemas.microsoft.com/office/drawing/2014/main" id="{19BE1F5A-630D-4F8B-9BAE-B2893948431A}"/>
              </a:ext>
            </a:extLst>
          </p:cNvPr>
          <p:cNvCxnSpPr>
            <a:stCxn id="5" idx="2"/>
            <a:endCxn id="6" idx="0"/>
          </p:cNvCxnSpPr>
          <p:nvPr/>
        </p:nvCxnSpPr>
        <p:spPr>
          <a:xfrm>
            <a:off x="6096000" y="1172803"/>
            <a:ext cx="0" cy="2399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="" xmlns:a16="http://schemas.microsoft.com/office/drawing/2014/main" id="{7C248716-FBA3-430E-BD87-3B03B3B750B0}"/>
              </a:ext>
            </a:extLst>
          </p:cNvPr>
          <p:cNvCxnSpPr>
            <a:stCxn id="6" idx="2"/>
            <a:endCxn id="7" idx="0"/>
          </p:cNvCxnSpPr>
          <p:nvPr/>
        </p:nvCxnSpPr>
        <p:spPr>
          <a:xfrm flipH="1">
            <a:off x="1502748" y="1782108"/>
            <a:ext cx="4593252" cy="8548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="" xmlns:a16="http://schemas.microsoft.com/office/drawing/2014/main" id="{FC5E1E0F-C1D2-470A-A817-CF7168BBD711}"/>
              </a:ext>
            </a:extLst>
          </p:cNvPr>
          <p:cNvCxnSpPr>
            <a:stCxn id="6" idx="2"/>
            <a:endCxn id="14" idx="0"/>
          </p:cNvCxnSpPr>
          <p:nvPr/>
        </p:nvCxnSpPr>
        <p:spPr>
          <a:xfrm flipH="1">
            <a:off x="3855897" y="1782108"/>
            <a:ext cx="2240103" cy="8648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="" xmlns:a16="http://schemas.microsoft.com/office/drawing/2014/main" id="{C7AE6B25-30BA-41E5-AA73-31B35529E286}"/>
              </a:ext>
            </a:extLst>
          </p:cNvPr>
          <p:cNvCxnSpPr>
            <a:stCxn id="6" idx="2"/>
            <a:endCxn id="16" idx="0"/>
          </p:cNvCxnSpPr>
          <p:nvPr/>
        </p:nvCxnSpPr>
        <p:spPr>
          <a:xfrm>
            <a:off x="6096000" y="1782108"/>
            <a:ext cx="735339" cy="8548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="" xmlns:a16="http://schemas.microsoft.com/office/drawing/2014/main" id="{32164ECF-A3AF-4878-A33F-E6366AF0EAD9}"/>
              </a:ext>
            </a:extLst>
          </p:cNvPr>
          <p:cNvCxnSpPr>
            <a:stCxn id="6" idx="2"/>
            <a:endCxn id="22" idx="0"/>
          </p:cNvCxnSpPr>
          <p:nvPr/>
        </p:nvCxnSpPr>
        <p:spPr>
          <a:xfrm>
            <a:off x="6096000" y="1782108"/>
            <a:ext cx="3852428" cy="8593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="" xmlns:a16="http://schemas.microsoft.com/office/drawing/2014/main" id="{D34D02D6-804A-462D-9FD4-FE60350C4B69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C9EF4ABF-6312-453E-8927-09F9D39FF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5799" y="54639"/>
            <a:ext cx="3600401" cy="611546"/>
          </a:xfrm>
        </p:spPr>
        <p:txBody>
          <a:bodyPr/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Травма пищевода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Заголовок 1">
            <a:extLst>
              <a:ext uri="{FF2B5EF4-FFF2-40B4-BE49-F238E27FC236}">
                <a16:creationId xmlns="" xmlns:a16="http://schemas.microsoft.com/office/drawing/2014/main" id="{C582E935-6833-4354-8922-6F79B99E4655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</p:spTree>
    <p:extLst>
      <p:ext uri="{BB962C8B-B14F-4D97-AF65-F5344CB8AC3E}">
        <p14:creationId xmlns:p14="http://schemas.microsoft.com/office/powerpoint/2010/main" xmlns="" val="7046155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=""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79576" y="855367"/>
            <a:ext cx="6984776" cy="703262"/>
          </a:xfrm>
        </p:spPr>
        <p:txBody>
          <a:bodyPr/>
          <a:lstStyle/>
          <a:p>
            <a:r>
              <a:rPr lang="ru-RU" sz="2000" dirty="0"/>
              <a:t>Степени тяжести повреждений легких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ru-RU" sz="2000" dirty="0"/>
              <a:t>Американское общество травмохирургии и</a:t>
            </a:r>
            <a:r>
              <a:rPr lang="en-US" sz="2000" dirty="0"/>
              <a:t> AIS-90 </a:t>
            </a:r>
            <a:br>
              <a:rPr lang="en-US" sz="2000" dirty="0"/>
            </a:br>
            <a:r>
              <a:rPr lang="en-US" sz="2000" dirty="0"/>
              <a:t>(</a:t>
            </a:r>
            <a:r>
              <a:rPr lang="ru-RU" sz="2000" dirty="0"/>
              <a:t>сокращенная шкала травм</a:t>
            </a:r>
            <a:r>
              <a:rPr lang="en-US" sz="2000" dirty="0"/>
              <a:t>)</a:t>
            </a:r>
            <a:endParaRPr lang="az-Latn-AZ" altLang="en-US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="" xmlns:a16="http://schemas.microsoft.com/office/drawing/2014/main" id="{089AB77C-45DE-4520-A3D3-C234E5AE497A}"/>
              </a:ext>
            </a:extLst>
          </p:cNvPr>
          <p:cNvSpPr txBox="1">
            <a:spLocks noChangeArrowheads="1"/>
          </p:cNvSpPr>
          <p:nvPr/>
        </p:nvSpPr>
        <p:spPr>
          <a:xfrm>
            <a:off x="4645210" y="111606"/>
            <a:ext cx="2901579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Травмы легких</a:t>
            </a:r>
            <a:endParaRPr lang="en-US" alt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34651" y="2215544"/>
            <a:ext cx="4123497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Классификация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По механизму</a:t>
            </a:r>
          </a:p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Открытый</a:t>
            </a:r>
            <a:endParaRPr lang="az-Latn-AZ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Закрытый</a:t>
            </a:r>
            <a:endParaRPr lang="az-Latn-AZ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az-Latn-AZ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По морфологии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Ранение </a:t>
            </a:r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-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Паренхима</a:t>
            </a:r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бронхи</a:t>
            </a:r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сосуды</a:t>
            </a:r>
            <a:endParaRPr lang="az-Latn-AZ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Ушиб</a:t>
            </a:r>
          </a:p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Перелом</a:t>
            </a:r>
          </a:p>
          <a:p>
            <a:endParaRPr lang="az-Latn-AZ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="" xmlns:a16="http://schemas.microsoft.com/office/drawing/2014/main" id="{7540B7D3-3D5B-46FE-9BF0-11DA03808C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71720166"/>
              </p:ext>
            </p:extLst>
          </p:nvPr>
        </p:nvGraphicFramePr>
        <p:xfrm>
          <a:off x="767408" y="1981854"/>
          <a:ext cx="6469376" cy="3819938"/>
        </p:xfrm>
        <a:graphic>
          <a:graphicData uri="http://schemas.openxmlformats.org/drawingml/2006/table">
            <a:tbl>
              <a:tblPr firstRow="1" firstCol="1" bandRow="1"/>
              <a:tblGrid>
                <a:gridCol w="852752">
                  <a:extLst>
                    <a:ext uri="{9D8B030D-6E8A-4147-A177-3AD203B41FA5}">
                      <a16:colId xmlns="" xmlns:a16="http://schemas.microsoft.com/office/drawing/2014/main" val="1549769723"/>
                    </a:ext>
                  </a:extLst>
                </a:gridCol>
                <a:gridCol w="1056233">
                  <a:extLst>
                    <a:ext uri="{9D8B030D-6E8A-4147-A177-3AD203B41FA5}">
                      <a16:colId xmlns="" xmlns:a16="http://schemas.microsoft.com/office/drawing/2014/main" val="4105645631"/>
                    </a:ext>
                  </a:extLst>
                </a:gridCol>
                <a:gridCol w="3336255">
                  <a:extLst>
                    <a:ext uri="{9D8B030D-6E8A-4147-A177-3AD203B41FA5}">
                      <a16:colId xmlns="" xmlns:a16="http://schemas.microsoft.com/office/drawing/2014/main" val="1425324051"/>
                    </a:ext>
                  </a:extLst>
                </a:gridCol>
                <a:gridCol w="1224136">
                  <a:extLst>
                    <a:ext uri="{9D8B030D-6E8A-4147-A177-3AD203B41FA5}">
                      <a16:colId xmlns="" xmlns:a16="http://schemas.microsoft.com/office/drawing/2014/main" val="209136755"/>
                    </a:ext>
                  </a:extLst>
                </a:gridCol>
              </a:tblGrid>
              <a:tr h="6804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Степень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Описание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Летальност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7919448"/>
                  </a:ext>
                </a:extLst>
              </a:tr>
              <a:tr h="186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Ушиб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Односторонний, </a:t>
                      </a:r>
                      <a:r>
                        <a:rPr lang="ru-RU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площадью 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меньше 1-ой доли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10% 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243245447"/>
                  </a:ext>
                </a:extLst>
              </a:tr>
              <a:tr h="186889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Ушиб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Односторонний, захватывающую одну долю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10% 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340921926"/>
                  </a:ext>
                </a:extLst>
              </a:tr>
              <a:tr h="186889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Рана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Пневмоторакс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10% 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750306585"/>
                  </a:ext>
                </a:extLst>
              </a:tr>
              <a:tr h="2039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14695521"/>
                  </a:ext>
                </a:extLst>
              </a:tr>
              <a:tr h="186889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III</a:t>
                      </a: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Ушиб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Односторонний, больше 1-ой доли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10% 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804355887"/>
                  </a:ext>
                </a:extLst>
              </a:tr>
              <a:tr h="186889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Рана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Продолжающая (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&gt;72</a:t>
                      </a:r>
                      <a:r>
                        <a:rPr lang="az-Latn-A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час) утечка воздуха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50% 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078009220"/>
                  </a:ext>
                </a:extLst>
              </a:tr>
              <a:tr h="186889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Гематома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Ненарастающая интрапаренхиматозная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50% 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141266391"/>
                  </a:ext>
                </a:extLst>
              </a:tr>
              <a:tr h="186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155024460"/>
                  </a:ext>
                </a:extLst>
              </a:tr>
              <a:tr h="203917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Рана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Большая (сегментарный или с лобарного бронха) утечка воздуха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50% 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543866683"/>
                  </a:ext>
                </a:extLst>
              </a:tr>
              <a:tr h="186889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Гематома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Нарастающая интрапаренхимальная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50% 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524151895"/>
                  </a:ext>
                </a:extLst>
              </a:tr>
              <a:tr h="186889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Васкулярная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Интрапульмонарное сосудистое ранение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50% 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468825376"/>
                  </a:ext>
                </a:extLst>
              </a:tr>
              <a:tr h="186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477983311"/>
                  </a:ext>
                </a:extLst>
              </a:tr>
              <a:tr h="186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Сосуд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Повреждение сосудов ворот легкого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50% 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418773775"/>
                  </a:ext>
                </a:extLst>
              </a:tr>
              <a:tr h="186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9920517"/>
                  </a:ext>
                </a:extLst>
              </a:tr>
              <a:tr h="186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Сосуд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Тотальное повреждение ворот легкого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50% 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22510327"/>
                  </a:ext>
                </a:extLst>
              </a:tr>
            </a:tbl>
          </a:graphicData>
        </a:graphic>
      </p:graphicFrame>
      <p:sp>
        <p:nvSpPr>
          <p:cNvPr id="11" name="Заголовок 1">
            <a:extLst>
              <a:ext uri="{FF2B5EF4-FFF2-40B4-BE49-F238E27FC236}">
                <a16:creationId xmlns="" xmlns:a16="http://schemas.microsoft.com/office/drawing/2014/main" id="{7B68352E-DB0B-46C8-BB49-868F761B17CC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A6C1E80F-08A1-4697-93DD-8774DD6FBA79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28115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="" xmlns:a16="http://schemas.microsoft.com/office/drawing/2014/main" id="{089AB77C-45DE-4520-A3D3-C234E5AE497A}"/>
              </a:ext>
            </a:extLst>
          </p:cNvPr>
          <p:cNvSpPr txBox="1">
            <a:spLocks noChangeArrowheads="1"/>
          </p:cNvSpPr>
          <p:nvPr/>
        </p:nvSpPr>
        <p:spPr>
          <a:xfrm>
            <a:off x="2999654" y="84587"/>
            <a:ext cx="5515125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Травмы легких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US" alt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51384" y="2989982"/>
            <a:ext cx="6004657" cy="12311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Клинические признаки ушиба легкого</a:t>
            </a:r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A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симптомные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–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ушиб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маленького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размера и гематома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Признаки гипоксии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-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массивные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ушибы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605088" y="763080"/>
            <a:ext cx="23042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Ушиб легкого</a:t>
            </a:r>
          </a:p>
        </p:txBody>
      </p:sp>
      <p:grpSp>
        <p:nvGrpSpPr>
          <p:cNvPr id="20" name="Группа 19"/>
          <p:cNvGrpSpPr/>
          <p:nvPr/>
        </p:nvGrpSpPr>
        <p:grpSpPr>
          <a:xfrm>
            <a:off x="7298522" y="1549241"/>
            <a:ext cx="3689772" cy="2952328"/>
            <a:chOff x="0" y="970135"/>
            <a:chExt cx="5256584" cy="4628397"/>
          </a:xfrm>
        </p:grpSpPr>
        <p:pic>
          <p:nvPicPr>
            <p:cNvPr id="21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9074"/>
            <a:stretch/>
          </p:blipFill>
          <p:spPr bwMode="auto">
            <a:xfrm>
              <a:off x="0" y="970135"/>
              <a:ext cx="5256584" cy="41886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1343472" y="5229200"/>
              <a:ext cx="86409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23" name="Прямоугольник 22"/>
          <p:cNvSpPr/>
          <p:nvPr/>
        </p:nvSpPr>
        <p:spPr>
          <a:xfrm>
            <a:off x="551384" y="1549241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Диагностика</a:t>
            </a:r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 –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 Рентген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                         KT</a:t>
            </a:r>
          </a:p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                          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Заголовок 1">
            <a:extLst>
              <a:ext uri="{FF2B5EF4-FFF2-40B4-BE49-F238E27FC236}">
                <a16:creationId xmlns="" xmlns:a16="http://schemas.microsoft.com/office/drawing/2014/main" id="{D8F0FDE1-4016-4F4E-8F84-FEF8751D0829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0662E79-3D46-4C0B-BC1D-7BDD7CC43F71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235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="" xmlns:a16="http://schemas.microsoft.com/office/drawing/2014/main" id="{089AB77C-45DE-4520-A3D3-C234E5AE497A}"/>
              </a:ext>
            </a:extLst>
          </p:cNvPr>
          <p:cNvSpPr txBox="1">
            <a:spLocks noChangeArrowheads="1"/>
          </p:cNvSpPr>
          <p:nvPr/>
        </p:nvSpPr>
        <p:spPr>
          <a:xfrm>
            <a:off x="4380075" y="148985"/>
            <a:ext cx="3204167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Травмы легких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US" alt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33044" y="601524"/>
            <a:ext cx="28982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  Ранения легких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663952" y="3099856"/>
            <a:ext cx="5976664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b="1" dirty="0"/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Показания к операции при повреждениях легких</a:t>
            </a:r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Продолжающаяся утечка воздуха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несмотря на второй дренаж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Повреждение лобарных бронхов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endParaRPr lang="az-Latn-AZ" b="1" dirty="0"/>
          </a:p>
          <a:p>
            <a:endParaRPr lang="az-Latn-AZ" b="1" dirty="0"/>
          </a:p>
          <a:p>
            <a:endParaRPr lang="az-Latn-AZ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01539" y="2243886"/>
            <a:ext cx="1116124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Клиническая картина ранения легких</a:t>
            </a:r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Признаки мелкого пневмо-, гемоторакса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–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периферические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повреждения легких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Пневмоторакс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массивный гемоторакс и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признаки эндобронхиального кровотечения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–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повреждение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крупных бронхов и сосудов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6557" y="4748294"/>
            <a:ext cx="788634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Методы лечения ранений легких</a:t>
            </a:r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ериферические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повреждения легких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–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Плевральный дренаж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,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вторичный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дренаж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,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бронхоскопия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х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ирургическая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операция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Повреждение бронхов среднего и крупного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калибров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-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Стент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35277" y="1261209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Диагностика Рентген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                        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КТ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                        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Бронхоскопия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Заголовок 1">
            <a:extLst>
              <a:ext uri="{FF2B5EF4-FFF2-40B4-BE49-F238E27FC236}">
                <a16:creationId xmlns="" xmlns:a16="http://schemas.microsoft.com/office/drawing/2014/main" id="{BF9BE915-DFBE-469C-B1A2-0287BA249DD6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17A8C0EA-5DB9-4C18-A910-FB825548D48A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39221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="" xmlns:a16="http://schemas.microsoft.com/office/drawing/2014/main" id="{089AB77C-45DE-4520-A3D3-C234E5AE497A}"/>
              </a:ext>
            </a:extLst>
          </p:cNvPr>
          <p:cNvSpPr txBox="1">
            <a:spLocks noChangeArrowheads="1"/>
          </p:cNvSpPr>
          <p:nvPr/>
        </p:nvSpPr>
        <p:spPr>
          <a:xfrm>
            <a:off x="4691843" y="2403"/>
            <a:ext cx="2808314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Травма легких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US" alt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063852" y="535803"/>
            <a:ext cx="20642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Гемоторакс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381752" y="3643314"/>
            <a:ext cx="483080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Показание к операции при гемотораксе</a:t>
            </a:r>
          </a:p>
          <a:p>
            <a:r>
              <a:rPr lang="ru-RU" dirty="0"/>
              <a:t>Выделение больше 1,5 литра крови в момент дренирования </a:t>
            </a:r>
            <a:r>
              <a:rPr lang="az-Latn-AZ" dirty="0"/>
              <a:t>/ </a:t>
            </a:r>
            <a:r>
              <a:rPr lang="ru-RU" dirty="0"/>
              <a:t>Выделение крови больше 200 мл/час во время 6-и часового наблюдения При массивном и свертывавщемся гемотораксе (в течение 5-и дней)</a:t>
            </a:r>
            <a:endParaRPr lang="az-Latn-AZ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38084" y="4286256"/>
            <a:ext cx="6096000" cy="98488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Методы лечения при гемотораксе</a:t>
            </a: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z-Latn-AZ" dirty="0"/>
              <a:t>• </a:t>
            </a:r>
            <a:r>
              <a:rPr lang="ru-RU" dirty="0"/>
              <a:t>Превральный дренаж</a:t>
            </a:r>
          </a:p>
          <a:p>
            <a:r>
              <a:rPr lang="az-Latn-AZ" dirty="0"/>
              <a:t>• </a:t>
            </a:r>
            <a:r>
              <a:rPr lang="ru-RU" dirty="0"/>
              <a:t>Хирургическое вмещательство</a:t>
            </a:r>
            <a:r>
              <a:rPr lang="az-Latn-AZ" dirty="0"/>
              <a:t>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38084" y="1285860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rgbClr val="CC6600"/>
                </a:solidFill>
              </a:rPr>
              <a:t>Накопление крови в плевральной полости</a:t>
            </a:r>
            <a:endParaRPr lang="az-Latn-AZ" sz="2000" b="1" dirty="0">
              <a:solidFill>
                <a:srgbClr val="CC6600"/>
              </a:solidFill>
            </a:endParaRPr>
          </a:p>
          <a:p>
            <a:r>
              <a:rPr lang="ru-RU" dirty="0"/>
              <a:t>Может скапливаться до </a:t>
            </a:r>
            <a:r>
              <a:rPr lang="az-Latn-AZ" dirty="0"/>
              <a:t>3</a:t>
            </a:r>
            <a:r>
              <a:rPr lang="ru-RU" dirty="0"/>
              <a:t>-х</a:t>
            </a:r>
            <a:r>
              <a:rPr lang="az-Latn-AZ" dirty="0"/>
              <a:t> </a:t>
            </a:r>
            <a:r>
              <a:rPr lang="ru-RU" dirty="0"/>
              <a:t>литр крови</a:t>
            </a:r>
            <a:endParaRPr lang="az-Latn-AZ" dirty="0"/>
          </a:p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Диагностика</a:t>
            </a:r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 –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Рентген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                      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 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KT</a:t>
            </a:r>
            <a:r>
              <a:rPr lang="az-Latn-AZ" b="1" dirty="0">
                <a:solidFill>
                  <a:srgbClr val="002060"/>
                </a:solidFill>
              </a:rPr>
              <a:t>                    </a:t>
            </a:r>
          </a:p>
          <a:p>
            <a:r>
              <a:rPr lang="az-Latn-AZ" b="1" dirty="0">
                <a:solidFill>
                  <a:srgbClr val="002060"/>
                </a:solidFill>
              </a:rPr>
              <a:t>                       </a:t>
            </a:r>
            <a:r>
              <a:rPr lang="ru-RU" b="1" dirty="0">
                <a:solidFill>
                  <a:srgbClr val="002060"/>
                </a:solidFill>
              </a:rPr>
              <a:t>    </a:t>
            </a:r>
            <a:r>
              <a:rPr lang="az-Latn-AZ" b="1" dirty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Бронхоскопия</a:t>
            </a:r>
            <a:endParaRPr lang="az-Latn-AZ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dirty="0"/>
              <a:t>Рентгенологически можно определить больше 200 мл жидкости (крови)</a:t>
            </a:r>
            <a:endParaRPr lang="az-Latn-AZ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="" xmlns:a16="http://schemas.microsoft.com/office/drawing/2014/main" id="{3A557BA5-13DD-4940-BD4A-2B34DAE7B519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9BDD13CE-74AD-4A74-B54C-4387DE1EA10A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85089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="" xmlns:a16="http://schemas.microsoft.com/office/drawing/2014/main" id="{089AB77C-45DE-4520-A3D3-C234E5AE497A}"/>
              </a:ext>
            </a:extLst>
          </p:cNvPr>
          <p:cNvSpPr txBox="1">
            <a:spLocks noChangeArrowheads="1"/>
          </p:cNvSpPr>
          <p:nvPr/>
        </p:nvSpPr>
        <p:spPr>
          <a:xfrm>
            <a:off x="3338437" y="34766"/>
            <a:ext cx="5515125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altLang="en-US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9376" y="131054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Диагностика</a:t>
            </a:r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 –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 Рентген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                         KT</a:t>
            </a:r>
          </a:p>
          <a:p>
            <a:r>
              <a:rPr lang="ru-RU" sz="2000" b="1">
                <a:solidFill>
                  <a:schemeClr val="accent1">
                    <a:lumMod val="75000"/>
                  </a:schemeClr>
                </a:solidFill>
              </a:rPr>
              <a:t>Бронхоскопия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27489" y="21538"/>
            <a:ext cx="53260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Трахеобронхиальная травма</a:t>
            </a:r>
            <a:endParaRPr lang="az-Latn-AZ" altLang="en-US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14061" y="3212605"/>
            <a:ext cx="7621445" cy="12311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Лечебные методы трахеобронхиальной травмы</a:t>
            </a:r>
            <a:endParaRPr lang="az-Latn-AZ" altLang="en-US" sz="20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Интубация – для стабилизации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Срочная операция – первичная обработка, шов при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резаных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ранах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При тупых травмах резекция 2-3-х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бронхиальных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колец и реанастомоз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583832" y="1649098"/>
            <a:ext cx="453650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Клиническая картина ушиба легкого </a:t>
            </a:r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Массивная подкожная эмфизема 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038600" y="4996552"/>
            <a:ext cx="74580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Лечебные методы </a:t>
            </a:r>
            <a:r>
              <a:rPr lang="ru-RU" sz="2000" b="1" dirty="0" err="1" smtClean="0">
                <a:solidFill>
                  <a:schemeClr val="accent2">
                    <a:lumMod val="75000"/>
                  </a:schemeClr>
                </a:solidFill>
              </a:rPr>
              <a:t>эндоброниальных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 кровотечений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Срочная бронхоскопическая санация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При признаках гипоксии интубация бронха противоположной стороны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Срочная операция ,бронхиальный 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стент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или сосудистая 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эмболизация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Заголовок 1">
            <a:extLst>
              <a:ext uri="{FF2B5EF4-FFF2-40B4-BE49-F238E27FC236}">
                <a16:creationId xmlns="" xmlns:a16="http://schemas.microsoft.com/office/drawing/2014/main" id="{E26C3CE5-90B3-4815-B091-ABBEC1DF0999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D2ACD638-51C1-4524-869F-071915C1B53C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38244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70078" y="172926"/>
            <a:ext cx="2051844" cy="611546"/>
          </a:xfrm>
        </p:spPr>
        <p:txBody>
          <a:bodyPr/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679" y="1939401"/>
            <a:ext cx="11354710" cy="4351338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Дренирование грудной клетки</a:t>
            </a: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Интубация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дыхательных 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путей</a:t>
            </a:r>
            <a:endParaRPr lang="az-Latn-AZ" sz="28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Стентирование трахеи или бронхов</a:t>
            </a:r>
            <a:endParaRPr lang="az-Latn-AZ" sz="28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Хирургическое лечение</a:t>
            </a:r>
            <a:r>
              <a:rPr lang="az-Latn-AZ" sz="2800" b="1" dirty="0">
                <a:solidFill>
                  <a:schemeClr val="accent2">
                    <a:lumMod val="75000"/>
                  </a:schemeClr>
                </a:solidFill>
              </a:rPr>
              <a:t> (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восстановление </a:t>
            </a:r>
          </a:p>
          <a:p>
            <a:pPr marL="0" indent="0">
              <a:buNone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бронха</a:t>
            </a: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</a:rPr>
              <a:t>лобэктомия</a:t>
            </a: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</a:rPr>
              <a:t>пульмонэктомия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z-Latn-AZ" sz="2800" b="1" dirty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en-US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2" t="6896" r="4378" b="19938"/>
          <a:stretch/>
        </p:blipFill>
        <p:spPr bwMode="auto">
          <a:xfrm>
            <a:off x="6875350" y="1713320"/>
            <a:ext cx="4914546" cy="3431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392144" y="1295074"/>
            <a:ext cx="3880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Стентирование бронха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EEB5C60C-676F-4A1C-9ACB-9ABFE411E290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  <p:sp>
        <p:nvSpPr>
          <p:cNvPr id="11" name="Заголовок 1">
            <a:extLst>
              <a:ext uri="{FF2B5EF4-FFF2-40B4-BE49-F238E27FC236}">
                <a16:creationId xmlns="" xmlns:a16="http://schemas.microsoft.com/office/drawing/2014/main" id="{CC151E61-67FA-4B49-AEEC-BD5C884F2A62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</p:spTree>
    <p:extLst>
      <p:ext uri="{BB962C8B-B14F-4D97-AF65-F5344CB8AC3E}">
        <p14:creationId xmlns:p14="http://schemas.microsoft.com/office/powerpoint/2010/main" xmlns="" val="24914486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1784" y="51819"/>
            <a:ext cx="4001616" cy="611546"/>
          </a:xfrm>
        </p:spPr>
        <p:txBody>
          <a:bodyPr/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Травма пищевода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C55DB12F-4D05-4770-B59B-8CA6490304C7}"/>
              </a:ext>
            </a:extLst>
          </p:cNvPr>
          <p:cNvSpPr/>
          <p:nvPr/>
        </p:nvSpPr>
        <p:spPr>
          <a:xfrm>
            <a:off x="839416" y="1340768"/>
            <a:ext cx="1927194" cy="407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20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Классификация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="" xmlns:a16="http://schemas.microsoft.com/office/drawing/2014/main" id="{65789A18-9586-4FA8-B5FB-705B4F07F9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22143327"/>
              </p:ext>
            </p:extLst>
          </p:nvPr>
        </p:nvGraphicFramePr>
        <p:xfrm>
          <a:off x="839416" y="2243907"/>
          <a:ext cx="6912768" cy="2384664"/>
        </p:xfrm>
        <a:graphic>
          <a:graphicData uri="http://schemas.openxmlformats.org/drawingml/2006/table">
            <a:tbl>
              <a:tblPr firstRow="1" firstCol="1" bandRow="1"/>
              <a:tblGrid>
                <a:gridCol w="3160006">
                  <a:extLst>
                    <a:ext uri="{9D8B030D-6E8A-4147-A177-3AD203B41FA5}">
                      <a16:colId xmlns="" xmlns:a16="http://schemas.microsoft.com/office/drawing/2014/main" val="2545286016"/>
                    </a:ext>
                  </a:extLst>
                </a:gridCol>
                <a:gridCol w="3752762">
                  <a:extLst>
                    <a:ext uri="{9D8B030D-6E8A-4147-A177-3AD203B41FA5}">
                      <a16:colId xmlns="" xmlns:a16="http://schemas.microsoft.com/office/drawing/2014/main" val="2237213994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локализации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Область шеи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Область груди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Область живота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445042298"/>
                  </a:ext>
                </a:extLst>
              </a:tr>
              <a:tr h="1080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морфологии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Ушиб-гематомы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Ранения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Сегментарный дефект или деваскуляризация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08867730"/>
                  </a:ext>
                </a:extLst>
              </a:tr>
            </a:tbl>
          </a:graphicData>
        </a:graphic>
      </p:graphicFrame>
      <p:sp>
        <p:nvSpPr>
          <p:cNvPr id="12" name="Заголовок 1">
            <a:extLst>
              <a:ext uri="{FF2B5EF4-FFF2-40B4-BE49-F238E27FC236}">
                <a16:creationId xmlns="" xmlns:a16="http://schemas.microsoft.com/office/drawing/2014/main" id="{C1EFABD5-3B85-4BAB-86B4-6F5661024EE8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ABF4110-6601-4B44-9508-7DF4D2EAC0A7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43785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бъект 9"/>
          <p:cNvSpPr>
            <a:spLocks noGrp="1"/>
          </p:cNvSpPr>
          <p:nvPr>
            <p:ph idx="1"/>
          </p:nvPr>
        </p:nvSpPr>
        <p:spPr>
          <a:xfrm>
            <a:off x="3503712" y="764704"/>
            <a:ext cx="5688632" cy="77507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2400" dirty="0"/>
              <a:t>Степени тяжести повреждений пищевода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ru-RU" sz="2400" dirty="0"/>
              <a:t>Американское общество травмохирургии и</a:t>
            </a:r>
            <a:r>
              <a:rPr lang="en-US" sz="2400" dirty="0"/>
              <a:t> AIS-90 </a:t>
            </a:r>
            <a:br>
              <a:rPr lang="en-US" sz="2400" dirty="0"/>
            </a:br>
            <a:r>
              <a:rPr lang="en-US" sz="2400" dirty="0"/>
              <a:t>(</a:t>
            </a:r>
            <a:r>
              <a:rPr lang="ru-RU" sz="2400" dirty="0"/>
              <a:t>сокращенная шкала травм</a:t>
            </a:r>
            <a:r>
              <a:rPr lang="en-US" sz="2400" dirty="0"/>
              <a:t>)</a:t>
            </a:r>
            <a:endParaRPr lang="ru-RU" dirty="0"/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5800" y="51819"/>
            <a:ext cx="3672408" cy="611546"/>
          </a:xfrm>
        </p:spPr>
        <p:txBody>
          <a:bodyPr/>
          <a:lstStyle/>
          <a:p>
            <a:r>
              <a:rPr lang="ru-RU" sz="3200" dirty="0">
                <a:solidFill>
                  <a:schemeClr val="accent2">
                    <a:lumMod val="75000"/>
                  </a:schemeClr>
                </a:solidFill>
              </a:rPr>
              <a:t>Травма пищевода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="" xmlns:a16="http://schemas.microsoft.com/office/drawing/2014/main" id="{1506D02F-AAAB-4AEE-ADC3-4D1C216872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89570105"/>
              </p:ext>
            </p:extLst>
          </p:nvPr>
        </p:nvGraphicFramePr>
        <p:xfrm>
          <a:off x="1850059" y="1696852"/>
          <a:ext cx="8491881" cy="4337768"/>
        </p:xfrm>
        <a:graphic>
          <a:graphicData uri="http://schemas.openxmlformats.org/drawingml/2006/table">
            <a:tbl>
              <a:tblPr firstRow="1" firstCol="1" bandRow="1"/>
              <a:tblGrid>
                <a:gridCol w="959083">
                  <a:extLst>
                    <a:ext uri="{9D8B030D-6E8A-4147-A177-3AD203B41FA5}">
                      <a16:colId xmlns="" xmlns:a16="http://schemas.microsoft.com/office/drawing/2014/main" val="3676414154"/>
                    </a:ext>
                  </a:extLst>
                </a:gridCol>
                <a:gridCol w="6239186">
                  <a:extLst>
                    <a:ext uri="{9D8B030D-6E8A-4147-A177-3AD203B41FA5}">
                      <a16:colId xmlns="" xmlns:a16="http://schemas.microsoft.com/office/drawing/2014/main" val="1374881060"/>
                    </a:ext>
                  </a:extLst>
                </a:gridCol>
                <a:gridCol w="1293612">
                  <a:extLst>
                    <a:ext uri="{9D8B030D-6E8A-4147-A177-3AD203B41FA5}">
                      <a16:colId xmlns="" xmlns:a16="http://schemas.microsoft.com/office/drawing/2014/main" val="2225154336"/>
                    </a:ext>
                  </a:extLst>
                </a:gridCol>
              </a:tblGrid>
              <a:tr h="10120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Степень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Описание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Летальност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14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41044092"/>
                  </a:ext>
                </a:extLst>
              </a:tr>
              <a:tr h="33257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Ушиб/гематома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– 2%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069706411"/>
                  </a:ext>
                </a:extLst>
              </a:tr>
              <a:tr h="332570">
                <a:tc vMerge="1"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Рана – не захватывающая целый слой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10%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014137380"/>
                  </a:ext>
                </a:extLst>
              </a:tr>
              <a:tr h="3325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416286696"/>
                  </a:ext>
                </a:extLst>
              </a:tr>
              <a:tr h="3325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Ранение – окружность 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&lt;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50%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42530251"/>
                  </a:ext>
                </a:extLst>
              </a:tr>
              <a:tr h="3325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382813084"/>
                  </a:ext>
                </a:extLst>
              </a:tr>
              <a:tr h="3325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III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Ранение – окружность 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&gt;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50%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95377156"/>
                  </a:ext>
                </a:extLst>
              </a:tr>
              <a:tr h="3325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669556852"/>
                  </a:ext>
                </a:extLst>
              </a:tr>
              <a:tr h="3325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Сегментарный дефект или деваскуляризация  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&lt;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2см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72288045"/>
                  </a:ext>
                </a:extLst>
              </a:tr>
              <a:tr h="3325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086771929"/>
                  </a:ext>
                </a:extLst>
              </a:tr>
              <a:tr h="3325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Сегментарный дефект или деваскуляризация  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&gt;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2см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6961354"/>
                  </a:ext>
                </a:extLst>
              </a:tr>
            </a:tbl>
          </a:graphicData>
        </a:graphic>
      </p:graphicFrame>
      <p:sp>
        <p:nvSpPr>
          <p:cNvPr id="9" name="Заголовок 1">
            <a:extLst>
              <a:ext uri="{FF2B5EF4-FFF2-40B4-BE49-F238E27FC236}">
                <a16:creationId xmlns="" xmlns:a16="http://schemas.microsoft.com/office/drawing/2014/main" id="{07AA88AF-1AC2-40E0-AD3F-35A91F712AEC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CF488E9E-5077-446E-B091-37FA1C3D1317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82210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83019" y="623593"/>
            <a:ext cx="6076051" cy="611546"/>
          </a:xfrm>
        </p:spPr>
        <p:txBody>
          <a:bodyPr/>
          <a:lstStyle/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963415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Клиническая картина: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Ранние</a:t>
            </a:r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 –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эмфизема шеи</a:t>
            </a:r>
            <a:r>
              <a:rPr lang="pt-BR" sz="24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воздух в средостении</a:t>
            </a:r>
            <a:r>
              <a:rPr lang="pt-BR" sz="2400" b="1" dirty="0">
                <a:solidFill>
                  <a:schemeClr val="accent2">
                    <a:lumMod val="75000"/>
                  </a:schemeClr>
                </a:solidFill>
              </a:rPr>
              <a:t>,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кровяная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рвота  </a:t>
            </a: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Поздние</a:t>
            </a:r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 –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флегмона шеи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перитонит, медиастинит и сепсис.</a:t>
            </a:r>
            <a:endParaRPr lang="az-Latn-AZ" sz="2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КТ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Эзофагография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Эндоскопическое исследование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="" xmlns:a16="http://schemas.microsoft.com/office/drawing/2014/main" id="{E370E180-14C9-43F9-AB3D-2E0A747AB47B}"/>
              </a:ext>
            </a:extLst>
          </p:cNvPr>
          <p:cNvSpPr txBox="1">
            <a:spLocks/>
          </p:cNvSpPr>
          <p:nvPr/>
        </p:nvSpPr>
        <p:spPr>
          <a:xfrm>
            <a:off x="4367807" y="12047"/>
            <a:ext cx="396044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Травма пищевода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="" xmlns:a16="http://schemas.microsoft.com/office/drawing/2014/main" id="{4C238B71-11B4-448F-86CB-845298F39602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A5A39EF5-3DB6-412E-AF93-A1C360E02A92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72694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7808" y="456298"/>
            <a:ext cx="3456384" cy="611546"/>
          </a:xfrm>
        </p:spPr>
        <p:txBody>
          <a:bodyPr/>
          <a:lstStyle/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Лечение 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986" y="2494834"/>
            <a:ext cx="4680520" cy="2448272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Первичный шов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Изоляция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обходной</a:t>
            </a:r>
            <a:r>
              <a:rPr lang="ru-RU" sz="2400" dirty="0"/>
              <a:t>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анастомоз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диверсия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Резекция 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400" b="1" dirty="0" err="1" smtClean="0">
                <a:solidFill>
                  <a:schemeClr val="accent1">
                    <a:lumMod val="75000"/>
                  </a:schemeClr>
                </a:solidFill>
              </a:rPr>
              <a:t>Стент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Дренаж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6744072" y="912596"/>
            <a:ext cx="4896544" cy="5612748"/>
            <a:chOff x="6744072" y="912596"/>
            <a:chExt cx="4896544" cy="5612748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329" r="4198" b="4748"/>
            <a:stretch/>
          </p:blipFill>
          <p:spPr bwMode="auto">
            <a:xfrm>
              <a:off x="6744072" y="912596"/>
              <a:ext cx="4896544" cy="56127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7824192" y="6156012"/>
              <a:ext cx="79208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E370E180-14C9-43F9-AB3D-2E0A747AB47B}"/>
              </a:ext>
            </a:extLst>
          </p:cNvPr>
          <p:cNvSpPr txBox="1">
            <a:spLocks/>
          </p:cNvSpPr>
          <p:nvPr/>
        </p:nvSpPr>
        <p:spPr>
          <a:xfrm>
            <a:off x="4367808" y="0"/>
            <a:ext cx="3785592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Травма пищевода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="" xmlns:a16="http://schemas.microsoft.com/office/drawing/2014/main" id="{3A673136-858E-4AE3-95C1-D54D2A73C989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06640735-18A3-47C8-AC44-11A199B7EEED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52969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9550" y="0"/>
            <a:ext cx="6232900" cy="807802"/>
          </a:xfrm>
        </p:spPr>
        <p:txBody>
          <a:bodyPr/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Травма сердца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1413168"/>
            <a:ext cx="10153128" cy="488306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az-Latn-AZ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en-US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Picture 4" descr="Penetrating Cardiac Injury &#10;Penetrating Cardiac Injury â¢ &#10;Knives = Lower Energy â &#10;Bullets = Higher Energy â &#10;RV closest t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0260" y="1413168"/>
            <a:ext cx="6076950" cy="4562476"/>
          </a:xfrm>
          <a:prstGeom prst="rect">
            <a:avLst/>
          </a:prstGeom>
          <a:noFill/>
        </p:spPr>
      </p:pic>
      <p:sp>
        <p:nvSpPr>
          <p:cNvPr id="9" name="Заголовок 1">
            <a:extLst>
              <a:ext uri="{FF2B5EF4-FFF2-40B4-BE49-F238E27FC236}">
                <a16:creationId xmlns="" xmlns:a16="http://schemas.microsoft.com/office/drawing/2014/main" id="{CBF39E9E-6625-465D-A1B9-B90C75ABD5C4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="" xmlns:a16="http://schemas.microsoft.com/office/drawing/2014/main" id="{40014ADC-E5B5-4FF2-98C2-9E17070851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20601094"/>
              </p:ext>
            </p:extLst>
          </p:nvPr>
        </p:nvGraphicFramePr>
        <p:xfrm>
          <a:off x="263352" y="2348880"/>
          <a:ext cx="6023992" cy="2160240"/>
        </p:xfrm>
        <a:graphic>
          <a:graphicData uri="http://schemas.openxmlformats.org/drawingml/2006/table">
            <a:tbl>
              <a:tblPr firstRow="1" firstCol="1" bandRow="1"/>
              <a:tblGrid>
                <a:gridCol w="3160006">
                  <a:extLst>
                    <a:ext uri="{9D8B030D-6E8A-4147-A177-3AD203B41FA5}">
                      <a16:colId xmlns="" xmlns:a16="http://schemas.microsoft.com/office/drawing/2014/main" val="2545286016"/>
                    </a:ext>
                  </a:extLst>
                </a:gridCol>
                <a:gridCol w="2863986">
                  <a:extLst>
                    <a:ext uri="{9D8B030D-6E8A-4147-A177-3AD203B41FA5}">
                      <a16:colId xmlns="" xmlns:a16="http://schemas.microsoft.com/office/drawing/2014/main" val="2237213994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локализации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Открытая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Закрытая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445042298"/>
                  </a:ext>
                </a:extLst>
              </a:tr>
              <a:tr h="1080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морфологии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2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Ранение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Ушиб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08867730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461AD27E-B3B8-4A98-8608-7C1754015DFF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0924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="" xmlns:a16="http://schemas.microsoft.com/office/drawing/2014/main" id="{85738F51-A345-40DB-830E-B87CE1D5A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974" y="72093"/>
            <a:ext cx="6076051" cy="458643"/>
          </a:xfrm>
        </p:spPr>
        <p:txBody>
          <a:bodyPr/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Травма сердца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="" xmlns:a16="http://schemas.microsoft.com/office/drawing/2014/main" id="{C4E798F8-2CE5-4C61-A31E-880AFA1F83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77788356"/>
              </p:ext>
            </p:extLst>
          </p:nvPr>
        </p:nvGraphicFramePr>
        <p:xfrm>
          <a:off x="1703512" y="1109746"/>
          <a:ext cx="8784976" cy="5385594"/>
        </p:xfrm>
        <a:graphic>
          <a:graphicData uri="http://schemas.openxmlformats.org/drawingml/2006/table">
            <a:tbl>
              <a:tblPr firstRow="1" firstCol="1" bandRow="1"/>
              <a:tblGrid>
                <a:gridCol w="864096">
                  <a:extLst>
                    <a:ext uri="{9D8B030D-6E8A-4147-A177-3AD203B41FA5}">
                      <a16:colId xmlns="" xmlns:a16="http://schemas.microsoft.com/office/drawing/2014/main" val="1826651384"/>
                    </a:ext>
                  </a:extLst>
                </a:gridCol>
                <a:gridCol w="6768752">
                  <a:extLst>
                    <a:ext uri="{9D8B030D-6E8A-4147-A177-3AD203B41FA5}">
                      <a16:colId xmlns="" xmlns:a16="http://schemas.microsoft.com/office/drawing/2014/main" val="2889840105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1878931290"/>
                    </a:ext>
                  </a:extLst>
                </a:gridCol>
              </a:tblGrid>
              <a:tr h="6804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Степень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Описание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Летальност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57172156"/>
                  </a:ext>
                </a:extLst>
              </a:tr>
              <a:tr h="186889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Тупая травма сопровождающаяся незначительными изменениями ЭКГ (неспесифические изменения </a:t>
                      </a:r>
                      <a:r>
                        <a:rPr lang="ru-RU" sz="1200" dirty="0" smtClean="0"/>
                        <a:t>зубец </a:t>
                      </a:r>
                      <a:r>
                        <a:rPr lang="en-US" sz="1200" dirty="0"/>
                        <a:t>ST</a:t>
                      </a:r>
                      <a:r>
                        <a:rPr lang="ru-RU" sz="1200" dirty="0"/>
                        <a:t> или Т, экстрасистолы или синусовые тахикардии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10%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302908418"/>
                  </a:ext>
                </a:extLst>
              </a:tr>
              <a:tr h="186889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Присутствие тупых или открытых повреждений перикарда</a:t>
                      </a:r>
                      <a:r>
                        <a:rPr lang="en-US" sz="1200" dirty="0"/>
                        <a:t>, </a:t>
                      </a:r>
                      <a:r>
                        <a:rPr lang="ru-RU" sz="1200" dirty="0"/>
                        <a:t>отсутствие повреждения</a:t>
                      </a:r>
                      <a:r>
                        <a:rPr lang="en-US" sz="1200" dirty="0"/>
                        <a:t>,</a:t>
                      </a:r>
                      <a:r>
                        <a:rPr lang="ru-RU" sz="1200" dirty="0"/>
                        <a:t> тампонады или разрыва сердца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10%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814393510"/>
                  </a:ext>
                </a:extLst>
              </a:tr>
              <a:tr h="186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001932741"/>
                  </a:ext>
                </a:extLst>
              </a:tr>
              <a:tr h="20391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Тупые травмы </a:t>
                      </a:r>
                      <a:r>
                        <a:rPr lang="ru-RU" sz="1200" dirty="0" smtClean="0"/>
                        <a:t>сопровождающиеся блокадой </a:t>
                      </a:r>
                      <a:r>
                        <a:rPr lang="ru-RU" sz="1200" dirty="0"/>
                        <a:t>или </a:t>
                      </a:r>
                      <a:r>
                        <a:rPr lang="ru-RU" sz="1200" dirty="0" smtClean="0"/>
                        <a:t>ишемическими явлениями, </a:t>
                      </a:r>
                      <a:r>
                        <a:rPr lang="ru-RU" sz="1200" dirty="0"/>
                        <a:t>отсутвие сердечной недостаточности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10%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483380267"/>
                  </a:ext>
                </a:extLst>
              </a:tr>
              <a:tr h="186889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Наличие повреждения миокарда, отсутсвие повреждения эндокарда </a:t>
                      </a:r>
                      <a:r>
                        <a:rPr lang="ru-RU" sz="1200" dirty="0" smtClean="0"/>
                        <a:t>,тампонады</a:t>
                      </a:r>
                      <a:endParaRPr lang="ru-RU" sz="1200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10%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517291124"/>
                  </a:ext>
                </a:extLst>
              </a:tr>
              <a:tr h="186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475079200"/>
                  </a:ext>
                </a:extLst>
              </a:tr>
              <a:tr h="186889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III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Тупые травмы сопровождающиеся вентрикулярной контракцией (</a:t>
                      </a:r>
                      <a:r>
                        <a:rPr lang="en-US" sz="1200" dirty="0"/>
                        <a:t>&gt; 6</a:t>
                      </a:r>
                      <a:r>
                        <a:rPr lang="ru-RU" sz="1200" dirty="0"/>
                        <a:t>/мин)</a:t>
                      </a:r>
                      <a:endParaRPr lang="en-US" sz="1200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580924805"/>
                  </a:ext>
                </a:extLst>
              </a:tr>
              <a:tr h="186889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 </a:t>
                      </a:r>
                      <a:r>
                        <a:rPr lang="ru-RU" sz="1200" dirty="0"/>
                        <a:t>Тупые</a:t>
                      </a:r>
                      <a:r>
                        <a:rPr lang="az-Latn-AZ" sz="1200" dirty="0"/>
                        <a:t> </a:t>
                      </a:r>
                      <a:r>
                        <a:rPr lang="ru-RU" sz="1200" dirty="0"/>
                        <a:t>или открытые повреждения сопровождающиеся разрывом септума, атриовентрикулярноклапанной недостаточностью, дисфункцией сосцевидой мышцы или окклюзией дистального коронарного сосуда без сердечной недостаточности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13529969"/>
                  </a:ext>
                </a:extLst>
              </a:tr>
              <a:tr h="20391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Разрыв перикарда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616856276"/>
                  </a:ext>
                </a:extLst>
              </a:tr>
              <a:tr h="186889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Тупая травма сопровождающаяся сердечной недостаточностью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4234430945"/>
                  </a:ext>
                </a:extLst>
              </a:tr>
              <a:tr h="186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183484979"/>
                  </a:ext>
                </a:extLst>
              </a:tr>
              <a:tr h="186889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Ранение миокарда и тампонада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434497176"/>
                  </a:ext>
                </a:extLst>
              </a:tr>
              <a:tr h="186889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Разрыв септума, клапанные недостаточности, дисфункция сосцевидой мышцы или окклюзия коронарного сосуда сопровождающиеся сердечной недостаточностью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25805289"/>
                  </a:ext>
                </a:extLst>
              </a:tr>
              <a:tr h="186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609683316"/>
                  </a:ext>
                </a:extLst>
              </a:tr>
              <a:tr h="186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Авулсия сердца или дефект стенки камеры </a:t>
                      </a:r>
                      <a:r>
                        <a:rPr lang="en-US" sz="1200" dirty="0"/>
                        <a:t>&gt;</a:t>
                      </a:r>
                      <a:r>
                        <a:rPr lang="ru-RU" sz="1200" dirty="0"/>
                        <a:t>50%</a:t>
                      </a:r>
                      <a:endParaRPr lang="en-US" sz="1200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344931297"/>
                  </a:ext>
                </a:extLst>
              </a:tr>
            </a:tbl>
          </a:graphicData>
        </a:graphic>
      </p:graphicFrame>
      <p:sp>
        <p:nvSpPr>
          <p:cNvPr id="7" name="Title 1">
            <a:extLst>
              <a:ext uri="{FF2B5EF4-FFF2-40B4-BE49-F238E27FC236}">
                <a16:creationId xmlns="" xmlns:a16="http://schemas.microsoft.com/office/drawing/2014/main" id="{EEAC3F97-407F-48C8-BDD6-0466D8B040FE}"/>
              </a:ext>
            </a:extLst>
          </p:cNvPr>
          <p:cNvSpPr txBox="1">
            <a:spLocks/>
          </p:cNvSpPr>
          <p:nvPr/>
        </p:nvSpPr>
        <p:spPr>
          <a:xfrm>
            <a:off x="1670062" y="607627"/>
            <a:ext cx="8784976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/>
              <a:t>Степени тяжести повреждений сердца</a:t>
            </a:r>
            <a:r>
              <a:rPr lang="en-US" sz="1800" dirty="0"/>
              <a:t> </a:t>
            </a:r>
            <a:r>
              <a:rPr lang="ru-RU" sz="1800" dirty="0"/>
              <a:t>Американское общество травмохирургии и</a:t>
            </a:r>
            <a:r>
              <a:rPr lang="en-US" sz="1800" dirty="0"/>
              <a:t> AIS-90 (</a:t>
            </a:r>
            <a:r>
              <a:rPr lang="ru-RU" sz="1800" dirty="0"/>
              <a:t>сокращенная шкала травм</a:t>
            </a:r>
            <a:r>
              <a:rPr lang="en-US" sz="1200" dirty="0"/>
              <a:t>)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AA9A49B-3E85-4EF2-A51E-4F36A9D220AC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="" xmlns:a16="http://schemas.microsoft.com/office/drawing/2014/main" id="{5A4E25F2-96D5-4086-8A8D-2253D47E0659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</p:spTree>
    <p:extLst>
      <p:ext uri="{BB962C8B-B14F-4D97-AF65-F5344CB8AC3E}">
        <p14:creationId xmlns:p14="http://schemas.microsoft.com/office/powerpoint/2010/main" xmlns="" val="15866557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6297" y="938718"/>
            <a:ext cx="6076051" cy="434470"/>
          </a:xfrm>
        </p:spPr>
        <p:txBody>
          <a:bodyPr/>
          <a:lstStyle/>
          <a:p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Диагностика и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Клиническая картина</a:t>
            </a:r>
          </a:p>
          <a:p>
            <a:r>
              <a:rPr lang="ru-RU" sz="2400" b="1" i="1" u="sng" dirty="0">
                <a:solidFill>
                  <a:schemeClr val="accent1">
                    <a:lumMod val="75000"/>
                  </a:schemeClr>
                </a:solidFill>
              </a:rPr>
              <a:t>Триада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400" b="1" i="1" u="sng" dirty="0">
                <a:solidFill>
                  <a:schemeClr val="accent1">
                    <a:lumMod val="75000"/>
                  </a:schemeClr>
                </a:solidFill>
              </a:rPr>
              <a:t>Beck</a:t>
            </a:r>
            <a:r>
              <a:rPr lang="ru-RU" sz="2400" b="1" i="1" u="sng" dirty="0">
                <a:solidFill>
                  <a:schemeClr val="accent1">
                    <a:lumMod val="75000"/>
                  </a:schemeClr>
                </a:solidFill>
              </a:rPr>
              <a:t>а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–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шок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ослабление сердечных тонов, набухание шейных вен</a:t>
            </a:r>
          </a:p>
          <a:p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Эхокардиография</a:t>
            </a:r>
          </a:p>
        </p:txBody>
      </p:sp>
      <p:sp>
        <p:nvSpPr>
          <p:cNvPr id="6" name="Title 3">
            <a:extLst>
              <a:ext uri="{FF2B5EF4-FFF2-40B4-BE49-F238E27FC236}">
                <a16:creationId xmlns="" xmlns:a16="http://schemas.microsoft.com/office/drawing/2014/main" id="{38ED6EAB-7593-4F28-8034-3C11D46A794C}"/>
              </a:ext>
            </a:extLst>
          </p:cNvPr>
          <p:cNvSpPr txBox="1">
            <a:spLocks/>
          </p:cNvSpPr>
          <p:nvPr/>
        </p:nvSpPr>
        <p:spPr>
          <a:xfrm>
            <a:off x="3057974" y="100954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Травма сердца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5591944" y="4232126"/>
            <a:ext cx="5976664" cy="21710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Методы хирургических лечений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  <a:p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</a:rPr>
              <a:t>Перикардиоцентез</a:t>
            </a:r>
            <a:endParaRPr lang="az-Latn-AZ" sz="24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Субксифоид перикардиотомия </a:t>
            </a:r>
            <a:endParaRPr lang="az-Latn-AZ" sz="24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Торакотомия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="" xmlns:a16="http://schemas.microsoft.com/office/drawing/2014/main" id="{E2460E73-8710-4351-AC81-81DF03F443D4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B9AA8C0C-002E-4791-863D-7AC794B032A8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39084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72533"/>
            <a:ext cx="6768752" cy="611546"/>
          </a:xfrm>
        </p:spPr>
        <p:txBody>
          <a:bodyPr/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Травма внутригрудных сосудов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8C9B3C01-9F7A-4FEB-898D-A5208A944A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94863566"/>
              </p:ext>
            </p:extLst>
          </p:nvPr>
        </p:nvGraphicFramePr>
        <p:xfrm>
          <a:off x="3215680" y="1124744"/>
          <a:ext cx="5760640" cy="5638928"/>
        </p:xfrm>
        <a:graphic>
          <a:graphicData uri="http://schemas.openxmlformats.org/drawingml/2006/table">
            <a:tbl>
              <a:tblPr firstRow="1" firstCol="1" bandRow="1"/>
              <a:tblGrid>
                <a:gridCol w="1008112">
                  <a:extLst>
                    <a:ext uri="{9D8B030D-6E8A-4147-A177-3AD203B41FA5}">
                      <a16:colId xmlns="" xmlns:a16="http://schemas.microsoft.com/office/drawing/2014/main" val="3676414154"/>
                    </a:ext>
                  </a:extLst>
                </a:gridCol>
                <a:gridCol w="3240360">
                  <a:extLst>
                    <a:ext uri="{9D8B030D-6E8A-4147-A177-3AD203B41FA5}">
                      <a16:colId xmlns="" xmlns:a16="http://schemas.microsoft.com/office/drawing/2014/main" val="1374881060"/>
                    </a:ext>
                  </a:extLst>
                </a:gridCol>
                <a:gridCol w="1512168">
                  <a:extLst>
                    <a:ext uri="{9D8B030D-6E8A-4147-A177-3AD203B41FA5}">
                      <a16:colId xmlns="" xmlns:a16="http://schemas.microsoft.com/office/drawing/2014/main" val="2225154336"/>
                    </a:ext>
                  </a:extLst>
                </a:gridCol>
              </a:tblGrid>
              <a:tr h="55054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Степень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Описание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1" kern="12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Летальност</a:t>
                      </a:r>
                      <a:endParaRPr lang="en-US" sz="1400" b="1" i="1" kern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EAAD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41044092"/>
                  </a:ext>
                </a:extLst>
              </a:tr>
              <a:tr h="155068"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dirty="0"/>
                        <a:t>Межреберная артерия, вена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 – 10%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069706411"/>
                  </a:ext>
                </a:extLst>
              </a:tr>
              <a:tr h="15506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dirty="0"/>
                        <a:t>Внутренняя грудная артерия, вена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 – 10%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4014137380"/>
                  </a:ext>
                </a:extLst>
              </a:tr>
              <a:tr h="15506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dirty="0"/>
                        <a:t>Бронхиальная артерия, вена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 – 10%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416286696"/>
                  </a:ext>
                </a:extLst>
              </a:tr>
              <a:tr h="15506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dirty="0"/>
                        <a:t>Эзофагеальная артерия, вена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 – 10%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042530251"/>
                  </a:ext>
                </a:extLst>
              </a:tr>
              <a:tr h="15506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dirty="0"/>
                        <a:t>Вена гемоазигос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 – 10%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382813084"/>
                  </a:ext>
                </a:extLst>
              </a:tr>
              <a:tr h="1550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95377156"/>
                  </a:ext>
                </a:extLst>
              </a:tr>
              <a:tr h="155068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dirty="0"/>
                        <a:t>Вена азигос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 – 10%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669556852"/>
                  </a:ext>
                </a:extLst>
              </a:tr>
              <a:tr h="15506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dirty="0"/>
                        <a:t>Внутренняя яремная вена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 – 10%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572288045"/>
                  </a:ext>
                </a:extLst>
              </a:tr>
              <a:tr h="15506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dirty="0"/>
                        <a:t>Подключичная вена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086771929"/>
                  </a:ext>
                </a:extLst>
              </a:tr>
              <a:tr h="15506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dirty="0"/>
                        <a:t>Безымянная вена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56961354"/>
                  </a:ext>
                </a:extLst>
              </a:tr>
              <a:tr h="1550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/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76305923"/>
                  </a:ext>
                </a:extLst>
              </a:tr>
              <a:tr h="155068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III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Сонная артерия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833149570"/>
                  </a:ext>
                </a:extLst>
              </a:tr>
              <a:tr h="15506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Безымянная артерия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296851696"/>
                  </a:ext>
                </a:extLst>
              </a:tr>
              <a:tr h="15506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dirty="0"/>
                        <a:t>Подключичная артерия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4112864874"/>
                  </a:ext>
                </a:extLst>
              </a:tr>
              <a:tr h="1550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/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909886053"/>
                  </a:ext>
                </a:extLst>
              </a:tr>
              <a:tr h="155068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IV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Нисходящая грудная аорта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499358377"/>
                  </a:ext>
                </a:extLst>
              </a:tr>
              <a:tr h="15506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Нижняя полая вена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4143397572"/>
                  </a:ext>
                </a:extLst>
              </a:tr>
              <a:tr h="15506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Ветвь пульмонарной артерии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10%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721780362"/>
                  </a:ext>
                </a:extLst>
              </a:tr>
              <a:tr h="15506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Ветвь пульмонарной вены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10%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324199880"/>
                  </a:ext>
                </a:extLst>
              </a:tr>
              <a:tr h="1550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690674502"/>
                  </a:ext>
                </a:extLst>
              </a:tr>
              <a:tr h="155068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Восходящая аорта или дуга аорты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4152643901"/>
                  </a:ext>
                </a:extLst>
              </a:tr>
              <a:tr h="15506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Верхняя полая вена</a:t>
                      </a:r>
                      <a:endParaRPr lang="ru-RU" sz="1200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284185290"/>
                  </a:ext>
                </a:extLst>
              </a:tr>
              <a:tr h="15506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Пульмонарная артерия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27245267"/>
                  </a:ext>
                </a:extLst>
              </a:tr>
              <a:tr h="155068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Пульмонарная вена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345533158"/>
                  </a:ext>
                </a:extLst>
              </a:tr>
              <a:tr h="1550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902555075"/>
                  </a:ext>
                </a:extLst>
              </a:tr>
              <a:tr h="1550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Тотальная трансекция  аорты или ворот легкого</a:t>
                      </a:r>
                      <a:endParaRPr lang="ru-RU" sz="1200" dirty="0"/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– 50%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807822175"/>
                  </a:ext>
                </a:extLst>
              </a:tr>
            </a:tbl>
          </a:graphicData>
        </a:graphic>
      </p:graphicFrame>
      <p:sp>
        <p:nvSpPr>
          <p:cNvPr id="13" name="Заголовок 1">
            <a:extLst>
              <a:ext uri="{FF2B5EF4-FFF2-40B4-BE49-F238E27FC236}">
                <a16:creationId xmlns="" xmlns:a16="http://schemas.microsoft.com/office/drawing/2014/main" id="{91A0A5BE-3A6B-4376-87C2-8C78B5470AAF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57EFACBA-8990-4B57-A626-043D390AA37D}"/>
              </a:ext>
            </a:extLst>
          </p:cNvPr>
          <p:cNvSpPr txBox="1">
            <a:spLocks/>
          </p:cNvSpPr>
          <p:nvPr/>
        </p:nvSpPr>
        <p:spPr>
          <a:xfrm>
            <a:off x="1362399" y="607628"/>
            <a:ext cx="9649072" cy="473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/>
              <a:t>Степени тяжести </a:t>
            </a:r>
            <a:r>
              <a:rPr lang="ru-RU" sz="1800" dirty="0" smtClean="0"/>
              <a:t>травм сосудов грудной клетки</a:t>
            </a:r>
            <a:r>
              <a:rPr lang="en-US" sz="1800" dirty="0" smtClean="0"/>
              <a:t> </a:t>
            </a:r>
            <a:r>
              <a:rPr lang="ru-RU" sz="1800" dirty="0" smtClean="0"/>
              <a:t>(Американское </a:t>
            </a:r>
            <a:r>
              <a:rPr lang="ru-RU" sz="1800" dirty="0"/>
              <a:t>общество травмохирургии и</a:t>
            </a:r>
            <a:r>
              <a:rPr lang="en-US" sz="1800" dirty="0"/>
              <a:t> AIS-90 (</a:t>
            </a:r>
            <a:r>
              <a:rPr lang="ru-RU" sz="1800" dirty="0"/>
              <a:t>сокращенная шкала травм</a:t>
            </a:r>
            <a:r>
              <a:rPr lang="en-US" sz="1800" dirty="0" smtClean="0"/>
              <a:t>)</a:t>
            </a:r>
            <a:r>
              <a:rPr lang="ru-RU" sz="1800" dirty="0" smtClean="0"/>
              <a:t>)</a:t>
            </a:r>
            <a:endParaRPr lang="en-US" sz="1800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D3654CC-8108-40E4-A171-C061599B1F07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74999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7608" y="148985"/>
            <a:ext cx="7056784" cy="611546"/>
          </a:xfrm>
        </p:spPr>
        <p:txBody>
          <a:bodyPr/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Травма внутригрудных сосудов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51384" y="1566350"/>
            <a:ext cx="835292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Клиническая картина повреждений крупных внутригрудных сосудов</a:t>
            </a:r>
            <a:endParaRPr lang="az-Latn-AZ" sz="2000" b="1" dirty="0">
              <a:solidFill>
                <a:srgbClr val="FFC000"/>
              </a:solidFill>
            </a:endParaRP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• Массивный гемоторакс</a:t>
            </a: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• Тампонада сердца </a:t>
            </a: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• Шок и рентгенологически признаки увеличенного средостения</a:t>
            </a:r>
            <a:endParaRPr lang="ru-RU" b="1" dirty="0">
              <a:solidFill>
                <a:srgbClr val="E59E0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35760" y="3340727"/>
            <a:ext cx="739214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Диагностические методы исследования при повреждениях крупных внутригрудных сосудов</a:t>
            </a: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• КТ, ангиография и электрокардиография у стабильных больных</a:t>
            </a:r>
            <a:endParaRPr lang="az-Latn-AZ" b="1" dirty="0">
              <a:solidFill>
                <a:srgbClr val="FFC000"/>
              </a:solidFill>
            </a:endParaRP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• Во время операции у нестабильных больных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27800" y="5139914"/>
            <a:ext cx="6096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Методы лечения при повреждениях крупных внутригрудных сосудов</a:t>
            </a: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Хирургические – первичное восстановление или </a:t>
            </a:r>
            <a:r>
              <a:rPr lang="ru-RU" b="1">
                <a:solidFill>
                  <a:schemeClr val="accent1">
                    <a:lumMod val="75000"/>
                  </a:schemeClr>
                </a:solidFill>
              </a:rPr>
              <a:t>сосудистый грефт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="" xmlns:a16="http://schemas.microsoft.com/office/drawing/2014/main" id="{D52D1A59-EAE0-42E4-8586-1B2B29EB8E2A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849D6D82-E137-4513-804D-B100298F7F0D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62042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47544" y="-15619"/>
            <a:ext cx="7096912" cy="677109"/>
          </a:xfrm>
        </p:spPr>
        <p:txBody>
          <a:bodyPr/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Травма внутригрудных сосудов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7408" y="1988840"/>
            <a:ext cx="8784976" cy="8241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Диагностические методы повреждения грудного протока</a:t>
            </a:r>
          </a:p>
          <a:p>
            <a:pPr marL="0" indent="0">
              <a:buNone/>
            </a:pPr>
            <a:r>
              <a:rPr lang="ru-RU" sz="1800" b="1" dirty="0">
                <a:solidFill>
                  <a:schemeClr val="accent1">
                    <a:lumMod val="75000"/>
                  </a:schemeClr>
                </a:solidFill>
              </a:rPr>
              <a:t>Высокие концентрации триглицеридов в плевральной жидкости</a:t>
            </a:r>
          </a:p>
          <a:p>
            <a:pPr marL="0" indent="0">
              <a:buNone/>
            </a:pPr>
            <a:endParaRPr lang="ru-RU" sz="18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5646" y="4412035"/>
            <a:ext cx="980087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Показания к хирургическому лечению</a:t>
            </a:r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После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4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-х недельного консервативного лечения выделение лимфы &gt; 1500 мл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65005" y="1052736"/>
            <a:ext cx="670725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Клиническая картина повреждения грудного протока</a:t>
            </a:r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Непрерывное выделение лимфы из дренажа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063552" y="2996952"/>
            <a:ext cx="878497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Методы лечения повреждений грудного протока</a:t>
            </a:r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• Консервативные методы – обезжиренная диета→ нет эффекта→ парентеральное питание, октреотид – 4 недель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Хирургическое лечение – перевязка протока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="" xmlns:a16="http://schemas.microsoft.com/office/drawing/2014/main" id="{69C304DD-BF65-43AD-8B15-4ACBCF128EC6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DCE352B-31DC-4D2B-8D8A-BA1EDC29FD13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8103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85254" y="148985"/>
            <a:ext cx="6421492" cy="611546"/>
          </a:xfrm>
        </p:spPr>
        <p:txBody>
          <a:bodyPr/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Повреждения диафрагмы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43472" y="3657380"/>
            <a:ext cx="7776864" cy="96463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200" b="1" dirty="0">
                <a:solidFill>
                  <a:schemeClr val="accent2">
                    <a:lumMod val="75000"/>
                  </a:schemeClr>
                </a:solidFill>
              </a:rPr>
              <a:t>Методы исследования повреждения диафрагмы</a:t>
            </a:r>
            <a:endParaRPr lang="az-Latn-AZ" sz="22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• Рентген – В 40% случаях нормальная рентгенологическая картина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• KT и во время операции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583832" y="4725144"/>
            <a:ext cx="69127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Методы лечения повреждения диафрагмы</a:t>
            </a:r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• Гемо-, пневмототоракс – плевральный дренаж</a:t>
            </a: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•Восстановление дефекта – первичный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шов,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синтетической сеткой.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35360" y="1649992"/>
            <a:ext cx="921702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Клиническая картина повреждения диафрагмы  </a:t>
            </a:r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• В остром периоде превалируют симптомы сопуствующей травмы (плевропульмональный шок, сердечно-сосудистая и дыхательная недостаточность и т.д.)</a:t>
            </a: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• В поздном периоде грыжевые симптомы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="" xmlns:a16="http://schemas.microsoft.com/office/drawing/2014/main" id="{C3AD0947-6197-4859-89B4-7145A832165A}"/>
              </a:ext>
            </a:extLst>
          </p:cNvPr>
          <p:cNvSpPr txBox="1">
            <a:spLocks/>
          </p:cNvSpPr>
          <p:nvPr/>
        </p:nvSpPr>
        <p:spPr>
          <a:xfrm>
            <a:off x="9696400" y="148985"/>
            <a:ext cx="2520280" cy="458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Травма грудной клетки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E399DDCA-9A7B-4934-8DD4-FE1CCC59AA3C}"/>
              </a:ext>
            </a:extLst>
          </p:cNvPr>
          <p:cNvSpPr/>
          <p:nvPr/>
        </p:nvSpPr>
        <p:spPr>
          <a:xfrm>
            <a:off x="5519936" y="6627168"/>
            <a:ext cx="1152128" cy="23083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/>
            <a:r>
              <a:rPr lang="ru-RU" altLang="en-US" sz="900" b="1" dirty="0">
                <a:solidFill>
                  <a:schemeClr val="bg1"/>
                </a:solidFill>
              </a:rPr>
              <a:t>асс. Ахмедов А.М.</a:t>
            </a:r>
            <a:endParaRPr lang="az-Latn-AZ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7622224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5437</TotalTime>
  <Words>1619</Words>
  <Application>Microsoft Office PowerPoint</Application>
  <PresentationFormat>Произвольный</PresentationFormat>
  <Paragraphs>583</Paragraphs>
  <Slides>30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Praktiki dərs şablonu 1</vt:lpstr>
      <vt:lpstr>Травма грудной клетки</vt:lpstr>
      <vt:lpstr>Классификация</vt:lpstr>
      <vt:lpstr>Повреждения грудной стенки </vt:lpstr>
      <vt:lpstr>Перелом ребер</vt:lpstr>
      <vt:lpstr>Степени тяжести повреждений грудной стенки Американское общество травмохирургии и AIS-90  (сокращенная шкала травм)</vt:lpstr>
      <vt:lpstr>Клиника</vt:lpstr>
      <vt:lpstr>Повреждение грудной стенки</vt:lpstr>
      <vt:lpstr>Диагностика</vt:lpstr>
      <vt:lpstr>Гемоторакс</vt:lpstr>
      <vt:lpstr>Принципы лечения</vt:lpstr>
      <vt:lpstr>Слайд 11</vt:lpstr>
      <vt:lpstr>Слайд 12</vt:lpstr>
      <vt:lpstr>Травма пищевода</vt:lpstr>
      <vt:lpstr>Степени тяжести повреждений легких Американское общество травмохирургии и AIS-90  (сокращенная шкала травм)</vt:lpstr>
      <vt:lpstr>Слайд 15</vt:lpstr>
      <vt:lpstr>Слайд 16</vt:lpstr>
      <vt:lpstr>Слайд 17</vt:lpstr>
      <vt:lpstr>Слайд 18</vt:lpstr>
      <vt:lpstr>Лечение</vt:lpstr>
      <vt:lpstr>Травма пищевода</vt:lpstr>
      <vt:lpstr>Травма пищевода</vt:lpstr>
      <vt:lpstr>Диагностика</vt:lpstr>
      <vt:lpstr>Лечение </vt:lpstr>
      <vt:lpstr>Травма сердца</vt:lpstr>
      <vt:lpstr>Травма сердца</vt:lpstr>
      <vt:lpstr>Диагностика и лечение</vt:lpstr>
      <vt:lpstr>Травма внутригрудных сосудов</vt:lpstr>
      <vt:lpstr>Травма внутригрудных сосудов</vt:lpstr>
      <vt:lpstr>Травма внутригрудных сосудов</vt:lpstr>
      <vt:lpstr>Повреждения диафрагмы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413</cp:revision>
  <dcterms:created xsi:type="dcterms:W3CDTF">2001-04-16T20:54:45Z</dcterms:created>
  <dcterms:modified xsi:type="dcterms:W3CDTF">2020-02-11T12:52:06Z</dcterms:modified>
</cp:coreProperties>
</file>