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24"/>
  </p:notesMasterIdLst>
  <p:handoutMasterIdLst>
    <p:handoutMasterId r:id="rId25"/>
  </p:handoutMasterIdLst>
  <p:sldIdLst>
    <p:sldId id="284" r:id="rId2"/>
    <p:sldId id="290" r:id="rId3"/>
    <p:sldId id="328" r:id="rId4"/>
    <p:sldId id="270" r:id="rId5"/>
    <p:sldId id="293" r:id="rId6"/>
    <p:sldId id="312" r:id="rId7"/>
    <p:sldId id="329" r:id="rId8"/>
    <p:sldId id="313" r:id="rId9"/>
    <p:sldId id="314" r:id="rId10"/>
    <p:sldId id="330" r:id="rId11"/>
    <p:sldId id="323" r:id="rId12"/>
    <p:sldId id="316" r:id="rId13"/>
    <p:sldId id="331" r:id="rId14"/>
    <p:sldId id="317" r:id="rId15"/>
    <p:sldId id="324" r:id="rId16"/>
    <p:sldId id="322" r:id="rId17"/>
    <p:sldId id="318" r:id="rId18"/>
    <p:sldId id="319" r:id="rId19"/>
    <p:sldId id="320" r:id="rId20"/>
    <p:sldId id="326" r:id="rId21"/>
    <p:sldId id="327" r:id="rId22"/>
    <p:sldId id="325" r:id="rId23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397" autoAdjust="0"/>
    <p:restoredTop sz="94660"/>
  </p:normalViewPr>
  <p:slideViewPr>
    <p:cSldViewPr>
      <p:cViewPr varScale="1">
        <p:scale>
          <a:sx n="110" d="100"/>
          <a:sy n="110" d="100"/>
        </p:scale>
        <p:origin x="952" y="1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4358D59-02E1-4F6B-93C0-720C9A190734}" type="doc">
      <dgm:prSet loTypeId="urn:microsoft.com/office/officeart/2005/8/layout/b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5D53014-5007-411A-84AE-DABA51868716}">
      <dgm:prSet phldrT="[Текст]"/>
      <dgm:spPr/>
      <dgm:t>
        <a:bodyPr/>
        <a:lstStyle/>
        <a:p>
          <a:r>
            <a:rPr lang="ru-RU" dirty="0">
              <a:solidFill>
                <a:schemeClr val="tx1"/>
              </a:solidFill>
            </a:rPr>
            <a:t>анамнез</a:t>
          </a:r>
        </a:p>
      </dgm:t>
    </dgm:pt>
    <dgm:pt modelId="{0304E321-2A73-49AC-AB33-63643DC20701}" type="parTrans" cxnId="{BEC7E164-DCCC-42B1-AFB1-36E802B64A11}">
      <dgm:prSet/>
      <dgm:spPr/>
      <dgm:t>
        <a:bodyPr/>
        <a:lstStyle/>
        <a:p>
          <a:endParaRPr lang="ru-RU"/>
        </a:p>
      </dgm:t>
    </dgm:pt>
    <dgm:pt modelId="{93803151-D6C8-47C3-9C0E-5B8D9B3BB825}" type="sibTrans" cxnId="{BEC7E164-DCCC-42B1-AFB1-36E802B64A11}">
      <dgm:prSet/>
      <dgm:spPr/>
      <dgm:t>
        <a:bodyPr/>
        <a:lstStyle/>
        <a:p>
          <a:endParaRPr lang="ru-RU"/>
        </a:p>
      </dgm:t>
    </dgm:pt>
    <dgm:pt modelId="{2C965180-8228-4B32-986A-EBC18D54D0F7}">
      <dgm:prSet phldrT="[Текст]"/>
      <dgm:spPr/>
      <dgm:t>
        <a:bodyPr/>
        <a:lstStyle/>
        <a:p>
          <a:r>
            <a:rPr lang="ru-RU" dirty="0">
              <a:solidFill>
                <a:schemeClr val="tx1"/>
              </a:solidFill>
            </a:rPr>
            <a:t>рентгенография</a:t>
          </a:r>
        </a:p>
      </dgm:t>
    </dgm:pt>
    <dgm:pt modelId="{9A00583C-EACB-49C3-BB5F-B47BAFCA711E}" type="parTrans" cxnId="{8CA8E2DE-30F0-443F-B8C7-31C6F8CB9510}">
      <dgm:prSet/>
      <dgm:spPr/>
      <dgm:t>
        <a:bodyPr/>
        <a:lstStyle/>
        <a:p>
          <a:endParaRPr lang="ru-RU"/>
        </a:p>
      </dgm:t>
    </dgm:pt>
    <dgm:pt modelId="{2CF8BD8C-F2F2-424B-B6BA-FBBFB9B867E3}" type="sibTrans" cxnId="{8CA8E2DE-30F0-443F-B8C7-31C6F8CB9510}">
      <dgm:prSet/>
      <dgm:spPr/>
      <dgm:t>
        <a:bodyPr/>
        <a:lstStyle/>
        <a:p>
          <a:endParaRPr lang="ru-RU"/>
        </a:p>
      </dgm:t>
    </dgm:pt>
    <dgm:pt modelId="{1C18CA69-CE1E-45DD-B710-A47AC666644E}">
      <dgm:prSet phldrT="[Текст]"/>
      <dgm:spPr/>
      <dgm:t>
        <a:bodyPr/>
        <a:lstStyle/>
        <a:p>
          <a:r>
            <a:rPr lang="ru-RU" dirty="0">
              <a:solidFill>
                <a:schemeClr val="tx1"/>
              </a:solidFill>
            </a:rPr>
            <a:t>ЭКГ</a:t>
          </a:r>
        </a:p>
      </dgm:t>
    </dgm:pt>
    <dgm:pt modelId="{EA27C74D-8938-4FB3-BAC0-FF0EE51EAB7E}" type="parTrans" cxnId="{BCB97138-19E9-40E2-937D-4FFFDAF4DEE5}">
      <dgm:prSet/>
      <dgm:spPr/>
      <dgm:t>
        <a:bodyPr/>
        <a:lstStyle/>
        <a:p>
          <a:endParaRPr lang="ru-RU"/>
        </a:p>
      </dgm:t>
    </dgm:pt>
    <dgm:pt modelId="{A05FB456-21AE-40E4-9BA5-F8C4A332089C}" type="sibTrans" cxnId="{BCB97138-19E9-40E2-937D-4FFFDAF4DEE5}">
      <dgm:prSet/>
      <dgm:spPr/>
      <dgm:t>
        <a:bodyPr/>
        <a:lstStyle/>
        <a:p>
          <a:endParaRPr lang="ru-RU"/>
        </a:p>
      </dgm:t>
    </dgm:pt>
    <dgm:pt modelId="{852B6119-E147-4966-8138-4710E5DB6DB9}">
      <dgm:prSet phldrT="[Текст]"/>
      <dgm:spPr/>
      <dgm:t>
        <a:bodyPr/>
        <a:lstStyle/>
        <a:p>
          <a:r>
            <a:rPr lang="ru-RU" dirty="0">
              <a:solidFill>
                <a:schemeClr val="tx1"/>
              </a:solidFill>
            </a:rPr>
            <a:t>УЗИ</a:t>
          </a:r>
        </a:p>
      </dgm:t>
    </dgm:pt>
    <dgm:pt modelId="{85C4AC22-4FA3-47A6-BCDF-9A7FA045EE4F}" type="parTrans" cxnId="{D5046772-5CE3-4F27-830F-F9D98D0EC316}">
      <dgm:prSet/>
      <dgm:spPr/>
      <dgm:t>
        <a:bodyPr/>
        <a:lstStyle/>
        <a:p>
          <a:endParaRPr lang="ru-RU"/>
        </a:p>
      </dgm:t>
    </dgm:pt>
    <dgm:pt modelId="{C4BBB7EF-6F75-497A-94BD-9194969E1E23}" type="sibTrans" cxnId="{D5046772-5CE3-4F27-830F-F9D98D0EC316}">
      <dgm:prSet/>
      <dgm:spPr/>
      <dgm:t>
        <a:bodyPr/>
        <a:lstStyle/>
        <a:p>
          <a:endParaRPr lang="ru-RU"/>
        </a:p>
      </dgm:t>
    </dgm:pt>
    <dgm:pt modelId="{B3441136-8CEE-441F-B851-96A33E01E639}">
      <dgm:prSet phldrT="[Текст]"/>
      <dgm:spPr/>
      <dgm:t>
        <a:bodyPr/>
        <a:lstStyle/>
        <a:p>
          <a:r>
            <a:rPr lang="az-Latn-AZ" dirty="0">
              <a:solidFill>
                <a:schemeClr val="tx1"/>
              </a:solidFill>
            </a:rPr>
            <a:t>KT</a:t>
          </a:r>
          <a:endParaRPr lang="ru-RU" dirty="0">
            <a:solidFill>
              <a:schemeClr val="tx1"/>
            </a:solidFill>
          </a:endParaRPr>
        </a:p>
      </dgm:t>
    </dgm:pt>
    <dgm:pt modelId="{D7934449-68DF-4092-98AB-1A48EB4B0BDD}" type="parTrans" cxnId="{4FCACC2B-3AE6-421E-A5DA-C9AD3ADECC52}">
      <dgm:prSet/>
      <dgm:spPr/>
      <dgm:t>
        <a:bodyPr/>
        <a:lstStyle/>
        <a:p>
          <a:endParaRPr lang="ru-RU"/>
        </a:p>
      </dgm:t>
    </dgm:pt>
    <dgm:pt modelId="{90EE629D-5F1A-4CC0-A082-882782F9D0CB}" type="sibTrans" cxnId="{4FCACC2B-3AE6-421E-A5DA-C9AD3ADECC52}">
      <dgm:prSet/>
      <dgm:spPr/>
      <dgm:t>
        <a:bodyPr/>
        <a:lstStyle/>
        <a:p>
          <a:endParaRPr lang="ru-RU"/>
        </a:p>
      </dgm:t>
    </dgm:pt>
    <dgm:pt modelId="{D2ED087E-92F2-40F5-A21F-1D885BBC012E}" type="pres">
      <dgm:prSet presAssocID="{F4358D59-02E1-4F6B-93C0-720C9A190734}" presName="Name0" presStyleCnt="0">
        <dgm:presLayoutVars>
          <dgm:dir/>
          <dgm:resizeHandles val="exact"/>
        </dgm:presLayoutVars>
      </dgm:prSet>
      <dgm:spPr/>
    </dgm:pt>
    <dgm:pt modelId="{78FF7078-58A5-4CD9-A9F4-B2C7B43A78C5}" type="pres">
      <dgm:prSet presAssocID="{15D53014-5007-411A-84AE-DABA51868716}" presName="node" presStyleLbl="node1" presStyleIdx="0" presStyleCnt="5">
        <dgm:presLayoutVars>
          <dgm:bulletEnabled val="1"/>
        </dgm:presLayoutVars>
      </dgm:prSet>
      <dgm:spPr/>
    </dgm:pt>
    <dgm:pt modelId="{0AE7B5EA-C40F-4603-BEF6-B64227BE7C3D}" type="pres">
      <dgm:prSet presAssocID="{93803151-D6C8-47C3-9C0E-5B8D9B3BB825}" presName="sibTrans" presStyleLbl="sibTrans1D1" presStyleIdx="0" presStyleCnt="4"/>
      <dgm:spPr/>
    </dgm:pt>
    <dgm:pt modelId="{6E7DCF25-1588-4221-A670-88996C4EB8C5}" type="pres">
      <dgm:prSet presAssocID="{93803151-D6C8-47C3-9C0E-5B8D9B3BB825}" presName="connectorText" presStyleLbl="sibTrans1D1" presStyleIdx="0" presStyleCnt="4"/>
      <dgm:spPr/>
    </dgm:pt>
    <dgm:pt modelId="{5AB09624-08CA-480E-8CF5-23D31D2D539C}" type="pres">
      <dgm:prSet presAssocID="{2C965180-8228-4B32-986A-EBC18D54D0F7}" presName="node" presStyleLbl="node1" presStyleIdx="1" presStyleCnt="5">
        <dgm:presLayoutVars>
          <dgm:bulletEnabled val="1"/>
        </dgm:presLayoutVars>
      </dgm:prSet>
      <dgm:spPr/>
    </dgm:pt>
    <dgm:pt modelId="{B7E35CD9-D82A-4B49-B8EC-FA3DC2325E0F}" type="pres">
      <dgm:prSet presAssocID="{2CF8BD8C-F2F2-424B-B6BA-FBBFB9B867E3}" presName="sibTrans" presStyleLbl="sibTrans1D1" presStyleIdx="1" presStyleCnt="4"/>
      <dgm:spPr/>
    </dgm:pt>
    <dgm:pt modelId="{3BA11E15-579C-475E-A5AD-326DF0423C1B}" type="pres">
      <dgm:prSet presAssocID="{2CF8BD8C-F2F2-424B-B6BA-FBBFB9B867E3}" presName="connectorText" presStyleLbl="sibTrans1D1" presStyleIdx="1" presStyleCnt="4"/>
      <dgm:spPr/>
    </dgm:pt>
    <dgm:pt modelId="{C3A0F58F-EFD6-401F-AFE6-6853104240C2}" type="pres">
      <dgm:prSet presAssocID="{1C18CA69-CE1E-45DD-B710-A47AC666644E}" presName="node" presStyleLbl="node1" presStyleIdx="2" presStyleCnt="5">
        <dgm:presLayoutVars>
          <dgm:bulletEnabled val="1"/>
        </dgm:presLayoutVars>
      </dgm:prSet>
      <dgm:spPr/>
    </dgm:pt>
    <dgm:pt modelId="{425E559A-0279-465B-B845-962EE09699F3}" type="pres">
      <dgm:prSet presAssocID="{A05FB456-21AE-40E4-9BA5-F8C4A332089C}" presName="sibTrans" presStyleLbl="sibTrans1D1" presStyleIdx="2" presStyleCnt="4"/>
      <dgm:spPr/>
    </dgm:pt>
    <dgm:pt modelId="{67AC4D76-F074-422E-8BA3-02F7954EF588}" type="pres">
      <dgm:prSet presAssocID="{A05FB456-21AE-40E4-9BA5-F8C4A332089C}" presName="connectorText" presStyleLbl="sibTrans1D1" presStyleIdx="2" presStyleCnt="4"/>
      <dgm:spPr/>
    </dgm:pt>
    <dgm:pt modelId="{6082622E-D82D-445D-A96F-7AD0A576DEF2}" type="pres">
      <dgm:prSet presAssocID="{852B6119-E147-4966-8138-4710E5DB6DB9}" presName="node" presStyleLbl="node1" presStyleIdx="3" presStyleCnt="5">
        <dgm:presLayoutVars>
          <dgm:bulletEnabled val="1"/>
        </dgm:presLayoutVars>
      </dgm:prSet>
      <dgm:spPr/>
    </dgm:pt>
    <dgm:pt modelId="{ED17E05D-A28B-4DDD-92AA-B1068BE51630}" type="pres">
      <dgm:prSet presAssocID="{C4BBB7EF-6F75-497A-94BD-9194969E1E23}" presName="sibTrans" presStyleLbl="sibTrans1D1" presStyleIdx="3" presStyleCnt="4"/>
      <dgm:spPr/>
    </dgm:pt>
    <dgm:pt modelId="{030F9F4E-4EA2-4A5F-8807-8B5A4ADC408E}" type="pres">
      <dgm:prSet presAssocID="{C4BBB7EF-6F75-497A-94BD-9194969E1E23}" presName="connectorText" presStyleLbl="sibTrans1D1" presStyleIdx="3" presStyleCnt="4"/>
      <dgm:spPr/>
    </dgm:pt>
    <dgm:pt modelId="{17D6F407-D303-4D67-AB58-0697ECCD5376}" type="pres">
      <dgm:prSet presAssocID="{B3441136-8CEE-441F-B851-96A33E01E639}" presName="node" presStyleLbl="node1" presStyleIdx="4" presStyleCnt="5">
        <dgm:presLayoutVars>
          <dgm:bulletEnabled val="1"/>
        </dgm:presLayoutVars>
      </dgm:prSet>
      <dgm:spPr/>
    </dgm:pt>
  </dgm:ptLst>
  <dgm:cxnLst>
    <dgm:cxn modelId="{886E6B09-3ACD-4B4C-B7FC-F333F6DE4681}" type="presOf" srcId="{F4358D59-02E1-4F6B-93C0-720C9A190734}" destId="{D2ED087E-92F2-40F5-A21F-1D885BBC012E}" srcOrd="0" destOrd="0" presId="urn:microsoft.com/office/officeart/2005/8/layout/bProcess3"/>
    <dgm:cxn modelId="{91F6661D-2773-42D2-A92D-552D3A555C5F}" type="presOf" srcId="{2C965180-8228-4B32-986A-EBC18D54D0F7}" destId="{5AB09624-08CA-480E-8CF5-23D31D2D539C}" srcOrd="0" destOrd="0" presId="urn:microsoft.com/office/officeart/2005/8/layout/bProcess3"/>
    <dgm:cxn modelId="{57802322-A1C0-4F15-A460-5C227ED0D41F}" type="presOf" srcId="{2CF8BD8C-F2F2-424B-B6BA-FBBFB9B867E3}" destId="{B7E35CD9-D82A-4B49-B8EC-FA3DC2325E0F}" srcOrd="0" destOrd="0" presId="urn:microsoft.com/office/officeart/2005/8/layout/bProcess3"/>
    <dgm:cxn modelId="{4FCACC2B-3AE6-421E-A5DA-C9AD3ADECC52}" srcId="{F4358D59-02E1-4F6B-93C0-720C9A190734}" destId="{B3441136-8CEE-441F-B851-96A33E01E639}" srcOrd="4" destOrd="0" parTransId="{D7934449-68DF-4092-98AB-1A48EB4B0BDD}" sibTransId="{90EE629D-5F1A-4CC0-A082-882782F9D0CB}"/>
    <dgm:cxn modelId="{BCB97138-19E9-40E2-937D-4FFFDAF4DEE5}" srcId="{F4358D59-02E1-4F6B-93C0-720C9A190734}" destId="{1C18CA69-CE1E-45DD-B710-A47AC666644E}" srcOrd="2" destOrd="0" parTransId="{EA27C74D-8938-4FB3-BAC0-FF0EE51EAB7E}" sibTransId="{A05FB456-21AE-40E4-9BA5-F8C4A332089C}"/>
    <dgm:cxn modelId="{7E839442-B671-4431-83CB-3F6BFEF85794}" type="presOf" srcId="{1C18CA69-CE1E-45DD-B710-A47AC666644E}" destId="{C3A0F58F-EFD6-401F-AFE6-6853104240C2}" srcOrd="0" destOrd="0" presId="urn:microsoft.com/office/officeart/2005/8/layout/bProcess3"/>
    <dgm:cxn modelId="{BEC7E164-DCCC-42B1-AFB1-36E802B64A11}" srcId="{F4358D59-02E1-4F6B-93C0-720C9A190734}" destId="{15D53014-5007-411A-84AE-DABA51868716}" srcOrd="0" destOrd="0" parTransId="{0304E321-2A73-49AC-AB33-63643DC20701}" sibTransId="{93803151-D6C8-47C3-9C0E-5B8D9B3BB825}"/>
    <dgm:cxn modelId="{30620865-FD44-4A7B-8909-71E3C5AC6C16}" type="presOf" srcId="{852B6119-E147-4966-8138-4710E5DB6DB9}" destId="{6082622E-D82D-445D-A96F-7AD0A576DEF2}" srcOrd="0" destOrd="0" presId="urn:microsoft.com/office/officeart/2005/8/layout/bProcess3"/>
    <dgm:cxn modelId="{D5046772-5CE3-4F27-830F-F9D98D0EC316}" srcId="{F4358D59-02E1-4F6B-93C0-720C9A190734}" destId="{852B6119-E147-4966-8138-4710E5DB6DB9}" srcOrd="3" destOrd="0" parTransId="{85C4AC22-4FA3-47A6-BCDF-9A7FA045EE4F}" sibTransId="{C4BBB7EF-6F75-497A-94BD-9194969E1E23}"/>
    <dgm:cxn modelId="{9A54B778-C140-4203-8BBE-8C54D4CB113E}" type="presOf" srcId="{15D53014-5007-411A-84AE-DABA51868716}" destId="{78FF7078-58A5-4CD9-A9F4-B2C7B43A78C5}" srcOrd="0" destOrd="0" presId="urn:microsoft.com/office/officeart/2005/8/layout/bProcess3"/>
    <dgm:cxn modelId="{DE5B3E7C-A516-41D1-8196-DEEBBD2C3224}" type="presOf" srcId="{A05FB456-21AE-40E4-9BA5-F8C4A332089C}" destId="{425E559A-0279-465B-B845-962EE09699F3}" srcOrd="0" destOrd="0" presId="urn:microsoft.com/office/officeart/2005/8/layout/bProcess3"/>
    <dgm:cxn modelId="{9E8EC17E-56C0-4118-A7AB-92EFFC9FF00A}" type="presOf" srcId="{C4BBB7EF-6F75-497A-94BD-9194969E1E23}" destId="{ED17E05D-A28B-4DDD-92AA-B1068BE51630}" srcOrd="0" destOrd="0" presId="urn:microsoft.com/office/officeart/2005/8/layout/bProcess3"/>
    <dgm:cxn modelId="{BFDC488E-95BB-462D-8668-987377C29106}" type="presOf" srcId="{B3441136-8CEE-441F-B851-96A33E01E639}" destId="{17D6F407-D303-4D67-AB58-0697ECCD5376}" srcOrd="0" destOrd="0" presId="urn:microsoft.com/office/officeart/2005/8/layout/bProcess3"/>
    <dgm:cxn modelId="{8131B39C-E366-4974-A5CD-6930645A99FA}" type="presOf" srcId="{A05FB456-21AE-40E4-9BA5-F8C4A332089C}" destId="{67AC4D76-F074-422E-8BA3-02F7954EF588}" srcOrd="1" destOrd="0" presId="urn:microsoft.com/office/officeart/2005/8/layout/bProcess3"/>
    <dgm:cxn modelId="{4D287BA9-AB09-4F1D-9CDE-3F51E6606E9E}" type="presOf" srcId="{93803151-D6C8-47C3-9C0E-5B8D9B3BB825}" destId="{0AE7B5EA-C40F-4603-BEF6-B64227BE7C3D}" srcOrd="0" destOrd="0" presId="urn:microsoft.com/office/officeart/2005/8/layout/bProcess3"/>
    <dgm:cxn modelId="{0A4F27C9-AF61-4C64-94E6-D5B5CDE38A0C}" type="presOf" srcId="{C4BBB7EF-6F75-497A-94BD-9194969E1E23}" destId="{030F9F4E-4EA2-4A5F-8807-8B5A4ADC408E}" srcOrd="1" destOrd="0" presId="urn:microsoft.com/office/officeart/2005/8/layout/bProcess3"/>
    <dgm:cxn modelId="{BA83A7DE-42F5-4F3E-902D-FEFB8234D056}" type="presOf" srcId="{2CF8BD8C-F2F2-424B-B6BA-FBBFB9B867E3}" destId="{3BA11E15-579C-475E-A5AD-326DF0423C1B}" srcOrd="1" destOrd="0" presId="urn:microsoft.com/office/officeart/2005/8/layout/bProcess3"/>
    <dgm:cxn modelId="{8CA8E2DE-30F0-443F-B8C7-31C6F8CB9510}" srcId="{F4358D59-02E1-4F6B-93C0-720C9A190734}" destId="{2C965180-8228-4B32-986A-EBC18D54D0F7}" srcOrd="1" destOrd="0" parTransId="{9A00583C-EACB-49C3-BB5F-B47BAFCA711E}" sibTransId="{2CF8BD8C-F2F2-424B-B6BA-FBBFB9B867E3}"/>
    <dgm:cxn modelId="{172B90E6-C0DC-4E4E-B1F9-1E4B0E9DBB2A}" type="presOf" srcId="{93803151-D6C8-47C3-9C0E-5B8D9B3BB825}" destId="{6E7DCF25-1588-4221-A670-88996C4EB8C5}" srcOrd="1" destOrd="0" presId="urn:microsoft.com/office/officeart/2005/8/layout/bProcess3"/>
    <dgm:cxn modelId="{AC277800-A03F-416C-9010-AB6268BE7FD0}" type="presParOf" srcId="{D2ED087E-92F2-40F5-A21F-1D885BBC012E}" destId="{78FF7078-58A5-4CD9-A9F4-B2C7B43A78C5}" srcOrd="0" destOrd="0" presId="urn:microsoft.com/office/officeart/2005/8/layout/bProcess3"/>
    <dgm:cxn modelId="{7901666D-B359-4FCB-8CCA-BA6D4F35943E}" type="presParOf" srcId="{D2ED087E-92F2-40F5-A21F-1D885BBC012E}" destId="{0AE7B5EA-C40F-4603-BEF6-B64227BE7C3D}" srcOrd="1" destOrd="0" presId="urn:microsoft.com/office/officeart/2005/8/layout/bProcess3"/>
    <dgm:cxn modelId="{0E2AD468-A2C4-4599-9705-CDC5B7E015DB}" type="presParOf" srcId="{0AE7B5EA-C40F-4603-BEF6-B64227BE7C3D}" destId="{6E7DCF25-1588-4221-A670-88996C4EB8C5}" srcOrd="0" destOrd="0" presId="urn:microsoft.com/office/officeart/2005/8/layout/bProcess3"/>
    <dgm:cxn modelId="{87C1D6FF-CCE4-4A90-A5FA-CC3690D49646}" type="presParOf" srcId="{D2ED087E-92F2-40F5-A21F-1D885BBC012E}" destId="{5AB09624-08CA-480E-8CF5-23D31D2D539C}" srcOrd="2" destOrd="0" presId="urn:microsoft.com/office/officeart/2005/8/layout/bProcess3"/>
    <dgm:cxn modelId="{F2890DAB-083B-4186-9945-A19C437F4389}" type="presParOf" srcId="{D2ED087E-92F2-40F5-A21F-1D885BBC012E}" destId="{B7E35CD9-D82A-4B49-B8EC-FA3DC2325E0F}" srcOrd="3" destOrd="0" presId="urn:microsoft.com/office/officeart/2005/8/layout/bProcess3"/>
    <dgm:cxn modelId="{E7962DAF-F758-4D70-B20C-A875A6192CA9}" type="presParOf" srcId="{B7E35CD9-D82A-4B49-B8EC-FA3DC2325E0F}" destId="{3BA11E15-579C-475E-A5AD-326DF0423C1B}" srcOrd="0" destOrd="0" presId="urn:microsoft.com/office/officeart/2005/8/layout/bProcess3"/>
    <dgm:cxn modelId="{37FE23C7-0C51-4FFA-B360-3C617F24FBC5}" type="presParOf" srcId="{D2ED087E-92F2-40F5-A21F-1D885BBC012E}" destId="{C3A0F58F-EFD6-401F-AFE6-6853104240C2}" srcOrd="4" destOrd="0" presId="urn:microsoft.com/office/officeart/2005/8/layout/bProcess3"/>
    <dgm:cxn modelId="{862787F1-FCEE-4BEE-9C1C-60A0B47334DF}" type="presParOf" srcId="{D2ED087E-92F2-40F5-A21F-1D885BBC012E}" destId="{425E559A-0279-465B-B845-962EE09699F3}" srcOrd="5" destOrd="0" presId="urn:microsoft.com/office/officeart/2005/8/layout/bProcess3"/>
    <dgm:cxn modelId="{EF76A86F-D11E-4D0B-B6D9-C9B770E2B0EA}" type="presParOf" srcId="{425E559A-0279-465B-B845-962EE09699F3}" destId="{67AC4D76-F074-422E-8BA3-02F7954EF588}" srcOrd="0" destOrd="0" presId="urn:microsoft.com/office/officeart/2005/8/layout/bProcess3"/>
    <dgm:cxn modelId="{211B3DA3-6610-4548-B81F-8F768A8D7C8C}" type="presParOf" srcId="{D2ED087E-92F2-40F5-A21F-1D885BBC012E}" destId="{6082622E-D82D-445D-A96F-7AD0A576DEF2}" srcOrd="6" destOrd="0" presId="urn:microsoft.com/office/officeart/2005/8/layout/bProcess3"/>
    <dgm:cxn modelId="{EE8CE27D-5E9D-4A80-ACCA-7553080408AF}" type="presParOf" srcId="{D2ED087E-92F2-40F5-A21F-1D885BBC012E}" destId="{ED17E05D-A28B-4DDD-92AA-B1068BE51630}" srcOrd="7" destOrd="0" presId="urn:microsoft.com/office/officeart/2005/8/layout/bProcess3"/>
    <dgm:cxn modelId="{DFA9B2B6-6D02-4589-9E9D-1540E7276321}" type="presParOf" srcId="{ED17E05D-A28B-4DDD-92AA-B1068BE51630}" destId="{030F9F4E-4EA2-4A5F-8807-8B5A4ADC408E}" srcOrd="0" destOrd="0" presId="urn:microsoft.com/office/officeart/2005/8/layout/bProcess3"/>
    <dgm:cxn modelId="{659A3557-740F-4E2A-AA63-4FB8E44B1916}" type="presParOf" srcId="{D2ED087E-92F2-40F5-A21F-1D885BBC012E}" destId="{17D6F407-D303-4D67-AB58-0697ECCD5376}" srcOrd="8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E7B5EA-C40F-4603-BEF6-B64227BE7C3D}">
      <dsp:nvSpPr>
        <dsp:cNvPr id="0" name=""/>
        <dsp:cNvSpPr/>
      </dsp:nvSpPr>
      <dsp:spPr>
        <a:xfrm>
          <a:off x="2033088" y="1144038"/>
          <a:ext cx="43618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6184" y="45720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2239511" y="1187424"/>
        <a:ext cx="23339" cy="4667"/>
      </dsp:txXfrm>
    </dsp:sp>
    <dsp:sp modelId="{78FF7078-58A5-4CD9-A9F4-B2C7B43A78C5}">
      <dsp:nvSpPr>
        <dsp:cNvPr id="0" name=""/>
        <dsp:cNvSpPr/>
      </dsp:nvSpPr>
      <dsp:spPr>
        <a:xfrm>
          <a:off x="5391" y="580909"/>
          <a:ext cx="2029497" cy="12176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schemeClr val="tx1"/>
              </a:solidFill>
            </a:rPr>
            <a:t>анамнез</a:t>
          </a:r>
        </a:p>
      </dsp:txBody>
      <dsp:txXfrm>
        <a:off x="5391" y="580909"/>
        <a:ext cx="2029497" cy="1217698"/>
      </dsp:txXfrm>
    </dsp:sp>
    <dsp:sp modelId="{B7E35CD9-D82A-4B49-B8EC-FA3DC2325E0F}">
      <dsp:nvSpPr>
        <dsp:cNvPr id="0" name=""/>
        <dsp:cNvSpPr/>
      </dsp:nvSpPr>
      <dsp:spPr>
        <a:xfrm>
          <a:off x="4529370" y="1144038"/>
          <a:ext cx="43618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6184" y="45720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4735793" y="1187424"/>
        <a:ext cx="23339" cy="4667"/>
      </dsp:txXfrm>
    </dsp:sp>
    <dsp:sp modelId="{5AB09624-08CA-480E-8CF5-23D31D2D539C}">
      <dsp:nvSpPr>
        <dsp:cNvPr id="0" name=""/>
        <dsp:cNvSpPr/>
      </dsp:nvSpPr>
      <dsp:spPr>
        <a:xfrm>
          <a:off x="2501673" y="580909"/>
          <a:ext cx="2029497" cy="12176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schemeClr val="tx1"/>
              </a:solidFill>
            </a:rPr>
            <a:t>рентгенография</a:t>
          </a:r>
        </a:p>
      </dsp:txBody>
      <dsp:txXfrm>
        <a:off x="2501673" y="580909"/>
        <a:ext cx="2029497" cy="1217698"/>
      </dsp:txXfrm>
    </dsp:sp>
    <dsp:sp modelId="{425E559A-0279-465B-B845-962EE09699F3}">
      <dsp:nvSpPr>
        <dsp:cNvPr id="0" name=""/>
        <dsp:cNvSpPr/>
      </dsp:nvSpPr>
      <dsp:spPr>
        <a:xfrm>
          <a:off x="1020140" y="1796807"/>
          <a:ext cx="4992563" cy="436184"/>
        </a:xfrm>
        <a:custGeom>
          <a:avLst/>
          <a:gdLst/>
          <a:ahLst/>
          <a:cxnLst/>
          <a:rect l="0" t="0" r="0" b="0"/>
          <a:pathLst>
            <a:path>
              <a:moveTo>
                <a:pt x="4992563" y="0"/>
              </a:moveTo>
              <a:lnTo>
                <a:pt x="4992563" y="235192"/>
              </a:lnTo>
              <a:lnTo>
                <a:pt x="0" y="235192"/>
              </a:lnTo>
              <a:lnTo>
                <a:pt x="0" y="436184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3391063" y="2012566"/>
        <a:ext cx="250716" cy="4667"/>
      </dsp:txXfrm>
    </dsp:sp>
    <dsp:sp modelId="{C3A0F58F-EFD6-401F-AFE6-6853104240C2}">
      <dsp:nvSpPr>
        <dsp:cNvPr id="0" name=""/>
        <dsp:cNvSpPr/>
      </dsp:nvSpPr>
      <dsp:spPr>
        <a:xfrm>
          <a:off x="4997955" y="580909"/>
          <a:ext cx="2029497" cy="12176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schemeClr val="tx1"/>
              </a:solidFill>
            </a:rPr>
            <a:t>ЭКГ</a:t>
          </a:r>
        </a:p>
      </dsp:txBody>
      <dsp:txXfrm>
        <a:off x="4997955" y="580909"/>
        <a:ext cx="2029497" cy="1217698"/>
      </dsp:txXfrm>
    </dsp:sp>
    <dsp:sp modelId="{ED17E05D-A28B-4DDD-92AA-B1068BE51630}">
      <dsp:nvSpPr>
        <dsp:cNvPr id="0" name=""/>
        <dsp:cNvSpPr/>
      </dsp:nvSpPr>
      <dsp:spPr>
        <a:xfrm>
          <a:off x="2033088" y="2828521"/>
          <a:ext cx="43618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6184" y="45720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2239511" y="2871907"/>
        <a:ext cx="23339" cy="4667"/>
      </dsp:txXfrm>
    </dsp:sp>
    <dsp:sp modelId="{6082622E-D82D-445D-A96F-7AD0A576DEF2}">
      <dsp:nvSpPr>
        <dsp:cNvPr id="0" name=""/>
        <dsp:cNvSpPr/>
      </dsp:nvSpPr>
      <dsp:spPr>
        <a:xfrm>
          <a:off x="5391" y="2265392"/>
          <a:ext cx="2029497" cy="12176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schemeClr val="tx1"/>
              </a:solidFill>
            </a:rPr>
            <a:t>УЗИ</a:t>
          </a:r>
        </a:p>
      </dsp:txBody>
      <dsp:txXfrm>
        <a:off x="5391" y="2265392"/>
        <a:ext cx="2029497" cy="1217698"/>
      </dsp:txXfrm>
    </dsp:sp>
    <dsp:sp modelId="{17D6F407-D303-4D67-AB58-0697ECCD5376}">
      <dsp:nvSpPr>
        <dsp:cNvPr id="0" name=""/>
        <dsp:cNvSpPr/>
      </dsp:nvSpPr>
      <dsp:spPr>
        <a:xfrm>
          <a:off x="2501673" y="2265392"/>
          <a:ext cx="2029497" cy="12176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kern="1200" dirty="0">
              <a:solidFill>
                <a:schemeClr val="tx1"/>
              </a:solidFill>
            </a:rPr>
            <a:t>KT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2501673" y="2265392"/>
        <a:ext cx="2029497" cy="12176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571682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833891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:a16="http://schemas.microsoft.com/office/drawing/2014/main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pPr/>
              <a:t>2/9/20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:a16="http://schemas.microsoft.com/office/drawing/2014/main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FA86AE8-20AA-48F4-AFF0-D3DC190B9E0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6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171700" y="1268414"/>
            <a:ext cx="7772400" cy="1470025"/>
          </a:xfrm>
        </p:spPr>
        <p:txBody>
          <a:bodyPr/>
          <a:lstStyle/>
          <a:p>
            <a:r>
              <a:rPr lang="ru-RU" altLang="en-US" sz="4800" dirty="0">
                <a:solidFill>
                  <a:schemeClr val="accent1">
                    <a:lumMod val="75000"/>
                  </a:schemeClr>
                </a:solidFill>
              </a:rPr>
              <a:t>Синдром </a:t>
            </a:r>
            <a:r>
              <a:rPr lang="ru-RU" altLang="en-US" sz="4800" dirty="0" err="1">
                <a:solidFill>
                  <a:schemeClr val="accent1">
                    <a:lumMod val="75000"/>
                  </a:schemeClr>
                </a:solidFill>
              </a:rPr>
              <a:t>Титце</a:t>
            </a:r>
            <a:r>
              <a:rPr lang="ru-RU" altLang="en-US" sz="4800" dirty="0">
                <a:solidFill>
                  <a:schemeClr val="accent1">
                    <a:lumMod val="75000"/>
                  </a:schemeClr>
                </a:solidFill>
              </a:rPr>
              <a:t> или </a:t>
            </a:r>
            <a:r>
              <a:rPr lang="ru-RU" altLang="en-US" sz="4800" dirty="0" err="1">
                <a:solidFill>
                  <a:schemeClr val="accent1">
                    <a:lumMod val="75000"/>
                  </a:schemeClr>
                </a:solidFill>
              </a:rPr>
              <a:t>костохондрит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895600" y="3284538"/>
            <a:ext cx="6400800" cy="17526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ru-RU" sz="2000" dirty="0">
                <a:solidFill>
                  <a:schemeClr val="accent1"/>
                </a:solidFill>
              </a:rPr>
              <a:t>Доктор философских наук по медицине</a:t>
            </a:r>
            <a:r>
              <a:rPr lang="az-Latn-AZ" altLang="en-US" sz="2000" dirty="0">
                <a:solidFill>
                  <a:schemeClr val="accent1"/>
                </a:solidFill>
              </a:rPr>
              <a:t>, </a:t>
            </a:r>
            <a:r>
              <a:rPr lang="ru-RU" altLang="en-US" sz="2000" dirty="0">
                <a:solidFill>
                  <a:schemeClr val="accent1"/>
                </a:solidFill>
              </a:rPr>
              <a:t>ассистент</a:t>
            </a:r>
          </a:p>
          <a:p>
            <a:pPr>
              <a:lnSpc>
                <a:spcPct val="80000"/>
              </a:lnSpc>
            </a:pPr>
            <a:r>
              <a:rPr lang="ru-RU" altLang="en-US" sz="2400" b="1" dirty="0" err="1">
                <a:solidFill>
                  <a:schemeClr val="accent1"/>
                </a:solidFill>
              </a:rPr>
              <a:t>Махир</a:t>
            </a:r>
            <a:r>
              <a:rPr lang="ru-RU" altLang="en-US" sz="2400" b="1" dirty="0">
                <a:solidFill>
                  <a:schemeClr val="accent1"/>
                </a:solidFill>
              </a:rPr>
              <a:t> </a:t>
            </a:r>
            <a:r>
              <a:rPr lang="ru-RU" altLang="en-US" sz="2400" b="1" dirty="0" err="1">
                <a:solidFill>
                  <a:schemeClr val="accent1"/>
                </a:solidFill>
              </a:rPr>
              <a:t>Гумрах</a:t>
            </a:r>
            <a:r>
              <a:rPr lang="ru-RU" altLang="en-US" sz="2400" b="1" dirty="0">
                <a:solidFill>
                  <a:schemeClr val="accent1"/>
                </a:solidFill>
              </a:rPr>
              <a:t> </a:t>
            </a:r>
            <a:r>
              <a:rPr lang="ru-RU" altLang="en-US" sz="2400" b="1" dirty="0" err="1">
                <a:solidFill>
                  <a:schemeClr val="accent1"/>
                </a:solidFill>
              </a:rPr>
              <a:t>оглы</a:t>
            </a:r>
            <a:r>
              <a:rPr lang="ru-RU" altLang="en-US" sz="2400" b="1" dirty="0">
                <a:solidFill>
                  <a:schemeClr val="accent1"/>
                </a:solidFill>
              </a:rPr>
              <a:t> Махмудов</a:t>
            </a:r>
          </a:p>
          <a:p>
            <a:pPr>
              <a:lnSpc>
                <a:spcPct val="80000"/>
              </a:lnSpc>
            </a:pPr>
            <a:r>
              <a:rPr lang="ru-RU" altLang="en-US" sz="2400" dirty="0">
                <a:solidFill>
                  <a:schemeClr val="accent1"/>
                </a:solidFill>
              </a:rPr>
              <a:t>АМУ</a:t>
            </a:r>
            <a:r>
              <a:rPr lang="az-Latn-AZ" altLang="en-US" sz="2400" dirty="0">
                <a:solidFill>
                  <a:schemeClr val="accent1"/>
                </a:solidFill>
              </a:rPr>
              <a:t>, </a:t>
            </a:r>
            <a:r>
              <a:rPr lang="ru-RU" sz="2400" dirty="0">
                <a:solidFill>
                  <a:schemeClr val="accent1"/>
                </a:solidFill>
              </a:rPr>
              <a:t>Кафедра </a:t>
            </a:r>
            <a:r>
              <a:rPr lang="en-US" sz="2400" dirty="0">
                <a:solidFill>
                  <a:schemeClr val="accent1"/>
                </a:solidFill>
              </a:rPr>
              <a:t>I </a:t>
            </a:r>
            <a:r>
              <a:rPr lang="ru-RU" sz="2400" dirty="0">
                <a:solidFill>
                  <a:schemeClr val="accent1"/>
                </a:solidFill>
              </a:rPr>
              <a:t>Хирургических заболеваний</a:t>
            </a:r>
            <a:endParaRPr lang="az-Latn-AZ" altLang="en-US" sz="2400" dirty="0">
              <a:solidFill>
                <a:schemeClr val="accent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912424" y="172926"/>
            <a:ext cx="17116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Синдром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Титце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F9101C9C-D782-4BEE-A4B2-F768E7F4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100" dirty="0"/>
              <a:t>ASS M. G. MAHMUDOV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57974" y="172926"/>
            <a:ext cx="6076051" cy="611546"/>
          </a:xfrm>
        </p:spPr>
        <p:txBody>
          <a:bodyPr>
            <a:noAutofit/>
          </a:bodyPr>
          <a:lstStyle/>
          <a:p>
            <a:r>
              <a:rPr lang="en-US" altLang="en-US" sz="3200" dirty="0">
                <a:solidFill>
                  <a:schemeClr val="tx1"/>
                </a:solidFill>
              </a:rPr>
              <a:t>O</a:t>
            </a:r>
            <a:r>
              <a:rPr lang="ru-RU" altLang="en-US" sz="3200" dirty="0" err="1">
                <a:solidFill>
                  <a:schemeClr val="tx1"/>
                </a:solidFill>
              </a:rPr>
              <a:t>пределение</a:t>
            </a:r>
            <a:endParaRPr lang="az-Latn-AZ" altLang="en-US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9416" y="2087130"/>
            <a:ext cx="5904657" cy="207455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dirty="0"/>
              <a:t>Заболевание из группы </a:t>
            </a:r>
            <a:r>
              <a:rPr lang="ru-RU" sz="2800" dirty="0" err="1"/>
              <a:t>хондропатий</a:t>
            </a:r>
            <a:r>
              <a:rPr lang="ru-RU" sz="2800" dirty="0"/>
              <a:t>, сопровождающееся асептическим воспалением одного или нескольких верхних реберных хрящей в области их сочленения с грудиной.</a:t>
            </a:r>
            <a:endParaRPr lang="en-AZ" sz="2800" dirty="0"/>
          </a:p>
          <a:p>
            <a:endParaRPr lang="en-AZ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32D7E84-AB7F-4BA9-BFF1-995DC8D65983}"/>
              </a:ext>
            </a:extLst>
          </p:cNvPr>
          <p:cNvSpPr txBox="1"/>
          <p:nvPr/>
        </p:nvSpPr>
        <p:spPr>
          <a:xfrm>
            <a:off x="9912424" y="172926"/>
            <a:ext cx="17092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Синдром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Титце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6120" y="1416594"/>
            <a:ext cx="4361856" cy="37890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F9101C9C-D782-4BEE-A4B2-F768E7F4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100" dirty="0"/>
              <a:t>ASS M. G. MAHMUDOV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7974" y="164621"/>
            <a:ext cx="6076051" cy="611546"/>
          </a:xfrm>
        </p:spPr>
        <p:txBody>
          <a:bodyPr/>
          <a:lstStyle/>
          <a:p>
            <a:r>
              <a:rPr lang="ru-RU" sz="3200" dirty="0"/>
              <a:t>Локализация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825625"/>
            <a:ext cx="5257800" cy="2467471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az-Latn-AZ" sz="2800" dirty="0">
                <a:solidFill>
                  <a:schemeClr val="accent1"/>
                </a:solidFill>
              </a:rPr>
              <a:t>   </a:t>
            </a:r>
            <a:r>
              <a:rPr lang="ru-RU" sz="2800" dirty="0"/>
              <a:t>Обычно процесс происходит на II - III, а в редких случаях на I и IV ребрах. Морфологически наблюдается гипертрофия хряща.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z="1200" dirty="0"/>
              <a:t>ASS M. G. MAHMUDOV</a:t>
            </a:r>
          </a:p>
          <a:p>
            <a:endParaRPr lang="az-Latn-AZ" altLang="en-US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3388" y="1857364"/>
            <a:ext cx="3434901" cy="261257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10025090" y="285728"/>
            <a:ext cx="17116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Синдром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Титце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84088" y="80391"/>
            <a:ext cx="4259039" cy="685800"/>
          </a:xfrm>
        </p:spPr>
        <p:txBody>
          <a:bodyPr/>
          <a:lstStyle/>
          <a:p>
            <a:r>
              <a:rPr lang="ru-RU" altLang="en-US" sz="3200" dirty="0">
                <a:solidFill>
                  <a:schemeClr val="accent6">
                    <a:lumMod val="50000"/>
                  </a:schemeClr>
                </a:solidFill>
              </a:rPr>
              <a:t>Этиология</a:t>
            </a:r>
            <a:endParaRPr lang="en-US" altLang="en-US" sz="32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2552" name="Text Box 24">
            <a:extLst>
              <a:ext uri="{FF2B5EF4-FFF2-40B4-BE49-F238E27FC236}">
                <a16:creationId xmlns:a16="http://schemas.microsoft.com/office/drawing/2014/main" id="{8473E0CB-E7C3-4F09-9E53-19F09C8396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1130" y="2266508"/>
            <a:ext cx="6828220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sz="2800" dirty="0"/>
              <a:t>Причина неизвестна</a:t>
            </a:r>
          </a:p>
          <a:p>
            <a:endParaRPr lang="en-AZ" sz="2800" dirty="0"/>
          </a:p>
          <a:p>
            <a:pPr algn="just"/>
            <a:r>
              <a:rPr lang="ru-RU" altLang="en-US" sz="2800" dirty="0"/>
              <a:t>Существует </a:t>
            </a:r>
            <a:r>
              <a:rPr lang="az-Latn-AZ" altLang="en-US" sz="2800" dirty="0"/>
              <a:t>3 </a:t>
            </a:r>
            <a:r>
              <a:rPr lang="ru-RU" altLang="en-US" sz="2800" dirty="0"/>
              <a:t>теория, которая объясняет образование </a:t>
            </a:r>
            <a:r>
              <a:rPr lang="az-Latn-AZ" altLang="en-US" sz="2800" dirty="0"/>
              <a:t>:</a:t>
            </a:r>
          </a:p>
          <a:p>
            <a:pPr marL="457200" indent="257175">
              <a:buFont typeface="Arial" panose="020B0604020202020204" pitchFamily="34" charset="0"/>
              <a:buChar char="•"/>
            </a:pPr>
            <a:r>
              <a:rPr lang="ru-RU" altLang="en-US" sz="2800" dirty="0"/>
              <a:t>Теория </a:t>
            </a:r>
            <a:r>
              <a:rPr lang="ru-RU" sz="2800" dirty="0" err="1"/>
              <a:t>травматизации</a:t>
            </a:r>
            <a:endParaRPr lang="en-AZ" sz="2800" dirty="0"/>
          </a:p>
          <a:p>
            <a:pPr marL="457200" indent="257175" algn="just">
              <a:buFont typeface="Arial" panose="020B0604020202020204" pitchFamily="34" charset="0"/>
              <a:buChar char="•"/>
            </a:pPr>
            <a:r>
              <a:rPr lang="ru-RU" sz="2800" dirty="0"/>
              <a:t>Инфекционно-аллергическая теория</a:t>
            </a:r>
            <a:endParaRPr lang="az-Latn-AZ" sz="2800" dirty="0"/>
          </a:p>
          <a:p>
            <a:pPr marL="457200" indent="257175" algn="just">
              <a:buFont typeface="Arial" panose="020B0604020202020204" pitchFamily="34" charset="0"/>
              <a:buChar char="•"/>
            </a:pPr>
            <a:r>
              <a:rPr lang="ru-RU" sz="2800" dirty="0"/>
              <a:t>Алиментарно-дистрофическая теория</a:t>
            </a:r>
            <a:endParaRPr lang="az-Latn-AZ" altLang="en-US" sz="28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en-US" altLang="en-US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FCACD5D-509B-4076-9DD1-4D714AD544E3}"/>
              </a:ext>
            </a:extLst>
          </p:cNvPr>
          <p:cNvSpPr txBox="1"/>
          <p:nvPr/>
        </p:nvSpPr>
        <p:spPr>
          <a:xfrm>
            <a:off x="9871383" y="238625"/>
            <a:ext cx="17092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Синдром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Титце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F9101C9C-D782-4BEE-A4B2-F768E7F4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100" dirty="0"/>
              <a:t>ASS M. G. MAHMUDOV</a:t>
            </a:r>
          </a:p>
        </p:txBody>
      </p:sp>
      <p:pic>
        <p:nvPicPr>
          <p:cNvPr id="6" name="Рисунок 5" descr="ÐÐ¾ÑÐ¾Ð¶ÐµÐµ Ð¸Ð·Ð¾Ð±ÑÐ°Ð¶ÐµÐ½Ð¸Ðµ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36" y="2266508"/>
            <a:ext cx="3929090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255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5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:a16="http://schemas.microsoft.com/office/drawing/2014/main" id="{47251320-25CC-4845-B00F-DBA8B17A72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-9931"/>
            <a:ext cx="8229600" cy="703262"/>
          </a:xfrm>
        </p:spPr>
        <p:txBody>
          <a:bodyPr/>
          <a:lstStyle/>
          <a:p>
            <a:r>
              <a:rPr lang="ru-RU" altLang="en-US" sz="3200" dirty="0">
                <a:solidFill>
                  <a:schemeClr val="tx1"/>
                </a:solidFill>
              </a:rPr>
              <a:t>Клиник</a:t>
            </a:r>
            <a:r>
              <a:rPr lang="az-Latn-AZ" altLang="en-US" sz="3200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68611" name="Rectangle 3">
            <a:extLst>
              <a:ext uri="{FF2B5EF4-FFF2-40B4-BE49-F238E27FC236}">
                <a16:creationId xmlns:a16="http://schemas.microsoft.com/office/drawing/2014/main" id="{EA4DBD97-39C3-4C3F-B897-C8E9E72DF46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38150" y="1428736"/>
            <a:ext cx="6215106" cy="478634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az-Latn-AZ" sz="3200" dirty="0"/>
              <a:t>- </a:t>
            </a:r>
            <a:r>
              <a:rPr lang="ru-RU" sz="3200" dirty="0"/>
              <a:t>Локальные боли</a:t>
            </a:r>
            <a:endParaRPr lang="en-AZ" sz="3200" dirty="0"/>
          </a:p>
          <a:p>
            <a:pPr marL="0" indent="0" algn="just">
              <a:buNone/>
            </a:pPr>
            <a:r>
              <a:rPr lang="az-Latn-AZ" sz="3200" dirty="0"/>
              <a:t>- </a:t>
            </a:r>
            <a:r>
              <a:rPr lang="ru-RU" sz="3200" dirty="0"/>
              <a:t>гиперемия</a:t>
            </a:r>
          </a:p>
          <a:p>
            <a:pPr marL="0" indent="0">
              <a:buNone/>
            </a:pPr>
            <a:r>
              <a:rPr lang="az-Latn-AZ" sz="3200" dirty="0"/>
              <a:t>- </a:t>
            </a:r>
            <a:r>
              <a:rPr lang="ru-RU" sz="3200" dirty="0"/>
              <a:t>Плотная припухлость</a:t>
            </a:r>
            <a:endParaRPr lang="en-AZ" sz="3200" dirty="0"/>
          </a:p>
          <a:p>
            <a:pPr marL="0" indent="0" algn="just">
              <a:buNone/>
            </a:pPr>
            <a:r>
              <a:rPr lang="az-Latn-AZ" sz="3200" dirty="0"/>
              <a:t>- </a:t>
            </a:r>
            <a:r>
              <a:rPr lang="ru-RU" sz="3200" dirty="0"/>
              <a:t>одышка</a:t>
            </a:r>
          </a:p>
          <a:p>
            <a:pPr marL="0" indent="0" algn="just">
              <a:buNone/>
            </a:pPr>
            <a:r>
              <a:rPr lang="az-Latn-AZ" sz="3200" dirty="0"/>
              <a:t>-</a:t>
            </a:r>
            <a:r>
              <a:rPr lang="ru-RU" sz="3200" dirty="0"/>
              <a:t>кашель</a:t>
            </a:r>
            <a:r>
              <a:rPr lang="az-Latn-AZ" sz="3200" b="1" dirty="0"/>
              <a:t>  </a:t>
            </a:r>
          </a:p>
          <a:p>
            <a:pPr algn="just">
              <a:buNone/>
            </a:pPr>
            <a:r>
              <a:rPr lang="az-Latn-AZ" sz="3200" b="1" dirty="0"/>
              <a:t> </a:t>
            </a:r>
            <a:r>
              <a:rPr lang="ru-RU" sz="3200" b="1" dirty="0">
                <a:solidFill>
                  <a:schemeClr val="accent1"/>
                </a:solidFill>
              </a:rPr>
              <a:t>Боль часто начинается после удара или сдавливания передней стенки грудной клетки.</a:t>
            </a:r>
            <a:endParaRPr lang="ru-RU" sz="3200" dirty="0">
              <a:solidFill>
                <a:schemeClr val="accent1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101C9C-D782-4BEE-A4B2-F768E7F4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z="1100" dirty="0"/>
              <a:t>ASS M. G. MAHMUDOV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F8367D-FD3F-419D-BB1C-C0404B23318B}"/>
              </a:ext>
            </a:extLst>
          </p:cNvPr>
          <p:cNvSpPr txBox="1"/>
          <p:nvPr/>
        </p:nvSpPr>
        <p:spPr>
          <a:xfrm>
            <a:off x="9979950" y="157034"/>
            <a:ext cx="17092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Синдром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Титце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" name="Рисунок 6" descr="http://www.ijoonline.com/articles/2019/53/4/images/IndianJOrthop_2019_53_4_574_257495_f1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12996" y="1857364"/>
            <a:ext cx="4679004" cy="3093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Заголовок 1"/>
          <p:cNvSpPr>
            <a:spLocks noGrp="1"/>
          </p:cNvSpPr>
          <p:nvPr>
            <p:ph type="title"/>
          </p:nvPr>
        </p:nvSpPr>
        <p:spPr>
          <a:xfrm>
            <a:off x="3057974" y="43514"/>
            <a:ext cx="6076051" cy="611546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>
              <a:defRPr/>
            </a:pPr>
            <a:r>
              <a:rPr lang="ru-RU" sz="3200" dirty="0"/>
              <a:t>Диагностика</a:t>
            </a:r>
            <a:endParaRPr lang="ru-RU" sz="3200" b="1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121827905"/>
              </p:ext>
            </p:extLst>
          </p:nvPr>
        </p:nvGraphicFramePr>
        <p:xfrm>
          <a:off x="452398" y="1428736"/>
          <a:ext cx="703284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9882214" y="285728"/>
            <a:ext cx="17116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Синдром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Титце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9101C9C-D782-4BEE-A4B2-F768E7F4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100" dirty="0"/>
              <a:t>ASS M. G. MAHMUDOV</a:t>
            </a:r>
          </a:p>
        </p:txBody>
      </p:sp>
      <p:pic>
        <p:nvPicPr>
          <p:cNvPr id="7" name="Рисунок 6" descr="http://www.ijoonline.com/articles/2019/53/4/images/IndianJOrthop_2019_53_4_574_257495_f2.jpg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810248" y="3643314"/>
            <a:ext cx="4407035" cy="2947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7974" y="214290"/>
            <a:ext cx="6076051" cy="611546"/>
          </a:xfrm>
        </p:spPr>
        <p:txBody>
          <a:bodyPr/>
          <a:lstStyle/>
          <a:p>
            <a:r>
              <a:rPr lang="ru-RU" dirty="0"/>
              <a:t>Диагностические критерии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763615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az-Latn-AZ" sz="3600" dirty="0"/>
              <a:t> </a:t>
            </a:r>
            <a:r>
              <a:rPr lang="ru-RU" sz="3600" dirty="0"/>
              <a:t>локализованная боль в передней стенке грудной клетки</a:t>
            </a:r>
          </a:p>
          <a:p>
            <a:pPr>
              <a:buFont typeface="Wingdings" pitchFamily="2" charset="2"/>
              <a:buChar char="Ø"/>
            </a:pPr>
            <a:r>
              <a:rPr lang="ru-RU" sz="3600" dirty="0"/>
              <a:t>  гиперемии в области боли (острый период)</a:t>
            </a:r>
          </a:p>
          <a:p>
            <a:pPr>
              <a:buFont typeface="Wingdings" pitchFamily="2" charset="2"/>
              <a:buChar char="Ø"/>
            </a:pPr>
            <a:r>
              <a:rPr lang="ru-RU" sz="3600" dirty="0"/>
              <a:t>  боли в области твердой консистенции, по-прежнему набухания (40-70%)</a:t>
            </a:r>
          </a:p>
          <a:p>
            <a:pPr>
              <a:buFont typeface="Wingdings" pitchFamily="2" charset="2"/>
              <a:buChar char="Ø"/>
            </a:pPr>
            <a:r>
              <a:rPr lang="ru-RU" sz="3600" dirty="0"/>
              <a:t>  ЭКГ (ЭХО кардиография) нормальный результат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z="1200" dirty="0"/>
              <a:t>ASS M. G. MAHMUDOV</a:t>
            </a:r>
          </a:p>
          <a:p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882214" y="214290"/>
            <a:ext cx="17116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Синдром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Титце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3"/>
          <p:cNvSpPr>
            <a:spLocks noGrp="1" noChangeArrowheads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990600" lvl="1" indent="-533400">
              <a:defRPr/>
            </a:pPr>
            <a:r>
              <a:rPr lang="ru-RU" sz="2400" b="1" dirty="0">
                <a:solidFill>
                  <a:schemeClr val="tx1"/>
                </a:solidFill>
              </a:rPr>
              <a:t>Отдых и ограничение движения.</a:t>
            </a:r>
          </a:p>
          <a:p>
            <a:pPr marL="990600" lvl="1" indent="-533400">
              <a:defRPr/>
            </a:pPr>
            <a:endParaRPr lang="ru-RU" sz="2400" b="1" dirty="0">
              <a:solidFill>
                <a:schemeClr val="tx1"/>
              </a:solidFill>
            </a:endParaRPr>
          </a:p>
          <a:p>
            <a:pPr marL="990600" lvl="1" indent="-533400">
              <a:defRPr/>
            </a:pPr>
            <a:r>
              <a:rPr lang="ru-RU" sz="2400" b="1" dirty="0">
                <a:solidFill>
                  <a:schemeClr val="tx1"/>
                </a:solidFill>
              </a:rPr>
              <a:t>Нестероидные противовоспалительные препараты</a:t>
            </a:r>
          </a:p>
          <a:p>
            <a:pPr marL="990600" lvl="1" indent="-533400">
              <a:defRPr/>
            </a:pPr>
            <a:endParaRPr lang="ru-RU" sz="2400" b="1" dirty="0">
              <a:solidFill>
                <a:schemeClr val="tx1"/>
              </a:solidFill>
            </a:endParaRPr>
          </a:p>
          <a:p>
            <a:pPr marL="990600" lvl="1" indent="-533400">
              <a:defRPr/>
            </a:pPr>
            <a:r>
              <a:rPr lang="ru-RU" sz="2400" b="1" dirty="0">
                <a:solidFill>
                  <a:schemeClr val="tx1"/>
                </a:solidFill>
              </a:rPr>
              <a:t>Стероиды (инъекция-3 месяца)</a:t>
            </a:r>
          </a:p>
          <a:p>
            <a:pPr marL="990600" lvl="1" indent="-533400">
              <a:defRPr/>
            </a:pPr>
            <a:endParaRPr lang="ru-RU" sz="2400" b="1" dirty="0">
              <a:solidFill>
                <a:schemeClr val="tx1"/>
              </a:solidFill>
            </a:endParaRPr>
          </a:p>
          <a:p>
            <a:pPr marL="990600" lvl="1" indent="-533400">
              <a:defRPr/>
            </a:pPr>
            <a:r>
              <a:rPr lang="ru-RU" sz="2400" b="1" dirty="0">
                <a:solidFill>
                  <a:schemeClr val="tx1"/>
                </a:solidFill>
              </a:rPr>
              <a:t>Хирургическое лечение</a:t>
            </a:r>
            <a:endParaRPr lang="az-Latn-AZ" sz="2400" b="1" dirty="0">
              <a:solidFill>
                <a:schemeClr val="tx1"/>
              </a:solidFill>
            </a:endParaRPr>
          </a:p>
        </p:txBody>
      </p:sp>
      <p:sp>
        <p:nvSpPr>
          <p:cNvPr id="47107" name="Rectangle 2"/>
          <p:cNvSpPr>
            <a:spLocks noGrp="1" noChangeArrowheads="1"/>
          </p:cNvSpPr>
          <p:nvPr>
            <p:ph type="title"/>
          </p:nvPr>
        </p:nvSpPr>
        <p:spPr>
          <a:xfrm>
            <a:off x="3057974" y="164621"/>
            <a:ext cx="6076051" cy="61154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r>
              <a:rPr lang="ru-RU" sz="3200" dirty="0">
                <a:solidFill>
                  <a:schemeClr val="tx1"/>
                </a:solidFill>
              </a:rPr>
              <a:t>Принципы лечения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0203" y="4005065"/>
            <a:ext cx="3577332" cy="2195711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10025090" y="285728"/>
            <a:ext cx="17116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Синдром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Титце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9101C9C-D782-4BEE-A4B2-F768E7F4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100" dirty="0"/>
              <a:t>ASS M. G. MAHMUDOV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9416" y="1933201"/>
            <a:ext cx="5904656" cy="2016051"/>
          </a:xfrm>
          <a:solidFill>
            <a:schemeClr val="bg1"/>
          </a:solidFill>
        </p:spPr>
        <p:txBody>
          <a:bodyPr rtlCol="0">
            <a:noAutofit/>
          </a:bodyPr>
          <a:lstStyle/>
          <a:p>
            <a:r>
              <a:rPr lang="ru-RU" sz="3200" dirty="0" err="1"/>
              <a:t>Хондрэктомия</a:t>
            </a:r>
            <a:r>
              <a:rPr lang="ru-RU" sz="3200" dirty="0"/>
              <a:t> </a:t>
            </a:r>
            <a:endParaRPr lang="en-AZ" sz="3200" dirty="0"/>
          </a:p>
          <a:p>
            <a:pPr marL="0" indent="0">
              <a:buNone/>
            </a:pPr>
            <a:r>
              <a:rPr lang="ru-RU" sz="3200" dirty="0"/>
              <a:t>После проведения оперативного вмешательства рецидив не наблюдается </a:t>
            </a:r>
            <a:endParaRPr lang="en-AZ" sz="3200" dirty="0"/>
          </a:p>
          <a:p>
            <a:endParaRPr lang="ru-RU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8131" name="Заголовок 1"/>
          <p:cNvSpPr>
            <a:spLocks noGrp="1"/>
          </p:cNvSpPr>
          <p:nvPr>
            <p:ph type="title"/>
          </p:nvPr>
        </p:nvSpPr>
        <p:spPr>
          <a:xfrm>
            <a:off x="3057974" y="164621"/>
            <a:ext cx="6076051" cy="611546"/>
          </a:xfrm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pPr>
              <a:defRPr/>
            </a:pPr>
            <a:r>
              <a:rPr lang="ru-RU" sz="3200" dirty="0"/>
              <a:t>Хирургическое лечение</a:t>
            </a:r>
            <a:endParaRPr lang="ru-RU" sz="32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002" y="1357312"/>
            <a:ext cx="4356100" cy="2591941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10096528" y="285728"/>
            <a:ext cx="17116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Синдром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Титце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9101C9C-D782-4BEE-A4B2-F768E7F4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200" dirty="0"/>
              <a:t>ASS M. G. MAHMUDOV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FBE38F-7D44-B246-ABDE-7402AC16CC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/>
              <a:t>Опухоли грудной стенки</a:t>
            </a:r>
            <a:endParaRPr lang="en-AZ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BC185F-1CF1-F349-88FD-5A75420D8C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7408" y="1825625"/>
            <a:ext cx="5760640" cy="3043535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800" dirty="0"/>
              <a:t>К опухолям грудной стенки относятся доброкачественные и </a:t>
            </a:r>
            <a:r>
              <a:rPr lang="ru-RU" sz="2800" dirty="0" err="1"/>
              <a:t>злокачествееные</a:t>
            </a:r>
            <a:r>
              <a:rPr lang="ru-RU" sz="2800" dirty="0"/>
              <a:t>  опухоли реберного, мышечного происхождения, и других мягких тканей  за исключением молочных желез и париетальной плевры </a:t>
            </a:r>
            <a:endParaRPr lang="en-AZ" sz="2800" dirty="0"/>
          </a:p>
          <a:p>
            <a:pPr algn="just"/>
            <a:endParaRPr lang="en-AZ" sz="280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55D48E-61C8-0C4A-89E5-AB1B5EF745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pic>
        <p:nvPicPr>
          <p:cNvPr id="5" name="Рисунок 5" descr="ÐÐ°ÑÑÐ¸Ð½ÐºÐ¸ Ð¿Ð¾ Ð·Ð°Ð¿ÑÐ¾ÑÑ thoracic wall tumors">
            <a:extLst>
              <a:ext uri="{FF2B5EF4-FFF2-40B4-BE49-F238E27FC236}">
                <a16:creationId xmlns:a16="http://schemas.microsoft.com/office/drawing/2014/main" id="{4289B32C-C6DF-FA48-9C00-B2FF1DA05E9C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04224" y="1825625"/>
            <a:ext cx="4857784" cy="419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160661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Классификация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825625"/>
            <a:ext cx="8642176" cy="2467471"/>
          </a:xfrm>
        </p:spPr>
        <p:txBody>
          <a:bodyPr>
            <a:noAutofit/>
          </a:bodyPr>
          <a:lstStyle/>
          <a:p>
            <a:r>
              <a:rPr lang="ru-RU" sz="2800" dirty="0"/>
              <a:t>Первичные опухоли поражающие грудную стенку: </a:t>
            </a:r>
          </a:p>
          <a:p>
            <a:pPr marL="0" indent="0" algn="ctr">
              <a:buNone/>
            </a:pPr>
            <a:r>
              <a:rPr lang="ru-RU" sz="2800" dirty="0"/>
              <a:t>доброкачественные и злокачественные</a:t>
            </a:r>
            <a:endParaRPr lang="en-AZ" sz="2800" dirty="0"/>
          </a:p>
          <a:p>
            <a:r>
              <a:rPr lang="ru-RU" sz="2800" dirty="0"/>
              <a:t>Метастатические(вторичные) опухоли: саркомы, карцинома</a:t>
            </a:r>
            <a:endParaRPr lang="en-AZ" sz="2800" dirty="0"/>
          </a:p>
          <a:p>
            <a:r>
              <a:rPr lang="ru-RU" sz="2800" dirty="0"/>
              <a:t>Другие: Цисты</a:t>
            </a:r>
            <a:endParaRPr lang="en-AZ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583832" y="6612948"/>
            <a:ext cx="16952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sz="1200" b="1" dirty="0"/>
              <a:t>ASS M. G. MAHMUDOV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9618539" y="172926"/>
            <a:ext cx="25734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70C0"/>
                </a:solidFill>
              </a:rPr>
              <a:t>Опухоли грудной стенки</a:t>
            </a:r>
            <a:endParaRPr lang="en-US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39616" y="264985"/>
            <a:ext cx="6076051" cy="611546"/>
          </a:xfrm>
        </p:spPr>
        <p:txBody>
          <a:bodyPr/>
          <a:lstStyle/>
          <a:p>
            <a:br>
              <a:rPr lang="en-US" sz="3200" dirty="0"/>
            </a:br>
            <a:r>
              <a:rPr lang="ru-RU" sz="3200" dirty="0"/>
              <a:t>Доброкачественные опухоли</a:t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9522" y="1428736"/>
            <a:ext cx="5143536" cy="401648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az-Latn-AZ" sz="2800" dirty="0"/>
              <a:t> -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липома</a:t>
            </a:r>
            <a:endParaRPr lang="az-Latn-A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az-Latn-AZ" sz="280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кавернозная</a:t>
            </a:r>
            <a:r>
              <a:rPr lang="az-Latn-AZ" sz="2800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лимфангиома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z-Latn-AZ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buNone/>
            </a:pPr>
            <a:r>
              <a:rPr lang="az-Latn-AZ" sz="280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гемангиома</a:t>
            </a:r>
            <a:r>
              <a:rPr lang="az-Latn-AZ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buNone/>
            </a:pPr>
            <a:r>
              <a:rPr lang="az-Latn-AZ" sz="280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хондрома</a:t>
            </a:r>
            <a:endParaRPr lang="az-Latn-A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az-Latn-AZ" sz="280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остеома</a:t>
            </a:r>
            <a:r>
              <a:rPr lang="az-Latn-AZ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buNone/>
            </a:pPr>
            <a:r>
              <a:rPr lang="az-Latn-AZ" sz="280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Эозинофильная гранулема</a:t>
            </a:r>
            <a:r>
              <a:rPr lang="az-Latn-AZ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buNone/>
            </a:pPr>
            <a:r>
              <a:rPr lang="az-Latn-AZ" sz="280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остеобластокластома</a:t>
            </a:r>
            <a:r>
              <a:rPr lang="az-Latn-AZ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ru-RU" sz="2800" dirty="0">
              <a:solidFill>
                <a:schemeClr val="accent1"/>
              </a:solidFill>
            </a:endParaRPr>
          </a:p>
          <a:p>
            <a:endParaRPr lang="ru-RU" sz="28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z="1200" dirty="0"/>
              <a:t>ASS M. G. MAHMUDOV</a:t>
            </a:r>
          </a:p>
        </p:txBody>
      </p:sp>
      <p:pic>
        <p:nvPicPr>
          <p:cNvPr id="10242" name="Picture 2" descr="ÐÐ°ÑÑÐ¸Ð½ÐºÐ¸ Ð¿Ð¾ Ð·Ð°Ð¿ÑÐ¾ÑÑ thoracic wall tumor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3058" y="1214421"/>
            <a:ext cx="6738942" cy="4643471"/>
          </a:xfrm>
          <a:prstGeom prst="rect">
            <a:avLst/>
          </a:prstGeom>
          <a:noFill/>
        </p:spPr>
      </p:pic>
      <p:sp>
        <p:nvSpPr>
          <p:cNvPr id="7" name="Прямоугольник 5">
            <a:extLst>
              <a:ext uri="{FF2B5EF4-FFF2-40B4-BE49-F238E27FC236}">
                <a16:creationId xmlns:a16="http://schemas.microsoft.com/office/drawing/2014/main" id="{97D911B0-2631-1B4E-9A73-A7B33501AA2A}"/>
              </a:ext>
            </a:extLst>
          </p:cNvPr>
          <p:cNvSpPr/>
          <p:nvPr/>
        </p:nvSpPr>
        <p:spPr>
          <a:xfrm>
            <a:off x="9618539" y="172926"/>
            <a:ext cx="25734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70C0"/>
                </a:solidFill>
              </a:rPr>
              <a:t>Опухоли грудной стенки</a:t>
            </a:r>
            <a:endParaRPr lang="en-US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7648" y="419160"/>
            <a:ext cx="6076051" cy="611546"/>
          </a:xfrm>
        </p:spPr>
        <p:txBody>
          <a:bodyPr/>
          <a:lstStyle/>
          <a:p>
            <a:r>
              <a:rPr lang="ru-RU" sz="3200" dirty="0"/>
              <a:t>Клиника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412776"/>
            <a:ext cx="10515600" cy="4315326"/>
          </a:xfrm>
        </p:spPr>
        <p:txBody>
          <a:bodyPr>
            <a:noAutofit/>
          </a:bodyPr>
          <a:lstStyle/>
          <a:p>
            <a:r>
              <a:rPr lang="ru-RU" sz="2800" dirty="0" err="1"/>
              <a:t>Асимтоматическое</a:t>
            </a:r>
            <a:r>
              <a:rPr lang="ru-RU" sz="2800" dirty="0"/>
              <a:t> течение</a:t>
            </a:r>
            <a:endParaRPr lang="en-AZ" sz="2800" dirty="0"/>
          </a:p>
          <a:p>
            <a:r>
              <a:rPr lang="ru-RU" sz="2800" dirty="0"/>
              <a:t>Симптоматическое течение:</a:t>
            </a:r>
            <a:endParaRPr lang="en-AZ" sz="2800" dirty="0"/>
          </a:p>
          <a:p>
            <a:r>
              <a:rPr lang="ru-RU" sz="2800" dirty="0"/>
              <a:t>-Припухлость(опухоль)</a:t>
            </a:r>
            <a:endParaRPr lang="en-AZ" sz="2800" dirty="0"/>
          </a:p>
          <a:p>
            <a:r>
              <a:rPr lang="ru-RU" sz="2800" dirty="0"/>
              <a:t>-Боли при сдавливании соседних структур и межреберных нервов</a:t>
            </a:r>
            <a:endParaRPr lang="en-AZ" sz="2800" dirty="0"/>
          </a:p>
          <a:p>
            <a:r>
              <a:rPr lang="ru-RU" sz="2800" dirty="0"/>
              <a:t>-За счет увеличения опухоли и поражение внутригрудных структур: кашель, одышка, </a:t>
            </a:r>
            <a:r>
              <a:rPr lang="ru-RU" sz="2800" dirty="0" err="1"/>
              <a:t>кровохарканье,похудение</a:t>
            </a:r>
            <a:endParaRPr lang="en-AZ" sz="2800" dirty="0"/>
          </a:p>
          <a:p>
            <a:r>
              <a:rPr lang="ru-RU" sz="2800" b="1" dirty="0"/>
              <a:t>Диагностика: </a:t>
            </a:r>
            <a:r>
              <a:rPr lang="ru-RU" sz="2800" dirty="0"/>
              <a:t>Р-графия, УЗИ,КТ, биопсия , ангиография и бронхоскопия по показаниям</a:t>
            </a:r>
            <a:endParaRPr lang="en-AZ" sz="2800" dirty="0"/>
          </a:p>
          <a:p>
            <a:r>
              <a:rPr lang="ru-RU" sz="2800" b="1" dirty="0"/>
              <a:t>Радикальное лечение:</a:t>
            </a:r>
            <a:r>
              <a:rPr lang="ru-RU" sz="2800" dirty="0"/>
              <a:t>---эксцизия, резекция ребра </a:t>
            </a:r>
            <a:endParaRPr lang="en-AZ" sz="28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z="1200" dirty="0"/>
              <a:t>ASS M. G. MAHMUDOV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B443D80B-74B3-0F44-A04F-E838ECD3E715}"/>
              </a:ext>
            </a:extLst>
          </p:cNvPr>
          <p:cNvSpPr/>
          <p:nvPr/>
        </p:nvSpPr>
        <p:spPr>
          <a:xfrm>
            <a:off x="9618539" y="172926"/>
            <a:ext cx="25734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70C0"/>
                </a:solidFill>
              </a:rPr>
              <a:t>Опухоли грудной стенки</a:t>
            </a:r>
            <a:endParaRPr 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83013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9656" y="383148"/>
            <a:ext cx="6076051" cy="611546"/>
          </a:xfrm>
        </p:spPr>
        <p:txBody>
          <a:bodyPr/>
          <a:lstStyle/>
          <a:p>
            <a:br>
              <a:rPr lang="en-US" sz="3200" dirty="0"/>
            </a:br>
            <a:r>
              <a:rPr lang="ru-RU" sz="3200" dirty="0"/>
              <a:t>Злокачественные опухоли</a:t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340768"/>
            <a:ext cx="10515600" cy="5134084"/>
          </a:xfrm>
        </p:spPr>
        <p:txBody>
          <a:bodyPr>
            <a:noAutofit/>
          </a:bodyPr>
          <a:lstStyle/>
          <a:p>
            <a:pPr algn="just"/>
            <a:r>
              <a:rPr lang="ru-RU" sz="2400" dirty="0"/>
              <a:t>Первичный и вторичный</a:t>
            </a:r>
          </a:p>
          <a:p>
            <a:pPr algn="just"/>
            <a:r>
              <a:rPr lang="ru-RU" sz="2400" dirty="0"/>
              <a:t>Первичные злокачественные опухоли -саркомы</a:t>
            </a:r>
            <a:r>
              <a:rPr lang="en-AZ" sz="2400" dirty="0"/>
              <a:t> </a:t>
            </a:r>
            <a:endParaRPr lang="ru-RU" sz="2400" dirty="0"/>
          </a:p>
          <a:p>
            <a:pPr marL="0" indent="0" algn="just">
              <a:buNone/>
            </a:pPr>
            <a:r>
              <a:rPr lang="ru-RU" sz="2400" dirty="0"/>
              <a:t>Из них 45% развиваются из мягких тканей и 55% развиваются из хрящей и костной ткани.</a:t>
            </a:r>
          </a:p>
          <a:p>
            <a:pPr marL="0" indent="0" algn="ctr">
              <a:buNone/>
            </a:pPr>
            <a:r>
              <a:rPr lang="ru-RU" sz="2400" dirty="0"/>
              <a:t>По гистологической структуре </a:t>
            </a:r>
            <a:r>
              <a:rPr lang="az-Latn-AZ" sz="2400" dirty="0"/>
              <a:t>:</a:t>
            </a:r>
          </a:p>
          <a:p>
            <a:pPr lvl="0" algn="just"/>
            <a:r>
              <a:rPr lang="ru-RU" sz="2400" dirty="0" err="1"/>
              <a:t>фибросаркома</a:t>
            </a:r>
            <a:endParaRPr lang="ru-RU" sz="2400" dirty="0"/>
          </a:p>
          <a:p>
            <a:pPr lvl="0" algn="just"/>
            <a:r>
              <a:rPr lang="ru-RU" sz="2400" dirty="0"/>
              <a:t>Саркома </a:t>
            </a:r>
            <a:r>
              <a:rPr lang="ru-RU" sz="2400" dirty="0" err="1"/>
              <a:t>Юинга</a:t>
            </a:r>
            <a:endParaRPr lang="ru-RU" sz="2400" dirty="0"/>
          </a:p>
          <a:p>
            <a:pPr lvl="0" algn="just"/>
            <a:r>
              <a:rPr lang="ru-RU" sz="2400" dirty="0" err="1"/>
              <a:t>Остеосаркома</a:t>
            </a:r>
            <a:endParaRPr lang="ru-RU" sz="2400" dirty="0"/>
          </a:p>
          <a:p>
            <a:r>
              <a:rPr lang="ru-RU" sz="2400" dirty="0" err="1"/>
              <a:t>Хондросаркома</a:t>
            </a:r>
            <a:endParaRPr lang="ru-RU" sz="2400" dirty="0"/>
          </a:p>
          <a:p>
            <a:r>
              <a:rPr lang="az-Latn-AZ" sz="2400" dirty="0" err="1"/>
              <a:t>P</a:t>
            </a:r>
            <a:r>
              <a:rPr lang="ru-RU" sz="2400" dirty="0" err="1"/>
              <a:t>етикулосаркомы</a:t>
            </a:r>
            <a:endParaRPr lang="ru-RU" sz="2400" dirty="0"/>
          </a:p>
          <a:p>
            <a:pPr lvl="0" algn="just"/>
            <a:r>
              <a:rPr lang="ru-RU" sz="2400" dirty="0" err="1"/>
              <a:t>Ангиолейомиосаркомы</a:t>
            </a:r>
            <a:endParaRPr lang="az-Latn-AZ" sz="2400" dirty="0"/>
          </a:p>
          <a:p>
            <a:pPr lvl="0" algn="just"/>
            <a:r>
              <a:rPr lang="ru-RU" sz="2400" dirty="0" err="1"/>
              <a:t>Гемангиоперитическая</a:t>
            </a:r>
            <a:r>
              <a:rPr lang="ru-RU" sz="2400" dirty="0"/>
              <a:t> саркома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z="1200" dirty="0"/>
              <a:t>ASS M. G. MAHMUDOV</a:t>
            </a:r>
          </a:p>
        </p:txBody>
      </p:sp>
      <p:sp>
        <p:nvSpPr>
          <p:cNvPr id="7" name="Прямоугольник 5">
            <a:extLst>
              <a:ext uri="{FF2B5EF4-FFF2-40B4-BE49-F238E27FC236}">
                <a16:creationId xmlns:a16="http://schemas.microsoft.com/office/drawing/2014/main" id="{D496A672-9E05-224B-8B88-E5B4C26CFA06}"/>
              </a:ext>
            </a:extLst>
          </p:cNvPr>
          <p:cNvSpPr/>
          <p:nvPr/>
        </p:nvSpPr>
        <p:spPr>
          <a:xfrm>
            <a:off x="9618539" y="172926"/>
            <a:ext cx="25734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70C0"/>
                </a:solidFill>
              </a:rPr>
              <a:t>Опухоли грудной стенки</a:t>
            </a:r>
            <a:endParaRPr lang="en-US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5640" y="236485"/>
            <a:ext cx="6076051" cy="611546"/>
          </a:xfrm>
        </p:spPr>
        <p:txBody>
          <a:bodyPr/>
          <a:lstStyle/>
          <a:p>
            <a:r>
              <a:rPr lang="ru-RU" dirty="0"/>
              <a:t>Вторичные злокачественные опухоли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603375"/>
          </a:xfrm>
        </p:spPr>
        <p:txBody>
          <a:bodyPr>
            <a:normAutofit/>
          </a:bodyPr>
          <a:lstStyle/>
          <a:p>
            <a:r>
              <a:rPr lang="ru-RU" sz="2800" dirty="0"/>
              <a:t>легкое</a:t>
            </a:r>
          </a:p>
          <a:p>
            <a:r>
              <a:rPr lang="ru-RU" sz="2800" dirty="0"/>
              <a:t>средостение</a:t>
            </a:r>
          </a:p>
          <a:p>
            <a:r>
              <a:rPr lang="ru-RU" sz="2800" dirty="0"/>
              <a:t>метастазирование злокачественных производных других органов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z="1200" dirty="0"/>
              <a:t>ASS M. G. MAHMUDOV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04FE749F-4D6C-D44F-8F7F-CEE6237A3F56}"/>
              </a:ext>
            </a:extLst>
          </p:cNvPr>
          <p:cNvSpPr/>
          <p:nvPr/>
        </p:nvSpPr>
        <p:spPr>
          <a:xfrm>
            <a:off x="9618539" y="172926"/>
            <a:ext cx="25734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70C0"/>
                </a:solidFill>
              </a:rPr>
              <a:t>Опухоли грудной стенки</a:t>
            </a:r>
            <a:endParaRPr lang="en-US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3632" y="531371"/>
            <a:ext cx="6076051" cy="996111"/>
          </a:xfrm>
        </p:spPr>
        <p:txBody>
          <a:bodyPr/>
          <a:lstStyle/>
          <a:p>
            <a:r>
              <a:rPr lang="ru-RU" dirty="0"/>
              <a:t>Метастатическая опухоль грудной стенки 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z="1200" dirty="0"/>
              <a:t>ASS M. G. MAHMUDOV</a:t>
            </a:r>
          </a:p>
        </p:txBody>
      </p:sp>
      <p:pic>
        <p:nvPicPr>
          <p:cNvPr id="5" name="Содержимое 4" descr="http://www.jmedscindmc.com/articles/2014/34/6/images/JMedSci_2014_34_6_272_147272_f1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23968" y="1928802"/>
            <a:ext cx="9198864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2623945"/>
              </p:ext>
            </p:extLst>
          </p:nvPr>
        </p:nvGraphicFramePr>
        <p:xfrm>
          <a:off x="1676400" y="5930900"/>
          <a:ext cx="9207500" cy="297180"/>
        </p:xfrm>
        <a:graphic>
          <a:graphicData uri="http://schemas.openxmlformats.org/drawingml/2006/table">
            <a:tbl>
              <a:tblPr/>
              <a:tblGrid>
                <a:gridCol w="9207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5240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67-летняя женщина с метастазами в левой 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половине грудной стенки.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Прямоугольник 5">
            <a:extLst>
              <a:ext uri="{FF2B5EF4-FFF2-40B4-BE49-F238E27FC236}">
                <a16:creationId xmlns:a16="http://schemas.microsoft.com/office/drawing/2014/main" id="{9128D195-99B8-2546-BC1C-39B45E5808A4}"/>
              </a:ext>
            </a:extLst>
          </p:cNvPr>
          <p:cNvSpPr/>
          <p:nvPr/>
        </p:nvSpPr>
        <p:spPr>
          <a:xfrm>
            <a:off x="9618539" y="172926"/>
            <a:ext cx="25734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70C0"/>
                </a:solidFill>
              </a:rPr>
              <a:t>Опухоли грудной стенки</a:t>
            </a:r>
            <a:endParaRPr lang="en-US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5640" y="440932"/>
            <a:ext cx="6076051" cy="611546"/>
          </a:xfrm>
        </p:spPr>
        <p:txBody>
          <a:bodyPr/>
          <a:lstStyle/>
          <a:p>
            <a:r>
              <a:rPr lang="ru-RU" sz="3200" dirty="0"/>
              <a:t>Клиника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825625"/>
            <a:ext cx="6686560" cy="4351338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sz="3600" dirty="0"/>
              <a:t>Бессимптомный на ранней стадии</a:t>
            </a:r>
            <a:endParaRPr lang="az-Latn-AZ" sz="3600" dirty="0"/>
          </a:p>
          <a:p>
            <a:pPr>
              <a:buNone/>
            </a:pPr>
            <a:r>
              <a:rPr lang="ru-RU" sz="3600" dirty="0"/>
              <a:t>В связи с ростом опухоли </a:t>
            </a:r>
            <a:r>
              <a:rPr lang="az-Latn-AZ" sz="3600" dirty="0"/>
              <a:t>:</a:t>
            </a:r>
          </a:p>
          <a:p>
            <a:r>
              <a:rPr lang="ru-RU" sz="3600" dirty="0"/>
              <a:t>дискомфорт в груди</a:t>
            </a:r>
          </a:p>
          <a:p>
            <a:r>
              <a:rPr lang="ru-RU" sz="3600" dirty="0"/>
              <a:t>боль</a:t>
            </a:r>
          </a:p>
          <a:p>
            <a:r>
              <a:rPr lang="ru-RU" sz="3600" dirty="0"/>
              <a:t>температура</a:t>
            </a:r>
          </a:p>
          <a:p>
            <a:r>
              <a:rPr lang="ru-RU" sz="3600" dirty="0"/>
              <a:t>потеря аппетита</a:t>
            </a:r>
          </a:p>
          <a:p>
            <a:r>
              <a:rPr lang="ru-RU" sz="3600" dirty="0"/>
              <a:t>потеря веса</a:t>
            </a:r>
          </a:p>
          <a:p>
            <a:r>
              <a:rPr lang="ru-RU" sz="3600" dirty="0"/>
              <a:t>деформация грудной клетки</a:t>
            </a: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z="1200" dirty="0"/>
              <a:t>ASS M. G. MAHMUDOV</a:t>
            </a:r>
          </a:p>
        </p:txBody>
      </p:sp>
      <p:pic>
        <p:nvPicPr>
          <p:cNvPr id="5" name="Рисунок 4" descr="https://ars.els-cdn.com/content/image/1-s2.0-S1556086415324229-gr2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36" y="1928802"/>
            <a:ext cx="4143404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5">
            <a:extLst>
              <a:ext uri="{FF2B5EF4-FFF2-40B4-BE49-F238E27FC236}">
                <a16:creationId xmlns:a16="http://schemas.microsoft.com/office/drawing/2014/main" id="{704256C5-9063-A64C-ABDC-E1E24B33A7C8}"/>
              </a:ext>
            </a:extLst>
          </p:cNvPr>
          <p:cNvSpPr/>
          <p:nvPr/>
        </p:nvSpPr>
        <p:spPr>
          <a:xfrm>
            <a:off x="9618539" y="172926"/>
            <a:ext cx="25734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70C0"/>
                </a:solidFill>
              </a:rPr>
              <a:t>Опухоли грудной стенки</a:t>
            </a:r>
            <a:endParaRPr lang="en-US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9656" y="498715"/>
            <a:ext cx="6076051" cy="611546"/>
          </a:xfrm>
        </p:spPr>
        <p:txBody>
          <a:bodyPr/>
          <a:lstStyle/>
          <a:p>
            <a:br>
              <a:rPr lang="en-US" sz="3200" i="1" dirty="0"/>
            </a:br>
            <a:r>
              <a:rPr lang="ru-RU" sz="3200" dirty="0"/>
              <a:t>Диагностика</a:t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2204863"/>
            <a:ext cx="10515600" cy="122413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/>
              <a:t>Р-графия, КТ, МРТ, ПЭТ, биопсия, </a:t>
            </a:r>
            <a:r>
              <a:rPr lang="ru-RU" sz="3600" dirty="0" err="1"/>
              <a:t>сцинтиграфия</a:t>
            </a:r>
            <a:r>
              <a:rPr lang="ru-RU" sz="3600" dirty="0"/>
              <a:t> костей</a:t>
            </a:r>
            <a:r>
              <a:rPr lang="en-AZ" sz="3600" dirty="0"/>
              <a:t> </a:t>
            </a:r>
            <a:endParaRPr lang="ru-RU" sz="36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z="1200" dirty="0"/>
              <a:t>ASS M. G. MAHMUDOV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2BFC513D-7475-8E44-AEF0-83741CCC59C4}"/>
              </a:ext>
            </a:extLst>
          </p:cNvPr>
          <p:cNvSpPr/>
          <p:nvPr/>
        </p:nvSpPr>
        <p:spPr>
          <a:xfrm>
            <a:off x="9618539" y="172926"/>
            <a:ext cx="25734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70C0"/>
                </a:solidFill>
              </a:rPr>
              <a:t>Опухоли грудной стенки</a:t>
            </a:r>
            <a:endParaRPr lang="en-US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9656" y="-171399"/>
            <a:ext cx="6076051" cy="1100094"/>
          </a:xfrm>
        </p:spPr>
        <p:txBody>
          <a:bodyPr/>
          <a:lstStyle/>
          <a:p>
            <a:br>
              <a:rPr lang="en-US" sz="3200" dirty="0"/>
            </a:br>
            <a:r>
              <a:rPr lang="ru-RU" sz="3200" dirty="0"/>
              <a:t>Лечение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214422"/>
            <a:ext cx="10515600" cy="5643578"/>
          </a:xfrm>
        </p:spPr>
        <p:txBody>
          <a:bodyPr>
            <a:normAutofit/>
          </a:bodyPr>
          <a:lstStyle/>
          <a:p>
            <a:pPr algn="just"/>
            <a:r>
              <a:rPr lang="ru-RU" sz="3200" dirty="0"/>
              <a:t>Радикальная резекция (Противопоказанием для хирургического лечения является наличие злокачественного плеврального выпота.)</a:t>
            </a:r>
            <a:r>
              <a:rPr lang="en-AZ" sz="3200" dirty="0"/>
              <a:t> </a:t>
            </a:r>
            <a:endParaRPr lang="ru-RU" sz="3200" dirty="0"/>
          </a:p>
          <a:p>
            <a:pPr algn="just"/>
            <a:r>
              <a:rPr lang="ru-RU" sz="3200" dirty="0"/>
              <a:t>Химическая терапия</a:t>
            </a:r>
          </a:p>
          <a:p>
            <a:pPr algn="just"/>
            <a:r>
              <a:rPr lang="ru-RU" sz="3200" dirty="0"/>
              <a:t>Лучевая терапия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z="1200" dirty="0"/>
              <a:t>ASS M. G. MAHMUDOV</a:t>
            </a:r>
          </a:p>
        </p:txBody>
      </p:sp>
      <p:pic>
        <p:nvPicPr>
          <p:cNvPr id="6" name="Рисунок 5" descr="http://www.jmedscindmc.com/articles/2014/34/6/images/JMedSci_2014_34_6_272_147272_f2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1026" y="3861048"/>
            <a:ext cx="10572824" cy="2711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5">
            <a:extLst>
              <a:ext uri="{FF2B5EF4-FFF2-40B4-BE49-F238E27FC236}">
                <a16:creationId xmlns:a16="http://schemas.microsoft.com/office/drawing/2014/main" id="{7237E26C-6694-674F-8836-6B77A1C66A98}"/>
              </a:ext>
            </a:extLst>
          </p:cNvPr>
          <p:cNvSpPr/>
          <p:nvPr/>
        </p:nvSpPr>
        <p:spPr>
          <a:xfrm>
            <a:off x="9618539" y="172926"/>
            <a:ext cx="25734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70C0"/>
                </a:solidFill>
              </a:rPr>
              <a:t>Опухоли грудной стенки</a:t>
            </a:r>
            <a:endParaRPr lang="en-US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7974" y="401075"/>
            <a:ext cx="6076051" cy="892715"/>
          </a:xfrm>
        </p:spPr>
        <p:txBody>
          <a:bodyPr/>
          <a:lstStyle/>
          <a:p>
            <a:pPr fontAlgn="t"/>
            <a:r>
              <a:rPr lang="ru-RU" sz="3200" dirty="0"/>
              <a:t>Лечение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z="1200" dirty="0"/>
              <a:t>ASS M. G. MAHMUDOV</a:t>
            </a:r>
          </a:p>
        </p:txBody>
      </p:sp>
      <p:pic>
        <p:nvPicPr>
          <p:cNvPr id="5" name="Содержимое 4" descr="http://www.jmedscindmc.com/articles/2014/34/6/images/JMedSci_2014_34_6_272_147272_f3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67570" y="1785926"/>
            <a:ext cx="4265778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809588" y="1928802"/>
            <a:ext cx="6096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При реконструкции часто используют сочетание мышечно-кожного лоскута и протезных материалов для устранения дефектов грудной клетки во время операции</a:t>
            </a:r>
            <a:endParaRPr lang="en-AZ" dirty="0"/>
          </a:p>
        </p:txBody>
      </p:sp>
      <p:pic>
        <p:nvPicPr>
          <p:cNvPr id="7" name="Рисунок 6" descr="http://jtd.amegroups.com/article/viewFile/4471/html/35040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1026" y="4143380"/>
            <a:ext cx="5940425" cy="2415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5">
            <a:extLst>
              <a:ext uri="{FF2B5EF4-FFF2-40B4-BE49-F238E27FC236}">
                <a16:creationId xmlns:a16="http://schemas.microsoft.com/office/drawing/2014/main" id="{3503688B-0020-EA44-AEAB-91D411DC6956}"/>
              </a:ext>
            </a:extLst>
          </p:cNvPr>
          <p:cNvSpPr/>
          <p:nvPr/>
        </p:nvSpPr>
        <p:spPr>
          <a:xfrm>
            <a:off x="9618539" y="172926"/>
            <a:ext cx="25734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70C0"/>
                </a:solidFill>
              </a:rPr>
              <a:t>Опухоли грудной стенки</a:t>
            </a:r>
            <a:endParaRPr lang="en-US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7974" y="357592"/>
            <a:ext cx="6076051" cy="611546"/>
          </a:xfrm>
        </p:spPr>
        <p:txBody>
          <a:bodyPr/>
          <a:lstStyle/>
          <a:p>
            <a:r>
              <a:rPr lang="ru-RU" sz="3200" dirty="0"/>
              <a:t>Искусственные ребра.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z="1200" dirty="0"/>
              <a:t>ASS M. G. MAHMUDOV</a:t>
            </a:r>
          </a:p>
        </p:txBody>
      </p:sp>
      <p:pic>
        <p:nvPicPr>
          <p:cNvPr id="5" name="Содержимое 4" descr="Chest wall reconstruction with polylactic acid (PLA) rib struts.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453322" y="1142984"/>
            <a:ext cx="3752315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3D CT reconstruction showing titanium rib bridges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95340" y="1142984"/>
            <a:ext cx="3497580" cy="384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7660737"/>
              </p:ext>
            </p:extLst>
          </p:nvPr>
        </p:nvGraphicFramePr>
        <p:xfrm>
          <a:off x="952500" y="5435600"/>
          <a:ext cx="3822700" cy="469900"/>
        </p:xfrm>
        <a:graphic>
          <a:graphicData uri="http://schemas.openxmlformats.org/drawingml/2006/table">
            <a:tbl>
              <a:tblPr/>
              <a:tblGrid>
                <a:gridCol w="3822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6990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Титановые искусственные ребра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8342609"/>
              </p:ext>
            </p:extLst>
          </p:nvPr>
        </p:nvGraphicFramePr>
        <p:xfrm>
          <a:off x="7416800" y="5410200"/>
          <a:ext cx="3733800" cy="520700"/>
        </p:xfrm>
        <a:graphic>
          <a:graphicData uri="http://schemas.openxmlformats.org/drawingml/2006/table">
            <a:tbl>
              <a:tblPr/>
              <a:tblGrid>
                <a:gridCol w="3733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20700">
                <a:tc>
                  <a:txBody>
                    <a:bodyPr/>
                    <a:lstStyle/>
                    <a:p>
                      <a:pPr algn="ctr"/>
                      <a:r>
                        <a:rPr lang="az-Latn-AZ" dirty="0"/>
                        <a:t>Polylactic</a:t>
                      </a:r>
                      <a:r>
                        <a:rPr lang="az-Latn-AZ" baseline="0" dirty="0"/>
                        <a:t> acid  </a:t>
                      </a:r>
                      <a:r>
                        <a:rPr lang="ru-RU" baseline="0" dirty="0"/>
                        <a:t>реберный комплекс</a:t>
                      </a:r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Прямоугольник 5">
            <a:extLst>
              <a:ext uri="{FF2B5EF4-FFF2-40B4-BE49-F238E27FC236}">
                <a16:creationId xmlns:a16="http://schemas.microsoft.com/office/drawing/2014/main" id="{11FCDAD6-C7E8-044F-B9C6-CF04EB3BAAE6}"/>
              </a:ext>
            </a:extLst>
          </p:cNvPr>
          <p:cNvSpPr/>
          <p:nvPr/>
        </p:nvSpPr>
        <p:spPr>
          <a:xfrm>
            <a:off x="9618539" y="172926"/>
            <a:ext cx="25734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70C0"/>
                </a:solidFill>
              </a:rPr>
              <a:t>Опухоли грудной стенки</a:t>
            </a:r>
            <a:endParaRPr lang="en-US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5640" y="628797"/>
            <a:ext cx="6076051" cy="611546"/>
          </a:xfrm>
        </p:spPr>
        <p:txBody>
          <a:bodyPr/>
          <a:lstStyle/>
          <a:p>
            <a:r>
              <a:rPr lang="ru-RU" sz="3200" dirty="0"/>
              <a:t>Прогноз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55440" y="2352571"/>
            <a:ext cx="10515600" cy="1171327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3200" dirty="0"/>
              <a:t>5-летняя выживаемость после радикального лечения наблюдается в  16,8%.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z="1200" dirty="0"/>
              <a:t>ASS M. G. MAHMUDOV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896200" y="217913"/>
            <a:ext cx="42024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Производные стенки молочной железы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2098</TotalTime>
  <Words>676</Words>
  <Application>Microsoft Macintosh PowerPoint</Application>
  <PresentationFormat>Widescreen</PresentationFormat>
  <Paragraphs>150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Times New Roman</vt:lpstr>
      <vt:lpstr>Wingdings</vt:lpstr>
      <vt:lpstr>Praktiki dərs şablonu 1</vt:lpstr>
      <vt:lpstr>Синдром Титце или костохондрит</vt:lpstr>
      <vt:lpstr>Oпределение</vt:lpstr>
      <vt:lpstr>Локализация</vt:lpstr>
      <vt:lpstr>Этиология</vt:lpstr>
      <vt:lpstr>Клиникa</vt:lpstr>
      <vt:lpstr>Диагностика</vt:lpstr>
      <vt:lpstr>Диагностические критерии</vt:lpstr>
      <vt:lpstr>Принципы лечения</vt:lpstr>
      <vt:lpstr>Хирургическое лечение</vt:lpstr>
      <vt:lpstr>Опухоли грудной стенки</vt:lpstr>
      <vt:lpstr>Классификация</vt:lpstr>
      <vt:lpstr> Доброкачественные опухоли </vt:lpstr>
      <vt:lpstr>Клиника</vt:lpstr>
      <vt:lpstr> Злокачественные опухоли </vt:lpstr>
      <vt:lpstr>Вторичные злокачественные опухоли </vt:lpstr>
      <vt:lpstr>Метастатическая опухоль грудной стенки </vt:lpstr>
      <vt:lpstr>Клиника</vt:lpstr>
      <vt:lpstr> Диагностика </vt:lpstr>
      <vt:lpstr> Лечение</vt:lpstr>
      <vt:lpstr>Лечение</vt:lpstr>
      <vt:lpstr>Искусственные ребра.</vt:lpstr>
      <vt:lpstr>Прогноз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Rzayev Tarverdi Mirzeli oğlu</cp:lastModifiedBy>
  <cp:revision>200</cp:revision>
  <dcterms:created xsi:type="dcterms:W3CDTF">2001-04-16T20:54:45Z</dcterms:created>
  <dcterms:modified xsi:type="dcterms:W3CDTF">2020-02-09T18:11:20Z</dcterms:modified>
</cp:coreProperties>
</file>