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8"/>
  </p:notesMasterIdLst>
  <p:handoutMasterIdLst>
    <p:handoutMasterId r:id="rId9"/>
  </p:handoutMasterIdLst>
  <p:sldIdLst>
    <p:sldId id="284" r:id="rId2"/>
    <p:sldId id="290" r:id="rId3"/>
    <p:sldId id="291" r:id="rId4"/>
    <p:sldId id="293" r:id="rId5"/>
    <p:sldId id="308" r:id="rId6"/>
    <p:sldId id="310" r:id="rId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92" autoAdjust="0"/>
    <p:restoredTop sz="94660"/>
  </p:normalViewPr>
  <p:slideViewPr>
    <p:cSldViewPr>
      <p:cViewPr varScale="1">
        <p:scale>
          <a:sx n="110" d="100"/>
          <a:sy n="110" d="100"/>
        </p:scale>
        <p:origin x="696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4015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01493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/>
          <a:lstStyle/>
          <a:p>
            <a:r>
              <a:rPr lang="ru-RU" altLang="en-US" sz="4000" dirty="0">
                <a:solidFill>
                  <a:schemeClr val="accent1">
                    <a:lumMod val="75000"/>
                  </a:schemeClr>
                </a:solidFill>
              </a:rPr>
              <a:t>Болезнь </a:t>
            </a:r>
            <a:r>
              <a:rPr lang="ru-RU" altLang="en-US" sz="4000" dirty="0" err="1">
                <a:solidFill>
                  <a:schemeClr val="accent1">
                    <a:lumMod val="75000"/>
                  </a:schemeClr>
                </a:solidFill>
              </a:rPr>
              <a:t>Мондора</a:t>
            </a:r>
            <a:endParaRPr lang="az-Latn-AZ" alt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400" dirty="0">
                <a:solidFill>
                  <a:schemeClr val="accent1"/>
                </a:solidFill>
              </a:rPr>
              <a:t> </a:t>
            </a:r>
            <a:r>
              <a:rPr lang="ru-RU" sz="2000" dirty="0">
                <a:solidFill>
                  <a:schemeClr val="accent1"/>
                </a:solidFill>
              </a:rPr>
              <a:t>Доктор философских наук по медицине</a:t>
            </a:r>
            <a:r>
              <a:rPr lang="az-Latn-AZ" altLang="en-US" sz="2000" dirty="0">
                <a:solidFill>
                  <a:schemeClr val="accent1"/>
                </a:solidFill>
              </a:rPr>
              <a:t>, </a:t>
            </a:r>
            <a:r>
              <a:rPr lang="ru-RU" altLang="en-US" sz="2000" dirty="0">
                <a:solidFill>
                  <a:schemeClr val="accent1"/>
                </a:solidFill>
              </a:rPr>
              <a:t>ассистент</a:t>
            </a:r>
          </a:p>
          <a:p>
            <a:pPr>
              <a:lnSpc>
                <a:spcPct val="80000"/>
              </a:lnSpc>
            </a:pPr>
            <a:r>
              <a:rPr lang="ru-RU" altLang="en-US" sz="2400" b="1" dirty="0" err="1">
                <a:solidFill>
                  <a:schemeClr val="accent1"/>
                </a:solidFill>
              </a:rPr>
              <a:t>Махир</a:t>
            </a:r>
            <a:r>
              <a:rPr lang="ru-RU" altLang="en-US" sz="2400" b="1" dirty="0">
                <a:solidFill>
                  <a:schemeClr val="accent1"/>
                </a:solidFill>
              </a:rPr>
              <a:t> </a:t>
            </a:r>
            <a:r>
              <a:rPr lang="ru-RU" altLang="en-US" sz="2400" b="1" dirty="0" err="1">
                <a:solidFill>
                  <a:schemeClr val="accent1"/>
                </a:solidFill>
              </a:rPr>
              <a:t>Гумрах</a:t>
            </a:r>
            <a:r>
              <a:rPr lang="ru-RU" altLang="en-US" sz="2400" b="1" dirty="0">
                <a:solidFill>
                  <a:schemeClr val="accent1"/>
                </a:solidFill>
              </a:rPr>
              <a:t> </a:t>
            </a:r>
            <a:r>
              <a:rPr lang="ru-RU" altLang="en-US" sz="2400" b="1" dirty="0" err="1">
                <a:solidFill>
                  <a:schemeClr val="accent1"/>
                </a:solidFill>
              </a:rPr>
              <a:t>оглы</a:t>
            </a:r>
            <a:r>
              <a:rPr lang="ru-RU" altLang="en-US" sz="2400" b="1" dirty="0">
                <a:solidFill>
                  <a:schemeClr val="accent1"/>
                </a:solidFill>
              </a:rPr>
              <a:t> Махмудов</a:t>
            </a:r>
          </a:p>
          <a:p>
            <a:pPr>
              <a:lnSpc>
                <a:spcPct val="80000"/>
              </a:lnSpc>
            </a:pPr>
            <a:r>
              <a:rPr lang="ru-RU" altLang="en-US" sz="2400" dirty="0">
                <a:solidFill>
                  <a:schemeClr val="accent1"/>
                </a:solidFill>
              </a:rPr>
              <a:t>АМУ</a:t>
            </a:r>
            <a:r>
              <a:rPr lang="az-Latn-AZ" altLang="en-US" sz="2400" dirty="0">
                <a:solidFill>
                  <a:schemeClr val="accent1"/>
                </a:solidFill>
              </a:rPr>
              <a:t>, </a:t>
            </a:r>
            <a:r>
              <a:rPr lang="ru-RU" sz="2400" dirty="0">
                <a:solidFill>
                  <a:schemeClr val="accent1"/>
                </a:solidFill>
              </a:rPr>
              <a:t>Кафедра </a:t>
            </a:r>
            <a:r>
              <a:rPr lang="en-US" sz="2400" dirty="0">
                <a:solidFill>
                  <a:schemeClr val="accent1"/>
                </a:solidFill>
              </a:rPr>
              <a:t>I </a:t>
            </a:r>
            <a:r>
              <a:rPr lang="ru-RU" sz="2400" dirty="0">
                <a:solidFill>
                  <a:schemeClr val="accent1"/>
                </a:solidFill>
              </a:rPr>
              <a:t>Хирургических заболеваний</a:t>
            </a:r>
            <a:endParaRPr lang="az-Latn-AZ" altLang="en-US" sz="2400" dirty="0">
              <a:solidFill>
                <a:schemeClr val="accent1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100" dirty="0"/>
              <a:t>ASS M, G,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00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Болезнь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Мондора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215510"/>
            <a:ext cx="6076051" cy="611546"/>
          </a:xfrm>
        </p:spPr>
        <p:txBody>
          <a:bodyPr>
            <a:noAutofit/>
          </a:bodyPr>
          <a:lstStyle/>
          <a:p>
            <a:r>
              <a:rPr lang="en-US" altLang="en-US" sz="3200" dirty="0">
                <a:solidFill>
                  <a:schemeClr val="tx1"/>
                </a:solidFill>
              </a:rPr>
              <a:t>O</a:t>
            </a:r>
            <a:r>
              <a:rPr lang="ru-RU" altLang="en-US" sz="3200" dirty="0" err="1">
                <a:solidFill>
                  <a:schemeClr val="tx1"/>
                </a:solidFill>
              </a:rPr>
              <a:t>пределение</a:t>
            </a:r>
            <a:endParaRPr lang="az-Latn-AZ" altLang="en-US" sz="3200" dirty="0">
              <a:solidFill>
                <a:schemeClr val="tx1"/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03499" y="2876198"/>
            <a:ext cx="7929617" cy="3096740"/>
          </a:xfrm>
        </p:spPr>
        <p:txBody>
          <a:bodyPr>
            <a:normAutofit/>
          </a:bodyPr>
          <a:lstStyle/>
          <a:p>
            <a:pPr marL="11113" indent="173038" algn="just">
              <a:buNone/>
            </a:pP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Эти вены: боковая грудная (</a:t>
            </a:r>
            <a:r>
              <a:rPr lang="ru-RU" sz="3200" dirty="0" err="1">
                <a:solidFill>
                  <a:schemeClr val="accent5">
                    <a:lumMod val="75000"/>
                  </a:schemeClr>
                </a:solidFill>
              </a:rPr>
              <a:t>C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),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5">
                    <a:lumMod val="75000"/>
                  </a:schemeClr>
                </a:solidFill>
              </a:rPr>
              <a:t>торакоэпигастральная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 (B), верхняя </a:t>
            </a:r>
            <a:r>
              <a:rPr lang="ru-RU" sz="3200" dirty="0" err="1">
                <a:solidFill>
                  <a:schemeClr val="accent5">
                    <a:lumMod val="75000"/>
                  </a:schemeClr>
                </a:solidFill>
              </a:rPr>
              <a:t>эпигастральная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 (</a:t>
            </a:r>
            <a:r>
              <a:rPr lang="ru-RU" sz="3200" dirty="0" err="1">
                <a:solidFill>
                  <a:schemeClr val="accent5">
                    <a:lumMod val="75000"/>
                  </a:schemeClr>
                </a:solidFill>
              </a:rPr>
              <a:t>A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).</a:t>
            </a:r>
            <a:endParaRPr lang="az-Latn-AZ" sz="3200" dirty="0">
              <a:solidFill>
                <a:schemeClr val="accent5">
                  <a:lumMod val="75000"/>
                </a:schemeClr>
              </a:solidFill>
            </a:endParaRPr>
          </a:p>
          <a:p>
            <a:pPr marL="11113" indent="173038" algn="just">
              <a:buNone/>
            </a:pP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Чаще всего наблюдается у женщин в возрасте от 30 до 60 лет (75%).</a:t>
            </a:r>
            <a:endParaRPr lang="az-Latn-AZ" sz="3200" dirty="0">
              <a:solidFill>
                <a:schemeClr val="accent5">
                  <a:lumMod val="75000"/>
                </a:schemeClr>
              </a:solidFill>
            </a:endParaRPr>
          </a:p>
          <a:p>
            <a:pPr marL="11113" indent="173038" algn="just">
              <a:buNone/>
            </a:pP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У 12% выявляется рак молочной железы </a:t>
            </a:r>
            <a:endParaRPr lang="en-AZ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M, G, MAHMUDOV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2D7E84-AB7F-4BA9-BFF1-995DC8D65983}"/>
              </a:ext>
            </a:extLst>
          </p:cNvPr>
          <p:cNvSpPr txBox="1"/>
          <p:nvPr/>
        </p:nvSpPr>
        <p:spPr>
          <a:xfrm>
            <a:off x="9912424" y="172926"/>
            <a:ext cx="200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Болезнь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Мондора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 descr="Illustration of the venous channels involved in Mo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8820" y="2000240"/>
            <a:ext cx="258318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2CF5E5-6C21-ED44-B741-F3E979D5DDDB}"/>
              </a:ext>
            </a:extLst>
          </p:cNvPr>
          <p:cNvSpPr/>
          <p:nvPr/>
        </p:nvSpPr>
        <p:spPr>
          <a:xfrm>
            <a:off x="1415480" y="1048438"/>
            <a:ext cx="81933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Тромбофлебит поверхностных вен переднебоковой поверхности грудной стенки  и области  молочных желез </a:t>
            </a:r>
            <a:endParaRPr lang="en-AZ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91744" y="438296"/>
            <a:ext cx="3960440" cy="620688"/>
          </a:xfrm>
        </p:spPr>
        <p:txBody>
          <a:bodyPr/>
          <a:lstStyle/>
          <a:p>
            <a:r>
              <a:rPr lang="ru-RU" altLang="en-US" sz="3200" dirty="0" err="1">
                <a:solidFill>
                  <a:schemeClr val="tx1"/>
                </a:solidFill>
              </a:rPr>
              <a:t>Этиопатогенез</a:t>
            </a:r>
            <a:endParaRPr lang="az-Latn-AZ" altLang="en-US" sz="3200" dirty="0">
              <a:solidFill>
                <a:schemeClr val="tx1"/>
              </a:solidFill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38216" y="2609528"/>
            <a:ext cx="9715568" cy="3672408"/>
          </a:xfrm>
        </p:spPr>
        <p:txBody>
          <a:bodyPr>
            <a:noAutofit/>
          </a:bodyPr>
          <a:lstStyle/>
          <a:p>
            <a:pPr marL="0" indent="403225" algn="just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Предрасполагающие факторы: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После местной травмы, операции на молочной железе, биопсия молочной железы, рак молочной железы, тугой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лимфангит, облучение,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мастэктомия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marL="0" indent="403225" algn="just">
              <a:buNone/>
            </a:pP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Болезнь в основном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односторонн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ee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и редко встречается у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мужчин. Наиболее распространенным венозным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тромбофлебитом является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торакоэпигастральная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вена. </a:t>
            </a:r>
            <a:endParaRPr lang="az-Latn-AZ" sz="28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403225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Болезнь не дает таких осложнений как тромбоэмболия.</a:t>
            </a:r>
            <a:endParaRPr lang="en-AZ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8D283-D949-4980-9BEF-EBA6BCB0E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M, G,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5451DF-0FE4-4E61-BB35-94C547D889AB}"/>
              </a:ext>
            </a:extLst>
          </p:cNvPr>
          <p:cNvSpPr txBox="1"/>
          <p:nvPr/>
        </p:nvSpPr>
        <p:spPr>
          <a:xfrm>
            <a:off x="10056440" y="172926"/>
            <a:ext cx="20058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Болезнь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Мондора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EBE41EB-1905-504B-A971-385C665222AC}"/>
              </a:ext>
            </a:extLst>
          </p:cNvPr>
          <p:cNvSpPr/>
          <p:nvPr/>
        </p:nvSpPr>
        <p:spPr>
          <a:xfrm>
            <a:off x="4038600" y="1558634"/>
            <a:ext cx="40951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3200" dirty="0"/>
              <a:t> </a:t>
            </a:r>
            <a:r>
              <a:rPr lang="ru-RU" sz="3200" dirty="0"/>
              <a:t>Этиология неясна</a:t>
            </a:r>
            <a:endParaRPr lang="en-AZ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83632" y="390887"/>
            <a:ext cx="6038528" cy="703262"/>
          </a:xfrm>
        </p:spPr>
        <p:txBody>
          <a:bodyPr/>
          <a:lstStyle/>
          <a:p>
            <a:r>
              <a:rPr lang="ru-RU" altLang="en-US" sz="3200" dirty="0">
                <a:solidFill>
                  <a:schemeClr val="tx1"/>
                </a:solidFill>
              </a:rPr>
              <a:t>Клиника</a:t>
            </a:r>
            <a:endParaRPr lang="az-Latn-AZ" altLang="en-US" sz="3200" dirty="0">
              <a:solidFill>
                <a:schemeClr val="tx1"/>
              </a:solidFill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7408" y="3961908"/>
            <a:ext cx="6696744" cy="2059380"/>
          </a:xfrm>
        </p:spPr>
        <p:txBody>
          <a:bodyPr>
            <a:noAutofit/>
          </a:bodyPr>
          <a:lstStyle/>
          <a:p>
            <a:pPr marL="0" indent="0" algn="just">
              <a:lnSpc>
                <a:spcPct val="80000"/>
              </a:lnSpc>
              <a:buNone/>
            </a:pPr>
            <a:r>
              <a:rPr lang="ru-RU" altLang="en-US" sz="2400" b="1" dirty="0" err="1">
                <a:solidFill>
                  <a:schemeClr val="accent1"/>
                </a:solidFill>
              </a:rPr>
              <a:t>Гистологически</a:t>
            </a:r>
            <a:r>
              <a:rPr lang="ru-RU" altLang="en-US" sz="2400" b="1" dirty="0">
                <a:solidFill>
                  <a:schemeClr val="accent1"/>
                </a:solidFill>
              </a:rPr>
              <a:t> существует 4 стадии развития:</a:t>
            </a:r>
            <a:endParaRPr lang="az-Latn-AZ" altLang="en-US" sz="2400" b="1" dirty="0">
              <a:solidFill>
                <a:schemeClr val="accent1"/>
              </a:solidFill>
            </a:endParaRPr>
          </a:p>
          <a:p>
            <a:pPr marL="0" indent="0" algn="just">
              <a:lnSpc>
                <a:spcPct val="80000"/>
              </a:lnSpc>
              <a:buNone/>
            </a:pPr>
            <a:r>
              <a:rPr lang="ru-RU" altLang="en-US" sz="2400" b="1" dirty="0">
                <a:solidFill>
                  <a:schemeClr val="accent1"/>
                </a:solidFill>
              </a:rPr>
              <a:t>Образование тромба</a:t>
            </a:r>
          </a:p>
          <a:p>
            <a:pPr marL="0" indent="0" algn="just">
              <a:lnSpc>
                <a:spcPct val="80000"/>
              </a:lnSpc>
              <a:buNone/>
            </a:pPr>
            <a:r>
              <a:rPr lang="ru-RU" altLang="en-US" sz="2400" b="1" dirty="0">
                <a:solidFill>
                  <a:schemeClr val="accent1"/>
                </a:solidFill>
              </a:rPr>
              <a:t>Организация тромба</a:t>
            </a:r>
          </a:p>
          <a:p>
            <a:pPr marL="0" indent="0" algn="just">
              <a:lnSpc>
                <a:spcPct val="80000"/>
              </a:lnSpc>
              <a:buNone/>
            </a:pPr>
            <a:r>
              <a:rPr lang="ru-RU" altLang="en-US" sz="2400" b="1" dirty="0" err="1">
                <a:solidFill>
                  <a:schemeClr val="accent1"/>
                </a:solidFill>
              </a:rPr>
              <a:t>Реканализация</a:t>
            </a:r>
            <a:r>
              <a:rPr lang="ru-RU" altLang="en-US" sz="2400" b="1" dirty="0">
                <a:solidFill>
                  <a:schemeClr val="accent1"/>
                </a:solidFill>
              </a:rPr>
              <a:t> тромба</a:t>
            </a:r>
          </a:p>
          <a:p>
            <a:pPr marL="0" indent="0" algn="just">
              <a:lnSpc>
                <a:spcPct val="80000"/>
              </a:lnSpc>
              <a:buNone/>
            </a:pPr>
            <a:r>
              <a:rPr lang="ru-RU" altLang="en-US" sz="2400" b="1" dirty="0">
                <a:solidFill>
                  <a:schemeClr val="accent1"/>
                </a:solidFill>
              </a:rPr>
              <a:t>Формирование фиброза</a:t>
            </a:r>
            <a:endParaRPr lang="en-GB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M, G,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F8367D-FD3F-419D-BB1C-C0404B23318B}"/>
              </a:ext>
            </a:extLst>
          </p:cNvPr>
          <p:cNvSpPr txBox="1"/>
          <p:nvPr/>
        </p:nvSpPr>
        <p:spPr>
          <a:xfrm>
            <a:off x="9979950" y="157034"/>
            <a:ext cx="200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Болезнь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Мондора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Рисунок 6" descr="https://www.ajronline.org/na101/home/literatum/publisher/arrs/journals/content/ajr/2001/ajr.2001.177.issue-4/ajr.177.4.1770893/production/images/large/10_ab0097_01c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4826" y="1571612"/>
            <a:ext cx="3940161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E9F57C7-2EAE-F34F-B5ED-5E9C9B91B262}"/>
              </a:ext>
            </a:extLst>
          </p:cNvPr>
          <p:cNvSpPr/>
          <p:nvPr/>
        </p:nvSpPr>
        <p:spPr>
          <a:xfrm>
            <a:off x="767408" y="1571612"/>
            <a:ext cx="66967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При болезни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Мондора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у больных по ходу пораженных вен на грудной стенке в области молочной железы возникают болезненные, шнуровидные утолщения, покраснение, местное повышение температуры</a:t>
            </a:r>
            <a:endParaRPr lang="en-A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32D96427-E9A3-4BD6-9B5B-DDFA3E29B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M, G, MAHMUDOV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9656" y="321885"/>
            <a:ext cx="5511791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ru-RU" altLang="en-US" sz="3200" b="1" dirty="0">
                <a:latin typeface="+mn-lt"/>
              </a:rPr>
              <a:t>Диагностика</a:t>
            </a:r>
            <a:endParaRPr lang="en-US" altLang="en-US" sz="3200" b="1" dirty="0">
              <a:latin typeface="+mn-lt"/>
            </a:endParaRPr>
          </a:p>
        </p:txBody>
      </p:sp>
      <p:sp>
        <p:nvSpPr>
          <p:cNvPr id="27659" name="Text Box 11">
            <a:extLst>
              <a:ext uri="{FF2B5EF4-FFF2-40B4-BE49-F238E27FC236}">
                <a16:creationId xmlns:a16="http://schemas.microsoft.com/office/drawing/2014/main" id="{4D7DF60F-D9A5-465D-9F28-5B0A08AAB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64" y="1628800"/>
            <a:ext cx="667907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en-US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Анамнез</a:t>
            </a:r>
            <a:endParaRPr lang="az-Latn-AZ" altLang="en-US" sz="28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  <a:p>
            <a:r>
              <a:rPr lang="ru-RU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Местное обследование</a:t>
            </a:r>
            <a:r>
              <a:rPr lang="en-AZ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</a:t>
            </a:r>
          </a:p>
          <a:p>
            <a:r>
              <a:rPr lang="ru-RU" altLang="en-US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УЗИ</a:t>
            </a:r>
            <a:r>
              <a:rPr lang="az-Latn-AZ" altLang="en-US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(</a:t>
            </a:r>
            <a:r>
              <a:rPr lang="ru-RU" altLang="en-US" sz="2800" dirty="0" err="1">
                <a:solidFill>
                  <a:schemeClr val="accent5">
                    <a:lumMod val="75000"/>
                  </a:schemeClr>
                </a:solidFill>
                <a:latin typeface="+mn-lt"/>
              </a:rPr>
              <a:t>допплер</a:t>
            </a:r>
            <a:r>
              <a:rPr lang="ru-RU" altLang="en-US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)</a:t>
            </a:r>
          </a:p>
          <a:p>
            <a:r>
              <a:rPr lang="ru-RU" altLang="en-US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Маммография</a:t>
            </a:r>
            <a:r>
              <a:rPr lang="az-Latn-AZ" altLang="en-US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 </a:t>
            </a:r>
          </a:p>
          <a:p>
            <a:r>
              <a:rPr lang="ru-RU" altLang="en-US" sz="28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Биопсия</a:t>
            </a:r>
            <a:endParaRPr lang="az-Latn-AZ" altLang="en-US" sz="28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  <a:p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  <a:latin typeface="+mn-lt"/>
              </a:rPr>
              <a:t>Онкомаркеры</a:t>
            </a:r>
            <a:endParaRPr lang="ru-RU" sz="28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5D5560-0C23-4BF5-8BC9-01C83D5FBCB4}"/>
              </a:ext>
            </a:extLst>
          </p:cNvPr>
          <p:cNvSpPr txBox="1"/>
          <p:nvPr/>
        </p:nvSpPr>
        <p:spPr>
          <a:xfrm>
            <a:off x="9979950" y="157034"/>
            <a:ext cx="200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Болезнь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Мондора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Рисунок 7" descr="Figur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82082" y="1714488"/>
            <a:ext cx="27813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6DC1263-4272-024E-BF5E-86DC31219124}"/>
              </a:ext>
            </a:extLst>
          </p:cNvPr>
          <p:cNvSpPr/>
          <p:nvPr/>
        </p:nvSpPr>
        <p:spPr>
          <a:xfrm>
            <a:off x="1361940" y="4810578"/>
            <a:ext cx="66790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indent="-11113" algn="ctr"/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Следует исключать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онкопатологию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молочной железы </a:t>
            </a:r>
            <a:endParaRPr lang="en-A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0843" y="526366"/>
            <a:ext cx="5414289" cy="611546"/>
          </a:xfrm>
        </p:spPr>
        <p:txBody>
          <a:bodyPr/>
          <a:lstStyle/>
          <a:p>
            <a:r>
              <a:rPr lang="ru-RU" altLang="en-US" sz="3200" dirty="0">
                <a:solidFill>
                  <a:schemeClr val="tx1"/>
                </a:solidFill>
              </a:rPr>
              <a:t>Лечение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424" y="1916832"/>
            <a:ext cx="10153128" cy="338437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/>
              <a:t>Это консервативно </a:t>
            </a:r>
            <a:r>
              <a:rPr lang="en-US" sz="3200" dirty="0"/>
              <a:t>:</a:t>
            </a:r>
            <a:endParaRPr lang="ru-RU" sz="3200" dirty="0"/>
          </a:p>
          <a:p>
            <a:pPr marL="0" indent="714375">
              <a:buNone/>
            </a:pPr>
            <a:r>
              <a:rPr lang="ru-RU" sz="3200" dirty="0"/>
              <a:t>-Теплый компресс</a:t>
            </a:r>
            <a:endParaRPr lang="en-AZ" sz="3200" dirty="0"/>
          </a:p>
          <a:p>
            <a:pPr marL="0" indent="714375" algn="just">
              <a:buNone/>
            </a:pPr>
            <a:r>
              <a:rPr lang="en-US" sz="3200" dirty="0"/>
              <a:t>-</a:t>
            </a:r>
            <a:r>
              <a:rPr lang="ru-RU" sz="3200" dirty="0"/>
              <a:t>Антибиотики</a:t>
            </a:r>
          </a:p>
          <a:p>
            <a:pPr marL="0" indent="714375" algn="just">
              <a:buNone/>
            </a:pPr>
            <a:r>
              <a:rPr lang="en-US" sz="3200" dirty="0"/>
              <a:t>-</a:t>
            </a:r>
            <a:r>
              <a:rPr lang="ru-RU" sz="3200" dirty="0"/>
              <a:t>Анальгетики</a:t>
            </a:r>
          </a:p>
          <a:p>
            <a:pPr marL="0" indent="714375">
              <a:buNone/>
            </a:pPr>
            <a:r>
              <a:rPr lang="ru-RU" sz="3200" dirty="0"/>
              <a:t>-Теплый компресс</a:t>
            </a:r>
            <a:endParaRPr lang="az-Latn-A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r>
              <a:rPr lang="ru-RU" sz="3200" b="1" dirty="0">
                <a:solidFill>
                  <a:schemeClr val="accent1"/>
                </a:solidFill>
              </a:rPr>
              <a:t>В течение 6 недель процесс прекращается</a:t>
            </a:r>
            <a:endParaRPr lang="en-US" sz="3200" b="1" dirty="0">
              <a:solidFill>
                <a:schemeClr val="accent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32D96427-E9A3-4BD6-9B5B-DDFA3E29B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M, G,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5D5560-0C23-4BF5-8BC9-01C83D5FBCB4}"/>
              </a:ext>
            </a:extLst>
          </p:cNvPr>
          <p:cNvSpPr txBox="1"/>
          <p:nvPr/>
        </p:nvSpPr>
        <p:spPr>
          <a:xfrm>
            <a:off x="9984432" y="157034"/>
            <a:ext cx="200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Болезнь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Мондора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1749</TotalTime>
  <Words>257</Words>
  <Application>Microsoft Macintosh PowerPoint</Application>
  <PresentationFormat>Widescreen</PresentationFormat>
  <Paragraphs>48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Praktiki dərs şablonu 1</vt:lpstr>
      <vt:lpstr>Болезнь Мондора</vt:lpstr>
      <vt:lpstr>Oпределение</vt:lpstr>
      <vt:lpstr>Этиопатогенез</vt:lpstr>
      <vt:lpstr>Клиника</vt:lpstr>
      <vt:lpstr>PowerPoint Presentation</vt:lpstr>
      <vt:lpstr>Лечение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Rzayev Tarverdi Mirzeli oğlu</cp:lastModifiedBy>
  <cp:revision>169</cp:revision>
  <dcterms:created xsi:type="dcterms:W3CDTF">2001-04-16T20:54:45Z</dcterms:created>
  <dcterms:modified xsi:type="dcterms:W3CDTF">2020-02-09T17:13:12Z</dcterms:modified>
</cp:coreProperties>
</file>